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63" r:id="rId2"/>
    <p:sldId id="354" r:id="rId3"/>
    <p:sldId id="362" r:id="rId4"/>
    <p:sldId id="265" r:id="rId5"/>
    <p:sldId id="269" r:id="rId6"/>
    <p:sldId id="270" r:id="rId7"/>
    <p:sldId id="274" r:id="rId8"/>
    <p:sldId id="272" r:id="rId9"/>
    <p:sldId id="273" r:id="rId10"/>
    <p:sldId id="275" r:id="rId11"/>
    <p:sldId id="325" r:id="rId12"/>
    <p:sldId id="326" r:id="rId13"/>
    <p:sldId id="329" r:id="rId14"/>
    <p:sldId id="277" r:id="rId15"/>
    <p:sldId id="276" r:id="rId16"/>
    <p:sldId id="278" r:id="rId17"/>
    <p:sldId id="355" r:id="rId18"/>
    <p:sldId id="279" r:id="rId19"/>
    <p:sldId id="284" r:id="rId20"/>
    <p:sldId id="285" r:id="rId21"/>
    <p:sldId id="287" r:id="rId22"/>
    <p:sldId id="327" r:id="rId23"/>
    <p:sldId id="288" r:id="rId24"/>
    <p:sldId id="293" r:id="rId25"/>
    <p:sldId id="289" r:id="rId26"/>
    <p:sldId id="351" r:id="rId27"/>
    <p:sldId id="290" r:id="rId28"/>
    <p:sldId id="295" r:id="rId29"/>
    <p:sldId id="342" r:id="rId30"/>
    <p:sldId id="344" r:id="rId31"/>
    <p:sldId id="357" r:id="rId32"/>
    <p:sldId id="358" r:id="rId33"/>
    <p:sldId id="345" r:id="rId34"/>
    <p:sldId id="292" r:id="rId35"/>
    <p:sldId id="359" r:id="rId36"/>
    <p:sldId id="303" r:id="rId37"/>
    <p:sldId id="307" r:id="rId38"/>
    <p:sldId id="308" r:id="rId39"/>
    <p:sldId id="347" r:id="rId40"/>
    <p:sldId id="360" r:id="rId41"/>
    <p:sldId id="348" r:id="rId42"/>
    <p:sldId id="361" r:id="rId43"/>
    <p:sldId id="313" r:id="rId44"/>
    <p:sldId id="314" r:id="rId45"/>
    <p:sldId id="315" r:id="rId46"/>
    <p:sldId id="316" r:id="rId47"/>
    <p:sldId id="317" r:id="rId48"/>
    <p:sldId id="318" r:id="rId49"/>
    <p:sldId id="335" r:id="rId50"/>
    <p:sldId id="336" r:id="rId51"/>
    <p:sldId id="340" r:id="rId52"/>
    <p:sldId id="338" r:id="rId53"/>
    <p:sldId id="337" r:id="rId54"/>
    <p:sldId id="339" r:id="rId55"/>
    <p:sldId id="349" r:id="rId56"/>
    <p:sldId id="320" r:id="rId57"/>
    <p:sldId id="264"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7" autoAdjust="0"/>
    <p:restoredTop sz="87769" autoAdjust="0"/>
  </p:normalViewPr>
  <p:slideViewPr>
    <p:cSldViewPr>
      <p:cViewPr varScale="1">
        <p:scale>
          <a:sx n="95" d="100"/>
          <a:sy n="95" d="100"/>
        </p:scale>
        <p:origin x="-45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DF2F2B-E533-4B1F-9D15-F9BA8552D9F1}" type="datetimeFigureOut">
              <a:rPr lang="en-US" smtClean="0"/>
              <a:t>12/10/2013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09413C-452D-47BE-96EC-ED9CC3F1095E}" type="slidenum">
              <a:rPr lang="en-US" smtClean="0"/>
              <a:t>‹#›</a:t>
            </a:fld>
            <a:endParaRPr lang="en-US"/>
          </a:p>
        </p:txBody>
      </p:sp>
    </p:spTree>
    <p:extLst>
      <p:ext uri="{BB962C8B-B14F-4D97-AF65-F5344CB8AC3E}">
        <p14:creationId xmlns:p14="http://schemas.microsoft.com/office/powerpoint/2010/main" val="3394303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discussed</a:t>
            </a:r>
            <a:r>
              <a:rPr lang="en-US" baseline="0" dirty="0" smtClean="0"/>
              <a:t> in previous presentation….  Research suggests 3 second recall is speed and accuracy.  .  </a:t>
            </a:r>
            <a:r>
              <a:rPr lang="en-US" dirty="0" smtClean="0"/>
              <a:t>Clearly specified and targeted expectations at each grade level</a:t>
            </a:r>
            <a:endParaRPr lang="en-US" dirty="0"/>
          </a:p>
        </p:txBody>
      </p:sp>
      <p:sp>
        <p:nvSpPr>
          <p:cNvPr id="4" name="Slide Number Placeholder 3"/>
          <p:cNvSpPr>
            <a:spLocks noGrp="1"/>
          </p:cNvSpPr>
          <p:nvPr>
            <p:ph type="sldNum" sz="quarter" idx="10"/>
          </p:nvPr>
        </p:nvSpPr>
        <p:spPr/>
        <p:txBody>
          <a:bodyPr/>
          <a:lstStyle/>
          <a:p>
            <a:fld id="{44CE9F3F-075E-A74C-A4A5-30DC986D165F}" type="slidenum">
              <a:rPr lang="en-US" smtClean="0"/>
              <a:pPr/>
              <a:t>2</a:t>
            </a:fld>
            <a:endParaRPr lang="en-US"/>
          </a:p>
        </p:txBody>
      </p:sp>
    </p:spTree>
    <p:extLst>
      <p:ext uri="{BB962C8B-B14F-4D97-AF65-F5344CB8AC3E}">
        <p14:creationId xmlns:p14="http://schemas.microsoft.com/office/powerpoint/2010/main" val="3525913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start with a quantity</a:t>
            </a:r>
            <a:r>
              <a:rPr lang="en-US" baseline="0" dirty="0" smtClean="0"/>
              <a:t> (4) and you add more to it (1) which give you a new quantity (5).</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20</a:t>
            </a:fld>
            <a:endParaRPr lang="en-US"/>
          </a:p>
        </p:txBody>
      </p:sp>
    </p:spTree>
    <p:extLst>
      <p:ext uri="{BB962C8B-B14F-4D97-AF65-F5344CB8AC3E}">
        <p14:creationId xmlns:p14="http://schemas.microsoft.com/office/powerpoint/2010/main" val="3709983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Subtraction is when you start</a:t>
            </a:r>
            <a:r>
              <a:rPr lang="en-US" baseline="0" dirty="0" smtClean="0"/>
              <a:t> with a quantity (5) take some away (1) and you are left with a new quantity (4).</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21</a:t>
            </a:fld>
            <a:endParaRPr lang="en-US"/>
          </a:p>
        </p:txBody>
      </p:sp>
    </p:spTree>
    <p:extLst>
      <p:ext uri="{BB962C8B-B14F-4D97-AF65-F5344CB8AC3E}">
        <p14:creationId xmlns:p14="http://schemas.microsoft.com/office/powerpoint/2010/main" val="3671869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help students</a:t>
            </a:r>
            <a:r>
              <a:rPr lang="en-US" baseline="0" dirty="0" smtClean="0"/>
              <a:t> to l</a:t>
            </a:r>
            <a:r>
              <a:rPr lang="en-US" dirty="0" smtClean="0"/>
              <a:t>ook at the numbers first</a:t>
            </a:r>
            <a:r>
              <a:rPr lang="en-US" baseline="0" dirty="0" smtClean="0"/>
              <a:t> before deciding on which strategy is most efficient given the problem.  Our end-of-first grade standard is to know with accuracy and speed basic addition and subtraction facts through 10.</a:t>
            </a:r>
            <a:endParaRPr lang="en-US" dirty="0" smtClean="0"/>
          </a:p>
          <a:p>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23</a:t>
            </a:fld>
            <a:endParaRPr lang="en-US"/>
          </a:p>
        </p:txBody>
      </p:sp>
    </p:spTree>
    <p:extLst>
      <p:ext uri="{BB962C8B-B14F-4D97-AF65-F5344CB8AC3E}">
        <p14:creationId xmlns:p14="http://schemas.microsoft.com/office/powerpoint/2010/main" val="20778538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27</a:t>
            </a:fld>
            <a:endParaRPr lang="en-US"/>
          </a:p>
        </p:txBody>
      </p:sp>
    </p:spTree>
    <p:extLst>
      <p:ext uri="{BB962C8B-B14F-4D97-AF65-F5344CB8AC3E}">
        <p14:creationId xmlns:p14="http://schemas.microsoft.com/office/powerpoint/2010/main" val="3563294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Decomposing 26 and 55 using place value</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29</a:t>
            </a:fld>
            <a:endParaRPr lang="en-US"/>
          </a:p>
        </p:txBody>
      </p:sp>
    </p:spTree>
    <p:extLst>
      <p:ext uri="{BB962C8B-B14F-4D97-AF65-F5344CB8AC3E}">
        <p14:creationId xmlns:p14="http://schemas.microsoft.com/office/powerpoint/2010/main" val="8470741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Decompose 15 into (10</a:t>
            </a:r>
            <a:r>
              <a:rPr lang="en-US" baseline="0" dirty="0" smtClean="0"/>
              <a:t> + 5) to make it easier to compute.</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33</a:t>
            </a:fld>
            <a:endParaRPr lang="en-US"/>
          </a:p>
        </p:txBody>
      </p:sp>
    </p:spTree>
    <p:extLst>
      <p:ext uri="{BB962C8B-B14F-4D97-AF65-F5344CB8AC3E}">
        <p14:creationId xmlns:p14="http://schemas.microsoft.com/office/powerpoint/2010/main" val="801803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we encourage</a:t>
            </a:r>
            <a:r>
              <a:rPr lang="en-US" baseline="0" dirty="0" smtClean="0"/>
              <a:t> students to demonstrate their understanding with visual models, it is important to push them toward using numbers to represent their thinking.</a:t>
            </a:r>
          </a:p>
          <a:p>
            <a:endParaRPr lang="en-US" baseline="0" dirty="0" smtClean="0"/>
          </a:p>
          <a:p>
            <a:endParaRPr lang="en-US" dirty="0" smtClean="0"/>
          </a:p>
          <a:p>
            <a:endParaRPr lang="en-US" dirty="0" smtClean="0"/>
          </a:p>
          <a:p>
            <a:r>
              <a:rPr lang="en-US" dirty="0" smtClean="0"/>
              <a:t>Important</a:t>
            </a:r>
            <a:r>
              <a:rPr lang="en-US" baseline="0" dirty="0" smtClean="0"/>
              <a:t> to point out that students will be asked to try each strategy but will use what is most efficient for them. Students will come to the algorithm with a stronger understanding of the various strategies for computational fluency.</a:t>
            </a:r>
            <a:endParaRPr lang="en-US" dirty="0"/>
          </a:p>
        </p:txBody>
      </p:sp>
      <p:sp>
        <p:nvSpPr>
          <p:cNvPr id="4" name="Slide Number Placeholder 3"/>
          <p:cNvSpPr>
            <a:spLocks noGrp="1"/>
          </p:cNvSpPr>
          <p:nvPr>
            <p:ph type="sldNum" sz="quarter" idx="10"/>
          </p:nvPr>
        </p:nvSpPr>
        <p:spPr/>
        <p:txBody>
          <a:bodyPr/>
          <a:lstStyle/>
          <a:p>
            <a:fld id="{CC876A53-EF35-4F23-8E92-26733FF45305}" type="slidenum">
              <a:rPr lang="en-US" smtClean="0"/>
              <a:t>34</a:t>
            </a:fld>
            <a:endParaRPr lang="en-US"/>
          </a:p>
        </p:txBody>
      </p:sp>
    </p:spTree>
    <p:extLst>
      <p:ext uri="{BB962C8B-B14F-4D97-AF65-F5344CB8AC3E}">
        <p14:creationId xmlns:p14="http://schemas.microsoft.com/office/powerpoint/2010/main" val="9862668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6 goes into 17 which is actually</a:t>
            </a:r>
            <a:r>
              <a:rPr lang="en-US" baseline="0" dirty="0" smtClean="0"/>
              <a:t> 17 tens, twice.  That results in 12 tens.  Subtract 12 tens from 17 tens which leaves you with 5 tens.  Bring down the 4.  54.</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38</a:t>
            </a:fld>
            <a:endParaRPr lang="en-US"/>
          </a:p>
        </p:txBody>
      </p:sp>
    </p:spTree>
    <p:extLst>
      <p:ext uri="{BB962C8B-B14F-4D97-AF65-F5344CB8AC3E}">
        <p14:creationId xmlns:p14="http://schemas.microsoft.com/office/powerpoint/2010/main" val="28912085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41</a:t>
            </a:fld>
            <a:endParaRPr lang="en-US"/>
          </a:p>
        </p:txBody>
      </p:sp>
    </p:spTree>
    <p:extLst>
      <p:ext uri="{BB962C8B-B14F-4D97-AF65-F5344CB8AC3E}">
        <p14:creationId xmlns:p14="http://schemas.microsoft.com/office/powerpoint/2010/main" val="18596955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50</a:t>
            </a:fld>
            <a:endParaRPr lang="en-US"/>
          </a:p>
        </p:txBody>
      </p:sp>
    </p:spTree>
    <p:extLst>
      <p:ext uri="{BB962C8B-B14F-4D97-AF65-F5344CB8AC3E}">
        <p14:creationId xmlns:p14="http://schemas.microsoft.com/office/powerpoint/2010/main" val="3151967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6</a:t>
            </a:fld>
            <a:endParaRPr lang="en-US"/>
          </a:p>
        </p:txBody>
      </p:sp>
    </p:spTree>
    <p:extLst>
      <p:ext uri="{BB962C8B-B14F-4D97-AF65-F5344CB8AC3E}">
        <p14:creationId xmlns:p14="http://schemas.microsoft.com/office/powerpoint/2010/main" val="38491502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same operations that occur with whole numbers also apply to fractions and decimals.</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51</a:t>
            </a:fld>
            <a:endParaRPr lang="en-US"/>
          </a:p>
        </p:txBody>
      </p:sp>
    </p:spTree>
    <p:extLst>
      <p:ext uri="{BB962C8B-B14F-4D97-AF65-F5344CB8AC3E}">
        <p14:creationId xmlns:p14="http://schemas.microsoft.com/office/powerpoint/2010/main" val="4133010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counting strategy can be used.  I have 4 ones</a:t>
            </a:r>
            <a:r>
              <a:rPr lang="en-US" baseline="0" dirty="0" smtClean="0"/>
              <a:t> = 4 and 4 halves which = 2.</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53</a:t>
            </a:fld>
            <a:endParaRPr lang="en-US"/>
          </a:p>
        </p:txBody>
      </p:sp>
    </p:spTree>
    <p:extLst>
      <p:ext uri="{BB962C8B-B14F-4D97-AF65-F5344CB8AC3E}">
        <p14:creationId xmlns:p14="http://schemas.microsoft.com/office/powerpoint/2010/main" val="33564616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Algebraic</a:t>
            </a:r>
            <a:r>
              <a:rPr lang="en-US" baseline="0" dirty="0" smtClean="0"/>
              <a:t> properties that apply to whole numbers also apply to fractions and decimals.</a:t>
            </a:r>
          </a:p>
          <a:p>
            <a:r>
              <a:rPr lang="en-US" baseline="0" dirty="0" smtClean="0"/>
              <a:t>What does this look like on paper?  </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54</a:t>
            </a:fld>
            <a:endParaRPr lang="en-US"/>
          </a:p>
        </p:txBody>
      </p:sp>
    </p:spTree>
    <p:extLst>
      <p:ext uri="{BB962C8B-B14F-4D97-AF65-F5344CB8AC3E}">
        <p14:creationId xmlns:p14="http://schemas.microsoft.com/office/powerpoint/2010/main" val="35014307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remember FOIL?  This is the</a:t>
            </a:r>
            <a:r>
              <a:rPr lang="en-US" baseline="0" dirty="0" smtClean="0"/>
              <a:t> work we are preparing our elementary students for.  It is a sampling of what algebraic reasoning looks like in the early grades.</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55</a:t>
            </a:fld>
            <a:endParaRPr lang="en-US"/>
          </a:p>
        </p:txBody>
      </p:sp>
    </p:spTree>
    <p:extLst>
      <p:ext uri="{BB962C8B-B14F-4D97-AF65-F5344CB8AC3E}">
        <p14:creationId xmlns:p14="http://schemas.microsoft.com/office/powerpoint/2010/main" val="1521244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7</a:t>
            </a:fld>
            <a:endParaRPr lang="en-US"/>
          </a:p>
        </p:txBody>
      </p:sp>
    </p:spTree>
    <p:extLst>
      <p:ext uri="{BB962C8B-B14F-4D97-AF65-F5344CB8AC3E}">
        <p14:creationId xmlns:p14="http://schemas.microsoft.com/office/powerpoint/2010/main" val="3849150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fun isn’t it?</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8</a:t>
            </a:fld>
            <a:endParaRPr lang="en-US"/>
          </a:p>
        </p:txBody>
      </p:sp>
    </p:spTree>
    <p:extLst>
      <p:ext uri="{BB962C8B-B14F-4D97-AF65-F5344CB8AC3E}">
        <p14:creationId xmlns:p14="http://schemas.microsoft.com/office/powerpoint/2010/main" val="61215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a child shifts from using numbers to describe something (adjective) to representing a quantity (noun) is a big idea.</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11</a:t>
            </a:fld>
            <a:endParaRPr lang="en-US"/>
          </a:p>
        </p:txBody>
      </p:sp>
    </p:spTree>
    <p:extLst>
      <p:ext uri="{BB962C8B-B14F-4D97-AF65-F5344CB8AC3E}">
        <p14:creationId xmlns:p14="http://schemas.microsoft.com/office/powerpoint/2010/main" val="3785540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Visual representations are used to represent the information in problems graphically, so as to organize and make sense of the information before translating it into a mathematical notation. - </a:t>
            </a:r>
            <a:r>
              <a:rPr lang="en-US" sz="1200" kern="1200" dirty="0" err="1" smtClean="0">
                <a:solidFill>
                  <a:schemeClr val="tx1"/>
                </a:solidFill>
                <a:effectLst/>
                <a:latin typeface="+mn-lt"/>
                <a:ea typeface="+mn-ea"/>
                <a:cs typeface="+mn-cs"/>
              </a:rPr>
              <a:t>Gerstan</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Gonchar</a:t>
            </a:r>
            <a:r>
              <a:rPr lang="en-US" sz="1200" kern="1200" dirty="0" smtClean="0">
                <a:solidFill>
                  <a:schemeClr val="tx1"/>
                </a:solidFill>
                <a:effectLst/>
                <a:latin typeface="+mn-lt"/>
                <a:ea typeface="+mn-ea"/>
                <a:cs typeface="+mn-cs"/>
              </a:rPr>
              <a:t> 2011  This is supports</a:t>
            </a:r>
            <a:r>
              <a:rPr lang="en-US" sz="1200" kern="1200" baseline="0" dirty="0" smtClean="0">
                <a:solidFill>
                  <a:schemeClr val="tx1"/>
                </a:solidFill>
                <a:effectLst/>
                <a:latin typeface="+mn-lt"/>
                <a:ea typeface="+mn-ea"/>
                <a:cs typeface="+mn-cs"/>
              </a:rPr>
              <a:t> visualizing and mentally manipulating numbers.</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13</a:t>
            </a:fld>
            <a:endParaRPr lang="en-US"/>
          </a:p>
        </p:txBody>
      </p:sp>
    </p:spTree>
    <p:extLst>
      <p:ext uri="{BB962C8B-B14F-4D97-AF65-F5344CB8AC3E}">
        <p14:creationId xmlns:p14="http://schemas.microsoft.com/office/powerpoint/2010/main" val="3638178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Five frame:</a:t>
            </a:r>
          </a:p>
          <a:p>
            <a:r>
              <a:rPr lang="en-US" dirty="0" smtClean="0"/>
              <a:t>Seeing that three is in five and that five</a:t>
            </a:r>
            <a:r>
              <a:rPr lang="en-US" baseline="0" dirty="0" smtClean="0"/>
              <a:t> is made up of a three and two more.  OR that 3 is two less than five.  Five becomes a benchmark number and a friendly referent.</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14</a:t>
            </a:fld>
            <a:endParaRPr lang="en-US"/>
          </a:p>
        </p:txBody>
      </p:sp>
    </p:spTree>
    <p:extLst>
      <p:ext uri="{BB962C8B-B14F-4D97-AF65-F5344CB8AC3E}">
        <p14:creationId xmlns:p14="http://schemas.microsoft.com/office/powerpoint/2010/main" val="2838724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Provides a structure to visualize numbers.</a:t>
            </a:r>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15</a:t>
            </a:fld>
            <a:endParaRPr lang="en-US"/>
          </a:p>
        </p:txBody>
      </p:sp>
    </p:spTree>
    <p:extLst>
      <p:ext uri="{BB962C8B-B14F-4D97-AF65-F5344CB8AC3E}">
        <p14:creationId xmlns:p14="http://schemas.microsoft.com/office/powerpoint/2010/main" val="2222344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Children who understand the</a:t>
            </a:r>
            <a:r>
              <a:rPr lang="en-US" baseline="0" dirty="0" smtClean="0"/>
              <a:t> number relationships will f</a:t>
            </a:r>
            <a:r>
              <a:rPr lang="en-US" dirty="0" smtClean="0"/>
              <a:t>ree them up to do more complex problems rather than spending all their cognitive energy trying to remember facts.</a:t>
            </a:r>
          </a:p>
          <a:p>
            <a:endParaRPr lang="en-US" dirty="0"/>
          </a:p>
        </p:txBody>
      </p:sp>
      <p:sp>
        <p:nvSpPr>
          <p:cNvPr id="4" name="Slide Number Placeholder 3"/>
          <p:cNvSpPr>
            <a:spLocks noGrp="1"/>
          </p:cNvSpPr>
          <p:nvPr>
            <p:ph type="sldNum" sz="quarter" idx="10"/>
          </p:nvPr>
        </p:nvSpPr>
        <p:spPr/>
        <p:txBody>
          <a:bodyPr/>
          <a:lstStyle/>
          <a:p>
            <a:fld id="{AC09413C-452D-47BE-96EC-ED9CC3F1095E}" type="slidenum">
              <a:rPr lang="en-US" smtClean="0"/>
              <a:t>17</a:t>
            </a:fld>
            <a:endParaRPr lang="en-US"/>
          </a:p>
        </p:txBody>
      </p:sp>
    </p:spTree>
    <p:extLst>
      <p:ext uri="{BB962C8B-B14F-4D97-AF65-F5344CB8AC3E}">
        <p14:creationId xmlns:p14="http://schemas.microsoft.com/office/powerpoint/2010/main" val="782546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792795-6D26-4D9D-A85C-35313CBAB33E}"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AC57B-D18E-4BDD-A4BC-4F33B72B203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792795-6D26-4D9D-A85C-35313CBAB33E}"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AC57B-D18E-4BDD-A4BC-4F33B72B20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792795-6D26-4D9D-A85C-35313CBAB33E}"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AC57B-D18E-4BDD-A4BC-4F33B72B20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792795-6D26-4D9D-A85C-35313CBAB33E}"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AC57B-D18E-4BDD-A4BC-4F33B72B203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792795-6D26-4D9D-A85C-35313CBAB33E}"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AC57B-D18E-4BDD-A4BC-4F33B72B203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792795-6D26-4D9D-A85C-35313CBAB33E}" type="datetimeFigureOut">
              <a:rPr lang="en-US" smtClean="0"/>
              <a:t>12/10/2013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6AC57B-D18E-4BDD-A4BC-4F33B72B203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792795-6D26-4D9D-A85C-35313CBAB33E}" type="datetimeFigureOut">
              <a:rPr lang="en-US" smtClean="0"/>
              <a:t>12/10/2013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6AC57B-D18E-4BDD-A4BC-4F33B72B203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792795-6D26-4D9D-A85C-35313CBAB33E}" type="datetimeFigureOut">
              <a:rPr lang="en-US" smtClean="0"/>
              <a:t>12/10/2013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6AC57B-D18E-4BDD-A4BC-4F33B72B20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92795-6D26-4D9D-A85C-35313CBAB33E}" type="datetimeFigureOut">
              <a:rPr lang="en-US" smtClean="0"/>
              <a:t>12/10/2013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6AC57B-D18E-4BDD-A4BC-4F33B72B20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792795-6D26-4D9D-A85C-35313CBAB33E}" type="datetimeFigureOut">
              <a:rPr lang="en-US" smtClean="0"/>
              <a:t>12/10/2013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6AC57B-D18E-4BDD-A4BC-4F33B72B203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792795-6D26-4D9D-A85C-35313CBAB33E}" type="datetimeFigureOut">
              <a:rPr lang="en-US" smtClean="0"/>
              <a:t>12/10/2013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6AC57B-D18E-4BDD-A4BC-4F33B72B203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92795-6D26-4D9D-A85C-35313CBAB33E}" type="datetimeFigureOut">
              <a:rPr lang="en-US" smtClean="0"/>
              <a:t>12/10/2013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6AC57B-D18E-4BDD-A4BC-4F33B72B20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13.wmf"/><Relationship Id="rId4" Type="http://schemas.openxmlformats.org/officeDocument/2006/relationships/image" Target="../media/image12.wmf"/></Relationships>
</file>

<file path=ppt/slides/_rels/slide2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13.wmf"/><Relationship Id="rId4" Type="http://schemas.openxmlformats.org/officeDocument/2006/relationships/image" Target="../media/image12.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 Id="rId9" Type="http://schemas.openxmlformats.org/officeDocument/2006/relationships/image" Target="../media/image27.png"/></Relationships>
</file>

<file path=ppt/slides/_rels/slide51.xml.rels><?xml version="1.0" encoding="UTF-8" standalone="yes"?>
<Relationships xmlns="http://schemas.openxmlformats.org/package/2006/relationships"><Relationship Id="rId3" Type="http://schemas.openxmlformats.org/officeDocument/2006/relationships/image" Target="../media/image20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10.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53.xml.rels><?xml version="1.0" encoding="UTF-8" standalone="yes"?>
<Relationships xmlns="http://schemas.openxmlformats.org/package/2006/relationships"><Relationship Id="rId8" Type="http://schemas.openxmlformats.org/officeDocument/2006/relationships/image" Target="../media/image270.png"/><Relationship Id="rId3" Type="http://schemas.openxmlformats.org/officeDocument/2006/relationships/image" Target="../media/image28.png"/><Relationship Id="rId7" Type="http://schemas.openxmlformats.org/officeDocument/2006/relationships/image" Target="../media/image260.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250.png"/><Relationship Id="rId5" Type="http://schemas.openxmlformats.org/officeDocument/2006/relationships/image" Target="../media/image240.png"/><Relationship Id="rId4" Type="http://schemas.openxmlformats.org/officeDocument/2006/relationships/image" Target="../media/image29.png"/><Relationship Id="rId9" Type="http://schemas.openxmlformats.org/officeDocument/2006/relationships/image" Target="../media/image280.png"/></Relationships>
</file>

<file path=ppt/slides/_rels/slide5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170.png"/><Relationship Id="rId5" Type="http://schemas.openxmlformats.org/officeDocument/2006/relationships/image" Target="../media/image29.png"/><Relationship Id="rId4" Type="http://schemas.openxmlformats.org/officeDocument/2006/relationships/image" Target="../media/image160.png"/></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hyperlink" Target="http://fairfieldpublicschoolsk5math.wikispaces.com/home" TargetMode="Externa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85800"/>
            <a:ext cx="8305800" cy="1323439"/>
          </a:xfrm>
          <a:prstGeom prst="rect">
            <a:avLst/>
          </a:prstGeom>
          <a:noFill/>
        </p:spPr>
        <p:txBody>
          <a:bodyPr wrap="square" rtlCol="0">
            <a:spAutoFit/>
          </a:bodyPr>
          <a:lstStyle/>
          <a:p>
            <a:pPr algn="ctr"/>
            <a:r>
              <a:rPr lang="en-US" sz="4000" dirty="0" smtClean="0"/>
              <a:t>Making Connections Through the Grades in Mathematics</a:t>
            </a:r>
          </a:p>
        </p:txBody>
      </p:sp>
      <p:sp>
        <p:nvSpPr>
          <p:cNvPr id="3" name="TextBox 2"/>
          <p:cNvSpPr txBox="1"/>
          <p:nvPr/>
        </p:nvSpPr>
        <p:spPr>
          <a:xfrm>
            <a:off x="457200" y="3124200"/>
            <a:ext cx="8305800" cy="1569660"/>
          </a:xfrm>
          <a:prstGeom prst="rect">
            <a:avLst/>
          </a:prstGeom>
          <a:noFill/>
        </p:spPr>
        <p:txBody>
          <a:bodyPr wrap="square" rtlCol="0">
            <a:spAutoFit/>
          </a:bodyPr>
          <a:lstStyle/>
          <a:p>
            <a:pPr algn="ctr"/>
            <a:r>
              <a:rPr lang="en-US" sz="3200" dirty="0" smtClean="0"/>
              <a:t>A glimpse into thinking flexibly about numbers in the elementary grades and how it supports later work in algebra.</a:t>
            </a:r>
          </a:p>
        </p:txBody>
      </p:sp>
    </p:spTree>
    <p:extLst>
      <p:ext uri="{BB962C8B-B14F-4D97-AF65-F5344CB8AC3E}">
        <p14:creationId xmlns:p14="http://schemas.microsoft.com/office/powerpoint/2010/main" val="9137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286000"/>
            <a:ext cx="5398477" cy="30780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p:cNvSpPr txBox="1">
            <a:spLocks/>
          </p:cNvSpPr>
          <p:nvPr/>
        </p:nvSpPr>
        <p:spPr>
          <a:xfrm>
            <a:off x="609600" y="533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Did you count this time?</a:t>
            </a:r>
            <a:endParaRPr lang="en-US" dirty="0"/>
          </a:p>
        </p:txBody>
      </p:sp>
      <p:sp>
        <p:nvSpPr>
          <p:cNvPr id="5" name="Title 1"/>
          <p:cNvSpPr>
            <a:spLocks noGrp="1"/>
          </p:cNvSpPr>
          <p:nvPr>
            <p:ph type="title"/>
          </p:nvPr>
        </p:nvSpPr>
        <p:spPr>
          <a:xfrm>
            <a:off x="609600" y="533400"/>
            <a:ext cx="8229600" cy="1143000"/>
          </a:xfrm>
        </p:spPr>
        <p:txBody>
          <a:bodyPr/>
          <a:lstStyle/>
          <a:p>
            <a:r>
              <a:rPr lang="en-US" dirty="0" smtClean="0"/>
              <a:t>Now how many did you see!</a:t>
            </a:r>
            <a:endParaRPr lang="en-US" dirty="0"/>
          </a:p>
        </p:txBody>
      </p:sp>
      <p:sp>
        <p:nvSpPr>
          <p:cNvPr id="6" name="Title 1"/>
          <p:cNvSpPr txBox="1">
            <a:spLocks/>
          </p:cNvSpPr>
          <p:nvPr/>
        </p:nvSpPr>
        <p:spPr>
          <a:xfrm>
            <a:off x="571500" y="533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How did you see it?</a:t>
            </a:r>
            <a:endParaRPr lang="en-US" dirty="0"/>
          </a:p>
        </p:txBody>
      </p:sp>
    </p:spTree>
    <p:extLst>
      <p:ext uri="{BB962C8B-B14F-4D97-AF65-F5344CB8AC3E}">
        <p14:creationId xmlns:p14="http://schemas.microsoft.com/office/powerpoint/2010/main" val="2401276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xit" presetSubtype="0" fill="hold" grpId="0" nodeType="withEffect">
                                  <p:stCondLst>
                                    <p:cond delay="0"/>
                                  </p:stCondLst>
                                  <p:childTnLst>
                                    <p:animEffect transition="out" filter="fade">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t>
            </a:r>
            <a:r>
              <a:rPr lang="en-US" dirty="0"/>
              <a:t>N</a:t>
            </a:r>
            <a:r>
              <a:rPr lang="en-US" dirty="0" smtClean="0"/>
              <a:t>umber Development</a:t>
            </a:r>
            <a:endParaRPr lang="en-US" dirty="0"/>
          </a:p>
        </p:txBody>
      </p:sp>
      <p:sp>
        <p:nvSpPr>
          <p:cNvPr id="3" name="Content Placeholder 2"/>
          <p:cNvSpPr>
            <a:spLocks noGrp="1"/>
          </p:cNvSpPr>
          <p:nvPr>
            <p:ph idx="1"/>
          </p:nvPr>
        </p:nvSpPr>
        <p:spPr/>
        <p:txBody>
          <a:bodyPr/>
          <a:lstStyle/>
          <a:p>
            <a:pPr marL="0" indent="0">
              <a:buNone/>
            </a:pPr>
            <a:r>
              <a:rPr lang="en-US" dirty="0" smtClean="0"/>
              <a:t>It is important for young children to not only count in the counting sequence, 1, 2, 3, 4, 5,…, but also comprehend that a number (symbol) represents a quantity.  </a:t>
            </a:r>
          </a:p>
          <a:p>
            <a:pPr marL="0" indent="0">
              <a:buNone/>
            </a:pPr>
            <a:endParaRPr lang="en-US" dirty="0"/>
          </a:p>
          <a:p>
            <a:pPr marL="0" indent="0" algn="ctr">
              <a:buNone/>
            </a:pPr>
            <a:r>
              <a:rPr lang="en-US" dirty="0" smtClean="0"/>
              <a:t>This is a huge developmental milestone that takes time to develop.</a:t>
            </a:r>
          </a:p>
        </p:txBody>
      </p:sp>
    </p:spTree>
    <p:extLst>
      <p:ext uri="{BB962C8B-B14F-4D97-AF65-F5344CB8AC3E}">
        <p14:creationId xmlns:p14="http://schemas.microsoft.com/office/powerpoint/2010/main" val="2674045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Automaticity</a:t>
            </a:r>
            <a:endParaRPr lang="en-US" dirty="0"/>
          </a:p>
        </p:txBody>
      </p:sp>
      <p:sp>
        <p:nvSpPr>
          <p:cNvPr id="3" name="Content Placeholder 2"/>
          <p:cNvSpPr>
            <a:spLocks noGrp="1"/>
          </p:cNvSpPr>
          <p:nvPr>
            <p:ph idx="1"/>
          </p:nvPr>
        </p:nvSpPr>
        <p:spPr>
          <a:xfrm>
            <a:off x="457200" y="1600200"/>
            <a:ext cx="8229600" cy="4953000"/>
          </a:xfrm>
        </p:spPr>
        <p:txBody>
          <a:bodyPr>
            <a:normAutofit fontScale="92500"/>
          </a:bodyPr>
          <a:lstStyle/>
          <a:p>
            <a:pPr marL="0" indent="0">
              <a:buNone/>
            </a:pPr>
            <a:r>
              <a:rPr lang="en-US" dirty="0" smtClean="0"/>
              <a:t>It is also a big developmental idea for children to understand that numbers also contain other numbers.  Meaning, a “5” contains the quantity “4” and that five is actually composed of a 4 and a 1 or a 3 and a 2…</a:t>
            </a:r>
          </a:p>
          <a:p>
            <a:pPr marL="0" indent="0">
              <a:buNone/>
            </a:pPr>
            <a:endParaRPr lang="en-US" dirty="0" smtClean="0"/>
          </a:p>
          <a:p>
            <a:pPr marL="0" indent="0" algn="ctr">
              <a:buNone/>
            </a:pPr>
            <a:r>
              <a:rPr lang="en-US" dirty="0" smtClean="0"/>
              <a:t>It is important to push students beyond counting strategies to recognize numbers as being </a:t>
            </a:r>
            <a:r>
              <a:rPr lang="en-US" u="sng" dirty="0" smtClean="0"/>
              <a:t>composed</a:t>
            </a:r>
            <a:r>
              <a:rPr lang="en-US" dirty="0" smtClean="0"/>
              <a:t> of other numbers and that numbers can be </a:t>
            </a:r>
            <a:r>
              <a:rPr lang="en-US" u="sng" dirty="0" smtClean="0"/>
              <a:t>decomposed </a:t>
            </a:r>
            <a:r>
              <a:rPr lang="en-US" dirty="0" smtClean="0"/>
              <a:t>into other numbers.</a:t>
            </a:r>
            <a:endParaRPr lang="en-US" dirty="0"/>
          </a:p>
        </p:txBody>
      </p:sp>
    </p:spTree>
    <p:extLst>
      <p:ext uri="{BB962C8B-B14F-4D97-AF65-F5344CB8AC3E}">
        <p14:creationId xmlns:p14="http://schemas.microsoft.com/office/powerpoint/2010/main" val="173043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dirty="0" smtClean="0"/>
              <a:t>We look for patterns and make use of structure to make sense of and organize our thinking.</a:t>
            </a:r>
            <a:br>
              <a:rPr lang="en-US" dirty="0" smtClean="0"/>
            </a:br>
            <a:r>
              <a:rPr lang="en-US" dirty="0" smtClean="0"/>
              <a:t/>
            </a:r>
            <a:br>
              <a:rPr lang="en-US" dirty="0" smtClean="0"/>
            </a:br>
            <a:r>
              <a:rPr lang="en-US" dirty="0" smtClean="0"/>
              <a:t>Concrete and pictorial models help us to visualize.</a:t>
            </a:r>
            <a:endParaRPr lang="en-US" dirty="0"/>
          </a:p>
        </p:txBody>
      </p:sp>
    </p:spTree>
    <p:extLst>
      <p:ext uri="{BB962C8B-B14F-4D97-AF65-F5344CB8AC3E}">
        <p14:creationId xmlns:p14="http://schemas.microsoft.com/office/powerpoint/2010/main" val="19602447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dirty="0" smtClean="0"/>
              <a:t>Building Numbers</a:t>
            </a:r>
            <a:br>
              <a:rPr lang="en-US" dirty="0" smtClean="0"/>
            </a:br>
            <a:r>
              <a:rPr lang="en-US" dirty="0" smtClean="0"/>
              <a:t>Using the Five Structure</a:t>
            </a:r>
            <a:endParaRPr lang="en-US" dirty="0"/>
          </a:p>
        </p:txBody>
      </p:sp>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2200139" y="2514600"/>
            <a:ext cx="4460240" cy="944880"/>
          </a:xfrm>
          <a:prstGeom prst="rect">
            <a:avLst/>
          </a:prstGeom>
          <a:noFill/>
          <a:ln>
            <a:noFill/>
          </a:ln>
        </p:spPr>
      </p:pic>
      <p:grpSp>
        <p:nvGrpSpPr>
          <p:cNvPr id="4" name="Group 3"/>
          <p:cNvGrpSpPr/>
          <p:nvPr/>
        </p:nvGrpSpPr>
        <p:grpSpPr>
          <a:xfrm>
            <a:off x="2162175" y="3575050"/>
            <a:ext cx="4457700" cy="952500"/>
            <a:chOff x="0" y="0"/>
            <a:chExt cx="4457700" cy="95250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457700" cy="952500"/>
            </a:xfrm>
            <a:prstGeom prst="rect">
              <a:avLst/>
            </a:prstGeom>
            <a:noFill/>
            <a:ln>
              <a:noFill/>
            </a:ln>
          </p:spPr>
        </p:pic>
        <p:sp>
          <p:nvSpPr>
            <p:cNvPr id="6" name="Oval 5"/>
            <p:cNvSpPr/>
            <p:nvPr/>
          </p:nvSpPr>
          <p:spPr>
            <a:xfrm>
              <a:off x="114300" y="5715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Oval 6"/>
            <p:cNvSpPr/>
            <p:nvPr/>
          </p:nvSpPr>
          <p:spPr>
            <a:xfrm>
              <a:off x="990600" y="5715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Oval 7"/>
            <p:cNvSpPr/>
            <p:nvPr/>
          </p:nvSpPr>
          <p:spPr>
            <a:xfrm>
              <a:off x="1905000" y="5715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9" name="Group 8"/>
          <p:cNvGrpSpPr/>
          <p:nvPr/>
        </p:nvGrpSpPr>
        <p:grpSpPr>
          <a:xfrm>
            <a:off x="2184400" y="2514600"/>
            <a:ext cx="4457700" cy="952500"/>
            <a:chOff x="0" y="0"/>
            <a:chExt cx="4457700" cy="952500"/>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457700" cy="952500"/>
            </a:xfrm>
            <a:prstGeom prst="rect">
              <a:avLst/>
            </a:prstGeom>
            <a:noFill/>
            <a:ln>
              <a:noFill/>
            </a:ln>
          </p:spPr>
        </p:pic>
        <p:sp>
          <p:nvSpPr>
            <p:cNvPr id="11" name="Oval 10"/>
            <p:cNvSpPr/>
            <p:nvPr/>
          </p:nvSpPr>
          <p:spPr>
            <a:xfrm>
              <a:off x="114300" y="5715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Oval 11"/>
            <p:cNvSpPr/>
            <p:nvPr/>
          </p:nvSpPr>
          <p:spPr>
            <a:xfrm>
              <a:off x="990600" y="5715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Oval 12"/>
            <p:cNvSpPr/>
            <p:nvPr/>
          </p:nvSpPr>
          <p:spPr>
            <a:xfrm>
              <a:off x="1847850" y="5715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Oval 13"/>
            <p:cNvSpPr/>
            <p:nvPr/>
          </p:nvSpPr>
          <p:spPr>
            <a:xfrm>
              <a:off x="2743200" y="7620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Oval 14"/>
            <p:cNvSpPr/>
            <p:nvPr/>
          </p:nvSpPr>
          <p:spPr>
            <a:xfrm>
              <a:off x="3619500" y="76200"/>
              <a:ext cx="704850" cy="781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6" name="Title 1"/>
          <p:cNvSpPr txBox="1">
            <a:spLocks/>
          </p:cNvSpPr>
          <p:nvPr/>
        </p:nvSpPr>
        <p:spPr>
          <a:xfrm>
            <a:off x="315459" y="4876800"/>
            <a:ext cx="8229600" cy="140176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-seeing three in relation to five</a:t>
            </a:r>
            <a:endParaRPr lang="en-US" dirty="0"/>
          </a:p>
        </p:txBody>
      </p:sp>
    </p:spTree>
    <p:extLst>
      <p:ext uri="{BB962C8B-B14F-4D97-AF65-F5344CB8AC3E}">
        <p14:creationId xmlns:p14="http://schemas.microsoft.com/office/powerpoint/2010/main" val="188227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par>
                                <p:cTn id="12" presetID="10" presetClass="exit" presetSubtype="0" fill="hold" nodeType="withEffect">
                                  <p:stCondLst>
                                    <p:cond delay="0"/>
                                  </p:stCondLst>
                                  <p:childTnLst>
                                    <p:animEffect transition="out" filter="fade">
                                      <p:cBhvr>
                                        <p:cTn id="13" dur="500"/>
                                        <p:tgtEl>
                                          <p:spTgt spid="9"/>
                                        </p:tgtEl>
                                      </p:cBhvr>
                                    </p:animEffect>
                                    <p:set>
                                      <p:cBhvr>
                                        <p:cTn id="14" dur="1" fill="hold">
                                          <p:stCondLst>
                                            <p:cond delay="499"/>
                                          </p:stCondLst>
                                        </p:cTn>
                                        <p:tgtEl>
                                          <p:spTgt spid="9"/>
                                        </p:tgtEl>
                                        <p:attrNameLst>
                                          <p:attrName>style.visibility</p:attrName>
                                        </p:attrNameLst>
                                      </p:cBhvr>
                                      <p:to>
                                        <p:strVal val="hidden"/>
                                      </p:to>
                                    </p:set>
                                  </p:childTnLst>
                                </p:cTn>
                              </p:par>
                              <p:par>
                                <p:cTn id="15" presetID="10"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Numbers Using the </a:t>
            </a:r>
            <a:br>
              <a:rPr lang="en-US" dirty="0" smtClean="0"/>
            </a:br>
            <a:r>
              <a:rPr lang="en-US" dirty="0" smtClean="0"/>
              <a:t>Ten-Frame?</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7900" y="2057400"/>
            <a:ext cx="4470400"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p:cNvSpPr txBox="1">
            <a:spLocks/>
          </p:cNvSpPr>
          <p:nvPr/>
        </p:nvSpPr>
        <p:spPr>
          <a:xfrm>
            <a:off x="1524000" y="4114800"/>
            <a:ext cx="6019800" cy="2438400"/>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You will see dots in the ten-frame for 2 seconds. </a:t>
            </a:r>
          </a:p>
          <a:p>
            <a:endParaRPr lang="en-US" dirty="0"/>
          </a:p>
          <a:p>
            <a:r>
              <a:rPr lang="en-US" dirty="0" smtClean="0"/>
              <a:t>Can </a:t>
            </a:r>
            <a:r>
              <a:rPr lang="en-US" dirty="0"/>
              <a:t>you tell how many there are?</a:t>
            </a:r>
          </a:p>
        </p:txBody>
      </p:sp>
    </p:spTree>
    <p:extLst>
      <p:ext uri="{BB962C8B-B14F-4D97-AF65-F5344CB8AC3E}">
        <p14:creationId xmlns:p14="http://schemas.microsoft.com/office/powerpoint/2010/main" val="3254751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5525" y="1762125"/>
            <a:ext cx="42576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Title 1"/>
          <p:cNvSpPr txBox="1">
            <a:spLocks/>
          </p:cNvSpPr>
          <p:nvPr/>
        </p:nvSpPr>
        <p:spPr>
          <a:xfrm>
            <a:off x="533400" y="3657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How did you see it?</a:t>
            </a:r>
            <a:endParaRPr lang="en-US" dirty="0"/>
          </a:p>
        </p:txBody>
      </p:sp>
      <p:sp>
        <p:nvSpPr>
          <p:cNvPr id="22" name="Title 1"/>
          <p:cNvSpPr txBox="1">
            <a:spLocks/>
          </p:cNvSpPr>
          <p:nvPr/>
        </p:nvSpPr>
        <p:spPr>
          <a:xfrm>
            <a:off x="2839894" y="3505200"/>
            <a:ext cx="2667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(5 + 3)</a:t>
            </a:r>
            <a:endParaRPr lang="en-US" dirty="0"/>
          </a:p>
        </p:txBody>
      </p:sp>
      <p:sp>
        <p:nvSpPr>
          <p:cNvPr id="23" name="Title 1"/>
          <p:cNvSpPr txBox="1">
            <a:spLocks/>
          </p:cNvSpPr>
          <p:nvPr/>
        </p:nvSpPr>
        <p:spPr>
          <a:xfrm>
            <a:off x="2843319" y="3505200"/>
            <a:ext cx="2667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(10 – 2)</a:t>
            </a:r>
            <a:endParaRPr lang="en-US" dirty="0"/>
          </a:p>
        </p:txBody>
      </p:sp>
      <p:sp>
        <p:nvSpPr>
          <p:cNvPr id="3" name="Title 2"/>
          <p:cNvSpPr>
            <a:spLocks noGrp="1"/>
          </p:cNvSpPr>
          <p:nvPr>
            <p:ph type="title"/>
          </p:nvPr>
        </p:nvSpPr>
        <p:spPr/>
        <p:txBody>
          <a:bodyPr>
            <a:normAutofit fontScale="90000"/>
          </a:bodyPr>
          <a:lstStyle/>
          <a:p>
            <a:r>
              <a:rPr lang="en-US" dirty="0"/>
              <a:t/>
            </a:r>
            <a:br>
              <a:rPr lang="en-US" dirty="0"/>
            </a:br>
            <a:endParaRPr lang="en-US" dirty="0"/>
          </a:p>
        </p:txBody>
      </p:sp>
      <p:sp>
        <p:nvSpPr>
          <p:cNvPr id="4" name="Rectangle 3"/>
          <p:cNvSpPr/>
          <p:nvPr/>
        </p:nvSpPr>
        <p:spPr>
          <a:xfrm>
            <a:off x="2901703" y="3244334"/>
            <a:ext cx="184731" cy="369332"/>
          </a:xfrm>
          <a:prstGeom prst="rect">
            <a:avLst/>
          </a:prstGeom>
        </p:spPr>
        <p:txBody>
          <a:bodyPr wrap="none">
            <a:spAutoFit/>
          </a:bodyPr>
          <a:lstStyle/>
          <a:p>
            <a:endParaRPr lang="en-US" dirty="0"/>
          </a:p>
        </p:txBody>
      </p:sp>
    </p:spTree>
    <p:extLst>
      <p:ext uri="{BB962C8B-B14F-4D97-AF65-F5344CB8AC3E}">
        <p14:creationId xmlns:p14="http://schemas.microsoft.com/office/powerpoint/2010/main" val="3204319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1500"/>
                                  </p:stCondLst>
                                  <p:childTnLst>
                                    <p:set>
                                      <p:cBhvr>
                                        <p:cTn id="6" dur="1" fill="hold">
                                          <p:stCondLst>
                                            <p:cond delay="0"/>
                                          </p:stCondLst>
                                        </p:cTn>
                                        <p:tgtEl>
                                          <p:spTgt spid="3075"/>
                                        </p:tgtEl>
                                        <p:attrNameLst>
                                          <p:attrName>style.visibility</p:attrName>
                                        </p:attrNameLst>
                                      </p:cBhvr>
                                      <p:to>
                                        <p:strVal val="hidden"/>
                                      </p:to>
                                    </p:set>
                                  </p:childTnLst>
                                </p:cTn>
                              </p:par>
                            </p:childTnLst>
                          </p:cTn>
                        </p:par>
                        <p:par>
                          <p:cTn id="7" fill="hold">
                            <p:stCondLst>
                              <p:cond delay="1500"/>
                            </p:stCondLst>
                            <p:childTnLst>
                              <p:par>
                                <p:cTn id="8" presetID="10" presetClass="entr" presetSubtype="0" fill="hold" grpId="0" nodeType="after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0" presetClass="exit" presetSubtype="0" fill="hold" grpId="1" nodeType="withEffect">
                                  <p:stCondLst>
                                    <p:cond delay="0"/>
                                  </p:stCondLst>
                                  <p:childTnLst>
                                    <p:animEffect transition="out" filter="fade">
                                      <p:cBhvr>
                                        <p:cTn id="20" dur="500"/>
                                        <p:tgtEl>
                                          <p:spTgt spid="21"/>
                                        </p:tgtEl>
                                      </p:cBhvr>
                                    </p:animEffect>
                                    <p:set>
                                      <p:cBhvr>
                                        <p:cTn id="21" dur="1" fill="hold">
                                          <p:stCondLst>
                                            <p:cond delay="499"/>
                                          </p:stCondLst>
                                        </p:cTn>
                                        <p:tgtEl>
                                          <p:spTgt spid="21"/>
                                        </p:tgtEl>
                                        <p:attrNameLst>
                                          <p:attrName>style.visibility</p:attrName>
                                        </p:attrNameLst>
                                      </p:cBhvr>
                                      <p:to>
                                        <p:strVal val="hidden"/>
                                      </p:to>
                                    </p:set>
                                  </p:childTnLst>
                                </p:cTn>
                              </p:par>
                              <p:par>
                                <p:cTn id="22" presetID="1" presetClass="entr" presetSubtype="0" fill="hold" nodeType="withEffect">
                                  <p:stCondLst>
                                    <p:cond delay="0"/>
                                  </p:stCondLst>
                                  <p:childTnLst>
                                    <p:set>
                                      <p:cBhvr>
                                        <p:cTn id="23" dur="1" fill="hold">
                                          <p:stCondLst>
                                            <p:cond delay="0"/>
                                          </p:stCondLst>
                                        </p:cTn>
                                        <p:tgtEl>
                                          <p:spTgt spid="307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childTnLst>
                                </p:cTn>
                              </p:par>
                              <p:par>
                                <p:cTn id="28" presetID="1" presetClass="exit" presetSubtype="0" fill="hold" grpId="1" nodeType="withEffect">
                                  <p:stCondLst>
                                    <p:cond delay="0"/>
                                  </p:stCondLst>
                                  <p:childTnLst>
                                    <p:set>
                                      <p:cBhvr>
                                        <p:cTn id="29"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1" grpId="1"/>
      <p:bldP spid="22" grpId="0"/>
      <p:bldP spid="22" grpId="1"/>
      <p:bldP spid="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a foundational understanding and making connections</a:t>
            </a:r>
            <a:endParaRPr lang="en-US" dirty="0"/>
          </a:p>
        </p:txBody>
      </p:sp>
      <p:sp>
        <p:nvSpPr>
          <p:cNvPr id="3" name="Content Placeholder 2"/>
          <p:cNvSpPr>
            <a:spLocks noGrp="1"/>
          </p:cNvSpPr>
          <p:nvPr>
            <p:ph idx="1"/>
          </p:nvPr>
        </p:nvSpPr>
        <p:spPr/>
        <p:txBody>
          <a:bodyPr/>
          <a:lstStyle/>
          <a:p>
            <a:pPr marL="0" indent="0">
              <a:buNone/>
            </a:pPr>
            <a:r>
              <a:rPr lang="en-US" dirty="0" smtClean="0"/>
              <a:t>Example:</a:t>
            </a:r>
          </a:p>
          <a:p>
            <a:pPr marL="0" indent="0">
              <a:buNone/>
            </a:pPr>
            <a:r>
              <a:rPr lang="en-US" dirty="0" smtClean="0"/>
              <a:t>When students understand the commutative property of addition, learning the basic facts is easier.</a:t>
            </a:r>
          </a:p>
          <a:p>
            <a:endParaRPr lang="en-US" dirty="0"/>
          </a:p>
        </p:txBody>
      </p:sp>
      <p:sp>
        <p:nvSpPr>
          <p:cNvPr id="4" name="TextBox 3"/>
          <p:cNvSpPr txBox="1"/>
          <p:nvPr/>
        </p:nvSpPr>
        <p:spPr>
          <a:xfrm>
            <a:off x="520700" y="3733800"/>
            <a:ext cx="8305800" cy="1569660"/>
          </a:xfrm>
          <a:prstGeom prst="rect">
            <a:avLst/>
          </a:prstGeom>
          <a:noFill/>
          <a:ln>
            <a:solidFill>
              <a:schemeClr val="tx1"/>
            </a:solidFill>
          </a:ln>
        </p:spPr>
        <p:txBody>
          <a:bodyPr wrap="square" rtlCol="0">
            <a:spAutoFit/>
          </a:bodyPr>
          <a:lstStyle/>
          <a:p>
            <a:r>
              <a:rPr lang="en-US" sz="3200" dirty="0"/>
              <a:t>If a child is working on addition with 8 </a:t>
            </a:r>
            <a:r>
              <a:rPr lang="en-US" sz="3200" dirty="0" smtClean="0"/>
              <a:t>knows </a:t>
            </a:r>
            <a:r>
              <a:rPr lang="en-US" sz="3200" dirty="0"/>
              <a:t>that </a:t>
            </a:r>
            <a:r>
              <a:rPr lang="en-US" sz="3200" dirty="0" smtClean="0"/>
              <a:t>5 </a:t>
            </a:r>
            <a:r>
              <a:rPr lang="en-US" sz="3200" dirty="0"/>
              <a:t>+ 3</a:t>
            </a:r>
            <a:r>
              <a:rPr lang="en-US" sz="3200" dirty="0" smtClean="0"/>
              <a:t> </a:t>
            </a:r>
            <a:r>
              <a:rPr lang="en-US" sz="3200" dirty="0"/>
              <a:t>= </a:t>
            </a:r>
            <a:r>
              <a:rPr lang="en-US" sz="3200" dirty="0" smtClean="0"/>
              <a:t>3 </a:t>
            </a:r>
            <a:r>
              <a:rPr lang="en-US" sz="3200" dirty="0"/>
              <a:t>+ </a:t>
            </a:r>
            <a:r>
              <a:rPr lang="en-US" sz="3200" dirty="0" smtClean="0"/>
              <a:t>5, </a:t>
            </a:r>
            <a:r>
              <a:rPr lang="en-US" sz="3200" dirty="0"/>
              <a:t>she/he can generalize and cut the number of facts to memorization in half.</a:t>
            </a:r>
          </a:p>
        </p:txBody>
      </p:sp>
    </p:spTree>
    <p:extLst>
      <p:ext uri="{BB962C8B-B14F-4D97-AF65-F5344CB8AC3E}">
        <p14:creationId xmlns:p14="http://schemas.microsoft.com/office/powerpoint/2010/main" val="372409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Composing and Decomposing Numbers</a:t>
            </a:r>
            <a:endParaRPr lang="en-US" dirty="0"/>
          </a:p>
        </p:txBody>
      </p:sp>
      <p:sp>
        <p:nvSpPr>
          <p:cNvPr id="3" name="Title 1"/>
          <p:cNvSpPr txBox="1">
            <a:spLocks/>
          </p:cNvSpPr>
          <p:nvPr/>
        </p:nvSpPr>
        <p:spPr>
          <a:xfrm>
            <a:off x="1447800" y="2286000"/>
            <a:ext cx="6553200" cy="3733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Composing and decomposing numbers is related but different than adding and subtracting.</a:t>
            </a:r>
            <a:endParaRPr lang="en-US" dirty="0"/>
          </a:p>
        </p:txBody>
      </p:sp>
    </p:spTree>
    <p:extLst>
      <p:ext uri="{BB962C8B-B14F-4D97-AF65-F5344CB8AC3E}">
        <p14:creationId xmlns:p14="http://schemas.microsoft.com/office/powerpoint/2010/main" val="65906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1552575"/>
            <a:ext cx="647700"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dirty="0" smtClean="0"/>
              <a:t>Five is composed of:</a:t>
            </a:r>
            <a:endParaRPr lang="en-US" dirty="0"/>
          </a:p>
        </p:txBody>
      </p:sp>
      <p:pic>
        <p:nvPicPr>
          <p:cNvPr id="410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5062" y="1533525"/>
            <a:ext cx="666750" cy="3238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4"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75" y="1506983"/>
            <a:ext cx="666750" cy="3228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5"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81450" y="1520896"/>
            <a:ext cx="638175" cy="3228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6"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7162" y="1495853"/>
            <a:ext cx="666750" cy="3228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7"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69999" y="1495852"/>
            <a:ext cx="657225" cy="3228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itle 1"/>
          <p:cNvSpPr txBox="1">
            <a:spLocks/>
          </p:cNvSpPr>
          <p:nvPr/>
        </p:nvSpPr>
        <p:spPr>
          <a:xfrm>
            <a:off x="323850" y="5105400"/>
            <a:ext cx="8229600" cy="11430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b</a:t>
            </a:r>
            <a:r>
              <a:rPr lang="en-US" dirty="0" smtClean="0"/>
              <a:t>ut there is always the quantity “five.”</a:t>
            </a:r>
            <a:endParaRPr lang="en-US" dirty="0"/>
          </a:p>
        </p:txBody>
      </p:sp>
      <p:sp>
        <p:nvSpPr>
          <p:cNvPr id="24" name="Rectangle 23"/>
          <p:cNvSpPr/>
          <p:nvPr/>
        </p:nvSpPr>
        <p:spPr>
          <a:xfrm>
            <a:off x="6893831" y="2049959"/>
            <a:ext cx="1396536" cy="769441"/>
          </a:xfrm>
          <a:prstGeom prst="rect">
            <a:avLst/>
          </a:prstGeom>
        </p:spPr>
        <p:txBody>
          <a:bodyPr wrap="none">
            <a:spAutoFit/>
          </a:bodyPr>
          <a:lstStyle/>
          <a:p>
            <a:r>
              <a:rPr lang="en-US" sz="4400" dirty="0" smtClean="0"/>
              <a:t>2 &amp; 3</a:t>
            </a:r>
            <a:endParaRPr lang="en-US" sz="4400" dirty="0"/>
          </a:p>
        </p:txBody>
      </p:sp>
      <p:sp>
        <p:nvSpPr>
          <p:cNvPr id="25" name="Rectangle 24"/>
          <p:cNvSpPr/>
          <p:nvPr/>
        </p:nvSpPr>
        <p:spPr>
          <a:xfrm>
            <a:off x="6903249" y="1287959"/>
            <a:ext cx="1396536" cy="769441"/>
          </a:xfrm>
          <a:prstGeom prst="rect">
            <a:avLst/>
          </a:prstGeom>
        </p:spPr>
        <p:txBody>
          <a:bodyPr wrap="none">
            <a:spAutoFit/>
          </a:bodyPr>
          <a:lstStyle/>
          <a:p>
            <a:r>
              <a:rPr lang="en-US" sz="4400" dirty="0" smtClean="0"/>
              <a:t>1 &amp; 4</a:t>
            </a:r>
            <a:endParaRPr lang="en-US" sz="4400" dirty="0"/>
          </a:p>
        </p:txBody>
      </p:sp>
      <p:sp>
        <p:nvSpPr>
          <p:cNvPr id="26" name="Rectangle 25"/>
          <p:cNvSpPr/>
          <p:nvPr/>
        </p:nvSpPr>
        <p:spPr>
          <a:xfrm>
            <a:off x="6845341" y="2888159"/>
            <a:ext cx="1396536" cy="769441"/>
          </a:xfrm>
          <a:prstGeom prst="rect">
            <a:avLst/>
          </a:prstGeom>
        </p:spPr>
        <p:txBody>
          <a:bodyPr wrap="none">
            <a:spAutoFit/>
          </a:bodyPr>
          <a:lstStyle/>
          <a:p>
            <a:r>
              <a:rPr lang="en-US" sz="4400" dirty="0"/>
              <a:t>3</a:t>
            </a:r>
            <a:r>
              <a:rPr lang="en-US" sz="4400" dirty="0" smtClean="0"/>
              <a:t> &amp; 2</a:t>
            </a:r>
            <a:endParaRPr lang="en-US" sz="4400" dirty="0"/>
          </a:p>
        </p:txBody>
      </p:sp>
      <p:sp>
        <p:nvSpPr>
          <p:cNvPr id="27" name="Rectangle 26"/>
          <p:cNvSpPr/>
          <p:nvPr/>
        </p:nvSpPr>
        <p:spPr>
          <a:xfrm>
            <a:off x="6893831" y="3650159"/>
            <a:ext cx="1396536" cy="769441"/>
          </a:xfrm>
          <a:prstGeom prst="rect">
            <a:avLst/>
          </a:prstGeom>
        </p:spPr>
        <p:txBody>
          <a:bodyPr wrap="none">
            <a:spAutoFit/>
          </a:bodyPr>
          <a:lstStyle/>
          <a:p>
            <a:r>
              <a:rPr lang="en-US" sz="4400" dirty="0" smtClean="0"/>
              <a:t>4 &amp; 1</a:t>
            </a:r>
            <a:endParaRPr lang="en-US" sz="4400" dirty="0"/>
          </a:p>
        </p:txBody>
      </p:sp>
      <p:sp>
        <p:nvSpPr>
          <p:cNvPr id="28" name="Rectangle 27"/>
          <p:cNvSpPr/>
          <p:nvPr/>
        </p:nvSpPr>
        <p:spPr>
          <a:xfrm>
            <a:off x="6895543" y="4488359"/>
            <a:ext cx="1396536" cy="769441"/>
          </a:xfrm>
          <a:prstGeom prst="rect">
            <a:avLst/>
          </a:prstGeom>
        </p:spPr>
        <p:txBody>
          <a:bodyPr wrap="none">
            <a:spAutoFit/>
          </a:bodyPr>
          <a:lstStyle/>
          <a:p>
            <a:r>
              <a:rPr lang="en-US" sz="4400" dirty="0"/>
              <a:t>5</a:t>
            </a:r>
            <a:r>
              <a:rPr lang="en-US" sz="4400" dirty="0" smtClean="0"/>
              <a:t> &amp; 0</a:t>
            </a:r>
            <a:endParaRPr lang="en-US" sz="4400" dirty="0"/>
          </a:p>
        </p:txBody>
      </p:sp>
    </p:spTree>
    <p:extLst>
      <p:ext uri="{BB962C8B-B14F-4D97-AF65-F5344CB8AC3E}">
        <p14:creationId xmlns:p14="http://schemas.microsoft.com/office/powerpoint/2010/main" val="312765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nodeType="afterEffect">
                                  <p:stCondLst>
                                    <p:cond delay="1500"/>
                                  </p:stCondLst>
                                  <p:childTnLst>
                                    <p:set>
                                      <p:cBhvr>
                                        <p:cTn id="11" dur="1" fill="hold">
                                          <p:stCondLst>
                                            <p:cond delay="0"/>
                                          </p:stCondLst>
                                        </p:cTn>
                                        <p:tgtEl>
                                          <p:spTgt spid="4104"/>
                                        </p:tgtEl>
                                        <p:attrNameLst>
                                          <p:attrName>style.visibility</p:attrName>
                                        </p:attrNameLst>
                                      </p:cBhvr>
                                      <p:to>
                                        <p:strVal val="visible"/>
                                      </p:to>
                                    </p:set>
                                  </p:childTnLst>
                                </p:cTn>
                              </p:par>
                              <p:par>
                                <p:cTn id="12" presetID="1" presetClass="entr" presetSubtype="0" fill="hold" grpId="0" nodeType="withEffect">
                                  <p:stCondLst>
                                    <p:cond delay="1500"/>
                                  </p:stCondLst>
                                  <p:childTnLst>
                                    <p:set>
                                      <p:cBhvr>
                                        <p:cTn id="13" dur="1" fill="hold">
                                          <p:stCondLst>
                                            <p:cond delay="0"/>
                                          </p:stCondLst>
                                        </p:cTn>
                                        <p:tgtEl>
                                          <p:spTgt spid="24"/>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nodeType="afterEffect">
                                  <p:stCondLst>
                                    <p:cond delay="1500"/>
                                  </p:stCondLst>
                                  <p:childTnLst>
                                    <p:set>
                                      <p:cBhvr>
                                        <p:cTn id="16" dur="1" fill="hold">
                                          <p:stCondLst>
                                            <p:cond delay="0"/>
                                          </p:stCondLst>
                                        </p:cTn>
                                        <p:tgtEl>
                                          <p:spTgt spid="4105"/>
                                        </p:tgtEl>
                                        <p:attrNameLst>
                                          <p:attrName>style.visibility</p:attrName>
                                        </p:attrNameLst>
                                      </p:cBhvr>
                                      <p:to>
                                        <p:strVal val="visible"/>
                                      </p:to>
                                    </p:set>
                                  </p:childTnLst>
                                </p:cTn>
                              </p:par>
                              <p:par>
                                <p:cTn id="17" presetID="1" presetClass="entr" presetSubtype="0" fill="hold" grpId="0" nodeType="withEffect">
                                  <p:stCondLst>
                                    <p:cond delay="1500"/>
                                  </p:stCondLst>
                                  <p:childTnLst>
                                    <p:set>
                                      <p:cBhvr>
                                        <p:cTn id="18" dur="1" fill="hold">
                                          <p:stCondLst>
                                            <p:cond delay="0"/>
                                          </p:stCondLst>
                                        </p:cTn>
                                        <p:tgtEl>
                                          <p:spTgt spid="26"/>
                                        </p:tgtEl>
                                        <p:attrNameLst>
                                          <p:attrName>style.visibility</p:attrName>
                                        </p:attrNameLst>
                                      </p:cBhvr>
                                      <p:to>
                                        <p:strVal val="visible"/>
                                      </p:to>
                                    </p:set>
                                  </p:childTnLst>
                                </p:cTn>
                              </p:par>
                            </p:childTnLst>
                          </p:cTn>
                        </p:par>
                        <p:par>
                          <p:cTn id="19" fill="hold">
                            <p:stCondLst>
                              <p:cond delay="3000"/>
                            </p:stCondLst>
                            <p:childTnLst>
                              <p:par>
                                <p:cTn id="20" presetID="1" presetClass="entr" presetSubtype="0" fill="hold" nodeType="afterEffect">
                                  <p:stCondLst>
                                    <p:cond delay="1500"/>
                                  </p:stCondLst>
                                  <p:childTnLst>
                                    <p:set>
                                      <p:cBhvr>
                                        <p:cTn id="21" dur="1" fill="hold">
                                          <p:stCondLst>
                                            <p:cond delay="0"/>
                                          </p:stCondLst>
                                        </p:cTn>
                                        <p:tgtEl>
                                          <p:spTgt spid="4106"/>
                                        </p:tgtEl>
                                        <p:attrNameLst>
                                          <p:attrName>style.visibility</p:attrName>
                                        </p:attrNameLst>
                                      </p:cBhvr>
                                      <p:to>
                                        <p:strVal val="visible"/>
                                      </p:to>
                                    </p:set>
                                  </p:childTnLst>
                                </p:cTn>
                              </p:par>
                              <p:par>
                                <p:cTn id="22" presetID="1" presetClass="entr" presetSubtype="0" fill="hold" grpId="0" nodeType="withEffect">
                                  <p:stCondLst>
                                    <p:cond delay="1500"/>
                                  </p:stCondLst>
                                  <p:childTnLst>
                                    <p:set>
                                      <p:cBhvr>
                                        <p:cTn id="23" dur="1" fill="hold">
                                          <p:stCondLst>
                                            <p:cond delay="0"/>
                                          </p:stCondLst>
                                        </p:cTn>
                                        <p:tgtEl>
                                          <p:spTgt spid="27"/>
                                        </p:tgtEl>
                                        <p:attrNameLst>
                                          <p:attrName>style.visibility</p:attrName>
                                        </p:attrNameLst>
                                      </p:cBhvr>
                                      <p:to>
                                        <p:strVal val="visible"/>
                                      </p:to>
                                    </p:set>
                                  </p:childTnLst>
                                </p:cTn>
                              </p:par>
                            </p:childTnLst>
                          </p:cTn>
                        </p:par>
                        <p:par>
                          <p:cTn id="24" fill="hold">
                            <p:stCondLst>
                              <p:cond delay="4500"/>
                            </p:stCondLst>
                            <p:childTnLst>
                              <p:par>
                                <p:cTn id="25" presetID="1" presetClass="entr" presetSubtype="0" fill="hold" nodeType="afterEffect">
                                  <p:stCondLst>
                                    <p:cond delay="1500"/>
                                  </p:stCondLst>
                                  <p:childTnLst>
                                    <p:set>
                                      <p:cBhvr>
                                        <p:cTn id="26" dur="1" fill="hold">
                                          <p:stCondLst>
                                            <p:cond delay="0"/>
                                          </p:stCondLst>
                                        </p:cTn>
                                        <p:tgtEl>
                                          <p:spTgt spid="4107"/>
                                        </p:tgtEl>
                                        <p:attrNameLst>
                                          <p:attrName>style.visibility</p:attrName>
                                        </p:attrNameLst>
                                      </p:cBhvr>
                                      <p:to>
                                        <p:strVal val="visible"/>
                                      </p:to>
                                    </p:set>
                                  </p:childTnLst>
                                </p:cTn>
                              </p:par>
                              <p:par>
                                <p:cTn id="27" presetID="1" presetClass="entr" presetSubtype="0" fill="hold" grpId="0" nodeType="withEffect">
                                  <p:stCondLst>
                                    <p:cond delay="150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4" grpId="0"/>
      <p:bldP spid="25" grpId="0"/>
      <p:bldP spid="26"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206"/>
            <a:ext cx="7772400" cy="1470025"/>
          </a:xfrm>
        </p:spPr>
        <p:txBody>
          <a:bodyPr>
            <a:normAutofit/>
          </a:bodyPr>
          <a:lstStyle/>
          <a:p>
            <a:r>
              <a:rPr lang="en-US" sz="2700" dirty="0" smtClean="0">
                <a:latin typeface="Tahoma" pitchFamily="34" charset="0"/>
                <a:ea typeface="Tahoma" pitchFamily="34" charset="0"/>
                <a:cs typeface="Tahoma" pitchFamily="34" charset="0"/>
              </a:rPr>
              <a:t>Math fact expectations </a:t>
            </a:r>
            <a:br>
              <a:rPr lang="en-US" sz="2700" dirty="0" smtClean="0">
                <a:latin typeface="Tahoma" pitchFamily="34" charset="0"/>
                <a:ea typeface="Tahoma" pitchFamily="34" charset="0"/>
                <a:cs typeface="Tahoma" pitchFamily="34" charset="0"/>
              </a:rPr>
            </a:br>
            <a:r>
              <a:rPr lang="en-US" sz="2700" dirty="0" smtClean="0">
                <a:latin typeface="Tahoma" pitchFamily="34" charset="0"/>
                <a:ea typeface="Tahoma" pitchFamily="34" charset="0"/>
                <a:cs typeface="Tahoma" pitchFamily="34" charset="0"/>
              </a:rPr>
              <a:t>by end-of-grade level</a:t>
            </a:r>
            <a:r>
              <a:rPr lang="en-US" dirty="0">
                <a:latin typeface="Tahoma" pitchFamily="34" charset="0"/>
                <a:ea typeface="Tahoma" pitchFamily="34" charset="0"/>
                <a:cs typeface="Tahoma" pitchFamily="34" charset="0"/>
              </a:rPr>
              <a:t/>
            </a:r>
            <a:br>
              <a:rPr lang="en-US" dirty="0">
                <a:latin typeface="Tahoma" pitchFamily="34" charset="0"/>
                <a:ea typeface="Tahoma" pitchFamily="34" charset="0"/>
                <a:cs typeface="Tahoma" pitchFamily="34" charset="0"/>
              </a:rPr>
            </a:br>
            <a:endParaRPr lang="en-US" sz="3200" dirty="0">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533400" y="1066800"/>
            <a:ext cx="8242300" cy="5867400"/>
          </a:xfrm>
        </p:spPr>
        <p:txBody>
          <a:bodyPr>
            <a:noAutofit/>
          </a:bodyPr>
          <a:lstStyle/>
          <a:p>
            <a:pPr algn="l"/>
            <a:r>
              <a:rPr lang="en-US" sz="2000" b="1" dirty="0">
                <a:solidFill>
                  <a:schemeClr val="tx1"/>
                </a:solidFill>
                <a:latin typeface="Tahoma" pitchFamily="34" charset="0"/>
                <a:ea typeface="Tahoma" pitchFamily="34" charset="0"/>
                <a:cs typeface="Tahoma" pitchFamily="34" charset="0"/>
              </a:rPr>
              <a:t>Grade </a:t>
            </a:r>
            <a:r>
              <a:rPr lang="en-US" sz="2000" b="1" dirty="0" smtClean="0">
                <a:solidFill>
                  <a:schemeClr val="tx1"/>
                </a:solidFill>
                <a:latin typeface="Tahoma" pitchFamily="34" charset="0"/>
                <a:ea typeface="Tahoma" pitchFamily="34" charset="0"/>
                <a:cs typeface="Tahoma" pitchFamily="34" charset="0"/>
              </a:rPr>
              <a:t>K </a:t>
            </a:r>
            <a:r>
              <a:rPr lang="en-US" sz="2000" dirty="0" smtClean="0">
                <a:solidFill>
                  <a:schemeClr val="tx1"/>
                </a:solidFill>
                <a:latin typeface="Tahoma" pitchFamily="34" charset="0"/>
                <a:ea typeface="Tahoma" pitchFamily="34" charset="0"/>
                <a:cs typeface="Tahoma" pitchFamily="34" charset="0"/>
              </a:rPr>
              <a:t>- </a:t>
            </a:r>
            <a:r>
              <a:rPr lang="en-US" sz="2000" dirty="0">
                <a:solidFill>
                  <a:schemeClr val="tx1"/>
                </a:solidFill>
                <a:latin typeface="Tahoma" pitchFamily="34" charset="0"/>
                <a:ea typeface="Tahoma" pitchFamily="34" charset="0"/>
                <a:cs typeface="Tahoma" pitchFamily="34" charset="0"/>
              </a:rPr>
              <a:t>Add and subtract within 5 with accuracy and </a:t>
            </a:r>
            <a:r>
              <a:rPr lang="en-US" sz="2000" dirty="0" smtClean="0">
                <a:solidFill>
                  <a:schemeClr val="tx1"/>
                </a:solidFill>
                <a:latin typeface="Tahoma" pitchFamily="34" charset="0"/>
                <a:ea typeface="Tahoma" pitchFamily="34" charset="0"/>
                <a:cs typeface="Tahoma" pitchFamily="34" charset="0"/>
              </a:rPr>
              <a:t>speed</a:t>
            </a:r>
          </a:p>
          <a:p>
            <a:pPr algn="l"/>
            <a:r>
              <a:rPr lang="en-US" sz="2000" dirty="0">
                <a:solidFill>
                  <a:schemeClr val="tx1"/>
                </a:solidFill>
                <a:latin typeface="Tahoma" pitchFamily="34" charset="0"/>
                <a:ea typeface="Tahoma" pitchFamily="34" charset="0"/>
                <a:cs typeface="Tahoma" pitchFamily="34" charset="0"/>
              </a:rPr>
              <a:t/>
            </a:r>
            <a:br>
              <a:rPr lang="en-US" sz="2000" dirty="0">
                <a:solidFill>
                  <a:schemeClr val="tx1"/>
                </a:solidFill>
                <a:latin typeface="Tahoma" pitchFamily="34" charset="0"/>
                <a:ea typeface="Tahoma" pitchFamily="34" charset="0"/>
                <a:cs typeface="Tahoma" pitchFamily="34" charset="0"/>
              </a:rPr>
            </a:br>
            <a:r>
              <a:rPr lang="en-US" sz="2000" b="1" dirty="0">
                <a:solidFill>
                  <a:schemeClr val="tx1"/>
                </a:solidFill>
                <a:latin typeface="Tahoma" pitchFamily="34" charset="0"/>
                <a:ea typeface="Tahoma" pitchFamily="34" charset="0"/>
                <a:cs typeface="Tahoma" pitchFamily="34" charset="0"/>
              </a:rPr>
              <a:t>Grade </a:t>
            </a:r>
            <a:r>
              <a:rPr lang="en-US" sz="2000" b="1" dirty="0" smtClean="0">
                <a:solidFill>
                  <a:schemeClr val="tx1"/>
                </a:solidFill>
                <a:latin typeface="Tahoma" pitchFamily="34" charset="0"/>
                <a:ea typeface="Tahoma" pitchFamily="34" charset="0"/>
                <a:cs typeface="Tahoma" pitchFamily="34" charset="0"/>
              </a:rPr>
              <a:t>1 </a:t>
            </a:r>
            <a:r>
              <a:rPr lang="en-US" sz="2000" dirty="0" smtClean="0">
                <a:solidFill>
                  <a:schemeClr val="tx1"/>
                </a:solidFill>
                <a:latin typeface="Tahoma" pitchFamily="34" charset="0"/>
                <a:ea typeface="Tahoma" pitchFamily="34" charset="0"/>
                <a:cs typeface="Tahoma" pitchFamily="34" charset="0"/>
              </a:rPr>
              <a:t>- </a:t>
            </a:r>
            <a:r>
              <a:rPr lang="en-US" sz="2000" dirty="0">
                <a:solidFill>
                  <a:schemeClr val="tx1"/>
                </a:solidFill>
                <a:latin typeface="Tahoma" pitchFamily="34" charset="0"/>
                <a:ea typeface="Tahoma" pitchFamily="34" charset="0"/>
                <a:cs typeface="Tahoma" pitchFamily="34" charset="0"/>
              </a:rPr>
              <a:t>Add and subtract within 20 with accuracy and </a:t>
            </a:r>
            <a:r>
              <a:rPr lang="en-US" sz="2000" dirty="0" smtClean="0">
                <a:solidFill>
                  <a:schemeClr val="tx1"/>
                </a:solidFill>
                <a:latin typeface="Tahoma" pitchFamily="34" charset="0"/>
                <a:ea typeface="Tahoma" pitchFamily="34" charset="0"/>
                <a:cs typeface="Tahoma" pitchFamily="34" charset="0"/>
              </a:rPr>
              <a:t>speed</a:t>
            </a:r>
          </a:p>
          <a:p>
            <a:pPr algn="l"/>
            <a:r>
              <a:rPr lang="en-US" sz="2000" dirty="0">
                <a:solidFill>
                  <a:schemeClr val="tx1"/>
                </a:solidFill>
                <a:latin typeface="Tahoma" pitchFamily="34" charset="0"/>
                <a:ea typeface="Tahoma" pitchFamily="34" charset="0"/>
                <a:cs typeface="Tahoma" pitchFamily="34" charset="0"/>
              </a:rPr>
              <a:t/>
            </a:r>
            <a:br>
              <a:rPr lang="en-US" sz="2000" dirty="0">
                <a:solidFill>
                  <a:schemeClr val="tx1"/>
                </a:solidFill>
                <a:latin typeface="Tahoma" pitchFamily="34" charset="0"/>
                <a:ea typeface="Tahoma" pitchFamily="34" charset="0"/>
                <a:cs typeface="Tahoma" pitchFamily="34" charset="0"/>
              </a:rPr>
            </a:br>
            <a:r>
              <a:rPr lang="en-US" sz="2000" b="1" dirty="0">
                <a:solidFill>
                  <a:schemeClr val="tx1"/>
                </a:solidFill>
                <a:latin typeface="Tahoma" pitchFamily="34" charset="0"/>
                <a:ea typeface="Tahoma" pitchFamily="34" charset="0"/>
                <a:cs typeface="Tahoma" pitchFamily="34" charset="0"/>
              </a:rPr>
              <a:t>Grade </a:t>
            </a:r>
            <a:r>
              <a:rPr lang="en-US" sz="2000" b="1" dirty="0" smtClean="0">
                <a:solidFill>
                  <a:schemeClr val="tx1"/>
                </a:solidFill>
                <a:latin typeface="Tahoma" pitchFamily="34" charset="0"/>
                <a:ea typeface="Tahoma" pitchFamily="34" charset="0"/>
                <a:cs typeface="Tahoma" pitchFamily="34" charset="0"/>
              </a:rPr>
              <a:t>2 </a:t>
            </a:r>
            <a:r>
              <a:rPr lang="en-US" sz="2000" dirty="0" smtClean="0">
                <a:solidFill>
                  <a:schemeClr val="tx1"/>
                </a:solidFill>
                <a:latin typeface="Tahoma" pitchFamily="34" charset="0"/>
                <a:ea typeface="Tahoma" pitchFamily="34" charset="0"/>
                <a:cs typeface="Tahoma" pitchFamily="34" charset="0"/>
              </a:rPr>
              <a:t>- </a:t>
            </a:r>
            <a:r>
              <a:rPr lang="en-US" sz="2000" dirty="0">
                <a:solidFill>
                  <a:schemeClr val="tx1"/>
                </a:solidFill>
                <a:latin typeface="Tahoma" pitchFamily="34" charset="0"/>
                <a:ea typeface="Tahoma" pitchFamily="34" charset="0"/>
                <a:cs typeface="Tahoma" pitchFamily="34" charset="0"/>
              </a:rPr>
              <a:t>Add and subtract within 20 to compute with multi-digit </a:t>
            </a:r>
            <a:r>
              <a:rPr lang="en-US" sz="2000" dirty="0" smtClean="0">
                <a:solidFill>
                  <a:schemeClr val="tx1"/>
                </a:solidFill>
                <a:latin typeface="Tahoma" pitchFamily="34" charset="0"/>
                <a:ea typeface="Tahoma" pitchFamily="34" charset="0"/>
                <a:cs typeface="Tahoma" pitchFamily="34" charset="0"/>
              </a:rPr>
              <a:t>numbers</a:t>
            </a:r>
          </a:p>
          <a:p>
            <a:pPr algn="l"/>
            <a:r>
              <a:rPr lang="en-US" sz="2000" dirty="0">
                <a:solidFill>
                  <a:schemeClr val="tx1"/>
                </a:solidFill>
                <a:latin typeface="Tahoma" pitchFamily="34" charset="0"/>
                <a:ea typeface="Tahoma" pitchFamily="34" charset="0"/>
                <a:cs typeface="Tahoma" pitchFamily="34" charset="0"/>
              </a:rPr>
              <a:t/>
            </a:r>
            <a:br>
              <a:rPr lang="en-US" sz="2000" dirty="0">
                <a:solidFill>
                  <a:schemeClr val="tx1"/>
                </a:solidFill>
                <a:latin typeface="Tahoma" pitchFamily="34" charset="0"/>
                <a:ea typeface="Tahoma" pitchFamily="34" charset="0"/>
                <a:cs typeface="Tahoma" pitchFamily="34" charset="0"/>
              </a:rPr>
            </a:br>
            <a:r>
              <a:rPr lang="en-US" sz="2000" b="1" dirty="0">
                <a:solidFill>
                  <a:schemeClr val="tx1"/>
                </a:solidFill>
                <a:latin typeface="Tahoma" pitchFamily="34" charset="0"/>
                <a:ea typeface="Tahoma" pitchFamily="34" charset="0"/>
                <a:cs typeface="Tahoma" pitchFamily="34" charset="0"/>
              </a:rPr>
              <a:t>Grade 3 </a:t>
            </a:r>
            <a:r>
              <a:rPr lang="en-US" sz="2000" dirty="0" smtClean="0">
                <a:solidFill>
                  <a:schemeClr val="tx1"/>
                </a:solidFill>
                <a:latin typeface="Tahoma" pitchFamily="34" charset="0"/>
                <a:ea typeface="Tahoma" pitchFamily="34" charset="0"/>
                <a:cs typeface="Tahoma" pitchFamily="34" charset="0"/>
              </a:rPr>
              <a:t>- </a:t>
            </a:r>
            <a:r>
              <a:rPr lang="en-US" sz="2000" dirty="0">
                <a:solidFill>
                  <a:schemeClr val="tx1"/>
                </a:solidFill>
                <a:latin typeface="Tahoma" pitchFamily="34" charset="0"/>
                <a:ea typeface="Tahoma" pitchFamily="34" charset="0"/>
                <a:cs typeface="Tahoma" pitchFamily="34" charset="0"/>
              </a:rPr>
              <a:t>Add and subtract within 20 and multiply and divide within 100 with accuracy and </a:t>
            </a:r>
            <a:r>
              <a:rPr lang="en-US" sz="2000" dirty="0" smtClean="0">
                <a:solidFill>
                  <a:schemeClr val="tx1"/>
                </a:solidFill>
                <a:latin typeface="Tahoma" pitchFamily="34" charset="0"/>
                <a:ea typeface="Tahoma" pitchFamily="34" charset="0"/>
                <a:cs typeface="Tahoma" pitchFamily="34" charset="0"/>
              </a:rPr>
              <a:t>speed</a:t>
            </a:r>
          </a:p>
          <a:p>
            <a:pPr algn="l"/>
            <a:r>
              <a:rPr lang="en-US" sz="2000" dirty="0">
                <a:solidFill>
                  <a:schemeClr val="tx1"/>
                </a:solidFill>
                <a:latin typeface="Tahoma" pitchFamily="34" charset="0"/>
                <a:ea typeface="Tahoma" pitchFamily="34" charset="0"/>
                <a:cs typeface="Tahoma" pitchFamily="34" charset="0"/>
              </a:rPr>
              <a:t/>
            </a:r>
            <a:br>
              <a:rPr lang="en-US" sz="2000" dirty="0">
                <a:solidFill>
                  <a:schemeClr val="tx1"/>
                </a:solidFill>
                <a:latin typeface="Tahoma" pitchFamily="34" charset="0"/>
                <a:ea typeface="Tahoma" pitchFamily="34" charset="0"/>
                <a:cs typeface="Tahoma" pitchFamily="34" charset="0"/>
              </a:rPr>
            </a:br>
            <a:r>
              <a:rPr lang="en-US" sz="2000" b="1" dirty="0">
                <a:solidFill>
                  <a:schemeClr val="tx1"/>
                </a:solidFill>
                <a:latin typeface="Tahoma" pitchFamily="34" charset="0"/>
                <a:ea typeface="Tahoma" pitchFamily="34" charset="0"/>
                <a:cs typeface="Tahoma" pitchFamily="34" charset="0"/>
              </a:rPr>
              <a:t>Grade 4 </a:t>
            </a:r>
            <a:r>
              <a:rPr lang="en-US" sz="2000" dirty="0" smtClean="0">
                <a:solidFill>
                  <a:schemeClr val="tx1"/>
                </a:solidFill>
                <a:latin typeface="Tahoma" pitchFamily="34" charset="0"/>
                <a:ea typeface="Tahoma" pitchFamily="34" charset="0"/>
                <a:cs typeface="Tahoma" pitchFamily="34" charset="0"/>
              </a:rPr>
              <a:t>- </a:t>
            </a:r>
            <a:r>
              <a:rPr lang="en-US" sz="2000" dirty="0">
                <a:solidFill>
                  <a:schemeClr val="tx1"/>
                </a:solidFill>
                <a:latin typeface="Tahoma" pitchFamily="34" charset="0"/>
                <a:ea typeface="Tahoma" pitchFamily="34" charset="0"/>
                <a:cs typeface="Tahoma" pitchFamily="34" charset="0"/>
              </a:rPr>
              <a:t>Add and subtract within 20 and multiply and divide within 100 to compute with multi-digit whole numbers using efficient strategies</a:t>
            </a:r>
            <a:r>
              <a:rPr lang="en-US" sz="2000" dirty="0" smtClean="0">
                <a:solidFill>
                  <a:schemeClr val="tx1"/>
                </a:solidFill>
                <a:latin typeface="Tahoma" pitchFamily="34" charset="0"/>
                <a:ea typeface="Tahoma" pitchFamily="34" charset="0"/>
                <a:cs typeface="Tahoma" pitchFamily="34" charset="0"/>
              </a:rPr>
              <a:t>.</a:t>
            </a:r>
          </a:p>
          <a:p>
            <a:pPr algn="l"/>
            <a:r>
              <a:rPr lang="en-US" sz="2000" dirty="0">
                <a:solidFill>
                  <a:schemeClr val="tx1"/>
                </a:solidFill>
                <a:latin typeface="Tahoma" pitchFamily="34" charset="0"/>
                <a:ea typeface="Tahoma" pitchFamily="34" charset="0"/>
                <a:cs typeface="Tahoma" pitchFamily="34" charset="0"/>
              </a:rPr>
              <a:t/>
            </a:r>
            <a:br>
              <a:rPr lang="en-US" sz="2000" dirty="0">
                <a:solidFill>
                  <a:schemeClr val="tx1"/>
                </a:solidFill>
                <a:latin typeface="Tahoma" pitchFamily="34" charset="0"/>
                <a:ea typeface="Tahoma" pitchFamily="34" charset="0"/>
                <a:cs typeface="Tahoma" pitchFamily="34" charset="0"/>
              </a:rPr>
            </a:br>
            <a:r>
              <a:rPr lang="en-US" sz="2000" b="1" dirty="0">
                <a:solidFill>
                  <a:schemeClr val="tx1"/>
                </a:solidFill>
                <a:latin typeface="Tahoma" pitchFamily="34" charset="0"/>
                <a:ea typeface="Tahoma" pitchFamily="34" charset="0"/>
                <a:cs typeface="Tahoma" pitchFamily="34" charset="0"/>
              </a:rPr>
              <a:t>Grade 5 </a:t>
            </a:r>
            <a:r>
              <a:rPr lang="en-US" sz="2000" dirty="0" smtClean="0">
                <a:solidFill>
                  <a:schemeClr val="tx1"/>
                </a:solidFill>
                <a:latin typeface="Tahoma" pitchFamily="34" charset="0"/>
                <a:ea typeface="Tahoma" pitchFamily="34" charset="0"/>
                <a:cs typeface="Tahoma" pitchFamily="34" charset="0"/>
              </a:rPr>
              <a:t>- </a:t>
            </a:r>
            <a:r>
              <a:rPr lang="en-US" sz="2000" dirty="0">
                <a:solidFill>
                  <a:schemeClr val="tx1"/>
                </a:solidFill>
                <a:latin typeface="Tahoma" pitchFamily="34" charset="0"/>
                <a:ea typeface="Tahoma" pitchFamily="34" charset="0"/>
                <a:cs typeface="Tahoma" pitchFamily="34" charset="0"/>
              </a:rPr>
              <a:t>Use knowledge of basic facts to compute with fractions and decimals using efficient strategies.</a:t>
            </a:r>
          </a:p>
        </p:txBody>
      </p:sp>
    </p:spTree>
    <p:extLst>
      <p:ext uri="{BB962C8B-B14F-4D97-AF65-F5344CB8AC3E}">
        <p14:creationId xmlns:p14="http://schemas.microsoft.com/office/powerpoint/2010/main" val="40234727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 is </a:t>
            </a:r>
            <a:endParaRPr lang="en-US" dirty="0"/>
          </a:p>
        </p:txBody>
      </p:sp>
      <p:pic>
        <p:nvPicPr>
          <p:cNvPr id="5128" name="Picture 8" descr="C:\Users\wwakeman\AppData\Local\Microsoft\Windows\Temporary Internet Files\Content.IE5\FXZHZ2AN\MC900446338[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744056"/>
            <a:ext cx="8630473" cy="343194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4067" y="3420533"/>
            <a:ext cx="465418" cy="7588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81057" y="3470191"/>
            <a:ext cx="465418" cy="75886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73554" y="3420533"/>
            <a:ext cx="465418" cy="75886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C:\Users\wwakeman\AppData\Local\Microsoft\Windows\Temporary Internet Files\Content.IE5\BDMKH9JO\MC900139505[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299" y="3420533"/>
            <a:ext cx="538372" cy="75886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62937" y="3459061"/>
            <a:ext cx="465418" cy="758860"/>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524161" y="1371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4 + 1 = 5</a:t>
            </a:r>
            <a:endParaRPr lang="en-US" dirty="0"/>
          </a:p>
        </p:txBody>
      </p:sp>
    </p:spTree>
    <p:extLst>
      <p:ext uri="{BB962C8B-B14F-4D97-AF65-F5344CB8AC3E}">
        <p14:creationId xmlns:p14="http://schemas.microsoft.com/office/powerpoint/2010/main" val="319721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42" presetClass="path" presetSubtype="0" accel="50000" decel="50000" fill="hold" nodeType="withEffect">
                                  <p:stCondLst>
                                    <p:cond delay="0"/>
                                  </p:stCondLst>
                                  <p:childTnLst>
                                    <p:animMotion origin="layout" path="M -3.05556E-6 -2.09577E-6 L 0.36059 0.01249 " pathEditMode="relative" rAng="0" ptsTypes="AA">
                                      <p:cBhvr>
                                        <p:cTn id="9" dur="2000" fill="hold"/>
                                        <p:tgtEl>
                                          <p:spTgt spid="13"/>
                                        </p:tgtEl>
                                        <p:attrNameLst>
                                          <p:attrName>ppt_x</p:attrName>
                                          <p:attrName>ppt_y</p:attrName>
                                        </p:attrNameLst>
                                      </p:cBhvr>
                                      <p:rCtr x="18021" y="625"/>
                                    </p:animMotion>
                                  </p:childTnLst>
                                </p:cTn>
                              </p:par>
                            </p:childTnLst>
                          </p:cTn>
                        </p:par>
                        <p:par>
                          <p:cTn id="10" fill="hold">
                            <p:stCondLst>
                              <p:cond delay="2000"/>
                            </p:stCondLst>
                            <p:childTnLst>
                              <p:par>
                                <p:cTn id="11" presetID="32" presetClass="emph" presetSubtype="0" fill="hold" nodeType="afterEffect">
                                  <p:stCondLst>
                                    <p:cond delay="0"/>
                                  </p:stCondLst>
                                  <p:childTnLst>
                                    <p:animRot by="120000">
                                      <p:cBhvr>
                                        <p:cTn id="12" dur="100" fill="hold">
                                          <p:stCondLst>
                                            <p:cond delay="0"/>
                                          </p:stCondLst>
                                        </p:cTn>
                                        <p:tgtEl>
                                          <p:spTgt spid="11"/>
                                        </p:tgtEl>
                                        <p:attrNameLst>
                                          <p:attrName>r</p:attrName>
                                        </p:attrNameLst>
                                      </p:cBhvr>
                                    </p:animRot>
                                    <p:animRot by="-240000">
                                      <p:cBhvr>
                                        <p:cTn id="13" dur="200" fill="hold">
                                          <p:stCondLst>
                                            <p:cond delay="200"/>
                                          </p:stCondLst>
                                        </p:cTn>
                                        <p:tgtEl>
                                          <p:spTgt spid="11"/>
                                        </p:tgtEl>
                                        <p:attrNameLst>
                                          <p:attrName>r</p:attrName>
                                        </p:attrNameLst>
                                      </p:cBhvr>
                                    </p:animRot>
                                    <p:animRot by="240000">
                                      <p:cBhvr>
                                        <p:cTn id="14" dur="200" fill="hold">
                                          <p:stCondLst>
                                            <p:cond delay="400"/>
                                          </p:stCondLst>
                                        </p:cTn>
                                        <p:tgtEl>
                                          <p:spTgt spid="11"/>
                                        </p:tgtEl>
                                        <p:attrNameLst>
                                          <p:attrName>r</p:attrName>
                                        </p:attrNameLst>
                                      </p:cBhvr>
                                    </p:animRot>
                                    <p:animRot by="-240000">
                                      <p:cBhvr>
                                        <p:cTn id="15" dur="200" fill="hold">
                                          <p:stCondLst>
                                            <p:cond delay="600"/>
                                          </p:stCondLst>
                                        </p:cTn>
                                        <p:tgtEl>
                                          <p:spTgt spid="11"/>
                                        </p:tgtEl>
                                        <p:attrNameLst>
                                          <p:attrName>r</p:attrName>
                                        </p:attrNameLst>
                                      </p:cBhvr>
                                    </p:animRot>
                                    <p:animRot by="120000">
                                      <p:cBhvr>
                                        <p:cTn id="16" dur="200" fill="hold">
                                          <p:stCondLst>
                                            <p:cond delay="800"/>
                                          </p:stCondLst>
                                        </p:cTn>
                                        <p:tgtEl>
                                          <p:spTgt spid="11"/>
                                        </p:tgtEl>
                                        <p:attrNameLst>
                                          <p:attrName>r</p:attrName>
                                        </p:attrNameLst>
                                      </p:cBhvr>
                                    </p:animRot>
                                  </p:childTnLst>
                                </p:cTn>
                              </p:par>
                              <p:par>
                                <p:cTn id="17" presetID="42" presetClass="path" presetSubtype="0" accel="50000" decel="50000" fill="hold" nodeType="withEffect">
                                  <p:stCondLst>
                                    <p:cond delay="0"/>
                                  </p:stCondLst>
                                  <p:childTnLst>
                                    <p:animMotion origin="layout" path="M 5.55112E-17 -2.08189E-8 L 0.03559 -0.00601 " pathEditMode="relative" rAng="0" ptsTypes="AA">
                                      <p:cBhvr>
                                        <p:cTn id="18" dur="2000" fill="hold"/>
                                        <p:tgtEl>
                                          <p:spTgt spid="11"/>
                                        </p:tgtEl>
                                        <p:attrNameLst>
                                          <p:attrName>ppt_x</p:attrName>
                                          <p:attrName>ppt_y</p:attrName>
                                        </p:attrNameLst>
                                      </p:cBhvr>
                                      <p:rCtr x="1771" y="-301"/>
                                    </p:animMotion>
                                  </p:childTnLst>
                                </p:cTn>
                              </p:par>
                            </p:childTnLst>
                          </p:cTn>
                        </p:par>
                        <p:par>
                          <p:cTn id="19" fill="hold">
                            <p:stCondLst>
                              <p:cond delay="4000"/>
                            </p:stCondLst>
                            <p:childTnLst>
                              <p:par>
                                <p:cTn id="20" presetID="32" presetClass="emph" presetSubtype="0" fill="hold" nodeType="afterEffect">
                                  <p:stCondLst>
                                    <p:cond delay="0"/>
                                  </p:stCondLst>
                                  <p:childTnLst>
                                    <p:animRot by="120000">
                                      <p:cBhvr>
                                        <p:cTn id="21" dur="100" fill="hold">
                                          <p:stCondLst>
                                            <p:cond delay="0"/>
                                          </p:stCondLst>
                                        </p:cTn>
                                        <p:tgtEl>
                                          <p:spTgt spid="10"/>
                                        </p:tgtEl>
                                        <p:attrNameLst>
                                          <p:attrName>r</p:attrName>
                                        </p:attrNameLst>
                                      </p:cBhvr>
                                    </p:animRot>
                                    <p:animRot by="-240000">
                                      <p:cBhvr>
                                        <p:cTn id="22" dur="200" fill="hold">
                                          <p:stCondLst>
                                            <p:cond delay="200"/>
                                          </p:stCondLst>
                                        </p:cTn>
                                        <p:tgtEl>
                                          <p:spTgt spid="10"/>
                                        </p:tgtEl>
                                        <p:attrNameLst>
                                          <p:attrName>r</p:attrName>
                                        </p:attrNameLst>
                                      </p:cBhvr>
                                    </p:animRot>
                                    <p:animRot by="240000">
                                      <p:cBhvr>
                                        <p:cTn id="23" dur="200" fill="hold">
                                          <p:stCondLst>
                                            <p:cond delay="400"/>
                                          </p:stCondLst>
                                        </p:cTn>
                                        <p:tgtEl>
                                          <p:spTgt spid="10"/>
                                        </p:tgtEl>
                                        <p:attrNameLst>
                                          <p:attrName>r</p:attrName>
                                        </p:attrNameLst>
                                      </p:cBhvr>
                                    </p:animRot>
                                    <p:animRot by="-240000">
                                      <p:cBhvr>
                                        <p:cTn id="24" dur="200" fill="hold">
                                          <p:stCondLst>
                                            <p:cond delay="600"/>
                                          </p:stCondLst>
                                        </p:cTn>
                                        <p:tgtEl>
                                          <p:spTgt spid="10"/>
                                        </p:tgtEl>
                                        <p:attrNameLst>
                                          <p:attrName>r</p:attrName>
                                        </p:attrNameLst>
                                      </p:cBhvr>
                                    </p:animRot>
                                    <p:animRot by="120000">
                                      <p:cBhvr>
                                        <p:cTn id="25" dur="200" fill="hold">
                                          <p:stCondLst>
                                            <p:cond delay="800"/>
                                          </p:stCondLst>
                                        </p:cTn>
                                        <p:tgtEl>
                                          <p:spTgt spid="10"/>
                                        </p:tgtEl>
                                        <p:attrNameLst>
                                          <p:attrName>r</p:attrName>
                                        </p:attrNameLst>
                                      </p:cBhvr>
                                    </p:animRot>
                                  </p:childTnLst>
                                </p:cTn>
                              </p:par>
                              <p:par>
                                <p:cTn id="26" presetID="42" presetClass="path" presetSubtype="0" accel="50000" decel="50000" fill="hold" nodeType="withEffect">
                                  <p:stCondLst>
                                    <p:cond delay="0"/>
                                  </p:stCondLst>
                                  <p:childTnLst>
                                    <p:animMotion origin="layout" path="M -5.55556E-7 -4.92945E-6 L 0.04132 -0.00786 " pathEditMode="relative" rAng="0" ptsTypes="AA">
                                      <p:cBhvr>
                                        <p:cTn id="27" dur="2000" fill="hold"/>
                                        <p:tgtEl>
                                          <p:spTgt spid="10"/>
                                        </p:tgtEl>
                                        <p:attrNameLst>
                                          <p:attrName>ppt_x</p:attrName>
                                          <p:attrName>ppt_y</p:attrName>
                                        </p:attrNameLst>
                                      </p:cBhvr>
                                      <p:rCtr x="2066" y="-393"/>
                                    </p:animMotion>
                                  </p:childTnLst>
                                </p:cTn>
                              </p:par>
                            </p:childTnLst>
                          </p:cTn>
                        </p:par>
                        <p:par>
                          <p:cTn id="28" fill="hold">
                            <p:stCondLst>
                              <p:cond delay="6000"/>
                            </p:stCondLst>
                            <p:childTnLst>
                              <p:par>
                                <p:cTn id="29" presetID="32" presetClass="emph" presetSubtype="0" fill="hold" nodeType="afterEffect">
                                  <p:stCondLst>
                                    <p:cond delay="0"/>
                                  </p:stCondLst>
                                  <p:childTnLst>
                                    <p:animRot by="120000">
                                      <p:cBhvr>
                                        <p:cTn id="30" dur="100" fill="hold">
                                          <p:stCondLst>
                                            <p:cond delay="0"/>
                                          </p:stCondLst>
                                        </p:cTn>
                                        <p:tgtEl>
                                          <p:spTgt spid="12"/>
                                        </p:tgtEl>
                                        <p:attrNameLst>
                                          <p:attrName>r</p:attrName>
                                        </p:attrNameLst>
                                      </p:cBhvr>
                                    </p:animRot>
                                    <p:animRot by="-240000">
                                      <p:cBhvr>
                                        <p:cTn id="31" dur="200" fill="hold">
                                          <p:stCondLst>
                                            <p:cond delay="200"/>
                                          </p:stCondLst>
                                        </p:cTn>
                                        <p:tgtEl>
                                          <p:spTgt spid="12"/>
                                        </p:tgtEl>
                                        <p:attrNameLst>
                                          <p:attrName>r</p:attrName>
                                        </p:attrNameLst>
                                      </p:cBhvr>
                                    </p:animRot>
                                    <p:animRot by="240000">
                                      <p:cBhvr>
                                        <p:cTn id="32" dur="200" fill="hold">
                                          <p:stCondLst>
                                            <p:cond delay="400"/>
                                          </p:stCondLst>
                                        </p:cTn>
                                        <p:tgtEl>
                                          <p:spTgt spid="12"/>
                                        </p:tgtEl>
                                        <p:attrNameLst>
                                          <p:attrName>r</p:attrName>
                                        </p:attrNameLst>
                                      </p:cBhvr>
                                    </p:animRot>
                                    <p:animRot by="-240000">
                                      <p:cBhvr>
                                        <p:cTn id="33" dur="200" fill="hold">
                                          <p:stCondLst>
                                            <p:cond delay="600"/>
                                          </p:stCondLst>
                                        </p:cTn>
                                        <p:tgtEl>
                                          <p:spTgt spid="12"/>
                                        </p:tgtEl>
                                        <p:attrNameLst>
                                          <p:attrName>r</p:attrName>
                                        </p:attrNameLst>
                                      </p:cBhvr>
                                    </p:animRot>
                                    <p:animRot by="120000">
                                      <p:cBhvr>
                                        <p:cTn id="34" dur="200" fill="hold">
                                          <p:stCondLst>
                                            <p:cond delay="800"/>
                                          </p:stCondLst>
                                        </p:cTn>
                                        <p:tgtEl>
                                          <p:spTgt spid="12"/>
                                        </p:tgtEl>
                                        <p:attrNameLst>
                                          <p:attrName>r</p:attrName>
                                        </p:attrNameLst>
                                      </p:cBhvr>
                                    </p:animRot>
                                  </p:childTnLst>
                                </p:cTn>
                              </p:par>
                              <p:par>
                                <p:cTn id="35" presetID="42" presetClass="path" presetSubtype="0" accel="50000" decel="50000" fill="hold" nodeType="withEffect">
                                  <p:stCondLst>
                                    <p:cond delay="0"/>
                                  </p:stCondLst>
                                  <p:childTnLst>
                                    <p:animMotion origin="layout" path="M 0 -2.08189E-8 L 0.03142 -0.00046 " pathEditMode="relative" rAng="0" ptsTypes="AA">
                                      <p:cBhvr>
                                        <p:cTn id="36" dur="2000" fill="hold"/>
                                        <p:tgtEl>
                                          <p:spTgt spid="12"/>
                                        </p:tgtEl>
                                        <p:attrNameLst>
                                          <p:attrName>ppt_x</p:attrName>
                                          <p:attrName>ppt_y</p:attrName>
                                        </p:attrNameLst>
                                      </p:cBhvr>
                                      <p:rCtr x="1563" y="-23"/>
                                    </p:animMotion>
                                  </p:childTnLst>
                                </p:cTn>
                              </p:par>
                            </p:childTnLst>
                          </p:cTn>
                        </p:par>
                        <p:par>
                          <p:cTn id="37" fill="hold">
                            <p:stCondLst>
                              <p:cond delay="8000"/>
                            </p:stCondLst>
                            <p:childTnLst>
                              <p:par>
                                <p:cTn id="38" presetID="32" presetClass="emph" presetSubtype="0" fill="hold" nodeType="afterEffect">
                                  <p:stCondLst>
                                    <p:cond delay="0"/>
                                  </p:stCondLst>
                                  <p:childTnLst>
                                    <p:animRot by="120000">
                                      <p:cBhvr>
                                        <p:cTn id="39" dur="100" fill="hold">
                                          <p:stCondLst>
                                            <p:cond delay="0"/>
                                          </p:stCondLst>
                                        </p:cTn>
                                        <p:tgtEl>
                                          <p:spTgt spid="14"/>
                                        </p:tgtEl>
                                        <p:attrNameLst>
                                          <p:attrName>r</p:attrName>
                                        </p:attrNameLst>
                                      </p:cBhvr>
                                    </p:animRot>
                                    <p:animRot by="-240000">
                                      <p:cBhvr>
                                        <p:cTn id="40" dur="200" fill="hold">
                                          <p:stCondLst>
                                            <p:cond delay="200"/>
                                          </p:stCondLst>
                                        </p:cTn>
                                        <p:tgtEl>
                                          <p:spTgt spid="14"/>
                                        </p:tgtEl>
                                        <p:attrNameLst>
                                          <p:attrName>r</p:attrName>
                                        </p:attrNameLst>
                                      </p:cBhvr>
                                    </p:animRot>
                                    <p:animRot by="240000">
                                      <p:cBhvr>
                                        <p:cTn id="41" dur="200" fill="hold">
                                          <p:stCondLst>
                                            <p:cond delay="400"/>
                                          </p:stCondLst>
                                        </p:cTn>
                                        <p:tgtEl>
                                          <p:spTgt spid="14"/>
                                        </p:tgtEl>
                                        <p:attrNameLst>
                                          <p:attrName>r</p:attrName>
                                        </p:attrNameLst>
                                      </p:cBhvr>
                                    </p:animRot>
                                    <p:animRot by="-240000">
                                      <p:cBhvr>
                                        <p:cTn id="42" dur="200" fill="hold">
                                          <p:stCondLst>
                                            <p:cond delay="600"/>
                                          </p:stCondLst>
                                        </p:cTn>
                                        <p:tgtEl>
                                          <p:spTgt spid="14"/>
                                        </p:tgtEl>
                                        <p:attrNameLst>
                                          <p:attrName>r</p:attrName>
                                        </p:attrNameLst>
                                      </p:cBhvr>
                                    </p:animRot>
                                    <p:animRot by="120000">
                                      <p:cBhvr>
                                        <p:cTn id="43" dur="200" fill="hold">
                                          <p:stCondLst>
                                            <p:cond delay="800"/>
                                          </p:stCondLst>
                                        </p:cTn>
                                        <p:tgtEl>
                                          <p:spTgt spid="14"/>
                                        </p:tgtEl>
                                        <p:attrNameLst>
                                          <p:attrName>r</p:attrName>
                                        </p:attrNameLst>
                                      </p:cBhvr>
                                    </p:animRot>
                                  </p:childTnLst>
                                </p:cTn>
                              </p:par>
                              <p:par>
                                <p:cTn id="44" presetID="42" presetClass="path" presetSubtype="0" accel="50000" decel="50000" fill="hold" nodeType="withEffect">
                                  <p:stCondLst>
                                    <p:cond delay="0"/>
                                  </p:stCondLst>
                                  <p:childTnLst>
                                    <p:animMotion origin="layout" path="M -3.33333E-6 -2.08189E-8 L 0.01962 0.0384 " pathEditMode="relative" rAng="0" ptsTypes="AA">
                                      <p:cBhvr>
                                        <p:cTn id="45" dur="2000" fill="hold"/>
                                        <p:tgtEl>
                                          <p:spTgt spid="14"/>
                                        </p:tgtEl>
                                        <p:attrNameLst>
                                          <p:attrName>ppt_x</p:attrName>
                                          <p:attrName>ppt_y</p:attrName>
                                        </p:attrNameLst>
                                      </p:cBhvr>
                                      <p:rCtr x="972" y="1920"/>
                                    </p:animMotion>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Subtraction is </a:t>
            </a:r>
            <a:endParaRPr lang="en-US" dirty="0"/>
          </a:p>
        </p:txBody>
      </p:sp>
      <p:pic>
        <p:nvPicPr>
          <p:cNvPr id="5128" name="Picture 8" descr="C:\Users\wwakeman\AppData\Local\Microsoft\Windows\Temporary Internet Files\Content.IE5\FXZHZ2AN\MC900446338[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744056"/>
            <a:ext cx="8630473" cy="343194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4067" y="3420533"/>
            <a:ext cx="465418" cy="7588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81057" y="3470191"/>
            <a:ext cx="465418" cy="75886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73554" y="3420533"/>
            <a:ext cx="465418" cy="75886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C:\Users\wwakeman\AppData\Local\Microsoft\Windows\Temporary Internet Files\Content.IE5\BDMKH9JO\MC900139505[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40848" y="3516661"/>
            <a:ext cx="538372" cy="75886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62937" y="3459061"/>
            <a:ext cx="465418" cy="758860"/>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524161" y="1371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5</a:t>
            </a:r>
            <a:r>
              <a:rPr lang="en-US" dirty="0" smtClean="0"/>
              <a:t> - 1 = 4</a:t>
            </a:r>
            <a:endParaRPr lang="en-US" dirty="0"/>
          </a:p>
        </p:txBody>
      </p:sp>
      <p:pic>
        <p:nvPicPr>
          <p:cNvPr id="16" name="Picture 5" descr="C:\Users\wwakeman\AppData\Local\Microsoft\Windows\Temporary Internet Files\Content.IE5\6SRIDOY9\MC90013353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77325" y="3516661"/>
            <a:ext cx="465418" cy="758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796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xit" presetSubtype="0" fill="hold" nodeType="withEffect">
                                  <p:stCondLst>
                                    <p:cond delay="0"/>
                                  </p:stCondLst>
                                  <p:childTnLst>
                                    <p:animEffect transition="out" filter="fade">
                                      <p:cBhvr>
                                        <p:cTn id="9" dur="500"/>
                                        <p:tgtEl>
                                          <p:spTgt spid="16"/>
                                        </p:tgtEl>
                                      </p:cBhvr>
                                    </p:animEffect>
                                    <p:set>
                                      <p:cBhvr>
                                        <p:cTn id="10" dur="1" fill="hold">
                                          <p:stCondLst>
                                            <p:cond delay="499"/>
                                          </p:stCondLst>
                                        </p:cTn>
                                        <p:tgtEl>
                                          <p:spTgt spid="16"/>
                                        </p:tgtEl>
                                        <p:attrNameLst>
                                          <p:attrName>style.visibility</p:attrName>
                                        </p:attrNameLst>
                                      </p:cBhvr>
                                      <p:to>
                                        <p:strVal val="hidden"/>
                                      </p:to>
                                    </p:set>
                                  </p:childTnLst>
                                </p:cTn>
                              </p:par>
                              <p:par>
                                <p:cTn id="11" presetID="42" presetClass="path" presetSubtype="0" accel="50000" decel="50000" fill="hold" nodeType="withEffect">
                                  <p:stCondLst>
                                    <p:cond delay="0"/>
                                  </p:stCondLst>
                                  <p:childTnLst>
                                    <p:animMotion origin="layout" path="M -3.61111E-6 2.42887E-6 L 0.23733 -0.03054 " pathEditMode="relative" rAng="0" ptsTypes="AA">
                                      <p:cBhvr>
                                        <p:cTn id="12" dur="2000" fill="hold"/>
                                        <p:tgtEl>
                                          <p:spTgt spid="13"/>
                                        </p:tgtEl>
                                        <p:attrNameLst>
                                          <p:attrName>ppt_x</p:attrName>
                                          <p:attrName>ppt_y</p:attrName>
                                        </p:attrNameLst>
                                      </p:cBhvr>
                                      <p:rCtr x="11858" y="-1527"/>
                                    </p:animMotion>
                                  </p:childTnLst>
                                </p:cTn>
                              </p:par>
                            </p:childTnLst>
                          </p:cTn>
                        </p:par>
                        <p:par>
                          <p:cTn id="13" fill="hold">
                            <p:stCondLst>
                              <p:cond delay="2000"/>
                            </p:stCondLst>
                            <p:childTnLst>
                              <p:par>
                                <p:cTn id="14" presetID="2" presetClass="exit" presetSubtype="3" fill="hold" nodeType="afterEffect">
                                  <p:stCondLst>
                                    <p:cond delay="0"/>
                                  </p:stCondLst>
                                  <p:childTnLst>
                                    <p:anim calcmode="lin" valueType="num">
                                      <p:cBhvr additive="base">
                                        <p:cTn id="15" dur="500"/>
                                        <p:tgtEl>
                                          <p:spTgt spid="13"/>
                                        </p:tgtEl>
                                        <p:attrNameLst>
                                          <p:attrName>ppt_x</p:attrName>
                                        </p:attrNameLst>
                                      </p:cBhvr>
                                      <p:tavLst>
                                        <p:tav tm="0">
                                          <p:val>
                                            <p:strVal val="ppt_x"/>
                                          </p:val>
                                        </p:tav>
                                        <p:tav tm="100000">
                                          <p:val>
                                            <p:strVal val="1+ppt_w/2"/>
                                          </p:val>
                                        </p:tav>
                                      </p:tavLst>
                                    </p:anim>
                                    <p:anim calcmode="lin" valueType="num">
                                      <p:cBhvr additive="base">
                                        <p:cTn id="16" dur="500"/>
                                        <p:tgtEl>
                                          <p:spTgt spid="13"/>
                                        </p:tgtEl>
                                        <p:attrNameLst>
                                          <p:attrName>ppt_y</p:attrName>
                                        </p:attrNameLst>
                                      </p:cBhvr>
                                      <p:tavLst>
                                        <p:tav tm="0">
                                          <p:val>
                                            <p:strVal val="ppt_y"/>
                                          </p:val>
                                        </p:tav>
                                        <p:tav tm="100000">
                                          <p:val>
                                            <p:strVal val="0-ppt_h/2"/>
                                          </p:val>
                                        </p:tav>
                                      </p:tavLst>
                                    </p:anim>
                                    <p:set>
                                      <p:cBhvr>
                                        <p:cTn id="17" dur="1" fill="hold">
                                          <p:stCondLst>
                                            <p:cond delay="499"/>
                                          </p:stCondLst>
                                        </p:cTn>
                                        <p:tgtEl>
                                          <p:spTgt spid="1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2" presetClass="emph" presetSubtype="0" fill="hold" nodeType="clickEffect">
                                  <p:stCondLst>
                                    <p:cond delay="0"/>
                                  </p:stCondLst>
                                  <p:childTnLst>
                                    <p:animRot by="120000">
                                      <p:cBhvr>
                                        <p:cTn id="21" dur="100" fill="hold">
                                          <p:stCondLst>
                                            <p:cond delay="0"/>
                                          </p:stCondLst>
                                        </p:cTn>
                                        <p:tgtEl>
                                          <p:spTgt spid="13"/>
                                        </p:tgtEl>
                                        <p:attrNameLst>
                                          <p:attrName>r</p:attrName>
                                        </p:attrNameLst>
                                      </p:cBhvr>
                                    </p:animRot>
                                    <p:animRot by="-240000">
                                      <p:cBhvr>
                                        <p:cTn id="22" dur="200" fill="hold">
                                          <p:stCondLst>
                                            <p:cond delay="200"/>
                                          </p:stCondLst>
                                        </p:cTn>
                                        <p:tgtEl>
                                          <p:spTgt spid="13"/>
                                        </p:tgtEl>
                                        <p:attrNameLst>
                                          <p:attrName>r</p:attrName>
                                        </p:attrNameLst>
                                      </p:cBhvr>
                                    </p:animRot>
                                    <p:animRot by="240000">
                                      <p:cBhvr>
                                        <p:cTn id="23" dur="200" fill="hold">
                                          <p:stCondLst>
                                            <p:cond delay="400"/>
                                          </p:stCondLst>
                                        </p:cTn>
                                        <p:tgtEl>
                                          <p:spTgt spid="13"/>
                                        </p:tgtEl>
                                        <p:attrNameLst>
                                          <p:attrName>r</p:attrName>
                                        </p:attrNameLst>
                                      </p:cBhvr>
                                    </p:animRot>
                                    <p:animRot by="-240000">
                                      <p:cBhvr>
                                        <p:cTn id="24" dur="200" fill="hold">
                                          <p:stCondLst>
                                            <p:cond delay="600"/>
                                          </p:stCondLst>
                                        </p:cTn>
                                        <p:tgtEl>
                                          <p:spTgt spid="13"/>
                                        </p:tgtEl>
                                        <p:attrNameLst>
                                          <p:attrName>r</p:attrName>
                                        </p:attrNameLst>
                                      </p:cBhvr>
                                    </p:animRot>
                                    <p:animRot by="120000">
                                      <p:cBhvr>
                                        <p:cTn id="25" dur="200" fill="hold">
                                          <p:stCondLst>
                                            <p:cond delay="800"/>
                                          </p:stCondLst>
                                        </p:cTn>
                                        <p:tgtEl>
                                          <p:spTgt spid="13"/>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2087562"/>
          </a:xfrm>
        </p:spPr>
        <p:txBody>
          <a:bodyPr>
            <a:normAutofit fontScale="90000"/>
          </a:bodyPr>
          <a:lstStyle/>
          <a:p>
            <a:r>
              <a:rPr lang="en-US" dirty="0" smtClean="0"/>
              <a:t>We build on big </a:t>
            </a:r>
            <a:r>
              <a:rPr lang="en-US" dirty="0"/>
              <a:t>ideas </a:t>
            </a:r>
            <a:r>
              <a:rPr lang="en-US" dirty="0" smtClean="0"/>
              <a:t>that are </a:t>
            </a:r>
            <a:r>
              <a:rPr lang="en-US" dirty="0"/>
              <a:t>foundational </a:t>
            </a:r>
            <a:r>
              <a:rPr lang="en-US" dirty="0" smtClean="0"/>
              <a:t>for grades </a:t>
            </a:r>
            <a:r>
              <a:rPr lang="en-US" dirty="0"/>
              <a:t>1 an 2</a:t>
            </a:r>
            <a:br>
              <a:rPr lang="en-US" dirty="0"/>
            </a:br>
            <a:endParaRPr lang="en-US" dirty="0"/>
          </a:p>
        </p:txBody>
      </p:sp>
      <p:sp>
        <p:nvSpPr>
          <p:cNvPr id="3" name="Content Placeholder 2"/>
          <p:cNvSpPr>
            <a:spLocks noGrp="1"/>
          </p:cNvSpPr>
          <p:nvPr>
            <p:ph idx="1"/>
          </p:nvPr>
        </p:nvSpPr>
        <p:spPr>
          <a:xfrm>
            <a:off x="457200" y="1752600"/>
            <a:ext cx="8229600" cy="4597400"/>
          </a:xfrm>
        </p:spPr>
        <p:txBody>
          <a:bodyPr>
            <a:normAutofit/>
          </a:bodyPr>
          <a:lstStyle/>
          <a:p>
            <a:r>
              <a:rPr lang="en-US" b="1" dirty="0" smtClean="0"/>
              <a:t>Counting</a:t>
            </a:r>
          </a:p>
          <a:p>
            <a:r>
              <a:rPr lang="en-US" b="1" dirty="0" smtClean="0"/>
              <a:t>Composing and Decomposing </a:t>
            </a:r>
            <a:r>
              <a:rPr lang="en-US" dirty="0" smtClean="0"/>
              <a:t>numbers</a:t>
            </a:r>
          </a:p>
          <a:p>
            <a:r>
              <a:rPr lang="en-US" b="1" dirty="0" smtClean="0"/>
              <a:t>Equivalence</a:t>
            </a:r>
          </a:p>
          <a:p>
            <a:r>
              <a:rPr lang="en-US" b="1" dirty="0" smtClean="0"/>
              <a:t>Cardinality</a:t>
            </a:r>
            <a:r>
              <a:rPr lang="en-US" dirty="0" smtClean="0"/>
              <a:t> – understanding that the last number said tells, “How many?”</a:t>
            </a:r>
          </a:p>
          <a:p>
            <a:r>
              <a:rPr lang="en-US" b="1" dirty="0" smtClean="0"/>
              <a:t>Conservation of </a:t>
            </a:r>
            <a:r>
              <a:rPr lang="en-US" b="1" dirty="0"/>
              <a:t>N</a:t>
            </a:r>
            <a:r>
              <a:rPr lang="en-US" b="1" dirty="0" smtClean="0"/>
              <a:t>umber </a:t>
            </a:r>
            <a:r>
              <a:rPr lang="en-US" dirty="0" smtClean="0"/>
              <a:t>– understanding that no matter how the objects are arranged the quantity remains the same.</a:t>
            </a:r>
            <a:endParaRPr lang="en-US" dirty="0"/>
          </a:p>
        </p:txBody>
      </p:sp>
    </p:spTree>
    <p:extLst>
      <p:ext uri="{BB962C8B-B14F-4D97-AF65-F5344CB8AC3E}">
        <p14:creationId xmlns:p14="http://schemas.microsoft.com/office/powerpoint/2010/main" val="20608354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the five-structure to help think about addition</a:t>
            </a:r>
            <a:endParaRPr lang="en-US" dirty="0"/>
          </a:p>
        </p:txBody>
      </p:sp>
      <p:sp>
        <p:nvSpPr>
          <p:cNvPr id="3" name="Content Placeholder 2"/>
          <p:cNvSpPr>
            <a:spLocks noGrp="1"/>
          </p:cNvSpPr>
          <p:nvPr>
            <p:ph idx="1"/>
          </p:nvPr>
        </p:nvSpPr>
        <p:spPr/>
        <p:txBody>
          <a:bodyPr/>
          <a:lstStyle/>
          <a:p>
            <a:pPr marL="0" indent="0">
              <a:buNone/>
            </a:pPr>
            <a:r>
              <a:rPr lang="en-US" dirty="0" smtClean="0"/>
              <a:t>Solve.</a:t>
            </a:r>
          </a:p>
          <a:p>
            <a:pPr marL="0" indent="0">
              <a:buNone/>
            </a:pPr>
            <a:endParaRPr lang="en-US" dirty="0"/>
          </a:p>
        </p:txBody>
      </p:sp>
      <p:sp>
        <p:nvSpPr>
          <p:cNvPr id="4" name="TextBox 3"/>
          <p:cNvSpPr txBox="1"/>
          <p:nvPr/>
        </p:nvSpPr>
        <p:spPr>
          <a:xfrm>
            <a:off x="3352800" y="2455509"/>
            <a:ext cx="1219200" cy="584775"/>
          </a:xfrm>
          <a:prstGeom prst="rect">
            <a:avLst/>
          </a:prstGeom>
          <a:noFill/>
        </p:spPr>
        <p:txBody>
          <a:bodyPr wrap="square" rtlCol="0">
            <a:spAutoFit/>
          </a:bodyPr>
          <a:lstStyle/>
          <a:p>
            <a:r>
              <a:rPr lang="en-US" sz="3200" dirty="0" smtClean="0"/>
              <a:t>5 + 8</a:t>
            </a:r>
            <a:endParaRPr lang="en-US" sz="3200" dirty="0"/>
          </a:p>
        </p:txBody>
      </p:sp>
      <p:sp>
        <p:nvSpPr>
          <p:cNvPr id="5" name="TextBox 4"/>
          <p:cNvSpPr txBox="1"/>
          <p:nvPr/>
        </p:nvSpPr>
        <p:spPr>
          <a:xfrm>
            <a:off x="3124200" y="2996625"/>
            <a:ext cx="1295400" cy="584775"/>
          </a:xfrm>
          <a:prstGeom prst="rect">
            <a:avLst/>
          </a:prstGeom>
          <a:noFill/>
        </p:spPr>
        <p:txBody>
          <a:bodyPr wrap="square" rtlCol="0">
            <a:spAutoFit/>
          </a:bodyPr>
          <a:lstStyle/>
          <a:p>
            <a:r>
              <a:rPr lang="en-US" sz="3200" dirty="0" smtClean="0"/>
              <a:t>15 + 8</a:t>
            </a:r>
            <a:endParaRPr lang="en-US" sz="3200" dirty="0"/>
          </a:p>
        </p:txBody>
      </p:sp>
      <p:sp>
        <p:nvSpPr>
          <p:cNvPr id="6" name="TextBox 5"/>
          <p:cNvSpPr txBox="1"/>
          <p:nvPr/>
        </p:nvSpPr>
        <p:spPr>
          <a:xfrm>
            <a:off x="3124200" y="3581400"/>
            <a:ext cx="1295400" cy="584775"/>
          </a:xfrm>
          <a:prstGeom prst="rect">
            <a:avLst/>
          </a:prstGeom>
          <a:noFill/>
        </p:spPr>
        <p:txBody>
          <a:bodyPr wrap="square" rtlCol="0">
            <a:spAutoFit/>
          </a:bodyPr>
          <a:lstStyle/>
          <a:p>
            <a:r>
              <a:rPr lang="en-US" sz="3200" dirty="0"/>
              <a:t>2</a:t>
            </a:r>
            <a:r>
              <a:rPr lang="en-US" sz="3200" dirty="0" smtClean="0"/>
              <a:t>5 + 8</a:t>
            </a:r>
            <a:endParaRPr lang="en-US" sz="3200" dirty="0"/>
          </a:p>
        </p:txBody>
      </p:sp>
      <p:sp>
        <p:nvSpPr>
          <p:cNvPr id="7" name="TextBox 6"/>
          <p:cNvSpPr txBox="1"/>
          <p:nvPr/>
        </p:nvSpPr>
        <p:spPr>
          <a:xfrm>
            <a:off x="3108766" y="4114800"/>
            <a:ext cx="1615633" cy="584775"/>
          </a:xfrm>
          <a:prstGeom prst="rect">
            <a:avLst/>
          </a:prstGeom>
          <a:noFill/>
        </p:spPr>
        <p:txBody>
          <a:bodyPr wrap="square" rtlCol="0">
            <a:spAutoFit/>
          </a:bodyPr>
          <a:lstStyle/>
          <a:p>
            <a:r>
              <a:rPr lang="en-US" sz="3200" dirty="0" smtClean="0"/>
              <a:t>135 + 8</a:t>
            </a:r>
            <a:endParaRPr lang="en-US" sz="3200" dirty="0"/>
          </a:p>
        </p:txBody>
      </p:sp>
      <p:sp>
        <p:nvSpPr>
          <p:cNvPr id="8" name="TextBox 7"/>
          <p:cNvSpPr txBox="1"/>
          <p:nvPr/>
        </p:nvSpPr>
        <p:spPr>
          <a:xfrm>
            <a:off x="3089475" y="4648200"/>
            <a:ext cx="1885295" cy="584775"/>
          </a:xfrm>
          <a:prstGeom prst="rect">
            <a:avLst/>
          </a:prstGeom>
          <a:noFill/>
        </p:spPr>
        <p:txBody>
          <a:bodyPr wrap="square" rtlCol="0">
            <a:spAutoFit/>
          </a:bodyPr>
          <a:lstStyle/>
          <a:p>
            <a:r>
              <a:rPr lang="en-US" sz="3200" dirty="0" smtClean="0"/>
              <a:t>135 + 18</a:t>
            </a:r>
            <a:endParaRPr lang="en-US" sz="3200" dirty="0"/>
          </a:p>
        </p:txBody>
      </p:sp>
      <p:sp>
        <p:nvSpPr>
          <p:cNvPr id="9" name="TextBox 8"/>
          <p:cNvSpPr txBox="1"/>
          <p:nvPr/>
        </p:nvSpPr>
        <p:spPr>
          <a:xfrm>
            <a:off x="4974771" y="2093655"/>
            <a:ext cx="3657600" cy="2554545"/>
          </a:xfrm>
          <a:prstGeom prst="rect">
            <a:avLst/>
          </a:prstGeom>
          <a:noFill/>
        </p:spPr>
        <p:txBody>
          <a:bodyPr wrap="square" rtlCol="0">
            <a:spAutoFit/>
          </a:bodyPr>
          <a:lstStyle/>
          <a:p>
            <a:r>
              <a:rPr lang="en-US" sz="3200" dirty="0" smtClean="0"/>
              <a:t>Some children in 1</a:t>
            </a:r>
            <a:r>
              <a:rPr lang="en-US" sz="3200" baseline="30000" dirty="0" smtClean="0"/>
              <a:t>st</a:t>
            </a:r>
            <a:r>
              <a:rPr lang="en-US" sz="3200" dirty="0" smtClean="0"/>
              <a:t> or 2</a:t>
            </a:r>
            <a:r>
              <a:rPr lang="en-US" sz="3200" baseline="30000" dirty="0" smtClean="0"/>
              <a:t>nd</a:t>
            </a:r>
            <a:r>
              <a:rPr lang="en-US" sz="3200" dirty="0" smtClean="0"/>
              <a:t> grade might think </a:t>
            </a:r>
          </a:p>
          <a:p>
            <a:r>
              <a:rPr lang="en-US" sz="3200" dirty="0" smtClean="0"/>
              <a:t> 5 + 5 + 3 , then</a:t>
            </a:r>
          </a:p>
          <a:p>
            <a:r>
              <a:rPr lang="en-US" sz="3200" dirty="0"/>
              <a:t> </a:t>
            </a:r>
            <a:r>
              <a:rPr lang="en-US" sz="3200" dirty="0" smtClean="0"/>
              <a:t> </a:t>
            </a:r>
            <a:endParaRPr lang="en-US" sz="3200" dirty="0"/>
          </a:p>
        </p:txBody>
      </p:sp>
      <p:sp>
        <p:nvSpPr>
          <p:cNvPr id="10" name="TextBox 9"/>
          <p:cNvSpPr txBox="1"/>
          <p:nvPr/>
        </p:nvSpPr>
        <p:spPr>
          <a:xfrm>
            <a:off x="5562600" y="3548912"/>
            <a:ext cx="1828800" cy="584775"/>
          </a:xfrm>
          <a:prstGeom prst="rect">
            <a:avLst/>
          </a:prstGeom>
          <a:noFill/>
        </p:spPr>
        <p:txBody>
          <a:bodyPr wrap="square" rtlCol="0">
            <a:spAutoFit/>
          </a:bodyPr>
          <a:lstStyle/>
          <a:p>
            <a:r>
              <a:rPr lang="en-US" sz="3200" dirty="0" smtClean="0"/>
              <a:t>(        )</a:t>
            </a:r>
            <a:endParaRPr lang="en-US" sz="3200" dirty="0"/>
          </a:p>
        </p:txBody>
      </p:sp>
      <p:sp>
        <p:nvSpPr>
          <p:cNvPr id="11" name="TextBox 10"/>
          <p:cNvSpPr txBox="1"/>
          <p:nvPr/>
        </p:nvSpPr>
        <p:spPr>
          <a:xfrm>
            <a:off x="1905000" y="5498275"/>
            <a:ext cx="4684709" cy="584775"/>
          </a:xfrm>
          <a:prstGeom prst="rect">
            <a:avLst/>
          </a:prstGeom>
          <a:noFill/>
        </p:spPr>
        <p:txBody>
          <a:bodyPr wrap="square" rtlCol="0">
            <a:spAutoFit/>
          </a:bodyPr>
          <a:lstStyle/>
          <a:p>
            <a:r>
              <a:rPr lang="en-US" sz="3200" dirty="0" smtClean="0"/>
              <a:t>What strategy did you use?</a:t>
            </a:r>
            <a:endParaRPr lang="en-US" sz="3200" dirty="0"/>
          </a:p>
        </p:txBody>
      </p:sp>
      <p:sp>
        <p:nvSpPr>
          <p:cNvPr id="13" name="TextBox 12"/>
          <p:cNvSpPr txBox="1"/>
          <p:nvPr/>
        </p:nvSpPr>
        <p:spPr>
          <a:xfrm>
            <a:off x="5205350" y="4063425"/>
            <a:ext cx="2548247" cy="584775"/>
          </a:xfrm>
          <a:prstGeom prst="rect">
            <a:avLst/>
          </a:prstGeom>
          <a:noFill/>
        </p:spPr>
        <p:txBody>
          <a:bodyPr wrap="square" rtlCol="0">
            <a:spAutoFit/>
          </a:bodyPr>
          <a:lstStyle/>
          <a:p>
            <a:r>
              <a:rPr lang="en-US" sz="3200" dirty="0"/>
              <a:t>10    + </a:t>
            </a:r>
            <a:r>
              <a:rPr lang="en-US" sz="3200" dirty="0" smtClean="0"/>
              <a:t>3  </a:t>
            </a:r>
            <a:r>
              <a:rPr lang="en-US" sz="3200" dirty="0"/>
              <a:t>= </a:t>
            </a:r>
            <a:r>
              <a:rPr lang="en-US" sz="3200" dirty="0" smtClean="0"/>
              <a:t>13</a:t>
            </a:r>
            <a:endParaRPr lang="en-US" sz="3200" dirty="0"/>
          </a:p>
        </p:txBody>
      </p:sp>
      <p:sp>
        <p:nvSpPr>
          <p:cNvPr id="14" name="TextBox 13"/>
          <p:cNvSpPr txBox="1"/>
          <p:nvPr/>
        </p:nvSpPr>
        <p:spPr>
          <a:xfrm>
            <a:off x="2526421" y="5225313"/>
            <a:ext cx="3657600" cy="1569660"/>
          </a:xfrm>
          <a:prstGeom prst="rect">
            <a:avLst/>
          </a:prstGeom>
          <a:noFill/>
        </p:spPr>
        <p:txBody>
          <a:bodyPr wrap="square" rtlCol="0">
            <a:spAutoFit/>
          </a:bodyPr>
          <a:lstStyle/>
          <a:p>
            <a:r>
              <a:rPr lang="en-US" sz="3200" dirty="0" smtClean="0"/>
              <a:t>The associative property of addition</a:t>
            </a:r>
          </a:p>
          <a:p>
            <a:r>
              <a:rPr lang="en-US" sz="3200" dirty="0"/>
              <a:t> </a:t>
            </a:r>
            <a:r>
              <a:rPr lang="en-US" sz="3200" dirty="0" smtClean="0"/>
              <a:t> </a:t>
            </a:r>
            <a:endParaRPr lang="en-US" sz="3200" dirty="0"/>
          </a:p>
        </p:txBody>
      </p:sp>
      <p:sp>
        <p:nvSpPr>
          <p:cNvPr id="15" name="Title 1"/>
          <p:cNvSpPr txBox="1">
            <a:spLocks/>
          </p:cNvSpPr>
          <p:nvPr/>
        </p:nvSpPr>
        <p:spPr>
          <a:xfrm>
            <a:off x="2362200" y="3370927"/>
            <a:ext cx="3574922" cy="1099341"/>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t>How can this idea help you solve these problems?</a:t>
            </a:r>
            <a:endParaRPr lang="en-US" sz="3200" dirty="0"/>
          </a:p>
        </p:txBody>
      </p:sp>
    </p:spTree>
    <p:extLst>
      <p:ext uri="{BB962C8B-B14F-4D97-AF65-F5344CB8AC3E}">
        <p14:creationId xmlns:p14="http://schemas.microsoft.com/office/powerpoint/2010/main" val="1719507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par>
                                <p:cTn id="13" presetID="16" presetClass="entr" presetSubtype="21" fill="hold" grpId="1"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35" presetClass="path" presetSubtype="0" accel="50000" decel="50000" fill="hold" grpId="0" nodeType="clickEffect">
                                  <p:stCondLst>
                                    <p:cond delay="0"/>
                                  </p:stCondLst>
                                  <p:childTnLst>
                                    <p:animMotion origin="layout" path="M 0 1.56337E-6 L -0.06667 -0.00185 " pathEditMode="relative" rAng="0" ptsTypes="AA">
                                      <p:cBhvr>
                                        <p:cTn id="19" dur="2000" fill="hold"/>
                                        <p:tgtEl>
                                          <p:spTgt spid="10"/>
                                        </p:tgtEl>
                                        <p:attrNameLst>
                                          <p:attrName>ppt_x</p:attrName>
                                          <p:attrName>ppt_y</p:attrName>
                                        </p:attrNameLst>
                                      </p:cBhvr>
                                      <p:rCtr x="-3333" y="-93"/>
                                    </p:animMotion>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9"/>
                                        </p:tgtEl>
                                      </p:cBhvr>
                                    </p:animEffect>
                                    <p:set>
                                      <p:cBhvr>
                                        <p:cTn id="29" dur="1" fill="hold">
                                          <p:stCondLst>
                                            <p:cond delay="499"/>
                                          </p:stCondLst>
                                        </p:cTn>
                                        <p:tgtEl>
                                          <p:spTgt spid="9"/>
                                        </p:tgtEl>
                                        <p:attrNameLst>
                                          <p:attrName>style.visibility</p:attrName>
                                        </p:attrNameLst>
                                      </p:cBhvr>
                                      <p:to>
                                        <p:strVal val="hidden"/>
                                      </p:to>
                                    </p:set>
                                  </p:childTnLst>
                                </p:cTn>
                              </p:par>
                              <p:par>
                                <p:cTn id="30" presetID="10" presetClass="exit" presetSubtype="0" fill="hold" grpId="2" nodeType="withEffect">
                                  <p:stCondLst>
                                    <p:cond delay="0"/>
                                  </p:stCondLst>
                                  <p:childTnLst>
                                    <p:animEffect transition="out" filter="fade">
                                      <p:cBhvr>
                                        <p:cTn id="31" dur="500"/>
                                        <p:tgtEl>
                                          <p:spTgt spid="10"/>
                                        </p:tgtEl>
                                      </p:cBhvr>
                                    </p:animEffect>
                                    <p:set>
                                      <p:cBhvr>
                                        <p:cTn id="32" dur="1" fill="hold">
                                          <p:stCondLst>
                                            <p:cond delay="4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arn(inVertic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500"/>
                                        <p:tgtEl>
                                          <p:spTgt spid="14"/>
                                        </p:tgtEl>
                                      </p:cBhvr>
                                    </p:animEffect>
                                    <p:set>
                                      <p:cBhvr>
                                        <p:cTn id="42" dur="1" fill="hold">
                                          <p:stCondLst>
                                            <p:cond delay="499"/>
                                          </p:stCondLst>
                                        </p:cTn>
                                        <p:tgtEl>
                                          <p:spTgt spid="14"/>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13"/>
                                        </p:tgtEl>
                                      </p:cBhvr>
                                    </p:animEffect>
                                    <p:set>
                                      <p:cBhvr>
                                        <p:cTn id="45" dur="1" fill="hold">
                                          <p:stCondLst>
                                            <p:cond delay="499"/>
                                          </p:stCondLst>
                                        </p:cTn>
                                        <p:tgtEl>
                                          <p:spTgt spid="13"/>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grpId="1" nodeType="clickEffect">
                                  <p:stCondLst>
                                    <p:cond delay="0"/>
                                  </p:stCondLst>
                                  <p:childTnLst>
                                    <p:animEffect transition="out" filter="fade">
                                      <p:cBhvr>
                                        <p:cTn id="54" dur="500"/>
                                        <p:tgtEl>
                                          <p:spTgt spid="15"/>
                                        </p:tgtEl>
                                      </p:cBhvr>
                                    </p:animEffect>
                                    <p:set>
                                      <p:cBhvr>
                                        <p:cTn id="55" dur="1" fill="hold">
                                          <p:stCondLst>
                                            <p:cond delay="499"/>
                                          </p:stCondLst>
                                        </p:cTn>
                                        <p:tgtEl>
                                          <p:spTgt spid="15"/>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fade">
                                      <p:cBhvr>
                                        <p:cTn id="60" dur="500"/>
                                        <p:tgtEl>
                                          <p:spTgt spid="5"/>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6"/>
                                        </p:tgtEl>
                                        <p:attrNameLst>
                                          <p:attrName>style.visibility</p:attrName>
                                        </p:attrNameLst>
                                      </p:cBhvr>
                                      <p:to>
                                        <p:strVal val="visible"/>
                                      </p:to>
                                    </p:set>
                                    <p:animEffect transition="in" filter="fade">
                                      <p:cBhvr>
                                        <p:cTn id="65" dur="500"/>
                                        <p:tgtEl>
                                          <p:spTgt spid="6"/>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fade">
                                      <p:cBhvr>
                                        <p:cTn id="70" dur="500"/>
                                        <p:tgtEl>
                                          <p:spTgt spid="7"/>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8"/>
                                        </p:tgtEl>
                                        <p:attrNameLst>
                                          <p:attrName>style.visibility</p:attrName>
                                        </p:attrNameLst>
                                      </p:cBhvr>
                                      <p:to>
                                        <p:strVal val="visible"/>
                                      </p:to>
                                    </p:set>
                                    <p:animEffect transition="in" filter="fade">
                                      <p:cBhvr>
                                        <p:cTn id="75" dur="500"/>
                                        <p:tgtEl>
                                          <p:spTgt spid="8"/>
                                        </p:tgtEl>
                                      </p:cBhvr>
                                    </p:animEffect>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11"/>
                                        </p:tgtEl>
                                        <p:attrNameLst>
                                          <p:attrName>style.visibility</p:attrName>
                                        </p:attrNameLst>
                                      </p:cBhvr>
                                      <p:to>
                                        <p:strVal val="visible"/>
                                      </p:to>
                                    </p:set>
                                    <p:animEffect transition="in" filter="fade">
                                      <p:cBhvr>
                                        <p:cTn id="80" dur="1000"/>
                                        <p:tgtEl>
                                          <p:spTgt spid="11"/>
                                        </p:tgtEl>
                                      </p:cBhvr>
                                    </p:animEffect>
                                    <p:anim calcmode="lin" valueType="num">
                                      <p:cBhvr>
                                        <p:cTn id="81" dur="1000" fill="hold"/>
                                        <p:tgtEl>
                                          <p:spTgt spid="11"/>
                                        </p:tgtEl>
                                        <p:attrNameLst>
                                          <p:attrName>ppt_x</p:attrName>
                                        </p:attrNameLst>
                                      </p:cBhvr>
                                      <p:tavLst>
                                        <p:tav tm="0">
                                          <p:val>
                                            <p:strVal val="#ppt_x"/>
                                          </p:val>
                                        </p:tav>
                                        <p:tav tm="100000">
                                          <p:val>
                                            <p:strVal val="#ppt_x"/>
                                          </p:val>
                                        </p:tav>
                                      </p:tavLst>
                                    </p:anim>
                                    <p:anim calcmode="lin" valueType="num">
                                      <p:cBhvr>
                                        <p:cTn id="8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grpId="1" nodeType="clickEffect">
                                  <p:stCondLst>
                                    <p:cond delay="0"/>
                                  </p:stCondLst>
                                  <p:childTnLst>
                                    <p:animEffect transition="out" filter="fade">
                                      <p:cBhvr>
                                        <p:cTn id="86" dur="500"/>
                                        <p:tgtEl>
                                          <p:spTgt spid="11"/>
                                        </p:tgtEl>
                                      </p:cBhvr>
                                    </p:animEffect>
                                    <p:set>
                                      <p:cBhvr>
                                        <p:cTn id="87"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9" grpId="1"/>
      <p:bldP spid="10" grpId="0"/>
      <p:bldP spid="10" grpId="1"/>
      <p:bldP spid="10" grpId="2"/>
      <p:bldP spid="11" grpId="0"/>
      <p:bldP spid="11" grpId="1"/>
      <p:bldP spid="13" grpId="0"/>
      <p:bldP spid="13" grpId="1"/>
      <p:bldP spid="14" grpId="0"/>
      <p:bldP spid="14" grpId="1"/>
      <p:bldP spid="15" grpId="0"/>
      <p:bldP spid="15"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3154362"/>
          </a:xfrm>
        </p:spPr>
        <p:txBody>
          <a:bodyPr>
            <a:normAutofit/>
          </a:bodyPr>
          <a:lstStyle/>
          <a:p>
            <a:r>
              <a:rPr lang="en-US" dirty="0" smtClean="0"/>
              <a:t>Children use their knowledge of decomposing numbers to find equivalent representations to make problem solving easier.</a:t>
            </a:r>
            <a:endParaRPr lang="en-US" dirty="0"/>
          </a:p>
        </p:txBody>
      </p:sp>
    </p:spTree>
    <p:extLst>
      <p:ext uri="{BB962C8B-B14F-4D97-AF65-F5344CB8AC3E}">
        <p14:creationId xmlns:p14="http://schemas.microsoft.com/office/powerpoint/2010/main" val="36408161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52400"/>
            <a:ext cx="7583487" cy="1295400"/>
          </a:xfrm>
        </p:spPr>
        <p:txBody>
          <a:bodyPr>
            <a:noAutofit/>
          </a:bodyPr>
          <a:lstStyle/>
          <a:p>
            <a:r>
              <a:rPr lang="en-US" sz="3200" dirty="0" smtClean="0">
                <a:latin typeface="Comic Sans MS" pitchFamily="66" charset="0"/>
              </a:rPr>
              <a:t>Children in early grades may use strategies to organize and make sense of numbers like…</a:t>
            </a:r>
            <a:endParaRPr lang="en-US" sz="3200" dirty="0">
              <a:latin typeface="Comic Sans MS" pitchFamily="66" charset="0"/>
            </a:endParaRPr>
          </a:p>
        </p:txBody>
      </p:sp>
      <p:sp>
        <p:nvSpPr>
          <p:cNvPr id="3" name="Content Placeholder 2"/>
          <p:cNvSpPr>
            <a:spLocks noGrp="1"/>
          </p:cNvSpPr>
          <p:nvPr>
            <p:ph idx="1"/>
          </p:nvPr>
        </p:nvSpPr>
        <p:spPr>
          <a:xfrm>
            <a:off x="838200" y="2057400"/>
            <a:ext cx="8028273" cy="4419600"/>
          </a:xfrm>
        </p:spPr>
        <p:txBody>
          <a:bodyPr>
            <a:normAutofit fontScale="92500" lnSpcReduction="20000"/>
          </a:bodyPr>
          <a:lstStyle/>
          <a:p>
            <a:pPr marL="0" indent="0">
              <a:buNone/>
            </a:pPr>
            <a:r>
              <a:rPr lang="en-US" dirty="0" smtClean="0">
                <a:latin typeface="Comic Sans MS" pitchFamily="66" charset="0"/>
              </a:rPr>
              <a:t>Use knowledge of 6 + 6 to help solve related problems like 6 + 7.</a:t>
            </a:r>
          </a:p>
          <a:p>
            <a:endParaRPr lang="en-US" dirty="0" smtClean="0">
              <a:latin typeface="Comic Sans MS" pitchFamily="66" charset="0"/>
            </a:endParaRPr>
          </a:p>
          <a:p>
            <a:r>
              <a:rPr lang="en-US" dirty="0" smtClean="0">
                <a:latin typeface="Comic Sans MS" pitchFamily="66" charset="0"/>
              </a:rPr>
              <a:t>Doubles Plus 1 </a:t>
            </a:r>
          </a:p>
          <a:p>
            <a:r>
              <a:rPr lang="en-US" dirty="0" smtClean="0">
                <a:latin typeface="Comic Sans MS" pitchFamily="66" charset="0"/>
              </a:rPr>
              <a:t>6 + 7 = 6 + 6 + 1     or</a:t>
            </a:r>
          </a:p>
          <a:p>
            <a:endParaRPr lang="en-US" dirty="0">
              <a:latin typeface="Comic Sans MS" pitchFamily="66" charset="0"/>
            </a:endParaRPr>
          </a:p>
          <a:p>
            <a:pPr marL="0" indent="0">
              <a:buNone/>
            </a:pPr>
            <a:endParaRPr lang="en-US" dirty="0" smtClean="0">
              <a:latin typeface="Comic Sans MS" pitchFamily="66" charset="0"/>
            </a:endParaRPr>
          </a:p>
          <a:p>
            <a:r>
              <a:rPr lang="en-US" dirty="0" smtClean="0">
                <a:latin typeface="Comic Sans MS" pitchFamily="66" charset="0"/>
              </a:rPr>
              <a:t>Doubles </a:t>
            </a:r>
            <a:r>
              <a:rPr lang="en-US" dirty="0">
                <a:latin typeface="Comic Sans MS" pitchFamily="66" charset="0"/>
              </a:rPr>
              <a:t>Minus 1</a:t>
            </a:r>
          </a:p>
          <a:p>
            <a:r>
              <a:rPr lang="en-US" dirty="0">
                <a:latin typeface="Comic Sans MS" pitchFamily="66" charset="0"/>
              </a:rPr>
              <a:t>7 + 7 - 1 = </a:t>
            </a:r>
            <a:r>
              <a:rPr lang="en-US" dirty="0" smtClean="0">
                <a:latin typeface="Comic Sans MS" pitchFamily="66" charset="0"/>
              </a:rPr>
              <a:t>13</a:t>
            </a:r>
          </a:p>
          <a:p>
            <a:endParaRPr lang="en-US" dirty="0" smtClean="0">
              <a:latin typeface="Comic Sans MS" pitchFamily="66" charset="0"/>
            </a:endParaRPr>
          </a:p>
        </p:txBody>
      </p:sp>
      <p:sp>
        <p:nvSpPr>
          <p:cNvPr id="4" name="TextBox 3"/>
          <p:cNvSpPr txBox="1"/>
          <p:nvPr/>
        </p:nvSpPr>
        <p:spPr>
          <a:xfrm>
            <a:off x="2971800" y="3682425"/>
            <a:ext cx="1828800" cy="584775"/>
          </a:xfrm>
          <a:prstGeom prst="rect">
            <a:avLst/>
          </a:prstGeom>
          <a:noFill/>
        </p:spPr>
        <p:txBody>
          <a:bodyPr wrap="square" rtlCol="0">
            <a:spAutoFit/>
          </a:bodyPr>
          <a:lstStyle/>
          <a:p>
            <a:r>
              <a:rPr lang="en-US" sz="3200" b="1" dirty="0" smtClean="0">
                <a:solidFill>
                  <a:srgbClr val="FF0000"/>
                </a:solidFill>
              </a:rPr>
              <a:t>(          )</a:t>
            </a:r>
            <a:endParaRPr lang="en-US" sz="3200" b="1" dirty="0">
              <a:solidFill>
                <a:srgbClr val="FF0000"/>
              </a:solidFill>
            </a:endParaRPr>
          </a:p>
        </p:txBody>
      </p:sp>
      <p:sp>
        <p:nvSpPr>
          <p:cNvPr id="5" name="TextBox 4"/>
          <p:cNvSpPr txBox="1"/>
          <p:nvPr/>
        </p:nvSpPr>
        <p:spPr>
          <a:xfrm>
            <a:off x="1676400" y="5511225"/>
            <a:ext cx="1828800" cy="584775"/>
          </a:xfrm>
          <a:prstGeom prst="rect">
            <a:avLst/>
          </a:prstGeom>
          <a:noFill/>
        </p:spPr>
        <p:txBody>
          <a:bodyPr wrap="square" rtlCol="0">
            <a:spAutoFit/>
          </a:bodyPr>
          <a:lstStyle/>
          <a:p>
            <a:r>
              <a:rPr lang="en-US" sz="3200" b="1" dirty="0" smtClean="0">
                <a:solidFill>
                  <a:srgbClr val="FF0000"/>
                </a:solidFill>
              </a:rPr>
              <a:t>(         )</a:t>
            </a:r>
            <a:endParaRPr lang="en-US" sz="3200" b="1" dirty="0">
              <a:solidFill>
                <a:srgbClr val="FF0000"/>
              </a:solidFill>
            </a:endParaRPr>
          </a:p>
        </p:txBody>
      </p:sp>
    </p:spTree>
    <p:extLst>
      <p:ext uri="{BB962C8B-B14F-4D97-AF65-F5344CB8AC3E}">
        <p14:creationId xmlns:p14="http://schemas.microsoft.com/office/powerpoint/2010/main" val="427086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1"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5" presetClass="path" presetSubtype="0" accel="50000" decel="50000" fill="hold" grpId="0" nodeType="clickEffect">
                                  <p:stCondLst>
                                    <p:cond delay="0"/>
                                  </p:stCondLst>
                                  <p:childTnLst>
                                    <p:animMotion origin="layout" path="M 0 1.56337E-6 L -0.06667 -0.00185 " pathEditMode="relative" rAng="0" ptsTypes="AA">
                                      <p:cBhvr>
                                        <p:cTn id="11" dur="2000" fill="hold"/>
                                        <p:tgtEl>
                                          <p:spTgt spid="4"/>
                                        </p:tgtEl>
                                        <p:attrNameLst>
                                          <p:attrName>ppt_x</p:attrName>
                                          <p:attrName>ppt_y</p:attrName>
                                        </p:attrNameLst>
                                      </p:cBhvr>
                                      <p:rCtr x="-3333" y="-93"/>
                                    </p:animMotion>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2" nodeType="clickEffect">
                                  <p:stCondLst>
                                    <p:cond delay="0"/>
                                  </p:stCondLst>
                                  <p:childTnLst>
                                    <p:animEffect transition="out" filter="fade">
                                      <p:cBhvr>
                                        <p:cTn id="15" dur="500"/>
                                        <p:tgtEl>
                                          <p:spTgt spid="4"/>
                                        </p:tgtEl>
                                      </p:cBhvr>
                                    </p:animEffect>
                                    <p:set>
                                      <p:cBhvr>
                                        <p:cTn id="16" dur="1" fill="hold">
                                          <p:stCondLst>
                                            <p:cond delay="499"/>
                                          </p:stCondLst>
                                        </p:cTn>
                                        <p:tgtEl>
                                          <p:spTgt spid="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1"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35" presetClass="path" presetSubtype="0" accel="50000" decel="50000" fill="hold" grpId="0" nodeType="clickEffect">
                                  <p:stCondLst>
                                    <p:cond delay="0"/>
                                  </p:stCondLst>
                                  <p:childTnLst>
                                    <p:animMotion origin="layout" path="M 0 1.56337E-6 L -0.06667 -0.00185 " pathEditMode="relative" rAng="0" ptsTypes="AA">
                                      <p:cBhvr>
                                        <p:cTn id="25" dur="2000" fill="hold"/>
                                        <p:tgtEl>
                                          <p:spTgt spid="5"/>
                                        </p:tgtEl>
                                        <p:attrNameLst>
                                          <p:attrName>ppt_x</p:attrName>
                                          <p:attrName>ppt_y</p:attrName>
                                        </p:attrNameLst>
                                      </p:cBhvr>
                                      <p:rCtr x="-3333" y="-93"/>
                                    </p:animMotion>
                                  </p:childTnLst>
                                </p:cTn>
                              </p:par>
                            </p:childTnLst>
                          </p:cTn>
                        </p:par>
                        <p:par>
                          <p:cTn id="26" fill="hold">
                            <p:stCondLst>
                              <p:cond delay="2000"/>
                            </p:stCondLst>
                            <p:childTnLst>
                              <p:par>
                                <p:cTn id="27" presetID="10" presetClass="exit" presetSubtype="0" fill="hold" grpId="2" nodeType="afterEffect">
                                  <p:stCondLst>
                                    <p:cond delay="0"/>
                                  </p:stCondLst>
                                  <p:childTnLst>
                                    <p:animEffect transition="out" filter="fade">
                                      <p:cBhvr>
                                        <p:cTn id="28" dur="500"/>
                                        <p:tgtEl>
                                          <p:spTgt spid="5"/>
                                        </p:tgtEl>
                                      </p:cBhvr>
                                    </p:animEffect>
                                    <p:set>
                                      <p:cBhvr>
                                        <p:cTn id="29"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P spid="5" grpId="0"/>
      <p:bldP spid="5" grpId="1"/>
      <p:bldP spid="5" grpId="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52400"/>
            <a:ext cx="7583487" cy="1295400"/>
          </a:xfrm>
        </p:spPr>
        <p:txBody>
          <a:bodyPr>
            <a:noAutofit/>
          </a:bodyPr>
          <a:lstStyle/>
          <a:p>
            <a:r>
              <a:rPr lang="en-US" sz="3200" dirty="0" smtClean="0">
                <a:latin typeface="Comic Sans MS" pitchFamily="66" charset="0"/>
              </a:rPr>
              <a:t>And…</a:t>
            </a:r>
            <a:endParaRPr lang="en-US" sz="3200" dirty="0">
              <a:latin typeface="Comic Sans MS" pitchFamily="66" charset="0"/>
            </a:endParaRPr>
          </a:p>
        </p:txBody>
      </p:sp>
      <p:sp>
        <p:nvSpPr>
          <p:cNvPr id="3" name="Content Placeholder 2"/>
          <p:cNvSpPr>
            <a:spLocks noGrp="1"/>
          </p:cNvSpPr>
          <p:nvPr>
            <p:ph idx="1"/>
          </p:nvPr>
        </p:nvSpPr>
        <p:spPr>
          <a:xfrm>
            <a:off x="703539" y="1143000"/>
            <a:ext cx="8028273" cy="5181600"/>
          </a:xfrm>
        </p:spPr>
        <p:txBody>
          <a:bodyPr>
            <a:normAutofit/>
          </a:bodyPr>
          <a:lstStyle/>
          <a:p>
            <a:pPr>
              <a:buNone/>
            </a:pPr>
            <a:endParaRPr lang="en-US" dirty="0" smtClean="0">
              <a:latin typeface="Comic Sans MS" pitchFamily="66" charset="0"/>
            </a:endParaRPr>
          </a:p>
          <a:p>
            <a:r>
              <a:rPr lang="en-US" dirty="0" smtClean="0">
                <a:latin typeface="Comic Sans MS" pitchFamily="66" charset="0"/>
              </a:rPr>
              <a:t>Using 5 structure</a:t>
            </a:r>
          </a:p>
          <a:p>
            <a:pPr>
              <a:buNone/>
            </a:pPr>
            <a:r>
              <a:rPr lang="en-US" dirty="0" smtClean="0">
                <a:latin typeface="Comic Sans MS" pitchFamily="66" charset="0"/>
              </a:rPr>
              <a:t>   6 + 7 = 5 +1 + 5 + 2  </a:t>
            </a:r>
          </a:p>
          <a:p>
            <a:pPr>
              <a:buNone/>
            </a:pPr>
            <a:r>
              <a:rPr lang="en-US" dirty="0">
                <a:latin typeface="Comic Sans MS" pitchFamily="66" charset="0"/>
              </a:rPr>
              <a:t>	</a:t>
            </a:r>
            <a:r>
              <a:rPr lang="en-US" dirty="0" smtClean="0">
                <a:latin typeface="Comic Sans MS" pitchFamily="66" charset="0"/>
              </a:rPr>
              <a:t>		</a:t>
            </a:r>
          </a:p>
          <a:p>
            <a:pPr>
              <a:buNone/>
            </a:pPr>
            <a:r>
              <a:rPr lang="en-US" dirty="0">
                <a:latin typeface="Comic Sans MS" pitchFamily="66" charset="0"/>
              </a:rPr>
              <a:t>	</a:t>
            </a:r>
            <a:r>
              <a:rPr lang="en-US" dirty="0" smtClean="0">
                <a:latin typeface="Comic Sans MS" pitchFamily="66" charset="0"/>
              </a:rPr>
              <a:t>			</a:t>
            </a:r>
          </a:p>
          <a:p>
            <a:pPr>
              <a:buNone/>
            </a:pPr>
            <a:endParaRPr lang="en-US" dirty="0" smtClean="0">
              <a:latin typeface="Comic Sans MS" pitchFamily="66" charset="0"/>
            </a:endParaRPr>
          </a:p>
          <a:p>
            <a:r>
              <a:rPr lang="en-US" dirty="0" smtClean="0">
                <a:latin typeface="Comic Sans MS" pitchFamily="66" charset="0"/>
              </a:rPr>
              <a:t>Making 10</a:t>
            </a:r>
          </a:p>
          <a:p>
            <a:pPr>
              <a:buNone/>
            </a:pPr>
            <a:r>
              <a:rPr lang="en-US" dirty="0" smtClean="0">
                <a:latin typeface="Comic Sans MS" pitchFamily="66" charset="0"/>
              </a:rPr>
              <a:t>    3 + 9 + 7 = 				</a:t>
            </a:r>
          </a:p>
        </p:txBody>
      </p:sp>
      <p:sp>
        <p:nvSpPr>
          <p:cNvPr id="4" name="TextBox 3"/>
          <p:cNvSpPr txBox="1"/>
          <p:nvPr/>
        </p:nvSpPr>
        <p:spPr>
          <a:xfrm>
            <a:off x="3657600" y="3276600"/>
            <a:ext cx="2956112" cy="584775"/>
          </a:xfrm>
          <a:prstGeom prst="rect">
            <a:avLst/>
          </a:prstGeom>
          <a:noFill/>
        </p:spPr>
        <p:txBody>
          <a:bodyPr wrap="square" rtlCol="0">
            <a:spAutoFit/>
          </a:bodyPr>
          <a:lstStyle/>
          <a:p>
            <a:r>
              <a:rPr lang="en-US" sz="3200" dirty="0">
                <a:latin typeface="Comic Sans MS" pitchFamily="66" charset="0"/>
              </a:rPr>
              <a:t>+ 3 = </a:t>
            </a:r>
            <a:r>
              <a:rPr lang="en-US" sz="3200" dirty="0" smtClean="0">
                <a:latin typeface="Comic Sans MS" pitchFamily="66" charset="0"/>
              </a:rPr>
              <a:t>13</a:t>
            </a:r>
            <a:endParaRPr lang="en-US" sz="3200" dirty="0">
              <a:latin typeface="Comic Sans MS" pitchFamily="66" charset="0"/>
            </a:endParaRPr>
          </a:p>
        </p:txBody>
      </p:sp>
      <p:sp>
        <p:nvSpPr>
          <p:cNvPr id="5" name="TextBox 4"/>
          <p:cNvSpPr txBox="1"/>
          <p:nvPr/>
        </p:nvSpPr>
        <p:spPr>
          <a:xfrm>
            <a:off x="2949293" y="3237925"/>
            <a:ext cx="1828800" cy="584775"/>
          </a:xfrm>
          <a:prstGeom prst="rect">
            <a:avLst/>
          </a:prstGeom>
          <a:noFill/>
        </p:spPr>
        <p:txBody>
          <a:bodyPr wrap="square" rtlCol="0">
            <a:spAutoFit/>
          </a:bodyPr>
          <a:lstStyle/>
          <a:p>
            <a:r>
              <a:rPr lang="en-US" sz="3200" dirty="0" smtClean="0"/>
              <a:t>10</a:t>
            </a:r>
            <a:endParaRPr lang="en-US" sz="3200" dirty="0"/>
          </a:p>
        </p:txBody>
      </p:sp>
      <p:sp>
        <p:nvSpPr>
          <p:cNvPr id="8" name="TextBox 7"/>
          <p:cNvSpPr txBox="1"/>
          <p:nvPr/>
        </p:nvSpPr>
        <p:spPr>
          <a:xfrm>
            <a:off x="3200400" y="2310825"/>
            <a:ext cx="1828800" cy="584775"/>
          </a:xfrm>
          <a:prstGeom prst="rect">
            <a:avLst/>
          </a:prstGeom>
          <a:noFill/>
        </p:spPr>
        <p:txBody>
          <a:bodyPr wrap="square" rtlCol="0">
            <a:spAutoFit/>
          </a:bodyPr>
          <a:lstStyle/>
          <a:p>
            <a:r>
              <a:rPr lang="en-US" sz="3200" b="1" dirty="0" smtClean="0">
                <a:solidFill>
                  <a:srgbClr val="FF0000"/>
                </a:solidFill>
              </a:rPr>
              <a:t>)</a:t>
            </a:r>
            <a:endParaRPr lang="en-US" sz="3200" b="1" dirty="0">
              <a:solidFill>
                <a:srgbClr val="FF0000"/>
              </a:solidFill>
            </a:endParaRPr>
          </a:p>
        </p:txBody>
      </p:sp>
      <p:sp>
        <p:nvSpPr>
          <p:cNvPr id="9" name="TextBox 8"/>
          <p:cNvSpPr txBox="1"/>
          <p:nvPr/>
        </p:nvSpPr>
        <p:spPr>
          <a:xfrm>
            <a:off x="2362200" y="2286000"/>
            <a:ext cx="1828800" cy="584775"/>
          </a:xfrm>
          <a:prstGeom prst="rect">
            <a:avLst/>
          </a:prstGeom>
          <a:noFill/>
        </p:spPr>
        <p:txBody>
          <a:bodyPr wrap="square" rtlCol="0">
            <a:spAutoFit/>
          </a:bodyPr>
          <a:lstStyle/>
          <a:p>
            <a:r>
              <a:rPr lang="en-US" sz="3200" b="1" dirty="0" smtClean="0">
                <a:solidFill>
                  <a:srgbClr val="FF0000"/>
                </a:solidFill>
              </a:rPr>
              <a:t>(   </a:t>
            </a:r>
            <a:endParaRPr lang="en-US" sz="3200" b="1" dirty="0">
              <a:solidFill>
                <a:srgbClr val="FF0000"/>
              </a:solidFill>
            </a:endParaRPr>
          </a:p>
        </p:txBody>
      </p:sp>
      <p:sp>
        <p:nvSpPr>
          <p:cNvPr id="10" name="TextBox 9"/>
          <p:cNvSpPr txBox="1"/>
          <p:nvPr/>
        </p:nvSpPr>
        <p:spPr>
          <a:xfrm>
            <a:off x="3505200" y="2286000"/>
            <a:ext cx="1828800" cy="584775"/>
          </a:xfrm>
          <a:prstGeom prst="rect">
            <a:avLst/>
          </a:prstGeom>
          <a:noFill/>
        </p:spPr>
        <p:txBody>
          <a:bodyPr wrap="square" rtlCol="0">
            <a:spAutoFit/>
          </a:bodyPr>
          <a:lstStyle/>
          <a:p>
            <a:r>
              <a:rPr lang="en-US" sz="3200" b="1" dirty="0" smtClean="0">
                <a:solidFill>
                  <a:srgbClr val="FF0000"/>
                </a:solidFill>
              </a:rPr>
              <a:t>(   </a:t>
            </a:r>
            <a:endParaRPr lang="en-US" sz="3200" b="1" dirty="0">
              <a:solidFill>
                <a:srgbClr val="FF0000"/>
              </a:solidFill>
            </a:endParaRPr>
          </a:p>
        </p:txBody>
      </p:sp>
      <p:sp>
        <p:nvSpPr>
          <p:cNvPr id="11" name="TextBox 10"/>
          <p:cNvSpPr txBox="1"/>
          <p:nvPr/>
        </p:nvSpPr>
        <p:spPr>
          <a:xfrm>
            <a:off x="4572000" y="2286000"/>
            <a:ext cx="1828800" cy="584775"/>
          </a:xfrm>
          <a:prstGeom prst="rect">
            <a:avLst/>
          </a:prstGeom>
          <a:noFill/>
        </p:spPr>
        <p:txBody>
          <a:bodyPr wrap="square" rtlCol="0">
            <a:spAutoFit/>
          </a:bodyPr>
          <a:lstStyle/>
          <a:p>
            <a:r>
              <a:rPr lang="en-US" sz="3200" b="1" dirty="0" smtClean="0">
                <a:solidFill>
                  <a:srgbClr val="FF0000"/>
                </a:solidFill>
              </a:rPr>
              <a:t>)</a:t>
            </a:r>
            <a:endParaRPr lang="en-US" sz="3200" b="1" dirty="0">
              <a:solidFill>
                <a:srgbClr val="FF0000"/>
              </a:solidFill>
            </a:endParaRPr>
          </a:p>
        </p:txBody>
      </p:sp>
      <p:sp>
        <p:nvSpPr>
          <p:cNvPr id="6" name="Oval 5"/>
          <p:cNvSpPr/>
          <p:nvPr/>
        </p:nvSpPr>
        <p:spPr>
          <a:xfrm>
            <a:off x="1066800" y="5257800"/>
            <a:ext cx="6858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2" name="Oval 11"/>
          <p:cNvSpPr/>
          <p:nvPr/>
        </p:nvSpPr>
        <p:spPr>
          <a:xfrm>
            <a:off x="2473138" y="5219700"/>
            <a:ext cx="6858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2698376" y="2870775"/>
            <a:ext cx="502024" cy="482025"/>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3352800" y="2870775"/>
            <a:ext cx="450478" cy="482025"/>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 idx="2"/>
          </p:cNvCxnSpPr>
          <p:nvPr/>
        </p:nvCxnSpPr>
        <p:spPr>
          <a:xfrm>
            <a:off x="3276600" y="2870775"/>
            <a:ext cx="850806" cy="506850"/>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229239" y="2895600"/>
            <a:ext cx="279307" cy="482025"/>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352800" y="5170557"/>
            <a:ext cx="1828800" cy="707886"/>
          </a:xfrm>
          <a:prstGeom prst="rect">
            <a:avLst/>
          </a:prstGeom>
          <a:noFill/>
        </p:spPr>
        <p:txBody>
          <a:bodyPr wrap="square" rtlCol="0">
            <a:spAutoFit/>
          </a:bodyPr>
          <a:lstStyle/>
          <a:p>
            <a:r>
              <a:rPr lang="en-US" sz="4000" dirty="0" smtClean="0"/>
              <a:t>10</a:t>
            </a:r>
            <a:endParaRPr lang="en-US" sz="4000" dirty="0"/>
          </a:p>
        </p:txBody>
      </p:sp>
      <p:sp>
        <p:nvSpPr>
          <p:cNvPr id="20" name="TextBox 19"/>
          <p:cNvSpPr txBox="1"/>
          <p:nvPr/>
        </p:nvSpPr>
        <p:spPr>
          <a:xfrm>
            <a:off x="4027346" y="5232112"/>
            <a:ext cx="2003707" cy="584775"/>
          </a:xfrm>
          <a:prstGeom prst="rect">
            <a:avLst/>
          </a:prstGeom>
          <a:noFill/>
        </p:spPr>
        <p:txBody>
          <a:bodyPr wrap="square" rtlCol="0">
            <a:spAutoFit/>
          </a:bodyPr>
          <a:lstStyle/>
          <a:p>
            <a:pPr>
              <a:buNone/>
            </a:pPr>
            <a:r>
              <a:rPr lang="en-US" sz="3200" dirty="0">
                <a:latin typeface="Comic Sans MS" pitchFamily="66" charset="0"/>
              </a:rPr>
              <a:t>+ 9 = 19</a:t>
            </a:r>
          </a:p>
        </p:txBody>
      </p:sp>
    </p:spTree>
    <p:extLst>
      <p:ext uri="{BB962C8B-B14F-4D97-AF65-F5344CB8AC3E}">
        <p14:creationId xmlns:p14="http://schemas.microsoft.com/office/powerpoint/2010/main" val="98815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5" presetClass="path" presetSubtype="0" accel="50000" decel="50000" fill="hold" grpId="1" nodeType="clickEffect">
                                  <p:stCondLst>
                                    <p:cond delay="0"/>
                                  </p:stCondLst>
                                  <p:childTnLst>
                                    <p:animMotion origin="layout" path="M 0.00834 3.23774E-6 L -0.05 -0.00185 " pathEditMode="relative" rAng="0" ptsTypes="AA">
                                      <p:cBhvr>
                                        <p:cTn id="14" dur="2000" fill="hold"/>
                                        <p:tgtEl>
                                          <p:spTgt spid="8"/>
                                        </p:tgtEl>
                                        <p:attrNameLst>
                                          <p:attrName>ppt_x</p:attrName>
                                          <p:attrName>ppt_y</p:attrName>
                                        </p:attrNameLst>
                                      </p:cBhvr>
                                      <p:rCtr x="-2917" y="-93"/>
                                    </p:animMotion>
                                  </p:childTnLst>
                                </p:cTn>
                              </p:par>
                              <p:par>
                                <p:cTn id="15" presetID="10"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35" presetClass="path" presetSubtype="0" accel="50000" decel="50000" fill="hold" grpId="1" nodeType="clickEffect">
                                  <p:stCondLst>
                                    <p:cond delay="0"/>
                                  </p:stCondLst>
                                  <p:childTnLst>
                                    <p:animMotion origin="layout" path="M -0.00833 3.23774E-6 L -0.06666 -0.00185 " pathEditMode="relative" rAng="0" ptsTypes="AA">
                                      <p:cBhvr>
                                        <p:cTn id="24" dur="2000" fill="hold"/>
                                        <p:tgtEl>
                                          <p:spTgt spid="11"/>
                                        </p:tgtEl>
                                        <p:attrNameLst>
                                          <p:attrName>ppt_x</p:attrName>
                                          <p:attrName>ppt_y</p:attrName>
                                        </p:attrNameLst>
                                      </p:cBhvr>
                                      <p:rCtr x="-2917" y="-93"/>
                                    </p:animMotion>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par>
                                <p:cTn id="29" presetID="10"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childTnLst>
                          </p:cTn>
                        </p:par>
                        <p:par>
                          <p:cTn id="35" fill="hold">
                            <p:stCondLst>
                              <p:cond delay="2500"/>
                            </p:stCondLst>
                            <p:childTnLst>
                              <p:par>
                                <p:cTn id="36" presetID="10" presetClass="exit" presetSubtype="0" fill="hold" nodeType="afterEffect">
                                  <p:stCondLst>
                                    <p:cond delay="0"/>
                                  </p:stCondLst>
                                  <p:childTnLst>
                                    <p:animEffect transition="out" filter="fade">
                                      <p:cBhvr>
                                        <p:cTn id="37" dur="500"/>
                                        <p:tgtEl>
                                          <p:spTgt spid="13"/>
                                        </p:tgtEl>
                                      </p:cBhvr>
                                    </p:animEffect>
                                    <p:set>
                                      <p:cBhvr>
                                        <p:cTn id="38" dur="1" fill="hold">
                                          <p:stCondLst>
                                            <p:cond delay="499"/>
                                          </p:stCondLst>
                                        </p:cTn>
                                        <p:tgtEl>
                                          <p:spTgt spid="13"/>
                                        </p:tgtEl>
                                        <p:attrNameLst>
                                          <p:attrName>style.visibility</p:attrName>
                                        </p:attrNameLst>
                                      </p:cBhvr>
                                      <p:to>
                                        <p:strVal val="hidden"/>
                                      </p:to>
                                    </p:set>
                                  </p:childTnLst>
                                </p:cTn>
                              </p:par>
                              <p:par>
                                <p:cTn id="39" presetID="10" presetClass="exit" presetSubtype="0" fill="hold" nodeType="withEffect">
                                  <p:stCondLst>
                                    <p:cond delay="0"/>
                                  </p:stCondLst>
                                  <p:childTnLst>
                                    <p:animEffect transition="out" filter="fade">
                                      <p:cBhvr>
                                        <p:cTn id="40" dur="500"/>
                                        <p:tgtEl>
                                          <p:spTgt spid="14"/>
                                        </p:tgtEl>
                                      </p:cBhvr>
                                    </p:animEffect>
                                    <p:set>
                                      <p:cBhvr>
                                        <p:cTn id="41" dur="1" fill="hold">
                                          <p:stCondLst>
                                            <p:cond delay="499"/>
                                          </p:stCondLst>
                                        </p:cTn>
                                        <p:tgtEl>
                                          <p:spTgt spid="14"/>
                                        </p:tgtEl>
                                        <p:attrNameLst>
                                          <p:attrName>style.visibility</p:attrName>
                                        </p:attrNameLst>
                                      </p:cBhvr>
                                      <p:to>
                                        <p:strVal val="hidden"/>
                                      </p:to>
                                    </p:set>
                                  </p:childTnLst>
                                </p:cTn>
                              </p:par>
                            </p:childTnLst>
                          </p:cTn>
                        </p:par>
                        <p:par>
                          <p:cTn id="42" fill="hold">
                            <p:stCondLst>
                              <p:cond delay="3000"/>
                            </p:stCondLst>
                            <p:childTnLst>
                              <p:par>
                                <p:cTn id="43" presetID="10" presetClass="entr" presetSubtype="0" fill="hold" nodeType="after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2000"/>
                                        <p:tgtEl>
                                          <p:spTgt spid="17"/>
                                        </p:tgtEl>
                                      </p:cBhvr>
                                    </p:animEffect>
                                  </p:childTnLst>
                                </p:cTn>
                              </p:par>
                              <p:par>
                                <p:cTn id="46" presetID="10" presetClass="entr" presetSubtype="0" fill="hold"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
                                        </p:tgtEl>
                                        <p:attrNameLst>
                                          <p:attrName>style.visibility</p:attrName>
                                        </p:attrNameLst>
                                      </p:cBhvr>
                                      <p:to>
                                        <p:strVal val="visible"/>
                                      </p:to>
                                    </p:set>
                                    <p:animEffect transition="in" filter="fade">
                                      <p:cBhvr>
                                        <p:cTn id="51" dur="500"/>
                                        <p:tgtEl>
                                          <p:spTgt spid="4"/>
                                        </p:tgtEl>
                                      </p:cBhvr>
                                    </p:animEffect>
                                  </p:childTnLst>
                                </p:cTn>
                              </p:par>
                            </p:childTnLst>
                          </p:cTn>
                        </p:par>
                        <p:par>
                          <p:cTn id="52" fill="hold">
                            <p:stCondLst>
                              <p:cond delay="5000"/>
                            </p:stCondLst>
                            <p:childTnLst>
                              <p:par>
                                <p:cTn id="53" presetID="10" presetClass="exit" presetSubtype="0" fill="hold" nodeType="afterEffect">
                                  <p:stCondLst>
                                    <p:cond delay="0"/>
                                  </p:stCondLst>
                                  <p:childTnLst>
                                    <p:animEffect transition="out" filter="fade">
                                      <p:cBhvr>
                                        <p:cTn id="54" dur="500"/>
                                        <p:tgtEl>
                                          <p:spTgt spid="17"/>
                                        </p:tgtEl>
                                      </p:cBhvr>
                                    </p:animEffect>
                                    <p:set>
                                      <p:cBhvr>
                                        <p:cTn id="55" dur="1" fill="hold">
                                          <p:stCondLst>
                                            <p:cond delay="499"/>
                                          </p:stCondLst>
                                        </p:cTn>
                                        <p:tgtEl>
                                          <p:spTgt spid="17"/>
                                        </p:tgtEl>
                                        <p:attrNameLst>
                                          <p:attrName>style.visibility</p:attrName>
                                        </p:attrNameLst>
                                      </p:cBhvr>
                                      <p:to>
                                        <p:strVal val="hidden"/>
                                      </p:to>
                                    </p:set>
                                  </p:childTnLst>
                                </p:cTn>
                              </p:par>
                              <p:par>
                                <p:cTn id="56" presetID="10" presetClass="exit" presetSubtype="0" fill="hold" nodeType="withEffect">
                                  <p:stCondLst>
                                    <p:cond delay="0"/>
                                  </p:stCondLst>
                                  <p:childTnLst>
                                    <p:animEffect transition="out" filter="fade">
                                      <p:cBhvr>
                                        <p:cTn id="57" dur="500"/>
                                        <p:tgtEl>
                                          <p:spTgt spid="18"/>
                                        </p:tgtEl>
                                      </p:cBhvr>
                                    </p:animEffect>
                                    <p:set>
                                      <p:cBhvr>
                                        <p:cTn id="58" dur="1" fill="hold">
                                          <p:stCondLst>
                                            <p:cond delay="499"/>
                                          </p:stCondLst>
                                        </p:cTn>
                                        <p:tgtEl>
                                          <p:spTgt spid="18"/>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26" presetClass="emph" presetSubtype="0" fill="hold" grpId="1" nodeType="clickEffect">
                                  <p:stCondLst>
                                    <p:cond delay="0"/>
                                  </p:stCondLst>
                                  <p:childTnLst>
                                    <p:animEffect transition="out" filter="fade">
                                      <p:cBhvr>
                                        <p:cTn id="68" dur="500" tmFilter="0, 0; .2, .5; .8, .5; 1, 0"/>
                                        <p:tgtEl>
                                          <p:spTgt spid="12"/>
                                        </p:tgtEl>
                                      </p:cBhvr>
                                    </p:animEffect>
                                    <p:animScale>
                                      <p:cBhvr>
                                        <p:cTn id="69" dur="250" autoRev="1" fill="hold"/>
                                        <p:tgtEl>
                                          <p:spTgt spid="12"/>
                                        </p:tgtEl>
                                      </p:cBhvr>
                                      <p:by x="105000" y="105000"/>
                                    </p:animScale>
                                  </p:childTnLst>
                                </p:cTn>
                              </p:par>
                              <p:par>
                                <p:cTn id="70" presetID="26" presetClass="emph" presetSubtype="0" fill="hold" grpId="1" nodeType="withEffect">
                                  <p:stCondLst>
                                    <p:cond delay="0"/>
                                  </p:stCondLst>
                                  <p:childTnLst>
                                    <p:animEffect transition="out" filter="fade">
                                      <p:cBhvr>
                                        <p:cTn id="71" dur="500" tmFilter="0, 0; .2, .5; .8, .5; 1, 0"/>
                                        <p:tgtEl>
                                          <p:spTgt spid="6"/>
                                        </p:tgtEl>
                                      </p:cBhvr>
                                    </p:animEffect>
                                    <p:animScale>
                                      <p:cBhvr>
                                        <p:cTn id="72" dur="250" autoRev="1" fill="hold"/>
                                        <p:tgtEl>
                                          <p:spTgt spid="6"/>
                                        </p:tgtEl>
                                      </p:cBhvr>
                                      <p:by x="105000" y="105000"/>
                                    </p:animScale>
                                  </p:childTnLst>
                                </p:cTn>
                              </p:par>
                            </p:childTnLst>
                          </p:cTn>
                        </p:par>
                        <p:par>
                          <p:cTn id="73" fill="hold">
                            <p:stCondLst>
                              <p:cond delay="500"/>
                            </p:stCondLst>
                            <p:childTnLst>
                              <p:par>
                                <p:cTn id="74" presetID="10" presetClass="entr" presetSubtype="0" fill="hold" grpId="0" nodeType="afterEffect">
                                  <p:stCondLst>
                                    <p:cond delay="0"/>
                                  </p:stCondLst>
                                  <p:childTnLst>
                                    <p:set>
                                      <p:cBhvr>
                                        <p:cTn id="75" dur="1" fill="hold">
                                          <p:stCondLst>
                                            <p:cond delay="0"/>
                                          </p:stCondLst>
                                        </p:cTn>
                                        <p:tgtEl>
                                          <p:spTgt spid="19"/>
                                        </p:tgtEl>
                                        <p:attrNameLst>
                                          <p:attrName>style.visibility</p:attrName>
                                        </p:attrNameLst>
                                      </p:cBhvr>
                                      <p:to>
                                        <p:strVal val="visible"/>
                                      </p:to>
                                    </p:set>
                                    <p:animEffect transition="in" filter="fade">
                                      <p:cBhvr>
                                        <p:cTn id="76" dur="500"/>
                                        <p:tgtEl>
                                          <p:spTgt spid="19"/>
                                        </p:tgtEl>
                                      </p:cBhvr>
                                    </p:animEffect>
                                  </p:childTnLst>
                                </p:cTn>
                              </p:par>
                            </p:childTnLst>
                          </p:cTn>
                        </p:par>
                        <p:par>
                          <p:cTn id="77" fill="hold">
                            <p:stCondLst>
                              <p:cond delay="1000"/>
                            </p:stCondLst>
                            <p:childTnLst>
                              <p:par>
                                <p:cTn id="78" presetID="10" presetClass="entr" presetSubtype="0" fill="hold" grpId="0" nodeType="afterEffect">
                                  <p:stCondLst>
                                    <p:cond delay="0"/>
                                  </p:stCondLst>
                                  <p:childTnLst>
                                    <p:set>
                                      <p:cBhvr>
                                        <p:cTn id="79" dur="1" fill="hold">
                                          <p:stCondLst>
                                            <p:cond delay="0"/>
                                          </p:stCondLst>
                                        </p:cTn>
                                        <p:tgtEl>
                                          <p:spTgt spid="20"/>
                                        </p:tgtEl>
                                        <p:attrNameLst>
                                          <p:attrName>style.visibility</p:attrName>
                                        </p:attrNameLst>
                                      </p:cBhvr>
                                      <p:to>
                                        <p:strVal val="visible"/>
                                      </p:to>
                                    </p:set>
                                    <p:animEffect transition="in" filter="fade">
                                      <p:cBhvr>
                                        <p:cTn id="8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8" grpId="1"/>
      <p:bldP spid="9" grpId="0"/>
      <p:bldP spid="10" grpId="0"/>
      <p:bldP spid="11" grpId="0"/>
      <p:bldP spid="11" grpId="1"/>
      <p:bldP spid="6" grpId="0" animBg="1"/>
      <p:bldP spid="6" grpId="1" animBg="1"/>
      <p:bldP spid="12" grpId="0" animBg="1"/>
      <p:bldP spid="12" grpId="1" animBg="1"/>
      <p:bldP spid="19" grpId="0"/>
      <p:bldP spid="2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711364"/>
          </a:xfrm>
        </p:spPr>
        <p:txBody>
          <a:bodyPr>
            <a:normAutofit fontScale="90000"/>
          </a:bodyPr>
          <a:lstStyle/>
          <a:p>
            <a:r>
              <a:rPr lang="en-US" dirty="0" smtClean="0">
                <a:latin typeface="Comic Sans MS" pitchFamily="66" charset="0"/>
              </a:rPr>
              <a:t>Children in early grades may use other strategies like…</a:t>
            </a:r>
            <a:endParaRPr lang="en-US" dirty="0">
              <a:latin typeface="Comic Sans MS" pitchFamily="66" charset="0"/>
            </a:endParaRPr>
          </a:p>
        </p:txBody>
      </p:sp>
      <p:sp>
        <p:nvSpPr>
          <p:cNvPr id="3" name="Content Placeholder 2"/>
          <p:cNvSpPr>
            <a:spLocks noGrp="1"/>
          </p:cNvSpPr>
          <p:nvPr>
            <p:ph idx="1"/>
          </p:nvPr>
        </p:nvSpPr>
        <p:spPr>
          <a:xfrm>
            <a:off x="228600" y="1524000"/>
            <a:ext cx="8028273" cy="5181600"/>
          </a:xfrm>
        </p:spPr>
        <p:txBody>
          <a:bodyPr>
            <a:normAutofit/>
          </a:bodyPr>
          <a:lstStyle/>
          <a:p>
            <a:r>
              <a:rPr lang="en-US" dirty="0" smtClean="0">
                <a:latin typeface="Comic Sans MS" pitchFamily="66" charset="0"/>
              </a:rPr>
              <a:t>Using compensation</a:t>
            </a:r>
          </a:p>
          <a:p>
            <a:endParaRPr lang="en-US" dirty="0" smtClean="0">
              <a:latin typeface="Comic Sans MS" pitchFamily="66" charset="0"/>
            </a:endParaRPr>
          </a:p>
          <a:p>
            <a:pPr>
              <a:buNone/>
            </a:pPr>
            <a:r>
              <a:rPr lang="en-US" dirty="0" smtClean="0">
                <a:latin typeface="Comic Sans MS" pitchFamily="66" charset="0"/>
              </a:rPr>
              <a:t>    6 + 8 =</a:t>
            </a:r>
          </a:p>
          <a:p>
            <a:pPr>
              <a:buNone/>
            </a:pPr>
            <a:endParaRPr lang="en-US" dirty="0" smtClean="0">
              <a:latin typeface="Comic Sans MS" pitchFamily="66" charset="0"/>
            </a:endParaRPr>
          </a:p>
          <a:p>
            <a:r>
              <a:rPr lang="en-US" dirty="0" smtClean="0">
                <a:latin typeface="Comic Sans MS" pitchFamily="66" charset="0"/>
              </a:rPr>
              <a:t>Using known facts </a:t>
            </a:r>
            <a:r>
              <a:rPr lang="en-US" sz="2800" dirty="0" smtClean="0">
                <a:latin typeface="Comic Sans MS" pitchFamily="66" charset="0"/>
              </a:rPr>
              <a:t>( landmarks</a:t>
            </a:r>
            <a:r>
              <a:rPr lang="en-US" sz="2800" smtClean="0">
                <a:latin typeface="Comic Sans MS" pitchFamily="66" charset="0"/>
              </a:rPr>
              <a:t>, friendly</a:t>
            </a:r>
            <a:r>
              <a:rPr lang="en-US" sz="2800" dirty="0" smtClean="0">
                <a:latin typeface="Comic Sans MS" pitchFamily="66" charset="0"/>
              </a:rPr>
              <a:t>, familiar numbers)</a:t>
            </a:r>
          </a:p>
          <a:p>
            <a:pPr marL="0" indent="0">
              <a:buNone/>
            </a:pPr>
            <a:endParaRPr lang="en-US" sz="2800" dirty="0" smtClean="0">
              <a:latin typeface="Comic Sans MS" pitchFamily="66" charset="0"/>
            </a:endParaRPr>
          </a:p>
          <a:p>
            <a:pPr>
              <a:buNone/>
            </a:pPr>
            <a:r>
              <a:rPr lang="en-US" dirty="0" smtClean="0">
                <a:latin typeface="Comic Sans MS" pitchFamily="66" charset="0"/>
              </a:rPr>
              <a:t>    6 + 8 = 14 so 7 + 8 must be 14 + 1 = 15</a:t>
            </a:r>
          </a:p>
          <a:p>
            <a:pPr>
              <a:buNone/>
            </a:pPr>
            <a:endParaRPr lang="en-US" dirty="0" smtClean="0"/>
          </a:p>
        </p:txBody>
      </p:sp>
      <p:sp>
        <p:nvSpPr>
          <p:cNvPr id="4" name="Circular Arrow 3"/>
          <p:cNvSpPr/>
          <p:nvPr/>
        </p:nvSpPr>
        <p:spPr>
          <a:xfrm flipH="1">
            <a:off x="914400" y="2338655"/>
            <a:ext cx="762000" cy="83820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itle 1"/>
          <p:cNvSpPr txBox="1">
            <a:spLocks/>
          </p:cNvSpPr>
          <p:nvPr/>
        </p:nvSpPr>
        <p:spPr>
          <a:xfrm>
            <a:off x="1676400" y="2514600"/>
            <a:ext cx="2819400" cy="10668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smtClean="0">
              <a:latin typeface="Comic Sans MS" pitchFamily="66" charset="0"/>
            </a:endParaRPr>
          </a:p>
          <a:p>
            <a:r>
              <a:rPr lang="en-US" sz="3600" dirty="0" smtClean="0">
                <a:latin typeface="Comic Sans MS" pitchFamily="66" charset="0"/>
              </a:rPr>
              <a:t>7 </a:t>
            </a:r>
            <a:r>
              <a:rPr lang="en-US" sz="3600" dirty="0">
                <a:latin typeface="Comic Sans MS" pitchFamily="66" charset="0"/>
              </a:rPr>
              <a:t>+ 7 = 14</a:t>
            </a:r>
          </a:p>
          <a:p>
            <a:endParaRPr lang="en-US" dirty="0">
              <a:latin typeface="Comic Sans MS" pitchFamily="66" charset="0"/>
            </a:endParaRPr>
          </a:p>
        </p:txBody>
      </p:sp>
    </p:spTree>
    <p:extLst>
      <p:ext uri="{BB962C8B-B14F-4D97-AF65-F5344CB8AC3E}">
        <p14:creationId xmlns:p14="http://schemas.microsoft.com/office/powerpoint/2010/main" val="18174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200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0" y="152400"/>
            <a:ext cx="6705600" cy="1143000"/>
          </a:xfrm>
        </p:spPr>
        <p:txBody>
          <a:bodyPr>
            <a:normAutofit fontScale="90000"/>
          </a:bodyPr>
          <a:lstStyle/>
          <a:p>
            <a:r>
              <a:rPr lang="en-US" dirty="0" smtClean="0"/>
              <a:t>Addition Procedure with Regrouping</a:t>
            </a:r>
            <a:endParaRPr lang="en-US" dirty="0"/>
          </a:p>
        </p:txBody>
      </p:sp>
      <p:sp>
        <p:nvSpPr>
          <p:cNvPr id="3" name="TextBox 2"/>
          <p:cNvSpPr txBox="1"/>
          <p:nvPr/>
        </p:nvSpPr>
        <p:spPr>
          <a:xfrm>
            <a:off x="1524000" y="1828800"/>
            <a:ext cx="1487908" cy="1015663"/>
          </a:xfrm>
          <a:prstGeom prst="rect">
            <a:avLst/>
          </a:prstGeom>
          <a:noFill/>
        </p:spPr>
        <p:txBody>
          <a:bodyPr wrap="none" rtlCol="0">
            <a:spAutoFit/>
          </a:bodyPr>
          <a:lstStyle/>
          <a:p>
            <a:r>
              <a:rPr lang="en-US" sz="6000" dirty="0" smtClean="0"/>
              <a:t>   26</a:t>
            </a:r>
            <a:endParaRPr lang="en-US" sz="6000" dirty="0"/>
          </a:p>
        </p:txBody>
      </p:sp>
      <p:sp>
        <p:nvSpPr>
          <p:cNvPr id="6" name="TextBox 5"/>
          <p:cNvSpPr txBox="1"/>
          <p:nvPr/>
        </p:nvSpPr>
        <p:spPr>
          <a:xfrm>
            <a:off x="2084275" y="3556337"/>
            <a:ext cx="963725" cy="1015663"/>
          </a:xfrm>
          <a:prstGeom prst="rect">
            <a:avLst/>
          </a:prstGeom>
          <a:noFill/>
        </p:spPr>
        <p:txBody>
          <a:bodyPr wrap="none" rtlCol="0">
            <a:spAutoFit/>
          </a:bodyPr>
          <a:lstStyle/>
          <a:p>
            <a:r>
              <a:rPr lang="en-US" sz="6000" dirty="0" smtClean="0"/>
              <a:t>81</a:t>
            </a:r>
            <a:endParaRPr lang="en-US" sz="6000" dirty="0"/>
          </a:p>
        </p:txBody>
      </p:sp>
      <p:sp>
        <p:nvSpPr>
          <p:cNvPr id="7" name="TextBox 6"/>
          <p:cNvSpPr txBox="1"/>
          <p:nvPr/>
        </p:nvSpPr>
        <p:spPr>
          <a:xfrm>
            <a:off x="5181600" y="2844463"/>
            <a:ext cx="2682722" cy="646331"/>
          </a:xfrm>
          <a:prstGeom prst="rect">
            <a:avLst/>
          </a:prstGeom>
          <a:noFill/>
        </p:spPr>
        <p:txBody>
          <a:bodyPr wrap="none" rtlCol="0">
            <a:spAutoFit/>
          </a:bodyPr>
          <a:lstStyle/>
          <a:p>
            <a:r>
              <a:rPr lang="en-US" sz="3600" dirty="0" smtClean="0"/>
              <a:t>1 group of 10</a:t>
            </a:r>
            <a:endParaRPr lang="en-US" sz="3600" dirty="0"/>
          </a:p>
        </p:txBody>
      </p:sp>
      <p:sp>
        <p:nvSpPr>
          <p:cNvPr id="8" name="TextBox 7"/>
          <p:cNvSpPr txBox="1"/>
          <p:nvPr/>
        </p:nvSpPr>
        <p:spPr>
          <a:xfrm>
            <a:off x="1524000" y="2590294"/>
            <a:ext cx="1521570" cy="1015663"/>
          </a:xfrm>
          <a:prstGeom prst="rect">
            <a:avLst/>
          </a:prstGeom>
          <a:noFill/>
        </p:spPr>
        <p:txBody>
          <a:bodyPr wrap="none" rtlCol="0">
            <a:spAutoFit/>
          </a:bodyPr>
          <a:lstStyle/>
          <a:p>
            <a:r>
              <a:rPr lang="en-US" sz="6000" u="sng" dirty="0" smtClean="0"/>
              <a:t>+ 55</a:t>
            </a:r>
            <a:endParaRPr lang="en-US" sz="6000" u="sng" dirty="0"/>
          </a:p>
        </p:txBody>
      </p:sp>
      <p:sp>
        <p:nvSpPr>
          <p:cNvPr id="9" name="TextBox 8"/>
          <p:cNvSpPr txBox="1"/>
          <p:nvPr/>
        </p:nvSpPr>
        <p:spPr>
          <a:xfrm>
            <a:off x="2121785" y="1349514"/>
            <a:ext cx="444352" cy="707886"/>
          </a:xfrm>
          <a:prstGeom prst="rect">
            <a:avLst/>
          </a:prstGeom>
          <a:noFill/>
        </p:spPr>
        <p:txBody>
          <a:bodyPr wrap="none" rtlCol="0">
            <a:spAutoFit/>
          </a:bodyPr>
          <a:lstStyle/>
          <a:p>
            <a:r>
              <a:rPr lang="en-US" sz="4000" dirty="0" smtClean="0"/>
              <a:t>1</a:t>
            </a:r>
            <a:endParaRPr lang="en-US" sz="4000" dirty="0"/>
          </a:p>
        </p:txBody>
      </p:sp>
      <p:cxnSp>
        <p:nvCxnSpPr>
          <p:cNvPr id="5" name="Straight Arrow Connector 4"/>
          <p:cNvCxnSpPr/>
          <p:nvPr/>
        </p:nvCxnSpPr>
        <p:spPr>
          <a:xfrm flipH="1" flipV="1">
            <a:off x="2819400" y="1828800"/>
            <a:ext cx="2057400" cy="1015663"/>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774976" y="1314965"/>
            <a:ext cx="3961149" cy="1200329"/>
          </a:xfrm>
          <a:prstGeom prst="rect">
            <a:avLst/>
          </a:prstGeom>
          <a:noFill/>
        </p:spPr>
        <p:txBody>
          <a:bodyPr wrap="none" rtlCol="0">
            <a:spAutoFit/>
          </a:bodyPr>
          <a:lstStyle/>
          <a:p>
            <a:r>
              <a:rPr lang="en-US" sz="3600" dirty="0" smtClean="0"/>
              <a:t>Put down the 1 and </a:t>
            </a:r>
          </a:p>
          <a:p>
            <a:r>
              <a:rPr lang="en-US" sz="3600" dirty="0" smtClean="0"/>
              <a:t>carry the 1</a:t>
            </a:r>
            <a:endParaRPr lang="en-US" sz="3600" dirty="0"/>
          </a:p>
        </p:txBody>
      </p:sp>
      <p:sp>
        <p:nvSpPr>
          <p:cNvPr id="13" name="TextBox 12"/>
          <p:cNvSpPr txBox="1"/>
          <p:nvPr/>
        </p:nvSpPr>
        <p:spPr>
          <a:xfrm>
            <a:off x="4876798" y="4114800"/>
            <a:ext cx="3757503" cy="1200329"/>
          </a:xfrm>
          <a:prstGeom prst="rect">
            <a:avLst/>
          </a:prstGeom>
          <a:noFill/>
        </p:spPr>
        <p:txBody>
          <a:bodyPr wrap="none" rtlCol="0">
            <a:spAutoFit/>
          </a:bodyPr>
          <a:lstStyle/>
          <a:p>
            <a:r>
              <a:rPr lang="en-US" sz="3600" dirty="0" smtClean="0"/>
              <a:t>7 tens plus 1 ten is </a:t>
            </a:r>
          </a:p>
          <a:p>
            <a:r>
              <a:rPr lang="en-US" sz="3600" dirty="0" smtClean="0"/>
              <a:t>8 tens or 80.</a:t>
            </a:r>
            <a:endParaRPr lang="en-US" sz="3600" dirty="0"/>
          </a:p>
        </p:txBody>
      </p:sp>
      <p:sp>
        <p:nvSpPr>
          <p:cNvPr id="15" name="TextBox 14"/>
          <p:cNvSpPr txBox="1"/>
          <p:nvPr/>
        </p:nvSpPr>
        <p:spPr>
          <a:xfrm>
            <a:off x="2473804" y="3566657"/>
            <a:ext cx="574196" cy="1015663"/>
          </a:xfrm>
          <a:prstGeom prst="rect">
            <a:avLst/>
          </a:prstGeom>
          <a:noFill/>
        </p:spPr>
        <p:txBody>
          <a:bodyPr wrap="none" rtlCol="0">
            <a:spAutoFit/>
          </a:bodyPr>
          <a:lstStyle/>
          <a:p>
            <a:r>
              <a:rPr lang="en-US" sz="6000" dirty="0" smtClean="0"/>
              <a:t>1</a:t>
            </a:r>
            <a:endParaRPr lang="en-US" sz="6000" dirty="0"/>
          </a:p>
        </p:txBody>
      </p:sp>
    </p:spTree>
    <p:extLst>
      <p:ext uri="{BB962C8B-B14F-4D97-AF65-F5344CB8AC3E}">
        <p14:creationId xmlns:p14="http://schemas.microsoft.com/office/powerpoint/2010/main" val="591569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22" presetClass="entr" presetSubtype="2"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righ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15"/>
                                        </p:tgtEl>
                                      </p:cBhvr>
                                    </p:animEffect>
                                    <p:set>
                                      <p:cBhvr>
                                        <p:cTn id="28" dur="1" fill="hold">
                                          <p:stCondLst>
                                            <p:cond delay="499"/>
                                          </p:stCondLst>
                                        </p:cTn>
                                        <p:tgtEl>
                                          <p:spTgt spid="15"/>
                                        </p:tgtEl>
                                        <p:attrNameLst>
                                          <p:attrName>style.visibility</p:attrName>
                                        </p:attrNameLst>
                                      </p:cBhvr>
                                      <p:to>
                                        <p:strVal val="hidden"/>
                                      </p:to>
                                    </p:set>
                                  </p:childTnLst>
                                </p:cTn>
                              </p:par>
                              <p:par>
                                <p:cTn id="29" presetID="10"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2" grpId="0"/>
      <p:bldP spid="13" grpId="0"/>
      <p:bldP spid="15" grpId="0"/>
      <p:bldP spid="15"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19200" y="228600"/>
            <a:ext cx="6705600" cy="1143000"/>
          </a:xfrm>
        </p:spPr>
        <p:txBody>
          <a:bodyPr>
            <a:normAutofit fontScale="90000"/>
          </a:bodyPr>
          <a:lstStyle/>
          <a:p>
            <a:r>
              <a:rPr lang="en-US" dirty="0" smtClean="0"/>
              <a:t>Another Way to Record the Same Thinking for Regrouping</a:t>
            </a:r>
            <a:endParaRPr lang="en-US" dirty="0"/>
          </a:p>
        </p:txBody>
      </p:sp>
      <p:sp>
        <p:nvSpPr>
          <p:cNvPr id="3" name="TextBox 2"/>
          <p:cNvSpPr txBox="1"/>
          <p:nvPr/>
        </p:nvSpPr>
        <p:spPr>
          <a:xfrm>
            <a:off x="1524000" y="1828800"/>
            <a:ext cx="1487908" cy="1015663"/>
          </a:xfrm>
          <a:prstGeom prst="rect">
            <a:avLst/>
          </a:prstGeom>
          <a:noFill/>
        </p:spPr>
        <p:txBody>
          <a:bodyPr wrap="none" rtlCol="0">
            <a:spAutoFit/>
          </a:bodyPr>
          <a:lstStyle/>
          <a:p>
            <a:r>
              <a:rPr lang="en-US" sz="6000" dirty="0" smtClean="0"/>
              <a:t>   26</a:t>
            </a:r>
            <a:endParaRPr lang="en-US" sz="6000" dirty="0"/>
          </a:p>
        </p:txBody>
      </p:sp>
      <p:sp>
        <p:nvSpPr>
          <p:cNvPr id="6" name="TextBox 5"/>
          <p:cNvSpPr txBox="1"/>
          <p:nvPr/>
        </p:nvSpPr>
        <p:spPr>
          <a:xfrm>
            <a:off x="2084275" y="3429000"/>
            <a:ext cx="963725" cy="1015663"/>
          </a:xfrm>
          <a:prstGeom prst="rect">
            <a:avLst/>
          </a:prstGeom>
          <a:noFill/>
        </p:spPr>
        <p:txBody>
          <a:bodyPr wrap="none" rtlCol="0">
            <a:spAutoFit/>
          </a:bodyPr>
          <a:lstStyle/>
          <a:p>
            <a:r>
              <a:rPr lang="en-US" sz="6000" dirty="0" smtClean="0"/>
              <a:t>11</a:t>
            </a:r>
            <a:endParaRPr lang="en-US" sz="6000" dirty="0"/>
          </a:p>
        </p:txBody>
      </p:sp>
      <p:sp>
        <p:nvSpPr>
          <p:cNvPr id="8" name="TextBox 7"/>
          <p:cNvSpPr txBox="1"/>
          <p:nvPr/>
        </p:nvSpPr>
        <p:spPr>
          <a:xfrm>
            <a:off x="1524000" y="2590294"/>
            <a:ext cx="1521570" cy="1015663"/>
          </a:xfrm>
          <a:prstGeom prst="rect">
            <a:avLst/>
          </a:prstGeom>
          <a:noFill/>
        </p:spPr>
        <p:txBody>
          <a:bodyPr wrap="none" rtlCol="0">
            <a:spAutoFit/>
          </a:bodyPr>
          <a:lstStyle/>
          <a:p>
            <a:r>
              <a:rPr lang="en-US" sz="6000" u="sng" dirty="0" smtClean="0"/>
              <a:t>+ 55</a:t>
            </a:r>
            <a:endParaRPr lang="en-US" sz="6000" u="sng" dirty="0"/>
          </a:p>
        </p:txBody>
      </p:sp>
      <p:sp>
        <p:nvSpPr>
          <p:cNvPr id="9" name="TextBox 8"/>
          <p:cNvSpPr txBox="1"/>
          <p:nvPr/>
        </p:nvSpPr>
        <p:spPr>
          <a:xfrm>
            <a:off x="4279575" y="1941898"/>
            <a:ext cx="4159087" cy="1938992"/>
          </a:xfrm>
          <a:prstGeom prst="rect">
            <a:avLst/>
          </a:prstGeom>
          <a:noFill/>
        </p:spPr>
        <p:txBody>
          <a:bodyPr wrap="none" rtlCol="0">
            <a:spAutoFit/>
          </a:bodyPr>
          <a:lstStyle/>
          <a:p>
            <a:r>
              <a:rPr lang="en-US" sz="4000" dirty="0" smtClean="0"/>
              <a:t>Or decompose the </a:t>
            </a:r>
          </a:p>
          <a:p>
            <a:r>
              <a:rPr lang="en-US" sz="4000" dirty="0" smtClean="0"/>
              <a:t>numbers and start </a:t>
            </a:r>
          </a:p>
          <a:p>
            <a:r>
              <a:rPr lang="en-US" sz="4000" dirty="0" smtClean="0"/>
              <a:t>with the tens</a:t>
            </a:r>
            <a:endParaRPr lang="en-US" sz="4000" dirty="0"/>
          </a:p>
        </p:txBody>
      </p:sp>
      <p:sp>
        <p:nvSpPr>
          <p:cNvPr id="10" name="TextBox 9"/>
          <p:cNvSpPr txBox="1"/>
          <p:nvPr/>
        </p:nvSpPr>
        <p:spPr>
          <a:xfrm>
            <a:off x="1526430" y="4076025"/>
            <a:ext cx="1521570" cy="1015663"/>
          </a:xfrm>
          <a:prstGeom prst="rect">
            <a:avLst/>
          </a:prstGeom>
          <a:noFill/>
        </p:spPr>
        <p:txBody>
          <a:bodyPr wrap="none" rtlCol="0">
            <a:spAutoFit/>
          </a:bodyPr>
          <a:lstStyle/>
          <a:p>
            <a:r>
              <a:rPr lang="en-US" sz="6000" u="sng" dirty="0" smtClean="0"/>
              <a:t>+ 70</a:t>
            </a:r>
            <a:endParaRPr lang="en-US" sz="6000" u="sng" dirty="0"/>
          </a:p>
        </p:txBody>
      </p:sp>
      <p:sp>
        <p:nvSpPr>
          <p:cNvPr id="11" name="TextBox 10"/>
          <p:cNvSpPr txBox="1"/>
          <p:nvPr/>
        </p:nvSpPr>
        <p:spPr>
          <a:xfrm>
            <a:off x="2048183" y="4876800"/>
            <a:ext cx="963725" cy="1015663"/>
          </a:xfrm>
          <a:prstGeom prst="rect">
            <a:avLst/>
          </a:prstGeom>
          <a:noFill/>
        </p:spPr>
        <p:txBody>
          <a:bodyPr wrap="none" rtlCol="0">
            <a:spAutoFit/>
          </a:bodyPr>
          <a:lstStyle/>
          <a:p>
            <a:r>
              <a:rPr lang="en-US" sz="6000" dirty="0"/>
              <a:t>8</a:t>
            </a:r>
            <a:r>
              <a:rPr lang="en-US" sz="6000" dirty="0" smtClean="0"/>
              <a:t>1</a:t>
            </a:r>
            <a:endParaRPr lang="en-US" sz="6000" dirty="0"/>
          </a:p>
        </p:txBody>
      </p:sp>
      <p:sp>
        <p:nvSpPr>
          <p:cNvPr id="12" name="TextBox 11"/>
          <p:cNvSpPr txBox="1"/>
          <p:nvPr/>
        </p:nvSpPr>
        <p:spPr>
          <a:xfrm>
            <a:off x="4757714" y="3759368"/>
            <a:ext cx="2728632" cy="1015663"/>
          </a:xfrm>
          <a:prstGeom prst="rect">
            <a:avLst/>
          </a:prstGeom>
          <a:noFill/>
        </p:spPr>
        <p:txBody>
          <a:bodyPr wrap="none" rtlCol="0">
            <a:spAutoFit/>
          </a:bodyPr>
          <a:lstStyle/>
          <a:p>
            <a:r>
              <a:rPr lang="en-US" sz="6000" dirty="0" smtClean="0"/>
              <a:t>(20 +  6)</a:t>
            </a:r>
            <a:endParaRPr lang="en-US" sz="6000" dirty="0"/>
          </a:p>
        </p:txBody>
      </p:sp>
      <p:sp>
        <p:nvSpPr>
          <p:cNvPr id="13" name="TextBox 12"/>
          <p:cNvSpPr txBox="1"/>
          <p:nvPr/>
        </p:nvSpPr>
        <p:spPr>
          <a:xfrm>
            <a:off x="4191000" y="4583856"/>
            <a:ext cx="3286477" cy="1015663"/>
          </a:xfrm>
          <a:prstGeom prst="rect">
            <a:avLst/>
          </a:prstGeom>
          <a:noFill/>
        </p:spPr>
        <p:txBody>
          <a:bodyPr wrap="none" rtlCol="0">
            <a:spAutoFit/>
          </a:bodyPr>
          <a:lstStyle/>
          <a:p>
            <a:r>
              <a:rPr lang="en-US" sz="6000" u="sng" dirty="0" smtClean="0"/>
              <a:t>+ (50 +  5)</a:t>
            </a:r>
            <a:endParaRPr lang="en-US" sz="6000" u="sng" dirty="0"/>
          </a:p>
        </p:txBody>
      </p:sp>
      <p:sp>
        <p:nvSpPr>
          <p:cNvPr id="14" name="TextBox 13"/>
          <p:cNvSpPr txBox="1"/>
          <p:nvPr/>
        </p:nvSpPr>
        <p:spPr>
          <a:xfrm>
            <a:off x="4165600" y="5384631"/>
            <a:ext cx="3467616" cy="1015663"/>
          </a:xfrm>
          <a:prstGeom prst="rect">
            <a:avLst/>
          </a:prstGeom>
          <a:noFill/>
        </p:spPr>
        <p:txBody>
          <a:bodyPr wrap="none" rtlCol="0">
            <a:spAutoFit/>
          </a:bodyPr>
          <a:lstStyle/>
          <a:p>
            <a:r>
              <a:rPr lang="en-US" sz="6000" dirty="0"/>
              <a:t> </a:t>
            </a:r>
            <a:r>
              <a:rPr lang="en-US" sz="6000" dirty="0" smtClean="0"/>
              <a:t>  (70 + 11)</a:t>
            </a:r>
            <a:endParaRPr lang="en-US" sz="6000" dirty="0"/>
          </a:p>
        </p:txBody>
      </p:sp>
      <p:cxnSp>
        <p:nvCxnSpPr>
          <p:cNvPr id="5" name="Straight Arrow Connector 4"/>
          <p:cNvCxnSpPr/>
          <p:nvPr/>
        </p:nvCxnSpPr>
        <p:spPr>
          <a:xfrm>
            <a:off x="3048000" y="2501563"/>
            <a:ext cx="1524000" cy="1613237"/>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066118" y="3263563"/>
            <a:ext cx="1524000" cy="1613237"/>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itle 1"/>
          <p:cNvSpPr txBox="1">
            <a:spLocks/>
          </p:cNvSpPr>
          <p:nvPr/>
        </p:nvSpPr>
        <p:spPr>
          <a:xfrm>
            <a:off x="2267954" y="2272963"/>
            <a:ext cx="6705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Partial Sums</a:t>
            </a:r>
            <a:endParaRPr lang="en-US" sz="4000" dirty="0"/>
          </a:p>
        </p:txBody>
      </p:sp>
    </p:spTree>
    <p:extLst>
      <p:ext uri="{BB962C8B-B14F-4D97-AF65-F5344CB8AC3E}">
        <p14:creationId xmlns:p14="http://schemas.microsoft.com/office/powerpoint/2010/main" val="782467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childTnLst>
                          </p:cTn>
                        </p:par>
                        <p:par>
                          <p:cTn id="22" fill="hold">
                            <p:stCondLst>
                              <p:cond delay="1000"/>
                            </p:stCondLst>
                            <p:childTnLst>
                              <p:par>
                                <p:cTn id="23" presetID="10" presetClass="exit" presetSubtype="0" fill="hold" grpId="1" nodeType="afterEffect">
                                  <p:stCondLst>
                                    <p:cond delay="2000"/>
                                  </p:stCondLst>
                                  <p:childTnLst>
                                    <p:animEffect transition="out" filter="fade">
                                      <p:cBhvr>
                                        <p:cTn id="24" dur="2000"/>
                                        <p:tgtEl>
                                          <p:spTgt spid="16"/>
                                        </p:tgtEl>
                                      </p:cBhvr>
                                    </p:animEffect>
                                    <p:set>
                                      <p:cBhvr>
                                        <p:cTn id="25" dur="1" fill="hold">
                                          <p:stCondLst>
                                            <p:cond delay="1999"/>
                                          </p:stCondLst>
                                        </p:cTn>
                                        <p:tgtEl>
                                          <p:spTgt spid="16"/>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wipe(left)">
                                      <p:cBhvr>
                                        <p:cTn id="34" dur="500"/>
                                        <p:tgtEl>
                                          <p:spTgt spid="5"/>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childTnLst>
                          </p:cTn>
                        </p:par>
                        <p:par>
                          <p:cTn id="39" fill="hold">
                            <p:stCondLst>
                              <p:cond delay="1500"/>
                            </p:stCondLst>
                            <p:childTnLst>
                              <p:par>
                                <p:cTn id="40" presetID="22" presetClass="entr" presetSubtype="8" fill="hold"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left)">
                                      <p:cBhvr>
                                        <p:cTn id="42" dur="500"/>
                                        <p:tgtEl>
                                          <p:spTgt spid="15"/>
                                        </p:tgtEl>
                                      </p:cBhvr>
                                    </p:animEffect>
                                  </p:childTnLst>
                                </p:cTn>
                              </p:par>
                            </p:childTnLst>
                          </p:cTn>
                        </p:par>
                        <p:par>
                          <p:cTn id="43" fill="hold">
                            <p:stCondLst>
                              <p:cond delay="2000"/>
                            </p:stCondLst>
                            <p:childTnLst>
                              <p:par>
                                <p:cTn id="44" presetID="10" presetClass="entr" presetSubtype="0"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5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P spid="12" grpId="0"/>
      <p:bldP spid="13" grpId="0"/>
      <p:bldP spid="14" grpId="0"/>
      <p:bldP spid="16" grpId="0"/>
      <p:bldP spid="1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Children come to school with a wealth of mathematical knowledge</a:t>
            </a:r>
            <a:endParaRPr lang="en-US" dirty="0"/>
          </a:p>
        </p:txBody>
      </p:sp>
      <p:sp>
        <p:nvSpPr>
          <p:cNvPr id="3" name="Content Placeholder 2"/>
          <p:cNvSpPr>
            <a:spLocks noGrp="1"/>
          </p:cNvSpPr>
          <p:nvPr>
            <p:ph idx="1"/>
          </p:nvPr>
        </p:nvSpPr>
        <p:spPr>
          <a:xfrm>
            <a:off x="457200" y="1905000"/>
            <a:ext cx="8229600" cy="4221163"/>
          </a:xfrm>
        </p:spPr>
        <p:txBody>
          <a:bodyPr>
            <a:normAutofit fontScale="92500" lnSpcReduction="10000"/>
          </a:bodyPr>
          <a:lstStyle/>
          <a:p>
            <a:pPr marL="0" indent="0" algn="ctr">
              <a:buNone/>
            </a:pPr>
            <a:r>
              <a:rPr lang="en-US" dirty="0" smtClean="0"/>
              <a:t>When we receive children in preschool and kindergarten, children already use patterns and relationships as they develop their mathematical understanding of the world around them.  We build on this by strategically selecting problems and numbers that develop big ideas in mathematics throughout the grade level continuum.</a:t>
            </a:r>
          </a:p>
          <a:p>
            <a:endParaRPr lang="en-US" dirty="0"/>
          </a:p>
          <a:p>
            <a:pPr marL="0" indent="0" algn="ctr">
              <a:buNone/>
            </a:pPr>
            <a:r>
              <a:rPr lang="en-US" dirty="0" smtClean="0"/>
              <a:t>We begin by understanding number. </a:t>
            </a:r>
            <a:endParaRPr lang="en-US" dirty="0"/>
          </a:p>
        </p:txBody>
      </p:sp>
    </p:spTree>
    <p:extLst>
      <p:ext uri="{BB962C8B-B14F-4D97-AF65-F5344CB8AC3E}">
        <p14:creationId xmlns:p14="http://schemas.microsoft.com/office/powerpoint/2010/main" val="3516169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9489" y="1524000"/>
            <a:ext cx="7239000" cy="2308324"/>
          </a:xfrm>
          <a:prstGeom prst="rect">
            <a:avLst/>
          </a:prstGeom>
        </p:spPr>
        <p:txBody>
          <a:bodyPr wrap="square">
            <a:spAutoFit/>
          </a:bodyPr>
          <a:lstStyle/>
          <a:p>
            <a:pPr algn="ctr"/>
            <a:r>
              <a:rPr lang="en-US" sz="3600" dirty="0" smtClean="0"/>
              <a:t>In the intermediate grades students continue </a:t>
            </a:r>
            <a:r>
              <a:rPr lang="en-US" sz="3600" dirty="0"/>
              <a:t>to </a:t>
            </a:r>
            <a:r>
              <a:rPr lang="en-US" sz="3600" dirty="0" smtClean="0"/>
              <a:t>build their algebraic </a:t>
            </a:r>
            <a:r>
              <a:rPr lang="en-US" sz="3600" dirty="0"/>
              <a:t>reasoning </a:t>
            </a:r>
            <a:r>
              <a:rPr lang="en-US" sz="3600" dirty="0" smtClean="0"/>
              <a:t>as it applies to multiplication, division and fractions. </a:t>
            </a:r>
            <a:endParaRPr lang="en-US" sz="3600" dirty="0"/>
          </a:p>
        </p:txBody>
      </p:sp>
    </p:spTree>
    <p:extLst>
      <p:ext uri="{BB962C8B-B14F-4D97-AF65-F5344CB8AC3E}">
        <p14:creationId xmlns:p14="http://schemas.microsoft.com/office/powerpoint/2010/main" val="28425773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a:t>
            </a:r>
            <a:endParaRPr lang="en-US" dirty="0"/>
          </a:p>
        </p:txBody>
      </p:sp>
      <p:sp>
        <p:nvSpPr>
          <p:cNvPr id="3" name="Content Placeholder 2"/>
          <p:cNvSpPr>
            <a:spLocks noGrp="1"/>
          </p:cNvSpPr>
          <p:nvPr>
            <p:ph idx="1"/>
          </p:nvPr>
        </p:nvSpPr>
        <p:spPr/>
        <p:txBody>
          <a:bodyPr/>
          <a:lstStyle/>
          <a:p>
            <a:endParaRPr lang="en-US" dirty="0" smtClean="0"/>
          </a:p>
          <a:p>
            <a:pPr marL="0" indent="0" algn="ctr">
              <a:buNone/>
            </a:pPr>
            <a:r>
              <a:rPr lang="en-US" sz="6000" dirty="0"/>
              <a:t>8 x 15 </a:t>
            </a:r>
            <a:r>
              <a:rPr lang="en-US" sz="6000" dirty="0" smtClean="0"/>
              <a:t>= ? </a:t>
            </a:r>
            <a:endParaRPr lang="en-US" sz="6000" dirty="0"/>
          </a:p>
        </p:txBody>
      </p:sp>
    </p:spTree>
    <p:extLst>
      <p:ext uri="{BB962C8B-B14F-4D97-AF65-F5344CB8AC3E}">
        <p14:creationId xmlns:p14="http://schemas.microsoft.com/office/powerpoint/2010/main" val="1406442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Decompose 15 and use a pictorial model to visualize it.</a:t>
            </a:r>
            <a:endParaRPr lang="en-US" dirty="0"/>
          </a:p>
        </p:txBody>
      </p:sp>
      <p:sp>
        <p:nvSpPr>
          <p:cNvPr id="3" name="Content Placeholder 2"/>
          <p:cNvSpPr>
            <a:spLocks noGrp="1"/>
          </p:cNvSpPr>
          <p:nvPr>
            <p:ph idx="1"/>
          </p:nvPr>
        </p:nvSpPr>
        <p:spPr/>
        <p:txBody>
          <a:bodyPr/>
          <a:lstStyle/>
          <a:p>
            <a:endParaRPr lang="en-US"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5100" y="2590800"/>
            <a:ext cx="2705100" cy="1571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2590800"/>
            <a:ext cx="1362075" cy="1562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24150" y="2586037"/>
            <a:ext cx="4048125" cy="1571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1981200" y="3080403"/>
            <a:ext cx="444352" cy="707886"/>
          </a:xfrm>
          <a:prstGeom prst="rect">
            <a:avLst/>
          </a:prstGeom>
        </p:spPr>
        <p:txBody>
          <a:bodyPr wrap="none">
            <a:spAutoFit/>
          </a:bodyPr>
          <a:lstStyle/>
          <a:p>
            <a:r>
              <a:rPr lang="en-US" sz="4000" dirty="0" smtClean="0"/>
              <a:t>8</a:t>
            </a:r>
          </a:p>
        </p:txBody>
      </p:sp>
      <p:sp>
        <p:nvSpPr>
          <p:cNvPr id="10" name="Rectangle 9"/>
          <p:cNvSpPr/>
          <p:nvPr/>
        </p:nvSpPr>
        <p:spPr>
          <a:xfrm>
            <a:off x="4687137" y="1789470"/>
            <a:ext cx="704039" cy="707886"/>
          </a:xfrm>
          <a:prstGeom prst="rect">
            <a:avLst/>
          </a:prstGeom>
        </p:spPr>
        <p:txBody>
          <a:bodyPr wrap="none">
            <a:spAutoFit/>
          </a:bodyPr>
          <a:lstStyle/>
          <a:p>
            <a:r>
              <a:rPr lang="en-US" sz="4000" dirty="0" smtClean="0"/>
              <a:t>15</a:t>
            </a:r>
          </a:p>
        </p:txBody>
      </p:sp>
      <p:sp>
        <p:nvSpPr>
          <p:cNvPr id="11" name="Rectangle 10"/>
          <p:cNvSpPr/>
          <p:nvPr/>
        </p:nvSpPr>
        <p:spPr>
          <a:xfrm>
            <a:off x="3705630" y="1789470"/>
            <a:ext cx="704039" cy="707886"/>
          </a:xfrm>
          <a:prstGeom prst="rect">
            <a:avLst/>
          </a:prstGeom>
        </p:spPr>
        <p:txBody>
          <a:bodyPr wrap="none">
            <a:spAutoFit/>
          </a:bodyPr>
          <a:lstStyle/>
          <a:p>
            <a:r>
              <a:rPr lang="en-US" sz="4000" dirty="0" smtClean="0"/>
              <a:t>10</a:t>
            </a:r>
          </a:p>
        </p:txBody>
      </p:sp>
      <p:sp>
        <p:nvSpPr>
          <p:cNvPr id="12" name="Rectangle 11"/>
          <p:cNvSpPr/>
          <p:nvPr/>
        </p:nvSpPr>
        <p:spPr>
          <a:xfrm>
            <a:off x="6086977" y="1789470"/>
            <a:ext cx="444352" cy="707886"/>
          </a:xfrm>
          <a:prstGeom prst="rect">
            <a:avLst/>
          </a:prstGeom>
        </p:spPr>
        <p:txBody>
          <a:bodyPr wrap="none">
            <a:spAutoFit/>
          </a:bodyPr>
          <a:lstStyle/>
          <a:p>
            <a:r>
              <a:rPr lang="en-US" sz="4000" dirty="0" smtClean="0"/>
              <a:t>5</a:t>
            </a:r>
          </a:p>
        </p:txBody>
      </p:sp>
      <p:sp>
        <p:nvSpPr>
          <p:cNvPr id="13" name="Rectangle 12"/>
          <p:cNvSpPr/>
          <p:nvPr/>
        </p:nvSpPr>
        <p:spPr>
          <a:xfrm>
            <a:off x="3958419" y="3096491"/>
            <a:ext cx="704039" cy="707886"/>
          </a:xfrm>
          <a:prstGeom prst="rect">
            <a:avLst/>
          </a:prstGeom>
        </p:spPr>
        <p:txBody>
          <a:bodyPr wrap="none">
            <a:spAutoFit/>
          </a:bodyPr>
          <a:lstStyle/>
          <a:p>
            <a:r>
              <a:rPr lang="en-US" sz="4000" dirty="0" smtClean="0"/>
              <a:t>80</a:t>
            </a:r>
          </a:p>
        </p:txBody>
      </p:sp>
      <p:sp>
        <p:nvSpPr>
          <p:cNvPr id="14" name="Rectangle 13"/>
          <p:cNvSpPr/>
          <p:nvPr/>
        </p:nvSpPr>
        <p:spPr>
          <a:xfrm>
            <a:off x="6311696" y="3096491"/>
            <a:ext cx="704039" cy="707886"/>
          </a:xfrm>
          <a:prstGeom prst="rect">
            <a:avLst/>
          </a:prstGeom>
        </p:spPr>
        <p:txBody>
          <a:bodyPr wrap="none">
            <a:spAutoFit/>
          </a:bodyPr>
          <a:lstStyle/>
          <a:p>
            <a:r>
              <a:rPr lang="en-US" sz="4000" dirty="0"/>
              <a:t>4</a:t>
            </a:r>
            <a:r>
              <a:rPr lang="en-US" sz="4000" dirty="0" smtClean="0"/>
              <a:t>0</a:t>
            </a:r>
          </a:p>
        </p:txBody>
      </p:sp>
      <p:sp>
        <p:nvSpPr>
          <p:cNvPr id="15" name="Rectangle 14"/>
          <p:cNvSpPr/>
          <p:nvPr/>
        </p:nvSpPr>
        <p:spPr>
          <a:xfrm>
            <a:off x="4813586" y="4800600"/>
            <a:ext cx="1334020" cy="707886"/>
          </a:xfrm>
          <a:prstGeom prst="rect">
            <a:avLst/>
          </a:prstGeom>
        </p:spPr>
        <p:txBody>
          <a:bodyPr wrap="none">
            <a:spAutoFit/>
          </a:bodyPr>
          <a:lstStyle/>
          <a:p>
            <a:r>
              <a:rPr lang="en-US" sz="4000" dirty="0" smtClean="0"/>
              <a:t>= 120</a:t>
            </a:r>
          </a:p>
        </p:txBody>
      </p:sp>
      <p:sp>
        <p:nvSpPr>
          <p:cNvPr id="16" name="Rectangle 15"/>
          <p:cNvSpPr/>
          <p:nvPr/>
        </p:nvSpPr>
        <p:spPr>
          <a:xfrm>
            <a:off x="5118248" y="1752600"/>
            <a:ext cx="444352" cy="707886"/>
          </a:xfrm>
          <a:prstGeom prst="rect">
            <a:avLst/>
          </a:prstGeom>
        </p:spPr>
        <p:txBody>
          <a:bodyPr wrap="none">
            <a:spAutoFit/>
          </a:bodyPr>
          <a:lstStyle/>
          <a:p>
            <a:r>
              <a:rPr lang="en-US" sz="4000" dirty="0" smtClean="0"/>
              <a:t>+</a:t>
            </a:r>
          </a:p>
        </p:txBody>
      </p:sp>
    </p:spTree>
    <p:extLst>
      <p:ext uri="{BB962C8B-B14F-4D97-AF65-F5344CB8AC3E}">
        <p14:creationId xmlns:p14="http://schemas.microsoft.com/office/powerpoint/2010/main" val="390291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par>
                          <p:cTn id="17" fill="hold">
                            <p:stCondLst>
                              <p:cond delay="500"/>
                            </p:stCondLst>
                            <p:childTnLst>
                              <p:par>
                                <p:cTn id="18" presetID="10" presetClass="exit" presetSubtype="0" fill="hold" nodeType="afterEffect">
                                  <p:stCondLst>
                                    <p:cond delay="0"/>
                                  </p:stCondLst>
                                  <p:childTnLst>
                                    <p:animEffect transition="out" filter="fade">
                                      <p:cBhvr>
                                        <p:cTn id="19" dur="500"/>
                                        <p:tgtEl>
                                          <p:spTgt spid="8"/>
                                        </p:tgtEl>
                                      </p:cBhvr>
                                    </p:animEffect>
                                    <p:set>
                                      <p:cBhvr>
                                        <p:cTn id="20" dur="1" fill="hold">
                                          <p:stCondLst>
                                            <p:cond delay="499"/>
                                          </p:stCondLst>
                                        </p:cTn>
                                        <p:tgtEl>
                                          <p:spTgt spid="8"/>
                                        </p:tgtEl>
                                        <p:attrNameLst>
                                          <p:attrName>style.visibility</p:attrName>
                                        </p:attrNameLst>
                                      </p:cBhvr>
                                      <p:to>
                                        <p:strVal val="hidden"/>
                                      </p:to>
                                    </p:set>
                                  </p:childTnLst>
                                </p:cTn>
                              </p:par>
                            </p:childTnLst>
                          </p:cTn>
                        </p:par>
                        <p:par>
                          <p:cTn id="21" fill="hold">
                            <p:stCondLst>
                              <p:cond delay="1000"/>
                            </p:stCondLst>
                            <p:childTnLst>
                              <p:par>
                                <p:cTn id="22" presetID="63" presetClass="path" presetSubtype="0" accel="50000" decel="50000" fill="hold" nodeType="afterEffect">
                                  <p:stCondLst>
                                    <p:cond delay="0"/>
                                  </p:stCondLst>
                                  <p:childTnLst>
                                    <p:animMotion origin="layout" path="M 4.16667E-6 3.33333E-6 L 0.05052 -0.00278 " pathEditMode="relative" rAng="0" ptsTypes="AA">
                                      <p:cBhvr>
                                        <p:cTn id="23" dur="2000" fill="hold"/>
                                        <p:tgtEl>
                                          <p:spTgt spid="2053"/>
                                        </p:tgtEl>
                                        <p:attrNameLst>
                                          <p:attrName>ppt_x</p:attrName>
                                          <p:attrName>ppt_y</p:attrName>
                                        </p:attrNameLst>
                                      </p:cBhvr>
                                      <p:rCtr x="2517" y="-139"/>
                                    </p:animMotion>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childTnLst>
                          </p:cTn>
                        </p:par>
                        <p:par>
                          <p:cTn id="31" fill="hold">
                            <p:stCondLst>
                              <p:cond delay="3500"/>
                            </p:stCondLst>
                            <p:childTnLst>
                              <p:par>
                                <p:cTn id="32" presetID="10" presetClass="entr" presetSubtype="0"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MULTIPLICATION</a:t>
            </a:r>
            <a:br>
              <a:rPr lang="en-US" b="1" dirty="0" smtClean="0"/>
            </a:br>
            <a:endParaRPr lang="en-US" dirty="0"/>
          </a:p>
        </p:txBody>
      </p:sp>
      <p:sp>
        <p:nvSpPr>
          <p:cNvPr id="5" name="Rectangle 4"/>
          <p:cNvSpPr/>
          <p:nvPr/>
        </p:nvSpPr>
        <p:spPr>
          <a:xfrm>
            <a:off x="990600" y="784523"/>
            <a:ext cx="7122729" cy="1077218"/>
          </a:xfrm>
          <a:prstGeom prst="rect">
            <a:avLst/>
          </a:prstGeom>
        </p:spPr>
        <p:txBody>
          <a:bodyPr wrap="square">
            <a:spAutoFit/>
          </a:bodyPr>
          <a:lstStyle/>
          <a:p>
            <a:pPr algn="ctr"/>
            <a:r>
              <a:rPr lang="en-US" sz="3200" dirty="0" smtClean="0">
                <a:solidFill>
                  <a:srgbClr val="FF0000"/>
                </a:solidFill>
              </a:rPr>
              <a:t>Or, use a numerical representation </a:t>
            </a:r>
          </a:p>
          <a:p>
            <a:pPr algn="ctr"/>
            <a:r>
              <a:rPr lang="en-US" sz="3200" dirty="0">
                <a:solidFill>
                  <a:srgbClr val="FF0000"/>
                </a:solidFill>
              </a:rPr>
              <a:t>t</a:t>
            </a:r>
            <a:r>
              <a:rPr lang="en-US" sz="3200" dirty="0" smtClean="0">
                <a:solidFill>
                  <a:srgbClr val="FF0000"/>
                </a:solidFill>
              </a:rPr>
              <a:t>o illustrate this partial product strategy</a:t>
            </a:r>
          </a:p>
        </p:txBody>
      </p:sp>
      <p:sp>
        <p:nvSpPr>
          <p:cNvPr id="6" name="Rectangle 5"/>
          <p:cNvSpPr/>
          <p:nvPr/>
        </p:nvSpPr>
        <p:spPr>
          <a:xfrm>
            <a:off x="3374458" y="2814935"/>
            <a:ext cx="340158" cy="461665"/>
          </a:xfrm>
          <a:prstGeom prst="rect">
            <a:avLst/>
          </a:prstGeom>
        </p:spPr>
        <p:txBody>
          <a:bodyPr wrap="none">
            <a:spAutoFit/>
          </a:bodyPr>
          <a:lstStyle/>
          <a:p>
            <a:r>
              <a:rPr lang="en-US" sz="2400" dirty="0" smtClean="0"/>
              <a:t>8</a:t>
            </a:r>
          </a:p>
        </p:txBody>
      </p:sp>
      <p:sp>
        <p:nvSpPr>
          <p:cNvPr id="7" name="Rectangle 6"/>
          <p:cNvSpPr/>
          <p:nvPr/>
        </p:nvSpPr>
        <p:spPr>
          <a:xfrm>
            <a:off x="3886200" y="1981200"/>
            <a:ext cx="1173719" cy="584775"/>
          </a:xfrm>
          <a:prstGeom prst="rect">
            <a:avLst/>
          </a:prstGeom>
        </p:spPr>
        <p:txBody>
          <a:bodyPr wrap="none">
            <a:spAutoFit/>
          </a:bodyPr>
          <a:lstStyle/>
          <a:p>
            <a:r>
              <a:rPr lang="en-US" sz="3200" dirty="0" smtClean="0"/>
              <a:t>8 x 15</a:t>
            </a:r>
          </a:p>
        </p:txBody>
      </p:sp>
      <p:sp>
        <p:nvSpPr>
          <p:cNvPr id="8" name="Rectangle 7"/>
          <p:cNvSpPr/>
          <p:nvPr/>
        </p:nvSpPr>
        <p:spPr>
          <a:xfrm>
            <a:off x="4343400" y="2052935"/>
            <a:ext cx="609600" cy="461665"/>
          </a:xfrm>
          <a:prstGeom prst="rect">
            <a:avLst/>
          </a:prstGeom>
        </p:spPr>
        <p:txBody>
          <a:bodyPr wrap="square">
            <a:spAutoFit/>
          </a:bodyPr>
          <a:lstStyle/>
          <a:p>
            <a:r>
              <a:rPr lang="en-US" sz="2400" dirty="0" smtClean="0"/>
              <a:t>(10</a:t>
            </a:r>
          </a:p>
        </p:txBody>
      </p:sp>
      <p:sp>
        <p:nvSpPr>
          <p:cNvPr id="9" name="Rectangle 8"/>
          <p:cNvSpPr/>
          <p:nvPr/>
        </p:nvSpPr>
        <p:spPr>
          <a:xfrm>
            <a:off x="4242663" y="2052935"/>
            <a:ext cx="862737" cy="461665"/>
          </a:xfrm>
          <a:prstGeom prst="rect">
            <a:avLst/>
          </a:prstGeom>
        </p:spPr>
        <p:txBody>
          <a:bodyPr wrap="none">
            <a:spAutoFit/>
          </a:bodyPr>
          <a:lstStyle/>
          <a:p>
            <a:r>
              <a:rPr lang="en-US" sz="2400" dirty="0" smtClean="0"/>
              <a:t>+    5)</a:t>
            </a:r>
          </a:p>
        </p:txBody>
      </p:sp>
      <p:sp>
        <p:nvSpPr>
          <p:cNvPr id="10" name="Rectangle 9"/>
          <p:cNvSpPr/>
          <p:nvPr/>
        </p:nvSpPr>
        <p:spPr>
          <a:xfrm>
            <a:off x="3314566" y="3981604"/>
            <a:ext cx="800100" cy="461665"/>
          </a:xfrm>
          <a:prstGeom prst="rect">
            <a:avLst/>
          </a:prstGeom>
        </p:spPr>
        <p:txBody>
          <a:bodyPr wrap="square">
            <a:spAutoFit/>
          </a:bodyPr>
          <a:lstStyle/>
          <a:p>
            <a:r>
              <a:rPr lang="en-US" sz="2400" dirty="0" smtClean="0">
                <a:solidFill>
                  <a:srgbClr val="FF0000"/>
                </a:solidFill>
              </a:rPr>
              <a:t>  80</a:t>
            </a:r>
          </a:p>
        </p:txBody>
      </p:sp>
      <p:sp>
        <p:nvSpPr>
          <p:cNvPr id="11" name="Rectangle 10"/>
          <p:cNvSpPr/>
          <p:nvPr/>
        </p:nvSpPr>
        <p:spPr>
          <a:xfrm>
            <a:off x="4511108" y="4006769"/>
            <a:ext cx="533400" cy="461665"/>
          </a:xfrm>
          <a:prstGeom prst="rect">
            <a:avLst/>
          </a:prstGeom>
        </p:spPr>
        <p:txBody>
          <a:bodyPr wrap="square">
            <a:spAutoFit/>
          </a:bodyPr>
          <a:lstStyle/>
          <a:p>
            <a:r>
              <a:rPr lang="en-US" sz="2400" dirty="0" smtClean="0">
                <a:solidFill>
                  <a:srgbClr val="FF0000"/>
                </a:solidFill>
              </a:rPr>
              <a:t>40</a:t>
            </a:r>
          </a:p>
        </p:txBody>
      </p:sp>
      <p:sp>
        <p:nvSpPr>
          <p:cNvPr id="12" name="Rectangle 11"/>
          <p:cNvSpPr/>
          <p:nvPr/>
        </p:nvSpPr>
        <p:spPr>
          <a:xfrm>
            <a:off x="3200400" y="4786985"/>
            <a:ext cx="4114800" cy="646331"/>
          </a:xfrm>
          <a:prstGeom prst="rect">
            <a:avLst/>
          </a:prstGeom>
        </p:spPr>
        <p:txBody>
          <a:bodyPr wrap="square">
            <a:spAutoFit/>
          </a:bodyPr>
          <a:lstStyle/>
          <a:p>
            <a:r>
              <a:rPr lang="en-US" sz="3600" dirty="0">
                <a:solidFill>
                  <a:srgbClr val="FF0000"/>
                </a:solidFill>
              </a:rPr>
              <a:t> </a:t>
            </a:r>
            <a:r>
              <a:rPr lang="en-US" sz="3600" dirty="0" smtClean="0">
                <a:solidFill>
                  <a:srgbClr val="FF0000"/>
                </a:solidFill>
              </a:rPr>
              <a:t>80  +    40   =   120</a:t>
            </a:r>
          </a:p>
        </p:txBody>
      </p:sp>
      <p:sp>
        <p:nvSpPr>
          <p:cNvPr id="13" name="Rectangle 12"/>
          <p:cNvSpPr/>
          <p:nvPr/>
        </p:nvSpPr>
        <p:spPr>
          <a:xfrm rot="19405012">
            <a:off x="65141" y="2885375"/>
            <a:ext cx="3222519" cy="830997"/>
          </a:xfrm>
          <a:prstGeom prst="rect">
            <a:avLst/>
          </a:prstGeom>
        </p:spPr>
        <p:txBody>
          <a:bodyPr wrap="square">
            <a:spAutoFit/>
          </a:bodyPr>
          <a:lstStyle/>
          <a:p>
            <a:pPr algn="ctr"/>
            <a:r>
              <a:rPr lang="en-US" sz="2400" dirty="0" smtClean="0"/>
              <a:t>Decompose 15 into </a:t>
            </a:r>
          </a:p>
          <a:p>
            <a:pPr algn="ctr"/>
            <a:r>
              <a:rPr lang="en-US" sz="2400" dirty="0" smtClean="0"/>
              <a:t>ten and ones </a:t>
            </a:r>
          </a:p>
        </p:txBody>
      </p:sp>
      <p:sp>
        <p:nvSpPr>
          <p:cNvPr id="14" name="Rectangle 13"/>
          <p:cNvSpPr/>
          <p:nvPr/>
        </p:nvSpPr>
        <p:spPr>
          <a:xfrm>
            <a:off x="3130700" y="3505200"/>
            <a:ext cx="2203300" cy="461665"/>
          </a:xfrm>
          <a:prstGeom prst="rect">
            <a:avLst/>
          </a:prstGeom>
        </p:spPr>
        <p:txBody>
          <a:bodyPr wrap="square">
            <a:spAutoFit/>
          </a:bodyPr>
          <a:lstStyle/>
          <a:p>
            <a:r>
              <a:rPr lang="en-US" sz="2400" dirty="0" smtClean="0"/>
              <a:t>(8 x 10) + (8 x 5)</a:t>
            </a:r>
          </a:p>
        </p:txBody>
      </p:sp>
      <p:sp>
        <p:nvSpPr>
          <p:cNvPr id="15" name="Rectangle 14"/>
          <p:cNvSpPr/>
          <p:nvPr/>
        </p:nvSpPr>
        <p:spPr>
          <a:xfrm rot="19565218">
            <a:off x="5193293" y="2979518"/>
            <a:ext cx="4191000" cy="1200329"/>
          </a:xfrm>
          <a:prstGeom prst="rect">
            <a:avLst/>
          </a:prstGeom>
        </p:spPr>
        <p:txBody>
          <a:bodyPr wrap="square">
            <a:spAutoFit/>
          </a:bodyPr>
          <a:lstStyle/>
          <a:p>
            <a:pPr algn="ctr"/>
            <a:r>
              <a:rPr lang="en-US" sz="2400" dirty="0" smtClean="0"/>
              <a:t>Also known as the distributive property of multiplication over addition</a:t>
            </a:r>
          </a:p>
        </p:txBody>
      </p:sp>
    </p:spTree>
    <p:extLst>
      <p:ext uri="{BB962C8B-B14F-4D97-AF65-F5344CB8AC3E}">
        <p14:creationId xmlns:p14="http://schemas.microsoft.com/office/powerpoint/2010/main" val="166430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42" presetClass="path" presetSubtype="0" accel="50000" decel="50000" fill="hold" grpId="1" nodeType="withEffect">
                                  <p:stCondLst>
                                    <p:cond delay="0"/>
                                  </p:stCondLst>
                                  <p:childTnLst>
                                    <p:animMotion origin="layout" path="M -3.33333E-6 6.29193E-7 L -0.075 0.1115 " pathEditMode="relative" rAng="0" ptsTypes="AA">
                                      <p:cBhvr>
                                        <p:cTn id="12" dur="2000" fill="hold"/>
                                        <p:tgtEl>
                                          <p:spTgt spid="8"/>
                                        </p:tgtEl>
                                        <p:attrNameLst>
                                          <p:attrName>ppt_x</p:attrName>
                                          <p:attrName>ppt_y</p:attrName>
                                        </p:attrNameLst>
                                      </p:cBhvr>
                                      <p:rCtr x="-3750" y="5575"/>
                                    </p:animMotion>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42" presetClass="path" presetSubtype="0" accel="50000" decel="50000" fill="hold" grpId="1" nodeType="withEffect">
                                  <p:stCondLst>
                                    <p:cond delay="0"/>
                                  </p:stCondLst>
                                  <p:childTnLst>
                                    <p:animMotion origin="layout" path="M 0.00017 -0.00023 L 0.00556 0.11081 " pathEditMode="relative" rAng="0" ptsTypes="AA">
                                      <p:cBhvr>
                                        <p:cTn id="17" dur="2000" fill="hold"/>
                                        <p:tgtEl>
                                          <p:spTgt spid="9"/>
                                        </p:tgtEl>
                                        <p:attrNameLst>
                                          <p:attrName>ppt_x</p:attrName>
                                          <p:attrName>ppt_y</p:attrName>
                                        </p:attrNameLst>
                                      </p:cBhvr>
                                      <p:rCtr x="260" y="5552"/>
                                    </p:animMotion>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8" grpId="1"/>
      <p:bldP spid="9" grpId="0"/>
      <p:bldP spid="9" grpId="1"/>
      <p:bldP spid="10" grpId="0"/>
      <p:bldP spid="11" grpId="0"/>
      <p:bldP spid="12" grpId="0"/>
      <p:bldP spid="13" grpId="0"/>
      <p:bldP spid="14" grpId="0"/>
      <p:bldP spid="1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910357"/>
            <a:ext cx="6858000" cy="5201424"/>
          </a:xfrm>
          <a:prstGeom prst="rect">
            <a:avLst/>
          </a:prstGeom>
          <a:noFill/>
        </p:spPr>
        <p:txBody>
          <a:bodyPr wrap="square" rtlCol="0">
            <a:spAutoFit/>
          </a:bodyPr>
          <a:lstStyle/>
          <a:p>
            <a:endParaRPr lang="en-US" sz="2400" dirty="0" smtClean="0">
              <a:latin typeface="Tahoma" pitchFamily="34" charset="0"/>
              <a:ea typeface="Tahoma" pitchFamily="34" charset="0"/>
              <a:cs typeface="Tahoma" pitchFamily="34" charset="0"/>
            </a:endParaRPr>
          </a:p>
          <a:p>
            <a:pPr marL="457200" indent="-457200">
              <a:buFont typeface="Arial" panose="020B0604020202020204" pitchFamily="34" charset="0"/>
              <a:buChar char="•"/>
            </a:pPr>
            <a:r>
              <a:rPr lang="en-US" sz="2800" dirty="0" smtClean="0">
                <a:latin typeface="Tahoma" pitchFamily="34" charset="0"/>
                <a:ea typeface="Tahoma" pitchFamily="34" charset="0"/>
                <a:cs typeface="Tahoma" pitchFamily="34" charset="0"/>
              </a:rPr>
              <a:t>Physical or concrete models, i.e. using </a:t>
            </a:r>
            <a:r>
              <a:rPr lang="en-US" sz="2800" dirty="0" err="1" smtClean="0">
                <a:latin typeface="Tahoma" pitchFamily="34" charset="0"/>
                <a:ea typeface="Tahoma" pitchFamily="34" charset="0"/>
                <a:cs typeface="Tahoma" pitchFamily="34" charset="0"/>
              </a:rPr>
              <a:t>manipulatives</a:t>
            </a:r>
            <a:r>
              <a:rPr lang="en-US" sz="2800" dirty="0" smtClean="0">
                <a:latin typeface="Tahoma" pitchFamily="34" charset="0"/>
                <a:ea typeface="Tahoma" pitchFamily="34" charset="0"/>
                <a:cs typeface="Tahoma" pitchFamily="34" charset="0"/>
              </a:rPr>
              <a:t>, coins, students acting it out,…</a:t>
            </a:r>
          </a:p>
          <a:p>
            <a:pPr marL="457200" indent="-457200">
              <a:buFont typeface="Arial" panose="020B0604020202020204" pitchFamily="34" charset="0"/>
              <a:buChar char="•"/>
            </a:pPr>
            <a:endParaRPr lang="en-US" sz="2800" dirty="0">
              <a:latin typeface="Tahoma" pitchFamily="34" charset="0"/>
              <a:ea typeface="Tahoma" pitchFamily="34" charset="0"/>
              <a:cs typeface="Tahoma" pitchFamily="34" charset="0"/>
            </a:endParaRPr>
          </a:p>
          <a:p>
            <a:pPr marL="457200" indent="-457200">
              <a:buFont typeface="Arial" panose="020B0604020202020204" pitchFamily="34" charset="0"/>
              <a:buChar char="•"/>
            </a:pPr>
            <a:r>
              <a:rPr lang="en-US" sz="2800" dirty="0" smtClean="0">
                <a:latin typeface="Tahoma" pitchFamily="34" charset="0"/>
                <a:ea typeface="Tahoma" pitchFamily="34" charset="0"/>
                <a:cs typeface="Tahoma" pitchFamily="34" charset="0"/>
              </a:rPr>
              <a:t>Drawing models to visualize, i.e. using </a:t>
            </a:r>
            <a:r>
              <a:rPr lang="en-US" sz="2800" dirty="0">
                <a:latin typeface="Tahoma" pitchFamily="34" charset="0"/>
                <a:ea typeface="Tahoma" pitchFamily="34" charset="0"/>
                <a:cs typeface="Tahoma" pitchFamily="34" charset="0"/>
              </a:rPr>
              <a:t>o</a:t>
            </a:r>
            <a:r>
              <a:rPr lang="en-US" sz="2800" dirty="0" smtClean="0">
                <a:latin typeface="Tahoma" pitchFamily="34" charset="0"/>
                <a:ea typeface="Tahoma" pitchFamily="34" charset="0"/>
                <a:cs typeface="Tahoma" pitchFamily="34" charset="0"/>
              </a:rPr>
              <a:t>pen </a:t>
            </a:r>
            <a:r>
              <a:rPr lang="en-US" sz="2800" dirty="0">
                <a:latin typeface="Tahoma" pitchFamily="34" charset="0"/>
                <a:ea typeface="Tahoma" pitchFamily="34" charset="0"/>
                <a:cs typeface="Tahoma" pitchFamily="34" charset="0"/>
              </a:rPr>
              <a:t>n</a:t>
            </a:r>
            <a:r>
              <a:rPr lang="en-US" sz="2800" dirty="0" smtClean="0">
                <a:latin typeface="Tahoma" pitchFamily="34" charset="0"/>
                <a:ea typeface="Tahoma" pitchFamily="34" charset="0"/>
                <a:cs typeface="Tahoma" pitchFamily="34" charset="0"/>
              </a:rPr>
              <a:t>umber lines, arrays, coin images,…</a:t>
            </a:r>
          </a:p>
          <a:p>
            <a:endParaRPr lang="en-US" sz="2800" dirty="0">
              <a:latin typeface="Tahoma" pitchFamily="34" charset="0"/>
              <a:ea typeface="Tahoma" pitchFamily="34" charset="0"/>
              <a:cs typeface="Tahoma" pitchFamily="34" charset="0"/>
            </a:endParaRPr>
          </a:p>
          <a:p>
            <a:pPr marL="457200" indent="-457200">
              <a:buFont typeface="Arial" panose="020B0604020202020204" pitchFamily="34" charset="0"/>
              <a:buChar char="•"/>
            </a:pPr>
            <a:r>
              <a:rPr lang="en-US" sz="2800" dirty="0" smtClean="0">
                <a:latin typeface="Tahoma" pitchFamily="34" charset="0"/>
                <a:ea typeface="Tahoma" pitchFamily="34" charset="0"/>
                <a:cs typeface="Tahoma" pitchFamily="34" charset="0"/>
              </a:rPr>
              <a:t>Numeric models: i.e. using the standard algorithm, algebraic properties,…</a:t>
            </a:r>
          </a:p>
        </p:txBody>
      </p:sp>
      <p:sp>
        <p:nvSpPr>
          <p:cNvPr id="3" name="TextBox 2"/>
          <p:cNvSpPr txBox="1"/>
          <p:nvPr/>
        </p:nvSpPr>
        <p:spPr>
          <a:xfrm>
            <a:off x="1269999" y="304800"/>
            <a:ext cx="6531897" cy="584775"/>
          </a:xfrm>
          <a:prstGeom prst="rect">
            <a:avLst/>
          </a:prstGeom>
          <a:noFill/>
        </p:spPr>
        <p:txBody>
          <a:bodyPr wrap="square" rtlCol="0">
            <a:spAutoFit/>
          </a:bodyPr>
          <a:lstStyle/>
          <a:p>
            <a:pPr algn="ctr"/>
            <a:r>
              <a:rPr lang="en-US" sz="3200" dirty="0" smtClean="0">
                <a:latin typeface="Tahoma" pitchFamily="34" charset="0"/>
                <a:ea typeface="Tahoma" pitchFamily="34" charset="0"/>
                <a:cs typeface="Tahoma" pitchFamily="34" charset="0"/>
              </a:rPr>
              <a:t>Models to Represent </a:t>
            </a:r>
            <a:r>
              <a:rPr lang="en-US" sz="3200" dirty="0">
                <a:latin typeface="Tahoma" pitchFamily="34" charset="0"/>
                <a:ea typeface="Tahoma" pitchFamily="34" charset="0"/>
                <a:cs typeface="Tahoma" pitchFamily="34" charset="0"/>
              </a:rPr>
              <a:t>Y</a:t>
            </a:r>
            <a:r>
              <a:rPr lang="en-US" sz="3200" dirty="0" smtClean="0">
                <a:latin typeface="Tahoma" pitchFamily="34" charset="0"/>
                <a:ea typeface="Tahoma" pitchFamily="34" charset="0"/>
                <a:cs typeface="Tahoma" pitchFamily="34" charset="0"/>
              </a:rPr>
              <a:t>our </a:t>
            </a:r>
            <a:r>
              <a:rPr lang="en-US" sz="3200" dirty="0">
                <a:latin typeface="Tahoma" pitchFamily="34" charset="0"/>
                <a:ea typeface="Tahoma" pitchFamily="34" charset="0"/>
                <a:cs typeface="Tahoma" pitchFamily="34" charset="0"/>
              </a:rPr>
              <a:t>T</a:t>
            </a:r>
            <a:r>
              <a:rPr lang="en-US" sz="3200" dirty="0" smtClean="0">
                <a:latin typeface="Tahoma" pitchFamily="34" charset="0"/>
                <a:ea typeface="Tahoma" pitchFamily="34" charset="0"/>
                <a:cs typeface="Tahoma" pitchFamily="34" charset="0"/>
              </a:rPr>
              <a:t>hinking</a:t>
            </a:r>
            <a:endParaRPr lang="en-US" sz="32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3398658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that strategy yourself</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4400" dirty="0"/>
          </a:p>
          <a:p>
            <a:pPr marL="0" indent="0" algn="ctr">
              <a:buNone/>
            </a:pPr>
            <a:r>
              <a:rPr lang="en-US" sz="5400" dirty="0" smtClean="0"/>
              <a:t>6 x 29 = ?</a:t>
            </a:r>
          </a:p>
        </p:txBody>
      </p:sp>
    </p:spTree>
    <p:extLst>
      <p:ext uri="{BB962C8B-B14F-4D97-AF65-F5344CB8AC3E}">
        <p14:creationId xmlns:p14="http://schemas.microsoft.com/office/powerpoint/2010/main" val="31707574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MULTIPLICATION</a:t>
            </a:r>
            <a:br>
              <a:rPr lang="en-US" b="1" dirty="0" smtClean="0"/>
            </a:b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2413955" y="2815523"/>
            <a:ext cx="4343400" cy="2181225"/>
          </a:xfrm>
          <a:prstGeom prst="rect">
            <a:avLst/>
          </a:prstGeom>
          <a:noFill/>
          <a:ln w="9525">
            <a:noFill/>
            <a:miter lim="800000"/>
            <a:headEnd/>
            <a:tailEnd/>
          </a:ln>
        </p:spPr>
      </p:pic>
      <p:sp>
        <p:nvSpPr>
          <p:cNvPr id="5" name="Rectangle 4"/>
          <p:cNvSpPr/>
          <p:nvPr/>
        </p:nvSpPr>
        <p:spPr>
          <a:xfrm>
            <a:off x="838200" y="903982"/>
            <a:ext cx="7543800" cy="1077218"/>
          </a:xfrm>
          <a:prstGeom prst="rect">
            <a:avLst/>
          </a:prstGeom>
        </p:spPr>
        <p:txBody>
          <a:bodyPr wrap="square">
            <a:spAutoFit/>
          </a:bodyPr>
          <a:lstStyle/>
          <a:p>
            <a:pPr algn="ctr"/>
            <a:r>
              <a:rPr lang="en-US" sz="3200" dirty="0" smtClean="0"/>
              <a:t>Use the Open Array Model </a:t>
            </a:r>
          </a:p>
          <a:p>
            <a:pPr algn="ctr"/>
            <a:r>
              <a:rPr lang="en-US" sz="3200" dirty="0"/>
              <a:t>t</a:t>
            </a:r>
            <a:r>
              <a:rPr lang="en-US" sz="3200" dirty="0" smtClean="0"/>
              <a:t>o Illustrate this Partial </a:t>
            </a:r>
            <a:r>
              <a:rPr lang="en-US" sz="3200" dirty="0"/>
              <a:t>P</a:t>
            </a:r>
            <a:r>
              <a:rPr lang="en-US" sz="3200" dirty="0" smtClean="0"/>
              <a:t>roduct </a:t>
            </a:r>
            <a:r>
              <a:rPr lang="en-US" sz="3200" dirty="0"/>
              <a:t>S</a:t>
            </a:r>
            <a:r>
              <a:rPr lang="en-US" sz="3200" dirty="0" smtClean="0"/>
              <a:t>trategy</a:t>
            </a:r>
          </a:p>
        </p:txBody>
      </p:sp>
      <p:sp>
        <p:nvSpPr>
          <p:cNvPr id="6" name="Rectangle 5"/>
          <p:cNvSpPr/>
          <p:nvPr/>
        </p:nvSpPr>
        <p:spPr>
          <a:xfrm>
            <a:off x="2133600" y="3733800"/>
            <a:ext cx="340158" cy="461665"/>
          </a:xfrm>
          <a:prstGeom prst="rect">
            <a:avLst/>
          </a:prstGeom>
        </p:spPr>
        <p:txBody>
          <a:bodyPr wrap="none">
            <a:spAutoFit/>
          </a:bodyPr>
          <a:lstStyle/>
          <a:p>
            <a:r>
              <a:rPr lang="en-US" sz="2400" dirty="0" smtClean="0"/>
              <a:t>6</a:t>
            </a:r>
          </a:p>
        </p:txBody>
      </p:sp>
      <p:sp>
        <p:nvSpPr>
          <p:cNvPr id="7" name="Rectangle 6"/>
          <p:cNvSpPr/>
          <p:nvPr/>
        </p:nvSpPr>
        <p:spPr>
          <a:xfrm>
            <a:off x="3886200" y="1981200"/>
            <a:ext cx="1173719" cy="584775"/>
          </a:xfrm>
          <a:prstGeom prst="rect">
            <a:avLst/>
          </a:prstGeom>
        </p:spPr>
        <p:txBody>
          <a:bodyPr wrap="none">
            <a:spAutoFit/>
          </a:bodyPr>
          <a:lstStyle/>
          <a:p>
            <a:r>
              <a:rPr lang="en-US" sz="3200" dirty="0" smtClean="0"/>
              <a:t>6 x 29</a:t>
            </a:r>
          </a:p>
        </p:txBody>
      </p:sp>
      <p:sp>
        <p:nvSpPr>
          <p:cNvPr id="8" name="Rectangle 7"/>
          <p:cNvSpPr/>
          <p:nvPr/>
        </p:nvSpPr>
        <p:spPr>
          <a:xfrm>
            <a:off x="4419600" y="2042754"/>
            <a:ext cx="609600" cy="461665"/>
          </a:xfrm>
          <a:prstGeom prst="rect">
            <a:avLst/>
          </a:prstGeom>
        </p:spPr>
        <p:txBody>
          <a:bodyPr wrap="square">
            <a:spAutoFit/>
          </a:bodyPr>
          <a:lstStyle/>
          <a:p>
            <a:r>
              <a:rPr lang="en-US" sz="2400" dirty="0"/>
              <a:t>2</a:t>
            </a:r>
            <a:r>
              <a:rPr lang="en-US" sz="2400" dirty="0" smtClean="0"/>
              <a:t>0</a:t>
            </a:r>
          </a:p>
        </p:txBody>
      </p:sp>
      <p:sp>
        <p:nvSpPr>
          <p:cNvPr id="9" name="Rectangle 8"/>
          <p:cNvSpPr/>
          <p:nvPr/>
        </p:nvSpPr>
        <p:spPr>
          <a:xfrm>
            <a:off x="4052651" y="2053028"/>
            <a:ext cx="976549" cy="461665"/>
          </a:xfrm>
          <a:prstGeom prst="rect">
            <a:avLst/>
          </a:prstGeom>
        </p:spPr>
        <p:txBody>
          <a:bodyPr wrap="none">
            <a:spAutoFit/>
          </a:bodyPr>
          <a:lstStyle/>
          <a:p>
            <a:r>
              <a:rPr lang="en-US" sz="2400" dirty="0" smtClean="0"/>
              <a:t>+       9</a:t>
            </a:r>
          </a:p>
        </p:txBody>
      </p:sp>
      <p:sp>
        <p:nvSpPr>
          <p:cNvPr id="10" name="Rectangle 9"/>
          <p:cNvSpPr/>
          <p:nvPr/>
        </p:nvSpPr>
        <p:spPr>
          <a:xfrm>
            <a:off x="3428999" y="3675304"/>
            <a:ext cx="1143000" cy="461665"/>
          </a:xfrm>
          <a:prstGeom prst="rect">
            <a:avLst/>
          </a:prstGeom>
        </p:spPr>
        <p:txBody>
          <a:bodyPr wrap="square">
            <a:spAutoFit/>
          </a:bodyPr>
          <a:lstStyle/>
          <a:p>
            <a:r>
              <a:rPr lang="en-US" sz="2400" dirty="0" smtClean="0">
                <a:solidFill>
                  <a:srgbClr val="FF0000"/>
                </a:solidFill>
              </a:rPr>
              <a:t>120</a:t>
            </a:r>
          </a:p>
        </p:txBody>
      </p:sp>
      <p:sp>
        <p:nvSpPr>
          <p:cNvPr id="11" name="Rectangle 10"/>
          <p:cNvSpPr/>
          <p:nvPr/>
        </p:nvSpPr>
        <p:spPr>
          <a:xfrm>
            <a:off x="5334000" y="3675304"/>
            <a:ext cx="533400" cy="461665"/>
          </a:xfrm>
          <a:prstGeom prst="rect">
            <a:avLst/>
          </a:prstGeom>
        </p:spPr>
        <p:txBody>
          <a:bodyPr wrap="square">
            <a:spAutoFit/>
          </a:bodyPr>
          <a:lstStyle/>
          <a:p>
            <a:r>
              <a:rPr lang="en-US" sz="2400" dirty="0" smtClean="0">
                <a:solidFill>
                  <a:srgbClr val="FF0000"/>
                </a:solidFill>
              </a:rPr>
              <a:t>54</a:t>
            </a:r>
          </a:p>
        </p:txBody>
      </p:sp>
      <p:sp>
        <p:nvSpPr>
          <p:cNvPr id="12" name="Rectangle 11"/>
          <p:cNvSpPr/>
          <p:nvPr/>
        </p:nvSpPr>
        <p:spPr>
          <a:xfrm>
            <a:off x="3657600" y="5105400"/>
            <a:ext cx="4114800" cy="646331"/>
          </a:xfrm>
          <a:prstGeom prst="rect">
            <a:avLst/>
          </a:prstGeom>
        </p:spPr>
        <p:txBody>
          <a:bodyPr wrap="square">
            <a:spAutoFit/>
          </a:bodyPr>
          <a:lstStyle/>
          <a:p>
            <a:r>
              <a:rPr lang="en-US" sz="3600" dirty="0" smtClean="0">
                <a:solidFill>
                  <a:srgbClr val="FF0000"/>
                </a:solidFill>
              </a:rPr>
              <a:t>120  +     54   =   174</a:t>
            </a:r>
          </a:p>
        </p:txBody>
      </p:sp>
      <p:sp>
        <p:nvSpPr>
          <p:cNvPr id="13" name="Rectangle 12"/>
          <p:cNvSpPr/>
          <p:nvPr/>
        </p:nvSpPr>
        <p:spPr>
          <a:xfrm rot="19405012">
            <a:off x="65141" y="2885375"/>
            <a:ext cx="3222519" cy="830997"/>
          </a:xfrm>
          <a:prstGeom prst="rect">
            <a:avLst/>
          </a:prstGeom>
        </p:spPr>
        <p:txBody>
          <a:bodyPr wrap="square">
            <a:spAutoFit/>
          </a:bodyPr>
          <a:lstStyle/>
          <a:p>
            <a:pPr algn="ctr"/>
            <a:r>
              <a:rPr lang="en-US" sz="2400" dirty="0" smtClean="0"/>
              <a:t>Decompose 29 into </a:t>
            </a:r>
          </a:p>
          <a:p>
            <a:pPr algn="ctr"/>
            <a:r>
              <a:rPr lang="en-US" sz="2400" dirty="0" smtClean="0"/>
              <a:t>tens and ones </a:t>
            </a:r>
          </a:p>
        </p:txBody>
      </p:sp>
    </p:spTree>
    <p:extLst>
      <p:ext uri="{BB962C8B-B14F-4D97-AF65-F5344CB8AC3E}">
        <p14:creationId xmlns:p14="http://schemas.microsoft.com/office/powerpoint/2010/main" val="236089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42" presetClass="path" presetSubtype="0" accel="50000" decel="50000" fill="hold" grpId="1" nodeType="withEffect">
                                  <p:stCondLst>
                                    <p:cond delay="0"/>
                                  </p:stCondLst>
                                  <p:childTnLst>
                                    <p:animMotion origin="layout" path="M -4.44444E-6 1.00856E-6 L -0.08611 0.10571 " pathEditMode="relative" rAng="0" ptsTypes="AA">
                                      <p:cBhvr>
                                        <p:cTn id="12" dur="2000" fill="hold"/>
                                        <p:tgtEl>
                                          <p:spTgt spid="8"/>
                                        </p:tgtEl>
                                        <p:attrNameLst>
                                          <p:attrName>ppt_x</p:attrName>
                                          <p:attrName>ppt_y</p:attrName>
                                        </p:attrNameLst>
                                      </p:cBhvr>
                                      <p:rCtr x="-4306" y="5274"/>
                                    </p:animMotion>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42" presetClass="path" presetSubtype="0" accel="50000" decel="50000" fill="hold" grpId="1" nodeType="withEffect">
                                  <p:stCondLst>
                                    <p:cond delay="0"/>
                                  </p:stCondLst>
                                  <p:childTnLst>
                                    <p:animMotion origin="layout" path="M 2.77778E-7 6.29193E-7 L 0.06684 0.10039 " pathEditMode="relative" rAng="0" ptsTypes="AA">
                                      <p:cBhvr>
                                        <p:cTn id="17" dur="2000" fill="hold"/>
                                        <p:tgtEl>
                                          <p:spTgt spid="9"/>
                                        </p:tgtEl>
                                        <p:attrNameLst>
                                          <p:attrName>ppt_x</p:attrName>
                                          <p:attrName>ppt_y</p:attrName>
                                        </p:attrNameLst>
                                      </p:cBhvr>
                                      <p:rCtr x="3333" y="5020"/>
                                    </p:animMotion>
                                  </p:childTnLst>
                                </p:cTn>
                              </p:par>
                              <p:par>
                                <p:cTn id="18" presetID="10"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par>
                          <p:cTn id="21" fill="hold">
                            <p:stCondLst>
                              <p:cond delay="2000"/>
                            </p:stCondLst>
                            <p:childTnLst>
                              <p:par>
                                <p:cTn id="22" presetID="10" presetClass="entr" presetSubtype="0" fill="hold" nodeType="afterEffect">
                                  <p:stCondLst>
                                    <p:cond delay="0"/>
                                  </p:stCondLst>
                                  <p:childTnLst>
                                    <p:set>
                                      <p:cBhvr>
                                        <p:cTn id="23" dur="1" fill="hold">
                                          <p:stCondLst>
                                            <p:cond delay="0"/>
                                          </p:stCondLst>
                                        </p:cTn>
                                        <p:tgtEl>
                                          <p:spTgt spid="3074"/>
                                        </p:tgtEl>
                                        <p:attrNameLst>
                                          <p:attrName>style.visibility</p:attrName>
                                        </p:attrNameLst>
                                      </p:cBhvr>
                                      <p:to>
                                        <p:strVal val="visible"/>
                                      </p:to>
                                    </p:set>
                                    <p:animEffect transition="in" filter="fade">
                                      <p:cBhvr>
                                        <p:cTn id="24" dur="500"/>
                                        <p:tgtEl>
                                          <p:spTgt spid="3074"/>
                                        </p:tgtEl>
                                      </p:cBhvr>
                                    </p:animEffect>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8" grpId="1"/>
      <p:bldP spid="9" grpId="0"/>
      <p:bldP spid="9" grpId="1"/>
      <p:bldP spid="10" grpId="0"/>
      <p:bldP spid="11" grpId="0"/>
      <p:bldP spid="12" grpId="0"/>
      <p:bldP spid="1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Division</a:t>
            </a:r>
            <a:endParaRPr lang="en-US" u="sng" dirty="0"/>
          </a:p>
        </p:txBody>
      </p:sp>
      <p:sp>
        <p:nvSpPr>
          <p:cNvPr id="3" name="Content Placeholder 2"/>
          <p:cNvSpPr>
            <a:spLocks noGrp="1"/>
          </p:cNvSpPr>
          <p:nvPr>
            <p:ph idx="1"/>
          </p:nvPr>
        </p:nvSpPr>
        <p:spPr/>
        <p:txBody>
          <a:bodyPr/>
          <a:lstStyle/>
          <a:p>
            <a:pPr marL="0" indent="0">
              <a:buNone/>
            </a:pPr>
            <a:r>
              <a:rPr lang="en-US" dirty="0" smtClean="0"/>
              <a:t>How would you divide</a:t>
            </a:r>
          </a:p>
          <a:p>
            <a:pPr marL="0" indent="0">
              <a:buNone/>
            </a:pPr>
            <a:endParaRPr lang="en-US" dirty="0"/>
          </a:p>
          <a:p>
            <a:pPr marL="0" indent="0">
              <a:buNone/>
            </a:pPr>
            <a:r>
              <a:rPr lang="en-US" dirty="0" smtClean="0"/>
              <a:t>	</a:t>
            </a:r>
            <a:endParaRPr lang="en-US" dirty="0"/>
          </a:p>
        </p:txBody>
      </p:sp>
      <p:sp>
        <p:nvSpPr>
          <p:cNvPr id="4" name="TextBox 3"/>
          <p:cNvSpPr txBox="1"/>
          <p:nvPr/>
        </p:nvSpPr>
        <p:spPr>
          <a:xfrm>
            <a:off x="2819400" y="2602468"/>
            <a:ext cx="2743200" cy="1015663"/>
          </a:xfrm>
          <a:prstGeom prst="rect">
            <a:avLst/>
          </a:prstGeom>
          <a:noFill/>
        </p:spPr>
        <p:txBody>
          <a:bodyPr wrap="square" rtlCol="0">
            <a:spAutoFit/>
          </a:bodyPr>
          <a:lstStyle/>
          <a:p>
            <a:r>
              <a:rPr lang="en-US" sz="6000" dirty="0" smtClean="0"/>
              <a:t>174 ÷</a:t>
            </a:r>
            <a:endParaRPr lang="en-US" sz="6000" dirty="0"/>
          </a:p>
        </p:txBody>
      </p:sp>
      <p:sp>
        <p:nvSpPr>
          <p:cNvPr id="5" name="TextBox 4"/>
          <p:cNvSpPr txBox="1"/>
          <p:nvPr/>
        </p:nvSpPr>
        <p:spPr>
          <a:xfrm>
            <a:off x="4724400" y="2632893"/>
            <a:ext cx="2362200" cy="1015663"/>
          </a:xfrm>
          <a:prstGeom prst="rect">
            <a:avLst/>
          </a:prstGeom>
          <a:noFill/>
        </p:spPr>
        <p:txBody>
          <a:bodyPr wrap="square" rtlCol="0">
            <a:spAutoFit/>
          </a:bodyPr>
          <a:lstStyle/>
          <a:p>
            <a:r>
              <a:rPr lang="en-US" sz="6000" dirty="0"/>
              <a:t>6</a:t>
            </a:r>
            <a:r>
              <a:rPr lang="en-US" sz="6000" dirty="0" smtClean="0"/>
              <a:t> = ?</a:t>
            </a:r>
            <a:endParaRPr lang="en-US" sz="6000" dirty="0"/>
          </a:p>
        </p:txBody>
      </p:sp>
      <p:sp>
        <p:nvSpPr>
          <p:cNvPr id="6" name="Title 1"/>
          <p:cNvSpPr txBox="1">
            <a:spLocks/>
          </p:cNvSpPr>
          <p:nvPr/>
        </p:nvSpPr>
        <p:spPr>
          <a:xfrm>
            <a:off x="609600" y="4343400"/>
            <a:ext cx="82296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Solve it mentally and think about how you approached the problem.</a:t>
            </a:r>
            <a:endParaRPr lang="en-US" dirty="0"/>
          </a:p>
        </p:txBody>
      </p:sp>
      <p:sp>
        <p:nvSpPr>
          <p:cNvPr id="7" name="Footer Placeholder 6"/>
          <p:cNvSpPr>
            <a:spLocks noGrp="1"/>
          </p:cNvSpPr>
          <p:nvPr>
            <p:ph type="ftr" sz="quarter" idx="11"/>
          </p:nvPr>
        </p:nvSpPr>
        <p:spPr/>
        <p:txBody>
          <a:bodyPr/>
          <a:lstStyle/>
          <a:p>
            <a:r>
              <a:rPr lang="en-US" smtClean="0"/>
              <a:t>Fairfield Public Schools 2011-2012</a:t>
            </a:r>
            <a:endParaRPr lang="en-US"/>
          </a:p>
        </p:txBody>
      </p:sp>
    </p:spTree>
    <p:extLst>
      <p:ext uri="{BB962C8B-B14F-4D97-AF65-F5344CB8AC3E}">
        <p14:creationId xmlns:p14="http://schemas.microsoft.com/office/powerpoint/2010/main" val="612199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393649"/>
            <a:ext cx="2617523" cy="1111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fontScale="90000"/>
          </a:bodyPr>
          <a:lstStyle/>
          <a:p>
            <a:r>
              <a:rPr lang="en-US" dirty="0" smtClean="0"/>
              <a:t>How would you record your thinking?</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7" name="TextBox 6"/>
          <p:cNvSpPr txBox="1"/>
          <p:nvPr/>
        </p:nvSpPr>
        <p:spPr>
          <a:xfrm>
            <a:off x="2743200" y="1828800"/>
            <a:ext cx="685800" cy="830997"/>
          </a:xfrm>
          <a:prstGeom prst="rect">
            <a:avLst/>
          </a:prstGeom>
          <a:noFill/>
        </p:spPr>
        <p:txBody>
          <a:bodyPr wrap="square" rtlCol="0">
            <a:spAutoFit/>
          </a:bodyPr>
          <a:lstStyle/>
          <a:p>
            <a:r>
              <a:rPr lang="en-US" sz="4800" dirty="0"/>
              <a:t>2</a:t>
            </a:r>
          </a:p>
        </p:txBody>
      </p:sp>
      <p:sp>
        <p:nvSpPr>
          <p:cNvPr id="8" name="TextBox 7"/>
          <p:cNvSpPr txBox="1"/>
          <p:nvPr/>
        </p:nvSpPr>
        <p:spPr>
          <a:xfrm>
            <a:off x="2057400" y="3513497"/>
            <a:ext cx="1371600" cy="1015663"/>
          </a:xfrm>
          <a:prstGeom prst="rect">
            <a:avLst/>
          </a:prstGeom>
          <a:noFill/>
        </p:spPr>
        <p:txBody>
          <a:bodyPr wrap="square" rtlCol="0">
            <a:spAutoFit/>
          </a:bodyPr>
          <a:lstStyle/>
          <a:p>
            <a:r>
              <a:rPr lang="en-US" sz="6000" u="sng" dirty="0" smtClean="0"/>
              <a:t>-12 </a:t>
            </a:r>
          </a:p>
        </p:txBody>
      </p:sp>
      <p:sp>
        <p:nvSpPr>
          <p:cNvPr id="9" name="TextBox 8"/>
          <p:cNvSpPr txBox="1"/>
          <p:nvPr/>
        </p:nvSpPr>
        <p:spPr>
          <a:xfrm>
            <a:off x="2667000" y="4394537"/>
            <a:ext cx="685800" cy="1015663"/>
          </a:xfrm>
          <a:prstGeom prst="rect">
            <a:avLst/>
          </a:prstGeom>
          <a:noFill/>
        </p:spPr>
        <p:txBody>
          <a:bodyPr wrap="square" rtlCol="0">
            <a:spAutoFit/>
          </a:bodyPr>
          <a:lstStyle/>
          <a:p>
            <a:r>
              <a:rPr lang="en-US" sz="6000" dirty="0" smtClean="0"/>
              <a:t>5</a:t>
            </a:r>
          </a:p>
        </p:txBody>
      </p:sp>
      <p:sp>
        <p:nvSpPr>
          <p:cNvPr id="10" name="TextBox 9"/>
          <p:cNvSpPr txBox="1"/>
          <p:nvPr/>
        </p:nvSpPr>
        <p:spPr>
          <a:xfrm>
            <a:off x="3171825" y="3099137"/>
            <a:ext cx="942975" cy="1015663"/>
          </a:xfrm>
          <a:prstGeom prst="rect">
            <a:avLst/>
          </a:prstGeom>
          <a:noFill/>
        </p:spPr>
        <p:txBody>
          <a:bodyPr wrap="square" rtlCol="0">
            <a:spAutoFit/>
          </a:bodyPr>
          <a:lstStyle/>
          <a:p>
            <a:r>
              <a:rPr lang="en-US" sz="6000" dirty="0" smtClean="0"/>
              <a:t>4</a:t>
            </a:r>
          </a:p>
        </p:txBody>
      </p:sp>
      <p:sp>
        <p:nvSpPr>
          <p:cNvPr id="11" name="TextBox 10"/>
          <p:cNvSpPr txBox="1"/>
          <p:nvPr/>
        </p:nvSpPr>
        <p:spPr>
          <a:xfrm>
            <a:off x="2209800" y="4394537"/>
            <a:ext cx="1676400" cy="1015663"/>
          </a:xfrm>
          <a:prstGeom prst="rect">
            <a:avLst/>
          </a:prstGeom>
          <a:noFill/>
        </p:spPr>
        <p:txBody>
          <a:bodyPr wrap="square" rtlCol="0">
            <a:spAutoFit/>
          </a:bodyPr>
          <a:lstStyle/>
          <a:p>
            <a:pPr lvl="1"/>
            <a:r>
              <a:rPr lang="en-US" sz="6000" u="sng" dirty="0" smtClean="0"/>
              <a:t>54    </a:t>
            </a:r>
          </a:p>
        </p:txBody>
      </p:sp>
      <p:sp>
        <p:nvSpPr>
          <p:cNvPr id="12" name="TextBox 11"/>
          <p:cNvSpPr txBox="1"/>
          <p:nvPr/>
        </p:nvSpPr>
        <p:spPr>
          <a:xfrm>
            <a:off x="3200400" y="1828800"/>
            <a:ext cx="685800" cy="830997"/>
          </a:xfrm>
          <a:prstGeom prst="rect">
            <a:avLst/>
          </a:prstGeom>
          <a:noFill/>
        </p:spPr>
        <p:txBody>
          <a:bodyPr wrap="square" rtlCol="0">
            <a:spAutoFit/>
          </a:bodyPr>
          <a:lstStyle/>
          <a:p>
            <a:r>
              <a:rPr lang="en-US" sz="4800" dirty="0"/>
              <a:t>9</a:t>
            </a:r>
            <a:endParaRPr lang="en-US" sz="4800" dirty="0" smtClean="0"/>
          </a:p>
        </p:txBody>
      </p:sp>
      <p:sp>
        <p:nvSpPr>
          <p:cNvPr id="4" name="TextBox 3"/>
          <p:cNvSpPr txBox="1"/>
          <p:nvPr/>
        </p:nvSpPr>
        <p:spPr>
          <a:xfrm rot="1314184">
            <a:off x="4922587" y="2071337"/>
            <a:ext cx="3864715" cy="584775"/>
          </a:xfrm>
          <a:prstGeom prst="rect">
            <a:avLst/>
          </a:prstGeom>
          <a:noFill/>
        </p:spPr>
        <p:txBody>
          <a:bodyPr wrap="square" rtlCol="0">
            <a:spAutoFit/>
          </a:bodyPr>
          <a:lstStyle/>
          <a:p>
            <a:r>
              <a:rPr lang="en-US" sz="3200" dirty="0"/>
              <a:t>6</a:t>
            </a:r>
            <a:r>
              <a:rPr lang="en-US" sz="3200" dirty="0" smtClean="0"/>
              <a:t> goes into 17 twice.</a:t>
            </a:r>
            <a:endParaRPr lang="en-US" sz="3200" dirty="0"/>
          </a:p>
        </p:txBody>
      </p:sp>
      <p:sp>
        <p:nvSpPr>
          <p:cNvPr id="14" name="TextBox 13"/>
          <p:cNvSpPr txBox="1"/>
          <p:nvPr/>
        </p:nvSpPr>
        <p:spPr>
          <a:xfrm rot="1314184">
            <a:off x="4998787" y="3252550"/>
            <a:ext cx="3864715" cy="1569660"/>
          </a:xfrm>
          <a:prstGeom prst="rect">
            <a:avLst/>
          </a:prstGeom>
          <a:noFill/>
        </p:spPr>
        <p:txBody>
          <a:bodyPr wrap="square" rtlCol="0">
            <a:spAutoFit/>
          </a:bodyPr>
          <a:lstStyle/>
          <a:p>
            <a:r>
              <a:rPr lang="en-US" sz="3200" dirty="0" smtClean="0"/>
              <a:t>Put down the 12 and subtract from 17 to get </a:t>
            </a:r>
            <a:r>
              <a:rPr lang="en-US" sz="3200" dirty="0"/>
              <a:t>5</a:t>
            </a:r>
            <a:r>
              <a:rPr lang="en-US" sz="3200" dirty="0" smtClean="0"/>
              <a:t>.</a:t>
            </a:r>
            <a:endParaRPr lang="en-US" sz="3200" dirty="0"/>
          </a:p>
        </p:txBody>
      </p:sp>
      <p:sp>
        <p:nvSpPr>
          <p:cNvPr id="15" name="TextBox 14"/>
          <p:cNvSpPr txBox="1"/>
          <p:nvPr/>
        </p:nvSpPr>
        <p:spPr>
          <a:xfrm rot="1314184">
            <a:off x="5049798" y="4855190"/>
            <a:ext cx="3864715" cy="1569660"/>
          </a:xfrm>
          <a:prstGeom prst="rect">
            <a:avLst/>
          </a:prstGeom>
          <a:noFill/>
        </p:spPr>
        <p:txBody>
          <a:bodyPr wrap="square" rtlCol="0">
            <a:spAutoFit/>
          </a:bodyPr>
          <a:lstStyle/>
          <a:p>
            <a:r>
              <a:rPr lang="en-US" sz="3200" dirty="0" smtClean="0"/>
              <a:t>Bring down the 4 to make 54.  6 goes into 54 nine times.</a:t>
            </a:r>
            <a:endParaRPr lang="en-US" sz="3200" dirty="0"/>
          </a:p>
        </p:txBody>
      </p:sp>
      <p:sp>
        <p:nvSpPr>
          <p:cNvPr id="16" name="TextBox 15"/>
          <p:cNvSpPr txBox="1"/>
          <p:nvPr/>
        </p:nvSpPr>
        <p:spPr>
          <a:xfrm rot="20166630">
            <a:off x="416492" y="4886236"/>
            <a:ext cx="2097297" cy="1200329"/>
          </a:xfrm>
          <a:prstGeom prst="rect">
            <a:avLst/>
          </a:prstGeom>
          <a:noFill/>
        </p:spPr>
        <p:txBody>
          <a:bodyPr wrap="square" rtlCol="0">
            <a:spAutoFit/>
          </a:bodyPr>
          <a:lstStyle/>
          <a:p>
            <a:r>
              <a:rPr lang="en-US" sz="3600" b="1" dirty="0" smtClean="0">
                <a:solidFill>
                  <a:srgbClr val="FF0000"/>
                </a:solidFill>
              </a:rPr>
              <a:t>Digit</a:t>
            </a:r>
          </a:p>
          <a:p>
            <a:r>
              <a:rPr lang="en-US" sz="3600" b="1" dirty="0" smtClean="0">
                <a:solidFill>
                  <a:srgbClr val="FF0000"/>
                </a:solidFill>
              </a:rPr>
              <a:t>Oriented</a:t>
            </a:r>
          </a:p>
        </p:txBody>
      </p:sp>
      <p:sp>
        <p:nvSpPr>
          <p:cNvPr id="5" name="Footer Placeholder 4"/>
          <p:cNvSpPr>
            <a:spLocks noGrp="1"/>
          </p:cNvSpPr>
          <p:nvPr>
            <p:ph type="ftr" sz="quarter" idx="11"/>
          </p:nvPr>
        </p:nvSpPr>
        <p:spPr/>
        <p:txBody>
          <a:bodyPr/>
          <a:lstStyle/>
          <a:p>
            <a:r>
              <a:rPr lang="en-US" smtClean="0"/>
              <a:t>Fairfield Public Schools 2011-2012</a:t>
            </a:r>
            <a:endParaRPr lang="en-US"/>
          </a:p>
        </p:txBody>
      </p:sp>
    </p:spTree>
    <p:extLst>
      <p:ext uri="{BB962C8B-B14F-4D97-AF65-F5344CB8AC3E}">
        <p14:creationId xmlns:p14="http://schemas.microsoft.com/office/powerpoint/2010/main" val="1328981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par>
                                <p:cTn id="38" presetID="42" presetClass="path" presetSubtype="0" accel="50000" decel="50000" fill="hold" grpId="1" nodeType="withEffect">
                                  <p:stCondLst>
                                    <p:cond delay="0"/>
                                  </p:stCondLst>
                                  <p:childTnLst>
                                    <p:animMotion origin="layout" path="M -0.00677 -0.07031 L -0.00677 0.18501 " pathEditMode="relative" rAng="0" ptsTypes="AA">
                                      <p:cBhvr>
                                        <p:cTn id="39" dur="2000" fill="hold"/>
                                        <p:tgtEl>
                                          <p:spTgt spid="10"/>
                                        </p:tgtEl>
                                        <p:attrNameLst>
                                          <p:attrName>ppt_x</p:attrName>
                                          <p:attrName>ppt_y</p:attrName>
                                        </p:attrNameLst>
                                      </p:cBhvr>
                                      <p:rCtr x="0" y="12766"/>
                                    </p:animMotion>
                                  </p:childTnLst>
                                </p:cTn>
                              </p:par>
                            </p:childTnLst>
                          </p:cTn>
                        </p:par>
                        <p:par>
                          <p:cTn id="40" fill="hold">
                            <p:stCondLst>
                              <p:cond delay="2000"/>
                            </p:stCondLst>
                            <p:childTnLst>
                              <p:par>
                                <p:cTn id="41" presetID="10" presetClass="exit" presetSubtype="0" fill="hold" grpId="2" nodeType="afterEffect">
                                  <p:stCondLst>
                                    <p:cond delay="0"/>
                                  </p:stCondLst>
                                  <p:childTnLst>
                                    <p:animEffect transition="out" filter="fade">
                                      <p:cBhvr>
                                        <p:cTn id="42" dur="500"/>
                                        <p:tgtEl>
                                          <p:spTgt spid="10"/>
                                        </p:tgtEl>
                                      </p:cBhvr>
                                    </p:animEffect>
                                    <p:set>
                                      <p:cBhvr>
                                        <p:cTn id="43" dur="1" fill="hold">
                                          <p:stCondLst>
                                            <p:cond delay="499"/>
                                          </p:stCondLst>
                                        </p:cTn>
                                        <p:tgtEl>
                                          <p:spTgt spid="10"/>
                                        </p:tgtEl>
                                        <p:attrNameLst>
                                          <p:attrName>style.visibility</p:attrName>
                                        </p:attrNameLst>
                                      </p:cBhvr>
                                      <p:to>
                                        <p:strVal val="hidden"/>
                                      </p:to>
                                    </p:set>
                                  </p:childTnLst>
                                </p:cTn>
                              </p:par>
                            </p:childTnLst>
                          </p:cTn>
                        </p:par>
                        <p:par>
                          <p:cTn id="44" fill="hold">
                            <p:stCondLst>
                              <p:cond delay="2500"/>
                            </p:stCondLst>
                            <p:childTnLst>
                              <p:par>
                                <p:cTn id="45" presetID="10" presetClass="entr" presetSubtype="0"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0" grpId="1"/>
      <p:bldP spid="10" grpId="2"/>
      <p:bldP spid="11" grpId="0"/>
      <p:bldP spid="12" grpId="0"/>
      <p:bldP spid="4" grpId="0"/>
      <p:bldP spid="14" grpId="0"/>
      <p:bldP spid="15" grpId="0"/>
      <p:bldP spid="1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393649"/>
            <a:ext cx="2617523" cy="1111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dirty="0" smtClean="0"/>
              <a:t>Or you could record your thinking?</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7" name="TextBox 6"/>
          <p:cNvSpPr txBox="1"/>
          <p:nvPr/>
        </p:nvSpPr>
        <p:spPr>
          <a:xfrm>
            <a:off x="2743200" y="1828800"/>
            <a:ext cx="1447800" cy="830997"/>
          </a:xfrm>
          <a:prstGeom prst="rect">
            <a:avLst/>
          </a:prstGeom>
          <a:noFill/>
        </p:spPr>
        <p:txBody>
          <a:bodyPr wrap="square" rtlCol="0">
            <a:spAutoFit/>
          </a:bodyPr>
          <a:lstStyle/>
          <a:p>
            <a:r>
              <a:rPr lang="en-US" sz="4800" dirty="0" smtClean="0"/>
              <a:t> 20</a:t>
            </a:r>
            <a:endParaRPr lang="en-US" sz="4800" dirty="0"/>
          </a:p>
        </p:txBody>
      </p:sp>
      <p:sp>
        <p:nvSpPr>
          <p:cNvPr id="8" name="TextBox 7"/>
          <p:cNvSpPr txBox="1"/>
          <p:nvPr/>
        </p:nvSpPr>
        <p:spPr>
          <a:xfrm>
            <a:off x="2057399" y="3513497"/>
            <a:ext cx="1931723" cy="1015663"/>
          </a:xfrm>
          <a:prstGeom prst="rect">
            <a:avLst/>
          </a:prstGeom>
          <a:noFill/>
        </p:spPr>
        <p:txBody>
          <a:bodyPr wrap="square" rtlCol="0">
            <a:spAutoFit/>
          </a:bodyPr>
          <a:lstStyle/>
          <a:p>
            <a:r>
              <a:rPr lang="en-US" sz="6000" u="sng" dirty="0" smtClean="0"/>
              <a:t>-120 </a:t>
            </a:r>
          </a:p>
        </p:txBody>
      </p:sp>
      <p:sp>
        <p:nvSpPr>
          <p:cNvPr id="11" name="TextBox 10"/>
          <p:cNvSpPr txBox="1"/>
          <p:nvPr/>
        </p:nvSpPr>
        <p:spPr>
          <a:xfrm>
            <a:off x="2185060" y="4406622"/>
            <a:ext cx="1676400" cy="1015663"/>
          </a:xfrm>
          <a:prstGeom prst="rect">
            <a:avLst/>
          </a:prstGeom>
          <a:noFill/>
        </p:spPr>
        <p:txBody>
          <a:bodyPr wrap="square" rtlCol="0">
            <a:spAutoFit/>
          </a:bodyPr>
          <a:lstStyle/>
          <a:p>
            <a:pPr lvl="1"/>
            <a:r>
              <a:rPr lang="en-US" sz="6000" u="sng" dirty="0" smtClean="0"/>
              <a:t>54    </a:t>
            </a:r>
          </a:p>
        </p:txBody>
      </p:sp>
      <p:sp>
        <p:nvSpPr>
          <p:cNvPr id="12" name="TextBox 11"/>
          <p:cNvSpPr txBox="1"/>
          <p:nvPr/>
        </p:nvSpPr>
        <p:spPr>
          <a:xfrm>
            <a:off x="3581400" y="1828799"/>
            <a:ext cx="1219200" cy="830997"/>
          </a:xfrm>
          <a:prstGeom prst="rect">
            <a:avLst/>
          </a:prstGeom>
          <a:noFill/>
        </p:spPr>
        <p:txBody>
          <a:bodyPr wrap="square" rtlCol="0">
            <a:spAutoFit/>
          </a:bodyPr>
          <a:lstStyle/>
          <a:p>
            <a:r>
              <a:rPr lang="en-US" sz="4800" dirty="0" smtClean="0"/>
              <a:t>+ 9</a:t>
            </a:r>
          </a:p>
        </p:txBody>
      </p:sp>
      <p:sp>
        <p:nvSpPr>
          <p:cNvPr id="4" name="TextBox 3"/>
          <p:cNvSpPr txBox="1"/>
          <p:nvPr/>
        </p:nvSpPr>
        <p:spPr>
          <a:xfrm rot="1314184">
            <a:off x="4922587" y="1825116"/>
            <a:ext cx="3864715" cy="1077218"/>
          </a:xfrm>
          <a:prstGeom prst="rect">
            <a:avLst/>
          </a:prstGeom>
          <a:noFill/>
        </p:spPr>
        <p:txBody>
          <a:bodyPr wrap="square" rtlCol="0">
            <a:spAutoFit/>
          </a:bodyPr>
          <a:lstStyle/>
          <a:p>
            <a:r>
              <a:rPr lang="en-US" sz="3200" dirty="0"/>
              <a:t>6</a:t>
            </a:r>
            <a:r>
              <a:rPr lang="en-US" sz="3200" dirty="0" smtClean="0"/>
              <a:t> goes into 174 twenty times.</a:t>
            </a:r>
            <a:endParaRPr lang="en-US" sz="3200" dirty="0"/>
          </a:p>
        </p:txBody>
      </p:sp>
      <p:sp>
        <p:nvSpPr>
          <p:cNvPr id="14" name="TextBox 13"/>
          <p:cNvSpPr txBox="1"/>
          <p:nvPr/>
        </p:nvSpPr>
        <p:spPr>
          <a:xfrm rot="1314184">
            <a:off x="4998787" y="3252550"/>
            <a:ext cx="3864715" cy="1569660"/>
          </a:xfrm>
          <a:prstGeom prst="rect">
            <a:avLst/>
          </a:prstGeom>
          <a:noFill/>
        </p:spPr>
        <p:txBody>
          <a:bodyPr wrap="square" rtlCol="0">
            <a:spAutoFit/>
          </a:bodyPr>
          <a:lstStyle/>
          <a:p>
            <a:r>
              <a:rPr lang="en-US" sz="3200" dirty="0" smtClean="0"/>
              <a:t>Put down the 120 and subtract from 174 to get 54.</a:t>
            </a:r>
            <a:endParaRPr lang="en-US" sz="3200" dirty="0"/>
          </a:p>
        </p:txBody>
      </p:sp>
      <p:sp>
        <p:nvSpPr>
          <p:cNvPr id="15" name="TextBox 14"/>
          <p:cNvSpPr txBox="1"/>
          <p:nvPr/>
        </p:nvSpPr>
        <p:spPr>
          <a:xfrm rot="1314184">
            <a:off x="5049798" y="5101411"/>
            <a:ext cx="3864715" cy="1077218"/>
          </a:xfrm>
          <a:prstGeom prst="rect">
            <a:avLst/>
          </a:prstGeom>
          <a:noFill/>
        </p:spPr>
        <p:txBody>
          <a:bodyPr wrap="square" rtlCol="0">
            <a:spAutoFit/>
          </a:bodyPr>
          <a:lstStyle/>
          <a:p>
            <a:r>
              <a:rPr lang="en-US" sz="3200" dirty="0" smtClean="0"/>
              <a:t>6 goes into 54 nine times.</a:t>
            </a:r>
            <a:endParaRPr lang="en-US" sz="3200" dirty="0"/>
          </a:p>
        </p:txBody>
      </p:sp>
      <p:sp>
        <p:nvSpPr>
          <p:cNvPr id="16" name="TextBox 15"/>
          <p:cNvSpPr txBox="1"/>
          <p:nvPr/>
        </p:nvSpPr>
        <p:spPr>
          <a:xfrm rot="20166630">
            <a:off x="416492" y="4886236"/>
            <a:ext cx="2097297" cy="1200329"/>
          </a:xfrm>
          <a:prstGeom prst="rect">
            <a:avLst/>
          </a:prstGeom>
          <a:noFill/>
        </p:spPr>
        <p:txBody>
          <a:bodyPr wrap="square" rtlCol="0">
            <a:spAutoFit/>
          </a:bodyPr>
          <a:lstStyle/>
          <a:p>
            <a:r>
              <a:rPr lang="en-US" sz="3600" b="1" dirty="0" smtClean="0">
                <a:solidFill>
                  <a:srgbClr val="FF0000"/>
                </a:solidFill>
              </a:rPr>
              <a:t>Number</a:t>
            </a:r>
          </a:p>
          <a:p>
            <a:r>
              <a:rPr lang="en-US" sz="3600" b="1" dirty="0" smtClean="0">
                <a:solidFill>
                  <a:srgbClr val="FF0000"/>
                </a:solidFill>
              </a:rPr>
              <a:t>Oriented</a:t>
            </a:r>
          </a:p>
        </p:txBody>
      </p:sp>
      <p:sp>
        <p:nvSpPr>
          <p:cNvPr id="5" name="Footer Placeholder 4"/>
          <p:cNvSpPr>
            <a:spLocks noGrp="1"/>
          </p:cNvSpPr>
          <p:nvPr>
            <p:ph type="ftr" sz="quarter" idx="11"/>
          </p:nvPr>
        </p:nvSpPr>
        <p:spPr/>
        <p:txBody>
          <a:bodyPr/>
          <a:lstStyle/>
          <a:p>
            <a:r>
              <a:rPr lang="en-US" dirty="0" smtClean="0"/>
              <a:t>Fairfield Public Schools 2013-2014</a:t>
            </a:r>
            <a:endParaRPr lang="en-US" dirty="0"/>
          </a:p>
        </p:txBody>
      </p:sp>
    </p:spTree>
    <p:extLst>
      <p:ext uri="{BB962C8B-B14F-4D97-AF65-F5344CB8AC3E}">
        <p14:creationId xmlns:p14="http://schemas.microsoft.com/office/powerpoint/2010/main" val="2790267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2" grpId="0"/>
      <p:bldP spid="4" grpId="0"/>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fontScale="90000"/>
          </a:bodyPr>
          <a:lstStyle/>
          <a:p>
            <a:r>
              <a:rPr lang="en-US" dirty="0" smtClean="0"/>
              <a:t>You will have two seconds before they disappear.</a:t>
            </a:r>
            <a:endParaRPr lang="en-US" dirty="0"/>
          </a:p>
        </p:txBody>
      </p:sp>
      <p:sp>
        <p:nvSpPr>
          <p:cNvPr id="4" name="Oval 3"/>
          <p:cNvSpPr/>
          <p:nvPr/>
        </p:nvSpPr>
        <p:spPr>
          <a:xfrm>
            <a:off x="4174881" y="22860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480353" y="38862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514600" y="22860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txBox="1">
            <a:spLocks/>
          </p:cNvSpPr>
          <p:nvPr/>
        </p:nvSpPr>
        <p:spPr>
          <a:xfrm>
            <a:off x="402981" y="533400"/>
            <a:ext cx="8229600" cy="1143000"/>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I will flash dots on the screen.  Your task is to figure out how many there are.</a:t>
            </a:r>
            <a:endParaRPr lang="en-US" dirty="0"/>
          </a:p>
        </p:txBody>
      </p:sp>
      <p:sp>
        <p:nvSpPr>
          <p:cNvPr id="12" name="Title 1"/>
          <p:cNvSpPr txBox="1">
            <a:spLocks/>
          </p:cNvSpPr>
          <p:nvPr/>
        </p:nvSpPr>
        <p:spPr>
          <a:xfrm>
            <a:off x="316786" y="2634037"/>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How many did you see?</a:t>
            </a:r>
            <a:endParaRPr lang="en-US" dirty="0"/>
          </a:p>
        </p:txBody>
      </p:sp>
    </p:spTree>
    <p:extLst>
      <p:ext uri="{BB962C8B-B14F-4D97-AF65-F5344CB8AC3E}">
        <p14:creationId xmlns:p14="http://schemas.microsoft.com/office/powerpoint/2010/main" val="3488403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par>
                          <p:cTn id="19" fill="hold">
                            <p:stCondLst>
                              <p:cond delay="0"/>
                            </p:stCondLst>
                            <p:childTnLst>
                              <p:par>
                                <p:cTn id="20" presetID="1" presetClass="exit" presetSubtype="0" fill="hold" grpId="1" nodeType="afterEffect">
                                  <p:stCondLst>
                                    <p:cond delay="2000"/>
                                  </p:stCondLst>
                                  <p:childTnLst>
                                    <p:set>
                                      <p:cBhvr>
                                        <p:cTn id="21" dur="1" fill="hold">
                                          <p:stCondLst>
                                            <p:cond delay="0"/>
                                          </p:stCondLst>
                                        </p:cTn>
                                        <p:tgtEl>
                                          <p:spTgt spid="4"/>
                                        </p:tgtEl>
                                        <p:attrNameLst>
                                          <p:attrName>style.visibility</p:attrName>
                                        </p:attrNameLst>
                                      </p:cBhvr>
                                      <p:to>
                                        <p:strVal val="hidden"/>
                                      </p:to>
                                    </p:set>
                                  </p:childTnLst>
                                </p:cTn>
                              </p:par>
                              <p:par>
                                <p:cTn id="22" presetID="1" presetClass="exit" presetSubtype="0" fill="hold" grpId="1" nodeType="withEffect">
                                  <p:stCondLst>
                                    <p:cond delay="2000"/>
                                  </p:stCondLst>
                                  <p:childTnLst>
                                    <p:set>
                                      <p:cBhvr>
                                        <p:cTn id="23" dur="1" fill="hold">
                                          <p:stCondLst>
                                            <p:cond delay="0"/>
                                          </p:stCondLst>
                                        </p:cTn>
                                        <p:tgtEl>
                                          <p:spTgt spid="5"/>
                                        </p:tgtEl>
                                        <p:attrNameLst>
                                          <p:attrName>style.visibility</p:attrName>
                                        </p:attrNameLst>
                                      </p:cBhvr>
                                      <p:to>
                                        <p:strVal val="hidden"/>
                                      </p:to>
                                    </p:set>
                                  </p:childTnLst>
                                </p:cTn>
                              </p:par>
                              <p:par>
                                <p:cTn id="24" presetID="1" presetClass="exit" presetSubtype="0" fill="hold" grpId="1" nodeType="withEffect">
                                  <p:stCondLst>
                                    <p:cond delay="2000"/>
                                  </p:stCondLst>
                                  <p:childTnLst>
                                    <p:set>
                                      <p:cBhvr>
                                        <p:cTn id="25" dur="1" fill="hold">
                                          <p:stCondLst>
                                            <p:cond delay="0"/>
                                          </p:stCondLst>
                                        </p:cTn>
                                        <p:tgtEl>
                                          <p:spTgt spid="10"/>
                                        </p:tgtEl>
                                        <p:attrNameLst>
                                          <p:attrName>style.visibility</p:attrName>
                                        </p:attrNameLst>
                                      </p:cBhvr>
                                      <p:to>
                                        <p:strVal val="hidden"/>
                                      </p:to>
                                    </p:se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 presetClass="exit" presetSubtype="0" fill="hold" grpId="1" nodeType="withEffect">
                                  <p:stCondLst>
                                    <p:cond delay="0"/>
                                  </p:stCondLst>
                                  <p:childTnLst>
                                    <p:set>
                                      <p:cBhvr>
                                        <p:cTn id="31"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animBg="1"/>
      <p:bldP spid="4" grpId="1" animBg="1"/>
      <p:bldP spid="5" grpId="0" animBg="1"/>
      <p:bldP spid="5" grpId="1" animBg="1"/>
      <p:bldP spid="10" grpId="0" animBg="1"/>
      <p:bldP spid="10" grpId="1" animBg="1"/>
      <p:bldP spid="11" grpId="0"/>
      <p:bldP spid="1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pictorial model</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429000"/>
            <a:ext cx="7772400"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705600" y="2704241"/>
            <a:ext cx="1219200" cy="646331"/>
          </a:xfrm>
          <a:prstGeom prst="rect">
            <a:avLst/>
          </a:prstGeom>
          <a:noFill/>
        </p:spPr>
        <p:txBody>
          <a:bodyPr wrap="square" rtlCol="0">
            <a:spAutoFit/>
          </a:bodyPr>
          <a:lstStyle/>
          <a:p>
            <a:r>
              <a:rPr lang="en-US" sz="3600" dirty="0" smtClean="0"/>
              <a:t>+ 9</a:t>
            </a:r>
          </a:p>
        </p:txBody>
      </p:sp>
      <p:sp>
        <p:nvSpPr>
          <p:cNvPr id="6" name="TextBox 5"/>
          <p:cNvSpPr txBox="1"/>
          <p:nvPr/>
        </p:nvSpPr>
        <p:spPr>
          <a:xfrm>
            <a:off x="6934200" y="3725394"/>
            <a:ext cx="1219200" cy="646331"/>
          </a:xfrm>
          <a:prstGeom prst="rect">
            <a:avLst/>
          </a:prstGeom>
          <a:noFill/>
        </p:spPr>
        <p:txBody>
          <a:bodyPr wrap="square" rtlCol="0">
            <a:spAutoFit/>
          </a:bodyPr>
          <a:lstStyle/>
          <a:p>
            <a:r>
              <a:rPr lang="en-US" sz="3600" dirty="0" smtClean="0"/>
              <a:t>54</a:t>
            </a:r>
          </a:p>
        </p:txBody>
      </p:sp>
      <p:sp>
        <p:nvSpPr>
          <p:cNvPr id="7" name="TextBox 6"/>
          <p:cNvSpPr txBox="1"/>
          <p:nvPr/>
        </p:nvSpPr>
        <p:spPr>
          <a:xfrm>
            <a:off x="3124200" y="3725393"/>
            <a:ext cx="1219200" cy="646331"/>
          </a:xfrm>
          <a:prstGeom prst="rect">
            <a:avLst/>
          </a:prstGeom>
          <a:noFill/>
        </p:spPr>
        <p:txBody>
          <a:bodyPr wrap="square" rtlCol="0">
            <a:spAutoFit/>
          </a:bodyPr>
          <a:lstStyle/>
          <a:p>
            <a:r>
              <a:rPr lang="en-US" sz="3600" dirty="0" smtClean="0"/>
              <a:t>120</a:t>
            </a:r>
          </a:p>
        </p:txBody>
      </p:sp>
      <p:sp>
        <p:nvSpPr>
          <p:cNvPr id="8" name="TextBox 7"/>
          <p:cNvSpPr txBox="1"/>
          <p:nvPr/>
        </p:nvSpPr>
        <p:spPr>
          <a:xfrm>
            <a:off x="4572000" y="3681475"/>
            <a:ext cx="1219200" cy="646331"/>
          </a:xfrm>
          <a:prstGeom prst="rect">
            <a:avLst/>
          </a:prstGeom>
          <a:noFill/>
        </p:spPr>
        <p:txBody>
          <a:bodyPr wrap="square" rtlCol="0">
            <a:spAutoFit/>
          </a:bodyPr>
          <a:lstStyle/>
          <a:p>
            <a:r>
              <a:rPr lang="en-US" sz="3600" dirty="0" smtClean="0"/>
              <a:t>174</a:t>
            </a:r>
          </a:p>
        </p:txBody>
      </p:sp>
      <p:sp>
        <p:nvSpPr>
          <p:cNvPr id="9" name="TextBox 8"/>
          <p:cNvSpPr txBox="1"/>
          <p:nvPr/>
        </p:nvSpPr>
        <p:spPr>
          <a:xfrm>
            <a:off x="228600" y="3740551"/>
            <a:ext cx="1219200" cy="646331"/>
          </a:xfrm>
          <a:prstGeom prst="rect">
            <a:avLst/>
          </a:prstGeom>
          <a:noFill/>
        </p:spPr>
        <p:txBody>
          <a:bodyPr wrap="square" rtlCol="0">
            <a:spAutoFit/>
          </a:bodyPr>
          <a:lstStyle/>
          <a:p>
            <a:r>
              <a:rPr lang="en-US" sz="3600" dirty="0" smtClean="0"/>
              <a:t>6</a:t>
            </a:r>
          </a:p>
        </p:txBody>
      </p:sp>
      <p:sp>
        <p:nvSpPr>
          <p:cNvPr id="10" name="TextBox 9"/>
          <p:cNvSpPr txBox="1"/>
          <p:nvPr/>
        </p:nvSpPr>
        <p:spPr>
          <a:xfrm>
            <a:off x="3124200" y="2704242"/>
            <a:ext cx="1219200" cy="646331"/>
          </a:xfrm>
          <a:prstGeom prst="rect">
            <a:avLst/>
          </a:prstGeom>
          <a:noFill/>
        </p:spPr>
        <p:txBody>
          <a:bodyPr wrap="square" rtlCol="0">
            <a:spAutoFit/>
          </a:bodyPr>
          <a:lstStyle/>
          <a:p>
            <a:r>
              <a:rPr lang="en-US" sz="3600" dirty="0" smtClean="0"/>
              <a:t>20</a:t>
            </a:r>
          </a:p>
        </p:txBody>
      </p:sp>
      <p:cxnSp>
        <p:nvCxnSpPr>
          <p:cNvPr id="11" name="Straight Connector 10"/>
          <p:cNvCxnSpPr/>
          <p:nvPr/>
        </p:nvCxnSpPr>
        <p:spPr>
          <a:xfrm>
            <a:off x="6324600" y="3429000"/>
            <a:ext cx="0" cy="118110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5800" y="3467100"/>
            <a:ext cx="0" cy="1181100"/>
          </a:xfrm>
          <a:prstGeom prst="line">
            <a:avLst/>
          </a:prstGeom>
          <a:ln w="730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5800" y="3458008"/>
            <a:ext cx="7772400" cy="0"/>
          </a:xfrm>
          <a:prstGeom prst="line">
            <a:avLst/>
          </a:prstGeom>
          <a:ln w="730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8064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par>
                                <p:cTn id="8" presetID="22" presetClass="entr" presetSubtype="8"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left)">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0" nodeType="clickEffect">
                                  <p:stCondLst>
                                    <p:cond delay="0"/>
                                  </p:stCondLst>
                                  <p:childTnLst>
                                    <p:animEffect transition="out" filter="fade">
                                      <p:cBhvr>
                                        <p:cTn id="14" dur="500"/>
                                        <p:tgtEl>
                                          <p:spTgt spid="8"/>
                                        </p:tgtEl>
                                      </p:cBhvr>
                                    </p:animEffect>
                                    <p:set>
                                      <p:cBhvr>
                                        <p:cTn id="15" dur="1" fill="hold">
                                          <p:stCondLst>
                                            <p:cond delay="499"/>
                                          </p:stCondLst>
                                        </p:cTn>
                                        <p:tgtEl>
                                          <p:spTgt spid="8"/>
                                        </p:tgtEl>
                                        <p:attrNameLst>
                                          <p:attrName>style.visibility</p:attrName>
                                        </p:attrNameLst>
                                      </p:cBhvr>
                                      <p:to>
                                        <p:strVal val="hidden"/>
                                      </p:to>
                                    </p:set>
                                  </p:childTnLst>
                                </p:cTn>
                              </p:par>
                            </p:childTnLst>
                          </p:cTn>
                        </p:par>
                        <p:par>
                          <p:cTn id="16" fill="hold">
                            <p:stCondLst>
                              <p:cond delay="500"/>
                            </p:stCondLst>
                            <p:childTnLst>
                              <p:par>
                                <p:cTn id="17" presetID="10" presetClass="entr" presetSubtype="0"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393649"/>
            <a:ext cx="2617523" cy="1111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dirty="0" smtClean="0"/>
              <a:t>Or record your thinking?</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7" name="TextBox 6"/>
          <p:cNvSpPr txBox="1"/>
          <p:nvPr/>
        </p:nvSpPr>
        <p:spPr>
          <a:xfrm>
            <a:off x="4064094" y="3588603"/>
            <a:ext cx="888906" cy="830997"/>
          </a:xfrm>
          <a:prstGeom prst="rect">
            <a:avLst/>
          </a:prstGeom>
          <a:noFill/>
        </p:spPr>
        <p:txBody>
          <a:bodyPr wrap="square" rtlCol="0">
            <a:spAutoFit/>
          </a:bodyPr>
          <a:lstStyle/>
          <a:p>
            <a:r>
              <a:rPr lang="en-US" sz="4800" dirty="0" smtClean="0"/>
              <a:t>20</a:t>
            </a:r>
            <a:endParaRPr lang="en-US" sz="4800" dirty="0"/>
          </a:p>
        </p:txBody>
      </p:sp>
      <p:sp>
        <p:nvSpPr>
          <p:cNvPr id="8" name="TextBox 7"/>
          <p:cNvSpPr txBox="1"/>
          <p:nvPr/>
        </p:nvSpPr>
        <p:spPr>
          <a:xfrm>
            <a:off x="2057399" y="3513497"/>
            <a:ext cx="1931723" cy="1015663"/>
          </a:xfrm>
          <a:prstGeom prst="rect">
            <a:avLst/>
          </a:prstGeom>
          <a:noFill/>
        </p:spPr>
        <p:txBody>
          <a:bodyPr wrap="square" rtlCol="0">
            <a:spAutoFit/>
          </a:bodyPr>
          <a:lstStyle/>
          <a:p>
            <a:r>
              <a:rPr lang="en-US" sz="6000" u="sng" dirty="0" smtClean="0"/>
              <a:t>-120 </a:t>
            </a:r>
          </a:p>
        </p:txBody>
      </p:sp>
      <p:sp>
        <p:nvSpPr>
          <p:cNvPr id="11" name="TextBox 10"/>
          <p:cNvSpPr txBox="1"/>
          <p:nvPr/>
        </p:nvSpPr>
        <p:spPr>
          <a:xfrm>
            <a:off x="2185060" y="4406622"/>
            <a:ext cx="1676400" cy="1015663"/>
          </a:xfrm>
          <a:prstGeom prst="rect">
            <a:avLst/>
          </a:prstGeom>
          <a:noFill/>
        </p:spPr>
        <p:txBody>
          <a:bodyPr wrap="square" rtlCol="0">
            <a:spAutoFit/>
          </a:bodyPr>
          <a:lstStyle/>
          <a:p>
            <a:pPr lvl="1"/>
            <a:r>
              <a:rPr lang="en-US" sz="6000" u="sng" dirty="0" smtClean="0"/>
              <a:t>54    </a:t>
            </a:r>
          </a:p>
        </p:txBody>
      </p:sp>
      <p:sp>
        <p:nvSpPr>
          <p:cNvPr id="12" name="TextBox 11"/>
          <p:cNvSpPr txBox="1"/>
          <p:nvPr/>
        </p:nvSpPr>
        <p:spPr>
          <a:xfrm>
            <a:off x="3873531" y="4498954"/>
            <a:ext cx="1090942" cy="830997"/>
          </a:xfrm>
          <a:prstGeom prst="rect">
            <a:avLst/>
          </a:prstGeom>
          <a:noFill/>
        </p:spPr>
        <p:txBody>
          <a:bodyPr wrap="square" rtlCol="0">
            <a:spAutoFit/>
          </a:bodyPr>
          <a:lstStyle/>
          <a:p>
            <a:r>
              <a:rPr lang="en-US" sz="4800" dirty="0" smtClean="0"/>
              <a:t>+ 9</a:t>
            </a:r>
          </a:p>
        </p:txBody>
      </p:sp>
      <p:sp>
        <p:nvSpPr>
          <p:cNvPr id="4" name="TextBox 3"/>
          <p:cNvSpPr txBox="1"/>
          <p:nvPr/>
        </p:nvSpPr>
        <p:spPr>
          <a:xfrm rot="1314184">
            <a:off x="4922587" y="1825116"/>
            <a:ext cx="3864715" cy="1077218"/>
          </a:xfrm>
          <a:prstGeom prst="rect">
            <a:avLst/>
          </a:prstGeom>
          <a:noFill/>
        </p:spPr>
        <p:txBody>
          <a:bodyPr wrap="square" rtlCol="0">
            <a:spAutoFit/>
          </a:bodyPr>
          <a:lstStyle/>
          <a:p>
            <a:r>
              <a:rPr lang="en-US" sz="3200" dirty="0"/>
              <a:t>6</a:t>
            </a:r>
            <a:r>
              <a:rPr lang="en-US" sz="3200" dirty="0" smtClean="0"/>
              <a:t> goes into 174 twenty times.</a:t>
            </a:r>
            <a:endParaRPr lang="en-US" sz="3200" dirty="0"/>
          </a:p>
        </p:txBody>
      </p:sp>
      <p:sp>
        <p:nvSpPr>
          <p:cNvPr id="14" name="TextBox 13"/>
          <p:cNvSpPr txBox="1"/>
          <p:nvPr/>
        </p:nvSpPr>
        <p:spPr>
          <a:xfrm rot="1314184">
            <a:off x="4998787" y="3252550"/>
            <a:ext cx="3864715" cy="1569660"/>
          </a:xfrm>
          <a:prstGeom prst="rect">
            <a:avLst/>
          </a:prstGeom>
          <a:noFill/>
        </p:spPr>
        <p:txBody>
          <a:bodyPr wrap="square" rtlCol="0">
            <a:spAutoFit/>
          </a:bodyPr>
          <a:lstStyle/>
          <a:p>
            <a:r>
              <a:rPr lang="en-US" sz="3200" dirty="0" smtClean="0"/>
              <a:t>Put down the 120 and subtract from 174 to get 54.</a:t>
            </a:r>
            <a:endParaRPr lang="en-US" sz="3200" dirty="0"/>
          </a:p>
        </p:txBody>
      </p:sp>
      <p:sp>
        <p:nvSpPr>
          <p:cNvPr id="15" name="TextBox 14"/>
          <p:cNvSpPr txBox="1"/>
          <p:nvPr/>
        </p:nvSpPr>
        <p:spPr>
          <a:xfrm rot="1314184">
            <a:off x="5049798" y="5101411"/>
            <a:ext cx="3864715" cy="1077218"/>
          </a:xfrm>
          <a:prstGeom prst="rect">
            <a:avLst/>
          </a:prstGeom>
          <a:noFill/>
        </p:spPr>
        <p:txBody>
          <a:bodyPr wrap="square" rtlCol="0">
            <a:spAutoFit/>
          </a:bodyPr>
          <a:lstStyle/>
          <a:p>
            <a:r>
              <a:rPr lang="en-US" sz="3200" dirty="0" smtClean="0"/>
              <a:t>6 goes into 54 nine times.</a:t>
            </a:r>
            <a:endParaRPr lang="en-US" sz="3200" dirty="0"/>
          </a:p>
        </p:txBody>
      </p:sp>
      <p:sp>
        <p:nvSpPr>
          <p:cNvPr id="16" name="TextBox 15"/>
          <p:cNvSpPr txBox="1"/>
          <p:nvPr/>
        </p:nvSpPr>
        <p:spPr>
          <a:xfrm rot="20166630">
            <a:off x="416492" y="4886236"/>
            <a:ext cx="2097297" cy="1200329"/>
          </a:xfrm>
          <a:prstGeom prst="rect">
            <a:avLst/>
          </a:prstGeom>
          <a:noFill/>
        </p:spPr>
        <p:txBody>
          <a:bodyPr wrap="square" rtlCol="0">
            <a:spAutoFit/>
          </a:bodyPr>
          <a:lstStyle/>
          <a:p>
            <a:r>
              <a:rPr lang="en-US" sz="3600" b="1" dirty="0" smtClean="0">
                <a:solidFill>
                  <a:srgbClr val="FF0000"/>
                </a:solidFill>
              </a:rPr>
              <a:t>Number</a:t>
            </a:r>
          </a:p>
          <a:p>
            <a:r>
              <a:rPr lang="en-US" sz="3600" b="1" dirty="0" smtClean="0">
                <a:solidFill>
                  <a:srgbClr val="FF0000"/>
                </a:solidFill>
              </a:rPr>
              <a:t>Oriented</a:t>
            </a:r>
          </a:p>
        </p:txBody>
      </p:sp>
      <p:cxnSp>
        <p:nvCxnSpPr>
          <p:cNvPr id="17" name="Straight Connector 16"/>
          <p:cNvCxnSpPr/>
          <p:nvPr/>
        </p:nvCxnSpPr>
        <p:spPr>
          <a:xfrm flipH="1">
            <a:off x="3775138" y="2559621"/>
            <a:ext cx="51460" cy="320284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2200904" y="4386252"/>
            <a:ext cx="2463140" cy="1"/>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718460" y="5257800"/>
            <a:ext cx="2463140" cy="1"/>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997422" y="5329951"/>
            <a:ext cx="888906" cy="830997"/>
          </a:xfrm>
          <a:prstGeom prst="rect">
            <a:avLst/>
          </a:prstGeom>
          <a:noFill/>
        </p:spPr>
        <p:txBody>
          <a:bodyPr wrap="square" rtlCol="0">
            <a:spAutoFit/>
          </a:bodyPr>
          <a:lstStyle/>
          <a:p>
            <a:r>
              <a:rPr lang="en-US" sz="4800" dirty="0" smtClean="0"/>
              <a:t>29</a:t>
            </a:r>
            <a:endParaRPr lang="en-US" sz="4800" dirty="0"/>
          </a:p>
        </p:txBody>
      </p:sp>
    </p:spTree>
    <p:extLst>
      <p:ext uri="{BB962C8B-B14F-4D97-AF65-F5344CB8AC3E}">
        <p14:creationId xmlns:p14="http://schemas.microsoft.com/office/powerpoint/2010/main" val="931062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500"/>
                                        <p:tgtEl>
                                          <p:spTgt spid="22"/>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500"/>
                                        <p:tgtEl>
                                          <p:spTgt spid="23"/>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2" grpId="0"/>
      <p:bldP spid="4" grpId="0"/>
      <p:bldP spid="14" grpId="0"/>
      <p:bldP spid="15" grpId="0"/>
      <p:bldP spid="16" grpId="0"/>
      <p:bldP spid="2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US" sz="5400" dirty="0" smtClean="0"/>
              <a:t>174 ÷ 6 = </a:t>
            </a:r>
            <a:endParaRPr lang="en-US" sz="5400" dirty="0"/>
          </a:p>
        </p:txBody>
      </p:sp>
      <p:sp>
        <p:nvSpPr>
          <p:cNvPr id="3" name="Content Placeholder 2"/>
          <p:cNvSpPr>
            <a:spLocks noGrp="1"/>
          </p:cNvSpPr>
          <p:nvPr>
            <p:ph idx="1"/>
          </p:nvPr>
        </p:nvSpPr>
        <p:spPr>
          <a:xfrm>
            <a:off x="457200" y="2438400"/>
            <a:ext cx="8229600" cy="3459163"/>
          </a:xfrm>
        </p:spPr>
        <p:txBody>
          <a:bodyPr>
            <a:normAutofit/>
          </a:bodyPr>
          <a:lstStyle/>
          <a:p>
            <a:pPr marL="0" indent="0" algn="ctr">
              <a:buNone/>
            </a:pPr>
            <a:r>
              <a:rPr lang="en-US" sz="4400" dirty="0" smtClean="0"/>
              <a:t>This division problem was solved the same way, using place value concepts each time.  The difference is how it is recorded.</a:t>
            </a:r>
            <a:endParaRPr lang="en-US" sz="4400" dirty="0"/>
          </a:p>
        </p:txBody>
      </p:sp>
    </p:spTree>
    <p:extLst>
      <p:ext uri="{BB962C8B-B14F-4D97-AF65-F5344CB8AC3E}">
        <p14:creationId xmlns:p14="http://schemas.microsoft.com/office/powerpoint/2010/main" val="28783242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this…</a:t>
            </a:r>
            <a:endParaRPr lang="en-US" dirty="0"/>
          </a:p>
        </p:txBody>
      </p:sp>
      <p:sp>
        <p:nvSpPr>
          <p:cNvPr id="3" name="Content Placeholder 2"/>
          <p:cNvSpPr>
            <a:spLocks noGrp="1"/>
          </p:cNvSpPr>
          <p:nvPr>
            <p:ph idx="1"/>
          </p:nvPr>
        </p:nvSpPr>
        <p:spPr/>
        <p:txBody>
          <a:bodyPr/>
          <a:lstStyle/>
          <a:p>
            <a:pPr marL="0" indent="0">
              <a:buNone/>
            </a:pPr>
            <a:r>
              <a:rPr lang="en-US" dirty="0" smtClean="0"/>
              <a:t>There is a sale on gift wrap for $2.98 a roll with a limit of 3 rolls.  How much would it cost for three rolls?</a:t>
            </a:r>
            <a:endParaRPr lang="en-US" u="sng" dirty="0"/>
          </a:p>
        </p:txBody>
      </p:sp>
      <p:sp>
        <p:nvSpPr>
          <p:cNvPr id="4" name="TextBox 3"/>
          <p:cNvSpPr txBox="1"/>
          <p:nvPr/>
        </p:nvSpPr>
        <p:spPr>
          <a:xfrm>
            <a:off x="2743200" y="4648200"/>
            <a:ext cx="2743200" cy="584775"/>
          </a:xfrm>
          <a:prstGeom prst="rect">
            <a:avLst/>
          </a:prstGeom>
          <a:noFill/>
        </p:spPr>
        <p:txBody>
          <a:bodyPr wrap="square" rtlCol="0">
            <a:spAutoFit/>
          </a:bodyPr>
          <a:lstStyle/>
          <a:p>
            <a:r>
              <a:rPr lang="en-US" sz="3200" dirty="0" smtClean="0"/>
              <a:t>Turn and Talk</a:t>
            </a:r>
            <a:endParaRPr lang="en-US" sz="3200" dirty="0"/>
          </a:p>
        </p:txBody>
      </p:sp>
    </p:spTree>
    <p:extLst>
      <p:ext uri="{BB962C8B-B14F-4D97-AF65-F5344CB8AC3E}">
        <p14:creationId xmlns:p14="http://schemas.microsoft.com/office/powerpoint/2010/main" val="2275577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How did you find your answer?</a:t>
            </a:r>
            <a:endParaRPr lang="en-US" dirty="0"/>
          </a:p>
        </p:txBody>
      </p:sp>
      <p:sp>
        <p:nvSpPr>
          <p:cNvPr id="3" name="Content Placeholder 2"/>
          <p:cNvSpPr>
            <a:spLocks noGrp="1"/>
          </p:cNvSpPr>
          <p:nvPr>
            <p:ph idx="1"/>
          </p:nvPr>
        </p:nvSpPr>
        <p:spPr>
          <a:xfrm>
            <a:off x="228600" y="1371600"/>
            <a:ext cx="9067800" cy="4953000"/>
          </a:xfrm>
        </p:spPr>
        <p:txBody>
          <a:bodyPr>
            <a:normAutofit fontScale="92500"/>
          </a:bodyPr>
          <a:lstStyle/>
          <a:p>
            <a:r>
              <a:rPr lang="en-US" dirty="0" smtClean="0"/>
              <a:t>Did you solve it using paper &amp; pencil?</a:t>
            </a:r>
          </a:p>
          <a:p>
            <a:endParaRPr lang="en-US" dirty="0" smtClean="0"/>
          </a:p>
          <a:p>
            <a:r>
              <a:rPr lang="en-US" dirty="0" smtClean="0"/>
              <a:t>Did you solve it with a calculator (or on your phone?)</a:t>
            </a:r>
          </a:p>
          <a:p>
            <a:endParaRPr lang="en-US" dirty="0" smtClean="0"/>
          </a:p>
          <a:p>
            <a:r>
              <a:rPr lang="en-US" dirty="0" smtClean="0"/>
              <a:t>Did you solve it mentally?</a:t>
            </a:r>
          </a:p>
          <a:p>
            <a:endParaRPr lang="en-US" dirty="0" smtClean="0"/>
          </a:p>
          <a:p>
            <a:r>
              <a:rPr lang="en-US" dirty="0" smtClean="0"/>
              <a:t>Did anyone decompose $2.98 into ($2.00 + .98)?</a:t>
            </a:r>
          </a:p>
          <a:p>
            <a:endParaRPr lang="en-US" dirty="0" smtClean="0"/>
          </a:p>
          <a:p>
            <a:r>
              <a:rPr lang="en-US" dirty="0" smtClean="0"/>
              <a:t>Did anyone think of an equivalent value ($3.00 - .02)?</a:t>
            </a:r>
          </a:p>
        </p:txBody>
      </p:sp>
    </p:spTree>
    <p:extLst>
      <p:ext uri="{BB962C8B-B14F-4D97-AF65-F5344CB8AC3E}">
        <p14:creationId xmlns:p14="http://schemas.microsoft.com/office/powerpoint/2010/main" val="1087612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strategy did you use?</a:t>
            </a:r>
            <a:endParaRPr lang="en-US" dirty="0"/>
          </a:p>
        </p:txBody>
      </p:sp>
      <p:sp>
        <p:nvSpPr>
          <p:cNvPr id="3" name="Content Placeholder 2"/>
          <p:cNvSpPr>
            <a:spLocks noGrp="1"/>
          </p:cNvSpPr>
          <p:nvPr>
            <p:ph idx="1"/>
          </p:nvPr>
        </p:nvSpPr>
        <p:spPr/>
        <p:txBody>
          <a:bodyPr/>
          <a:lstStyle/>
          <a:p>
            <a:r>
              <a:rPr lang="en-US" dirty="0" smtClean="0"/>
              <a:t>Did you use the standard algorithm?</a:t>
            </a:r>
            <a:endParaRPr lang="en-US" dirty="0"/>
          </a:p>
        </p:txBody>
      </p:sp>
      <p:sp>
        <p:nvSpPr>
          <p:cNvPr id="4" name="TextBox 3"/>
          <p:cNvSpPr txBox="1"/>
          <p:nvPr/>
        </p:nvSpPr>
        <p:spPr>
          <a:xfrm>
            <a:off x="1371600" y="2801073"/>
            <a:ext cx="1066800" cy="1354217"/>
          </a:xfrm>
          <a:prstGeom prst="rect">
            <a:avLst/>
          </a:prstGeom>
          <a:noFill/>
        </p:spPr>
        <p:txBody>
          <a:bodyPr wrap="square" rtlCol="0">
            <a:spAutoFit/>
          </a:bodyPr>
          <a:lstStyle/>
          <a:p>
            <a:r>
              <a:rPr lang="en-US" sz="3200" dirty="0" smtClean="0"/>
              <a:t>2.98</a:t>
            </a:r>
          </a:p>
          <a:p>
            <a:r>
              <a:rPr lang="en-US" sz="3200" u="sng" dirty="0" smtClean="0"/>
              <a:t>x    3</a:t>
            </a:r>
          </a:p>
          <a:p>
            <a:endParaRPr lang="en-US" dirty="0"/>
          </a:p>
        </p:txBody>
      </p:sp>
      <p:sp>
        <p:nvSpPr>
          <p:cNvPr id="5" name="TextBox 4"/>
          <p:cNvSpPr txBox="1"/>
          <p:nvPr/>
        </p:nvSpPr>
        <p:spPr>
          <a:xfrm>
            <a:off x="1905000" y="3745043"/>
            <a:ext cx="533400" cy="584775"/>
          </a:xfrm>
          <a:prstGeom prst="rect">
            <a:avLst/>
          </a:prstGeom>
          <a:noFill/>
        </p:spPr>
        <p:txBody>
          <a:bodyPr wrap="square" rtlCol="0">
            <a:spAutoFit/>
          </a:bodyPr>
          <a:lstStyle/>
          <a:p>
            <a:r>
              <a:rPr lang="en-US" sz="3200" dirty="0" smtClean="0"/>
              <a:t>4</a:t>
            </a:r>
            <a:endParaRPr lang="en-US" dirty="0"/>
          </a:p>
        </p:txBody>
      </p:sp>
      <p:sp>
        <p:nvSpPr>
          <p:cNvPr id="6" name="TextBox 5"/>
          <p:cNvSpPr txBox="1"/>
          <p:nvPr/>
        </p:nvSpPr>
        <p:spPr>
          <a:xfrm>
            <a:off x="1684116" y="2510135"/>
            <a:ext cx="525684" cy="461665"/>
          </a:xfrm>
          <a:prstGeom prst="rect">
            <a:avLst/>
          </a:prstGeom>
          <a:noFill/>
        </p:spPr>
        <p:txBody>
          <a:bodyPr wrap="square" rtlCol="0">
            <a:spAutoFit/>
          </a:bodyPr>
          <a:lstStyle/>
          <a:p>
            <a:r>
              <a:rPr lang="en-US" sz="2400" dirty="0" smtClean="0"/>
              <a:t>2</a:t>
            </a:r>
            <a:endParaRPr lang="en-US" sz="2400" dirty="0"/>
          </a:p>
        </p:txBody>
      </p:sp>
      <p:sp>
        <p:nvSpPr>
          <p:cNvPr id="7" name="TextBox 6"/>
          <p:cNvSpPr txBox="1"/>
          <p:nvPr/>
        </p:nvSpPr>
        <p:spPr>
          <a:xfrm>
            <a:off x="1581873" y="4114800"/>
            <a:ext cx="533400" cy="584775"/>
          </a:xfrm>
          <a:prstGeom prst="rect">
            <a:avLst/>
          </a:prstGeom>
          <a:noFill/>
        </p:spPr>
        <p:txBody>
          <a:bodyPr wrap="square" rtlCol="0">
            <a:spAutoFit/>
          </a:bodyPr>
          <a:lstStyle/>
          <a:p>
            <a:r>
              <a:rPr lang="en-US" sz="3200" dirty="0" smtClean="0"/>
              <a:t>9</a:t>
            </a:r>
            <a:endParaRPr lang="en-US" dirty="0"/>
          </a:p>
        </p:txBody>
      </p:sp>
      <p:sp>
        <p:nvSpPr>
          <p:cNvPr id="8" name="TextBox 7"/>
          <p:cNvSpPr txBox="1"/>
          <p:nvPr/>
        </p:nvSpPr>
        <p:spPr>
          <a:xfrm>
            <a:off x="1905000" y="4114800"/>
            <a:ext cx="533400" cy="584775"/>
          </a:xfrm>
          <a:prstGeom prst="rect">
            <a:avLst/>
          </a:prstGeom>
          <a:noFill/>
        </p:spPr>
        <p:txBody>
          <a:bodyPr wrap="square" rtlCol="0">
            <a:spAutoFit/>
          </a:bodyPr>
          <a:lstStyle/>
          <a:p>
            <a:r>
              <a:rPr lang="en-US" sz="3200" dirty="0" smtClean="0"/>
              <a:t>0</a:t>
            </a:r>
            <a:endParaRPr lang="en-US" dirty="0"/>
          </a:p>
        </p:txBody>
      </p:sp>
      <p:sp>
        <p:nvSpPr>
          <p:cNvPr id="9" name="TextBox 8"/>
          <p:cNvSpPr txBox="1"/>
          <p:nvPr/>
        </p:nvSpPr>
        <p:spPr>
          <a:xfrm>
            <a:off x="1295400" y="4495800"/>
            <a:ext cx="533400" cy="584775"/>
          </a:xfrm>
          <a:prstGeom prst="rect">
            <a:avLst/>
          </a:prstGeom>
          <a:noFill/>
        </p:spPr>
        <p:txBody>
          <a:bodyPr wrap="square" rtlCol="0">
            <a:spAutoFit/>
          </a:bodyPr>
          <a:lstStyle/>
          <a:p>
            <a:r>
              <a:rPr lang="en-US" sz="3200" dirty="0" smtClean="0"/>
              <a:t>8</a:t>
            </a:r>
            <a:endParaRPr lang="en-US" dirty="0"/>
          </a:p>
        </p:txBody>
      </p:sp>
      <p:sp>
        <p:nvSpPr>
          <p:cNvPr id="10" name="TextBox 9"/>
          <p:cNvSpPr txBox="1"/>
          <p:nvPr/>
        </p:nvSpPr>
        <p:spPr>
          <a:xfrm>
            <a:off x="1905000" y="4495800"/>
            <a:ext cx="533400" cy="584775"/>
          </a:xfrm>
          <a:prstGeom prst="rect">
            <a:avLst/>
          </a:prstGeom>
          <a:noFill/>
        </p:spPr>
        <p:txBody>
          <a:bodyPr wrap="square" rtlCol="0">
            <a:spAutoFit/>
          </a:bodyPr>
          <a:lstStyle/>
          <a:p>
            <a:r>
              <a:rPr lang="en-US" sz="3200" dirty="0" smtClean="0"/>
              <a:t>0</a:t>
            </a:r>
            <a:endParaRPr lang="en-US" dirty="0"/>
          </a:p>
        </p:txBody>
      </p:sp>
      <p:sp>
        <p:nvSpPr>
          <p:cNvPr id="11" name="TextBox 10"/>
          <p:cNvSpPr txBox="1"/>
          <p:nvPr/>
        </p:nvSpPr>
        <p:spPr>
          <a:xfrm>
            <a:off x="1295400" y="5095677"/>
            <a:ext cx="1371600" cy="584775"/>
          </a:xfrm>
          <a:prstGeom prst="rect">
            <a:avLst/>
          </a:prstGeom>
          <a:noFill/>
        </p:spPr>
        <p:txBody>
          <a:bodyPr wrap="square" rtlCol="0">
            <a:spAutoFit/>
          </a:bodyPr>
          <a:lstStyle/>
          <a:p>
            <a:r>
              <a:rPr lang="en-US" sz="3200" dirty="0" smtClean="0"/>
              <a:t>8 9 4</a:t>
            </a:r>
            <a:endParaRPr lang="en-US" dirty="0"/>
          </a:p>
        </p:txBody>
      </p:sp>
      <p:sp>
        <p:nvSpPr>
          <p:cNvPr id="12" name="TextBox 11"/>
          <p:cNvSpPr txBox="1"/>
          <p:nvPr/>
        </p:nvSpPr>
        <p:spPr>
          <a:xfrm>
            <a:off x="1303598" y="2522067"/>
            <a:ext cx="525684" cy="461665"/>
          </a:xfrm>
          <a:prstGeom prst="rect">
            <a:avLst/>
          </a:prstGeom>
          <a:noFill/>
        </p:spPr>
        <p:txBody>
          <a:bodyPr wrap="square" rtlCol="0">
            <a:spAutoFit/>
          </a:bodyPr>
          <a:lstStyle/>
          <a:p>
            <a:r>
              <a:rPr lang="en-US" sz="2400" dirty="0" smtClean="0"/>
              <a:t>2</a:t>
            </a:r>
            <a:endParaRPr lang="en-US" sz="2400" dirty="0"/>
          </a:p>
        </p:txBody>
      </p:sp>
      <p:sp>
        <p:nvSpPr>
          <p:cNvPr id="13" name="TextBox 12"/>
          <p:cNvSpPr txBox="1"/>
          <p:nvPr/>
        </p:nvSpPr>
        <p:spPr>
          <a:xfrm>
            <a:off x="1600200" y="4495799"/>
            <a:ext cx="533400" cy="584775"/>
          </a:xfrm>
          <a:prstGeom prst="rect">
            <a:avLst/>
          </a:prstGeom>
          <a:noFill/>
        </p:spPr>
        <p:txBody>
          <a:bodyPr wrap="square" rtlCol="0">
            <a:spAutoFit/>
          </a:bodyPr>
          <a:lstStyle/>
          <a:p>
            <a:r>
              <a:rPr lang="en-US" sz="3200" dirty="0" smtClean="0"/>
              <a:t>0</a:t>
            </a:r>
            <a:endParaRPr lang="en-US" dirty="0"/>
          </a:p>
        </p:txBody>
      </p:sp>
      <p:cxnSp>
        <p:nvCxnSpPr>
          <p:cNvPr id="15" name="Straight Connector 14"/>
          <p:cNvCxnSpPr/>
          <p:nvPr/>
        </p:nvCxnSpPr>
        <p:spPr>
          <a:xfrm>
            <a:off x="1060530" y="5080574"/>
            <a:ext cx="126260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90600" y="4495800"/>
            <a:ext cx="533400" cy="584775"/>
          </a:xfrm>
          <a:prstGeom prst="rect">
            <a:avLst/>
          </a:prstGeom>
          <a:noFill/>
        </p:spPr>
        <p:txBody>
          <a:bodyPr wrap="square" rtlCol="0">
            <a:spAutoFit/>
          </a:bodyPr>
          <a:lstStyle/>
          <a:p>
            <a:r>
              <a:rPr lang="en-US" sz="3200" dirty="0" smtClean="0"/>
              <a:t>+</a:t>
            </a:r>
            <a:endParaRPr lang="en-US" dirty="0"/>
          </a:p>
        </p:txBody>
      </p:sp>
      <p:sp>
        <p:nvSpPr>
          <p:cNvPr id="20" name="Oval 19"/>
          <p:cNvSpPr/>
          <p:nvPr/>
        </p:nvSpPr>
        <p:spPr>
          <a:xfrm flipH="1" flipV="1">
            <a:off x="1600200" y="5462777"/>
            <a:ext cx="90668" cy="9982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c 20"/>
          <p:cNvSpPr/>
          <p:nvPr/>
        </p:nvSpPr>
        <p:spPr>
          <a:xfrm rot="2855212" flipV="1">
            <a:off x="1524119" y="5120683"/>
            <a:ext cx="533400" cy="647700"/>
          </a:xfrm>
          <a:prstGeom prst="arc">
            <a:avLst/>
          </a:prstGeom>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rot="2855212" flipV="1">
            <a:off x="1943100" y="5120683"/>
            <a:ext cx="533400" cy="647700"/>
          </a:xfrm>
          <a:prstGeom prst="arc">
            <a:avLst/>
          </a:prstGeom>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p:cNvSpPr txBox="1"/>
          <p:nvPr/>
        </p:nvSpPr>
        <p:spPr>
          <a:xfrm>
            <a:off x="4209326" y="2983732"/>
            <a:ext cx="4401273" cy="2062103"/>
          </a:xfrm>
          <a:prstGeom prst="rect">
            <a:avLst/>
          </a:prstGeom>
          <a:noFill/>
        </p:spPr>
        <p:txBody>
          <a:bodyPr wrap="square" rtlCol="0">
            <a:spAutoFit/>
          </a:bodyPr>
          <a:lstStyle/>
          <a:p>
            <a:r>
              <a:rPr lang="en-US" sz="3200" b="1" dirty="0" smtClean="0"/>
              <a:t>OR,</a:t>
            </a:r>
          </a:p>
          <a:p>
            <a:endParaRPr lang="en-US" sz="3200" b="1" dirty="0" smtClean="0"/>
          </a:p>
          <a:p>
            <a:pPr algn="ctr"/>
            <a:r>
              <a:rPr lang="en-US" sz="3200" dirty="0" smtClean="0"/>
              <a:t>Did you use a different strategy?</a:t>
            </a:r>
            <a:endParaRPr lang="en-US" sz="3200" dirty="0"/>
          </a:p>
        </p:txBody>
      </p:sp>
    </p:spTree>
    <p:extLst>
      <p:ext uri="{BB962C8B-B14F-4D97-AF65-F5344CB8AC3E}">
        <p14:creationId xmlns:p14="http://schemas.microsoft.com/office/powerpoint/2010/main" val="1750920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par>
                          <p:cTn id="24" fill="hold">
                            <p:stCondLst>
                              <p:cond delay="500"/>
                            </p:stCondLst>
                            <p:childTnLst>
                              <p:par>
                                <p:cTn id="25" presetID="42" presetClass="entr" presetSubtype="0"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wipe(left)">
                                      <p:cBhvr>
                                        <p:cTn id="48" dur="500"/>
                                        <p:tgtEl>
                                          <p:spTgt spid="15"/>
                                        </p:tgtEl>
                                      </p:cBhvr>
                                    </p:animEffect>
                                  </p:childTnLst>
                                </p:cTn>
                              </p:par>
                            </p:childTnLst>
                          </p:cTn>
                        </p:par>
                        <p:par>
                          <p:cTn id="49" fill="hold">
                            <p:stCondLst>
                              <p:cond delay="500"/>
                            </p:stCondLst>
                            <p:childTnLst>
                              <p:par>
                                <p:cTn id="50" presetID="10" presetClass="entr" presetSubtype="0"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500"/>
                                        <p:tgtEl>
                                          <p:spTgt spid="11"/>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wipe(right)">
                                      <p:cBhvr>
                                        <p:cTn id="62" dur="500"/>
                                        <p:tgtEl>
                                          <p:spTgt spid="22"/>
                                        </p:tgtEl>
                                      </p:cBhvr>
                                    </p:animEffect>
                                  </p:childTnLst>
                                </p:cTn>
                              </p:par>
                            </p:childTnLst>
                          </p:cTn>
                        </p:par>
                        <p:par>
                          <p:cTn id="63" fill="hold">
                            <p:stCondLst>
                              <p:cond delay="500"/>
                            </p:stCondLst>
                            <p:childTnLst>
                              <p:par>
                                <p:cTn id="64" presetID="22" presetClass="entr" presetSubtype="2" fill="hold" grpId="0" nodeType="after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wipe(right)">
                                      <p:cBhvr>
                                        <p:cTn id="66" dur="500"/>
                                        <p:tgtEl>
                                          <p:spTgt spid="21"/>
                                        </p:tgtEl>
                                      </p:cBhvr>
                                    </p:animEffect>
                                  </p:childTnLst>
                                </p:cTn>
                              </p:par>
                            </p:childTnLst>
                          </p:cTn>
                        </p:par>
                        <p:par>
                          <p:cTn id="67" fill="hold">
                            <p:stCondLst>
                              <p:cond delay="1000"/>
                            </p:stCondLst>
                            <p:childTnLst>
                              <p:par>
                                <p:cTn id="68" presetID="1" presetClass="entr" presetSubtype="0"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grpId="0" nodeType="click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barn(inVertical)">
                                      <p:cBhvr>
                                        <p:cTn id="7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7" grpId="0"/>
      <p:bldP spid="20" grpId="0" animBg="1"/>
      <p:bldP spid="21" grpId="0" animBg="1"/>
      <p:bldP spid="22" grpId="0" animBg="1"/>
      <p:bldP spid="2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Did anyone decompose 2.98 and use partial products?</a:t>
            </a:r>
            <a:endParaRPr lang="en-US" dirty="0"/>
          </a:p>
        </p:txBody>
      </p:sp>
      <p:sp>
        <p:nvSpPr>
          <p:cNvPr id="3" name="Content Placeholder 2"/>
          <p:cNvSpPr>
            <a:spLocks noGrp="1"/>
          </p:cNvSpPr>
          <p:nvPr>
            <p:ph idx="1"/>
          </p:nvPr>
        </p:nvSpPr>
        <p:spPr/>
        <p:txBody>
          <a:bodyPr>
            <a:normAutofit/>
          </a:bodyPr>
          <a:lstStyle/>
          <a:p>
            <a:pPr marL="0" indent="0" algn="ctr">
              <a:buNone/>
            </a:pPr>
            <a:endParaRPr lang="en-US" dirty="0"/>
          </a:p>
        </p:txBody>
      </p:sp>
      <p:sp>
        <p:nvSpPr>
          <p:cNvPr id="4" name="TextBox 3"/>
          <p:cNvSpPr txBox="1"/>
          <p:nvPr/>
        </p:nvSpPr>
        <p:spPr>
          <a:xfrm>
            <a:off x="1699585" y="1676400"/>
            <a:ext cx="5691815" cy="584775"/>
          </a:xfrm>
          <a:prstGeom prst="rect">
            <a:avLst/>
          </a:prstGeom>
          <a:noFill/>
        </p:spPr>
        <p:txBody>
          <a:bodyPr wrap="none" rtlCol="0">
            <a:spAutoFit/>
          </a:bodyPr>
          <a:lstStyle/>
          <a:p>
            <a:r>
              <a:rPr lang="en-US" sz="3200" dirty="0" smtClean="0"/>
              <a:t>$2.98 x 3  can be thought of as …</a:t>
            </a:r>
          </a:p>
        </p:txBody>
      </p:sp>
      <p:sp>
        <p:nvSpPr>
          <p:cNvPr id="5" name="TextBox 4"/>
          <p:cNvSpPr txBox="1"/>
          <p:nvPr/>
        </p:nvSpPr>
        <p:spPr>
          <a:xfrm>
            <a:off x="2212229" y="2743200"/>
            <a:ext cx="3976794" cy="1077218"/>
          </a:xfrm>
          <a:prstGeom prst="rect">
            <a:avLst/>
          </a:prstGeom>
          <a:noFill/>
        </p:spPr>
        <p:txBody>
          <a:bodyPr wrap="none" rtlCol="0">
            <a:spAutoFit/>
          </a:bodyPr>
          <a:lstStyle/>
          <a:p>
            <a:r>
              <a:rPr lang="en-US" sz="3200" dirty="0" smtClean="0"/>
              <a:t>2 cents less than $3.00</a:t>
            </a:r>
          </a:p>
          <a:p>
            <a:pPr algn="ctr"/>
            <a:r>
              <a:rPr lang="en-US" sz="3200" dirty="0" smtClean="0"/>
              <a:t>Or ($3.00 - .02)</a:t>
            </a:r>
          </a:p>
        </p:txBody>
      </p:sp>
      <p:sp>
        <p:nvSpPr>
          <p:cNvPr id="6" name="TextBox 5"/>
          <p:cNvSpPr txBox="1"/>
          <p:nvPr/>
        </p:nvSpPr>
        <p:spPr>
          <a:xfrm>
            <a:off x="1524561" y="4267200"/>
            <a:ext cx="6324039" cy="1569660"/>
          </a:xfrm>
          <a:prstGeom prst="rect">
            <a:avLst/>
          </a:prstGeom>
          <a:noFill/>
        </p:spPr>
        <p:txBody>
          <a:bodyPr wrap="none" rtlCol="0">
            <a:spAutoFit/>
          </a:bodyPr>
          <a:lstStyle/>
          <a:p>
            <a:r>
              <a:rPr lang="en-US" sz="3200" dirty="0" smtClean="0"/>
              <a:t>3 rolls at $3.00 is $9.00</a:t>
            </a:r>
          </a:p>
          <a:p>
            <a:pPr algn="ctr"/>
            <a:r>
              <a:rPr lang="en-US" sz="3200" dirty="0" smtClean="0"/>
              <a:t>Then subtract (3 x 2 cents = 6 cents)</a:t>
            </a:r>
          </a:p>
          <a:p>
            <a:pPr algn="ctr"/>
            <a:r>
              <a:rPr lang="en-US" sz="3200" dirty="0" smtClean="0"/>
              <a:t>$9.00 subtract 6 cents is $8.94</a:t>
            </a:r>
          </a:p>
        </p:txBody>
      </p:sp>
    </p:spTree>
    <p:extLst>
      <p:ext uri="{BB962C8B-B14F-4D97-AF65-F5344CB8AC3E}">
        <p14:creationId xmlns:p14="http://schemas.microsoft.com/office/powerpoint/2010/main" val="4149369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Recording that thinking mathematically</a:t>
            </a:r>
            <a:endParaRPr lang="en-US" dirty="0"/>
          </a:p>
        </p:txBody>
      </p:sp>
      <p:sp>
        <p:nvSpPr>
          <p:cNvPr id="6" name="TextBox 5"/>
          <p:cNvSpPr txBox="1"/>
          <p:nvPr/>
        </p:nvSpPr>
        <p:spPr>
          <a:xfrm>
            <a:off x="1828800" y="2362200"/>
            <a:ext cx="5257239" cy="2062103"/>
          </a:xfrm>
          <a:prstGeom prst="rect">
            <a:avLst/>
          </a:prstGeom>
          <a:noFill/>
        </p:spPr>
        <p:txBody>
          <a:bodyPr wrap="square" rtlCol="0">
            <a:spAutoFit/>
          </a:bodyPr>
          <a:lstStyle/>
          <a:p>
            <a:r>
              <a:rPr lang="en-US" sz="3200" dirty="0" smtClean="0"/>
              <a:t>3 x (3.00 - .02) </a:t>
            </a:r>
          </a:p>
          <a:p>
            <a:endParaRPr lang="en-US" sz="3200" dirty="0"/>
          </a:p>
          <a:p>
            <a:r>
              <a:rPr lang="en-US" sz="3200" dirty="0" smtClean="0"/>
              <a:t>(3 x 3.00) – (3 x .02) = </a:t>
            </a:r>
          </a:p>
          <a:p>
            <a:r>
              <a:rPr lang="en-US" sz="3200" dirty="0"/>
              <a:t> </a:t>
            </a:r>
            <a:r>
              <a:rPr lang="en-US" sz="3200" dirty="0" smtClean="0"/>
              <a:t>    9.00     –      .06     =  $8.94</a:t>
            </a:r>
          </a:p>
        </p:txBody>
      </p:sp>
      <p:sp>
        <p:nvSpPr>
          <p:cNvPr id="4" name="Title 1"/>
          <p:cNvSpPr txBox="1">
            <a:spLocks/>
          </p:cNvSpPr>
          <p:nvPr/>
        </p:nvSpPr>
        <p:spPr>
          <a:xfrm>
            <a:off x="533400" y="5441373"/>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t>Distributive property of multiplication over subtraction</a:t>
            </a:r>
            <a:endParaRPr lang="en-US" sz="3200" dirty="0"/>
          </a:p>
        </p:txBody>
      </p:sp>
    </p:spTree>
    <p:extLst>
      <p:ext uri="{BB962C8B-B14F-4D97-AF65-F5344CB8AC3E}">
        <p14:creationId xmlns:p14="http://schemas.microsoft.com/office/powerpoint/2010/main" val="101552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iterate type="wd">
                                    <p:tmPct val="10000"/>
                                  </p:iterate>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it important to use different strategies?  </a:t>
            </a:r>
            <a:r>
              <a:rPr lang="en-US" sz="2000" dirty="0" smtClean="0"/>
              <a:t>(Turn &amp; Talk)</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smtClean="0"/>
              <a:t>There is more than one way to solve a problem.</a:t>
            </a:r>
          </a:p>
          <a:p>
            <a:endParaRPr lang="en-US" dirty="0" smtClean="0"/>
          </a:p>
          <a:p>
            <a:r>
              <a:rPr lang="en-US" dirty="0" smtClean="0"/>
              <a:t>Some ways are more efficient than others.</a:t>
            </a:r>
          </a:p>
          <a:p>
            <a:endParaRPr lang="en-US" dirty="0" smtClean="0"/>
          </a:p>
          <a:p>
            <a:r>
              <a:rPr lang="en-US" dirty="0" smtClean="0"/>
              <a:t>Children may think differently than you about how to solve a problem.</a:t>
            </a:r>
          </a:p>
          <a:p>
            <a:endParaRPr lang="en-US" dirty="0" smtClean="0"/>
          </a:p>
          <a:p>
            <a:r>
              <a:rPr lang="en-US" dirty="0" smtClean="0"/>
              <a:t>It is important to </a:t>
            </a:r>
            <a:r>
              <a:rPr lang="en-US" dirty="0"/>
              <a:t>v</a:t>
            </a:r>
            <a:r>
              <a:rPr lang="en-US" dirty="0" smtClean="0"/>
              <a:t>alidate that thinking.  Knowing their thinking will also help you when providing support.</a:t>
            </a:r>
            <a:endParaRPr lang="en-US" dirty="0"/>
          </a:p>
        </p:txBody>
      </p:sp>
    </p:spTree>
    <p:extLst>
      <p:ext uri="{BB962C8B-B14F-4D97-AF65-F5344CB8AC3E}">
        <p14:creationId xmlns:p14="http://schemas.microsoft.com/office/powerpoint/2010/main" val="42815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Fractions</a:t>
            </a:r>
            <a:br>
              <a:rPr lang="en-US" dirty="0" smtClean="0"/>
            </a:br>
            <a:r>
              <a:rPr lang="en-US" dirty="0"/>
              <a:t>Comparing unit </a:t>
            </a:r>
            <a:r>
              <a:rPr lang="en-US" dirty="0" smtClean="0"/>
              <a:t>fractions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endParaRPr lang="en-US" dirty="0" smtClean="0"/>
              </a:p>
              <a:p>
                <a:pPr marL="0" indent="0">
                  <a:buNone/>
                </a:pPr>
                <a:r>
                  <a:rPr lang="en-US" b="0" dirty="0" smtClean="0"/>
                  <a:t>Which is bigger </a:t>
                </a:r>
                <a14:m>
                  <m:oMath xmlns:m="http://schemas.openxmlformats.org/officeDocument/2006/math">
                    <m:f>
                      <m:fPr>
                        <m:ctrlPr>
                          <a:rPr lang="en-US" b="0" i="1" smtClean="0">
                            <a:latin typeface="Cambria Math"/>
                          </a:rPr>
                        </m:ctrlPr>
                      </m:fPr>
                      <m:num>
                        <m:r>
                          <a:rPr lang="en-US" b="0" i="1" smtClean="0">
                            <a:latin typeface="Cambria Math"/>
                          </a:rPr>
                          <m:t>1</m:t>
                        </m:r>
                      </m:num>
                      <m:den>
                        <m:r>
                          <a:rPr lang="en-US" b="0" i="1" smtClean="0">
                            <a:latin typeface="Cambria Math"/>
                          </a:rPr>
                          <m:t>2</m:t>
                        </m:r>
                      </m:den>
                    </m:f>
                    <m:r>
                      <a:rPr lang="en-US" b="0" i="1" smtClean="0">
                        <a:latin typeface="Cambria Math"/>
                      </a:rPr>
                      <m:t> </m:t>
                    </m:r>
                  </m:oMath>
                </a14:m>
                <a:r>
                  <a:rPr lang="en-US" b="0" dirty="0" smtClean="0"/>
                  <a:t> or  </a:t>
                </a:r>
                <a14:m>
                  <m:oMath xmlns:m="http://schemas.openxmlformats.org/officeDocument/2006/math">
                    <m:f>
                      <m:fPr>
                        <m:ctrlPr>
                          <a:rPr lang="en-US" b="0" i="1" dirty="0" smtClean="0">
                            <a:latin typeface="Cambria Math"/>
                          </a:rPr>
                        </m:ctrlPr>
                      </m:fPr>
                      <m:num>
                        <m:r>
                          <a:rPr lang="en-US" b="0" i="1" dirty="0" smtClean="0">
                            <a:latin typeface="Cambria Math"/>
                          </a:rPr>
                          <m:t>1</m:t>
                        </m:r>
                      </m:num>
                      <m:den>
                        <m:r>
                          <a:rPr lang="en-US" b="0" i="1" dirty="0" smtClean="0">
                            <a:latin typeface="Cambria Math"/>
                          </a:rPr>
                          <m:t>4</m:t>
                        </m:r>
                      </m:den>
                    </m:f>
                  </m:oMath>
                </a14:m>
                <a:r>
                  <a:rPr lang="en-US" b="0" dirty="0" smtClean="0"/>
                  <a:t>?</a:t>
                </a:r>
              </a:p>
              <a:p>
                <a:endParaRPr lang="en-US" dirty="0" smtClean="0"/>
              </a:p>
              <a:p>
                <a:pPr marL="0" indent="0">
                  <a:buNone/>
                </a:pPr>
                <a:r>
                  <a:rPr lang="en-US" dirty="0" smtClean="0"/>
                  <a:t>A common misconception children have is to think that 4 is bigger than 2 therefore </a:t>
                </a:r>
                <a14:m>
                  <m:oMath xmlns:m="http://schemas.openxmlformats.org/officeDocument/2006/math">
                    <m:f>
                      <m:fPr>
                        <m:ctrlPr>
                          <a:rPr lang="en-US" i="1" dirty="0">
                            <a:latin typeface="Cambria Math"/>
                          </a:rPr>
                        </m:ctrlPr>
                      </m:fPr>
                      <m:num>
                        <m:r>
                          <a:rPr lang="en-US" i="1" dirty="0">
                            <a:latin typeface="Cambria Math"/>
                          </a:rPr>
                          <m:t>1</m:t>
                        </m:r>
                      </m:num>
                      <m:den>
                        <m:r>
                          <a:rPr lang="en-US" i="1" dirty="0">
                            <a:latin typeface="Cambria Math"/>
                          </a:rPr>
                          <m:t>4</m:t>
                        </m:r>
                      </m:den>
                    </m:f>
                  </m:oMath>
                </a14:m>
                <a:r>
                  <a:rPr lang="en-US" dirty="0" smtClean="0"/>
                  <a:t> is bigger than </a:t>
                </a:r>
                <a14:m>
                  <m:oMath xmlns:m="http://schemas.openxmlformats.org/officeDocument/2006/math">
                    <m:f>
                      <m:fPr>
                        <m:ctrlPr>
                          <a:rPr lang="en-US" i="1">
                            <a:latin typeface="Cambria Math"/>
                          </a:rPr>
                        </m:ctrlPr>
                      </m:fPr>
                      <m:num>
                        <m:r>
                          <a:rPr lang="en-US" i="1">
                            <a:latin typeface="Cambria Math"/>
                          </a:rPr>
                          <m:t>1</m:t>
                        </m:r>
                      </m:num>
                      <m:den>
                        <m:r>
                          <a:rPr lang="en-US" i="1">
                            <a:latin typeface="Cambria Math"/>
                          </a:rPr>
                          <m:t>2</m:t>
                        </m:r>
                      </m:den>
                    </m:f>
                    <m:r>
                      <a:rPr lang="en-US" b="0" i="0" smtClean="0">
                        <a:latin typeface="Cambria Math"/>
                      </a:rPr>
                      <m:t>.</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r="-1407"/>
                </a:stretch>
              </a:blipFill>
            </p:spPr>
            <p:txBody>
              <a:bodyPr/>
              <a:lstStyle/>
              <a:p>
                <a:r>
                  <a:rPr lang="en-US">
                    <a:noFill/>
                  </a:rPr>
                  <a:t> </a:t>
                </a:r>
              </a:p>
            </p:txBody>
          </p:sp>
        </mc:Fallback>
      </mc:AlternateContent>
    </p:spTree>
    <p:extLst>
      <p:ext uri="{BB962C8B-B14F-4D97-AF65-F5344CB8AC3E}">
        <p14:creationId xmlns:p14="http://schemas.microsoft.com/office/powerpoint/2010/main" val="201441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dirty="0" smtClean="0"/>
              <a:t>Let’s try another one!</a:t>
            </a:r>
            <a:endParaRPr lang="en-US" dirty="0"/>
          </a:p>
        </p:txBody>
      </p:sp>
    </p:spTree>
    <p:extLst>
      <p:ext uri="{BB962C8B-B14F-4D97-AF65-F5344CB8AC3E}">
        <p14:creationId xmlns:p14="http://schemas.microsoft.com/office/powerpoint/2010/main" val="189104227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Fractions can be decomposed too.  pictorial model</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Rectangle 3"/>
          <p:cNvSpPr/>
          <p:nvPr/>
        </p:nvSpPr>
        <p:spPr>
          <a:xfrm>
            <a:off x="2209800" y="1981200"/>
            <a:ext cx="2209800" cy="3505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419600" y="1981200"/>
            <a:ext cx="2209800" cy="3505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22500" y="1981200"/>
            <a:ext cx="2209800" cy="35052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4419600" y="1981200"/>
            <a:ext cx="12700" cy="3505200"/>
          </a:xfrm>
          <a:prstGeom prst="line">
            <a:avLst/>
          </a:prstGeom>
          <a:ln w="476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22500" y="3733800"/>
            <a:ext cx="4406900" cy="0"/>
          </a:xfrm>
          <a:prstGeom prst="line">
            <a:avLst/>
          </a:prstGeom>
          <a:ln w="47625">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itle 1"/>
              <p:cNvSpPr txBox="1">
                <a:spLocks/>
              </p:cNvSpPr>
              <p:nvPr/>
            </p:nvSpPr>
            <p:spPr>
              <a:xfrm>
                <a:off x="381000" y="5486400"/>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14:m>
                  <m:oMath xmlns:m="http://schemas.openxmlformats.org/officeDocument/2006/math">
                    <m:f>
                      <m:fPr>
                        <m:ctrlPr>
                          <a:rPr lang="en-US" sz="4900" i="1" smtClean="0">
                            <a:latin typeface="Cambria Math"/>
                          </a:rPr>
                        </m:ctrlPr>
                      </m:fPr>
                      <m:num>
                        <m:r>
                          <a:rPr lang="en-US" sz="4900" i="1">
                            <a:latin typeface="Cambria Math"/>
                          </a:rPr>
                          <m:t>1</m:t>
                        </m:r>
                      </m:num>
                      <m:den>
                        <m:r>
                          <a:rPr lang="en-US" sz="4900" i="1">
                            <a:latin typeface="Cambria Math"/>
                          </a:rPr>
                          <m:t>2</m:t>
                        </m:r>
                      </m:den>
                    </m:f>
                    <m:r>
                      <a:rPr lang="en-US" sz="4900" i="1">
                        <a:latin typeface="Cambria Math"/>
                      </a:rPr>
                      <m:t> </m:t>
                    </m:r>
                  </m:oMath>
                </a14:m>
                <a:r>
                  <a:rPr lang="en-US" sz="4900" dirty="0"/>
                  <a:t> </a:t>
                </a:r>
                <a:r>
                  <a:rPr lang="en-US" dirty="0" smtClean="0"/>
                  <a:t>is composed of  </a:t>
                </a:r>
                <a14:m>
                  <m:oMath xmlns:m="http://schemas.openxmlformats.org/officeDocument/2006/math">
                    <m:f>
                      <m:fPr>
                        <m:ctrlPr>
                          <a:rPr lang="en-US" sz="4900" i="1" dirty="0">
                            <a:latin typeface="Cambria Math"/>
                          </a:rPr>
                        </m:ctrlPr>
                      </m:fPr>
                      <m:num>
                        <m:r>
                          <a:rPr lang="en-US" sz="4900" b="0" i="1" dirty="0" smtClean="0">
                            <a:latin typeface="Cambria Math"/>
                          </a:rPr>
                          <m:t>2</m:t>
                        </m:r>
                      </m:num>
                      <m:den>
                        <m:r>
                          <a:rPr lang="en-US" sz="4900" i="1" dirty="0">
                            <a:latin typeface="Cambria Math"/>
                          </a:rPr>
                          <m:t>4</m:t>
                        </m:r>
                      </m:den>
                    </m:f>
                  </m:oMath>
                </a14:m>
                <a:r>
                  <a:rPr lang="en-US" dirty="0" smtClean="0"/>
                  <a:t>.</a:t>
                </a:r>
                <a:endParaRPr lang="en-US" dirty="0"/>
              </a:p>
            </p:txBody>
          </p:sp>
        </mc:Choice>
        <mc:Fallback xmlns="">
          <p:sp>
            <p:nvSpPr>
              <p:cNvPr id="20" name="Title 1"/>
              <p:cNvSpPr txBox="1">
                <a:spLocks noRot="1" noChangeAspect="1" noMove="1" noResize="1" noEditPoints="1" noAdjustHandles="1" noChangeArrowheads="1" noChangeShapeType="1" noTextEdit="1"/>
              </p:cNvSpPr>
              <p:nvPr/>
            </p:nvSpPr>
            <p:spPr>
              <a:xfrm>
                <a:off x="381000" y="5486400"/>
                <a:ext cx="8229600" cy="1143000"/>
              </a:xfrm>
              <a:prstGeom prst="rect">
                <a:avLst/>
              </a:prstGeom>
              <a:blipFill rotWithShape="1">
                <a:blip r:embed="rId3"/>
                <a:stretch>
                  <a:fillRect b="-95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3144497" y="2971800"/>
                <a:ext cx="625492" cy="135998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4400" i="1">
                              <a:latin typeface="Cambria Math"/>
                            </a:rPr>
                          </m:ctrlPr>
                        </m:fPr>
                        <m:num>
                          <m:r>
                            <a:rPr lang="en-US" sz="4400" i="1">
                              <a:latin typeface="Cambria Math"/>
                            </a:rPr>
                            <m:t>1</m:t>
                          </m:r>
                        </m:num>
                        <m:den>
                          <m:r>
                            <a:rPr lang="en-US" sz="4400" i="1">
                              <a:latin typeface="Cambria Math"/>
                            </a:rPr>
                            <m:t>2</m:t>
                          </m:r>
                        </m:den>
                      </m:f>
                    </m:oMath>
                  </m:oMathPara>
                </a14:m>
                <a:endParaRPr lang="en-US" sz="4400" dirty="0"/>
              </a:p>
            </p:txBody>
          </p:sp>
        </mc:Choice>
        <mc:Fallback xmlns="">
          <p:sp>
            <p:nvSpPr>
              <p:cNvPr id="5" name="Rectangle 4"/>
              <p:cNvSpPr>
                <a:spLocks noRot="1" noChangeAspect="1" noMove="1" noResize="1" noEditPoints="1" noAdjustHandles="1" noChangeArrowheads="1" noChangeShapeType="1" noTextEdit="1"/>
              </p:cNvSpPr>
              <p:nvPr/>
            </p:nvSpPr>
            <p:spPr>
              <a:xfrm>
                <a:off x="3144497" y="2971800"/>
                <a:ext cx="625492" cy="1359988"/>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5211754" y="2971800"/>
                <a:ext cx="625492" cy="135998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4400" i="1">
                              <a:latin typeface="Cambria Math"/>
                            </a:rPr>
                          </m:ctrlPr>
                        </m:fPr>
                        <m:num>
                          <m:r>
                            <a:rPr lang="en-US" sz="4400" i="1">
                              <a:latin typeface="Cambria Math"/>
                            </a:rPr>
                            <m:t>1</m:t>
                          </m:r>
                        </m:num>
                        <m:den>
                          <m:r>
                            <a:rPr lang="en-US" sz="4400" i="1">
                              <a:latin typeface="Cambria Math"/>
                            </a:rPr>
                            <m:t>2</m:t>
                          </m:r>
                        </m:den>
                      </m:f>
                    </m:oMath>
                  </m:oMathPara>
                </a14:m>
                <a:endParaRPr lang="en-US" sz="4400" dirty="0"/>
              </a:p>
            </p:txBody>
          </p:sp>
        </mc:Choice>
        <mc:Fallback xmlns="">
          <p:sp>
            <p:nvSpPr>
              <p:cNvPr id="12" name="Rectangle 11"/>
              <p:cNvSpPr>
                <a:spLocks noRot="1" noChangeAspect="1" noMove="1" noResize="1" noEditPoints="1" noAdjustHandles="1" noChangeArrowheads="1" noChangeShapeType="1" noTextEdit="1"/>
              </p:cNvSpPr>
              <p:nvPr/>
            </p:nvSpPr>
            <p:spPr>
              <a:xfrm>
                <a:off x="5211754" y="2971800"/>
                <a:ext cx="625492" cy="1359988"/>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5211754" y="2133600"/>
                <a:ext cx="625492" cy="135998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4400" i="1" smtClean="0">
                              <a:latin typeface="Cambria Math"/>
                            </a:rPr>
                          </m:ctrlPr>
                        </m:fPr>
                        <m:num>
                          <m:r>
                            <a:rPr lang="en-US" sz="4400" i="1">
                              <a:latin typeface="Cambria Math"/>
                            </a:rPr>
                            <m:t>1</m:t>
                          </m:r>
                        </m:num>
                        <m:den>
                          <m:r>
                            <a:rPr lang="en-US" sz="4400" b="0" i="1" smtClean="0">
                              <a:latin typeface="Cambria Math"/>
                            </a:rPr>
                            <m:t>4</m:t>
                          </m:r>
                        </m:den>
                      </m:f>
                    </m:oMath>
                  </m:oMathPara>
                </a14:m>
                <a:endParaRPr lang="en-US" sz="4400" dirty="0"/>
              </a:p>
            </p:txBody>
          </p:sp>
        </mc:Choice>
        <mc:Fallback xmlns="">
          <p:sp>
            <p:nvSpPr>
              <p:cNvPr id="15" name="Rectangle 14"/>
              <p:cNvSpPr>
                <a:spLocks noRot="1" noChangeAspect="1" noMove="1" noResize="1" noEditPoints="1" noAdjustHandles="1" noChangeArrowheads="1" noChangeShapeType="1" noTextEdit="1"/>
              </p:cNvSpPr>
              <p:nvPr/>
            </p:nvSpPr>
            <p:spPr>
              <a:xfrm>
                <a:off x="5211754" y="2133600"/>
                <a:ext cx="625492" cy="1359988"/>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5211754" y="3886200"/>
                <a:ext cx="625492" cy="135998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4400" i="1" smtClean="0">
                              <a:latin typeface="Cambria Math"/>
                            </a:rPr>
                          </m:ctrlPr>
                        </m:fPr>
                        <m:num>
                          <m:r>
                            <a:rPr lang="en-US" sz="4400" i="1">
                              <a:latin typeface="Cambria Math"/>
                            </a:rPr>
                            <m:t>1</m:t>
                          </m:r>
                        </m:num>
                        <m:den>
                          <m:r>
                            <a:rPr lang="en-US" sz="4400" b="0" i="1" smtClean="0">
                              <a:latin typeface="Cambria Math"/>
                            </a:rPr>
                            <m:t>4</m:t>
                          </m:r>
                        </m:den>
                      </m:f>
                    </m:oMath>
                  </m:oMathPara>
                </a14:m>
                <a:endParaRPr lang="en-US" sz="4400" dirty="0"/>
              </a:p>
            </p:txBody>
          </p:sp>
        </mc:Choice>
        <mc:Fallback xmlns="">
          <p:sp>
            <p:nvSpPr>
              <p:cNvPr id="16" name="Rectangle 15"/>
              <p:cNvSpPr>
                <a:spLocks noRot="1" noChangeAspect="1" noMove="1" noResize="1" noEditPoints="1" noAdjustHandles="1" noChangeArrowheads="1" noChangeShapeType="1" noTextEdit="1"/>
              </p:cNvSpPr>
              <p:nvPr/>
            </p:nvSpPr>
            <p:spPr>
              <a:xfrm>
                <a:off x="5211754" y="3886200"/>
                <a:ext cx="625492" cy="1359988"/>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3148979" y="3886200"/>
                <a:ext cx="625492" cy="135998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4400" i="1" smtClean="0">
                              <a:latin typeface="Cambria Math"/>
                            </a:rPr>
                          </m:ctrlPr>
                        </m:fPr>
                        <m:num>
                          <m:r>
                            <a:rPr lang="en-US" sz="4400" i="1">
                              <a:latin typeface="Cambria Math"/>
                            </a:rPr>
                            <m:t>1</m:t>
                          </m:r>
                        </m:num>
                        <m:den>
                          <m:r>
                            <a:rPr lang="en-US" sz="4400" b="0" i="1" smtClean="0">
                              <a:latin typeface="Cambria Math"/>
                            </a:rPr>
                            <m:t>4</m:t>
                          </m:r>
                        </m:den>
                      </m:f>
                    </m:oMath>
                  </m:oMathPara>
                </a14:m>
                <a:endParaRPr lang="en-US" sz="4400" dirty="0"/>
              </a:p>
            </p:txBody>
          </p:sp>
        </mc:Choice>
        <mc:Fallback xmlns="">
          <p:sp>
            <p:nvSpPr>
              <p:cNvPr id="17" name="Rectangle 16"/>
              <p:cNvSpPr>
                <a:spLocks noRot="1" noChangeAspect="1" noMove="1" noResize="1" noEditPoints="1" noAdjustHandles="1" noChangeArrowheads="1" noChangeShapeType="1" noTextEdit="1"/>
              </p:cNvSpPr>
              <p:nvPr/>
            </p:nvSpPr>
            <p:spPr>
              <a:xfrm>
                <a:off x="3148979" y="3886200"/>
                <a:ext cx="625492" cy="1359988"/>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3138229" y="2271024"/>
                <a:ext cx="625492" cy="135998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4400" i="1" smtClean="0">
                              <a:latin typeface="Cambria Math"/>
                            </a:rPr>
                          </m:ctrlPr>
                        </m:fPr>
                        <m:num>
                          <m:r>
                            <a:rPr lang="en-US" sz="4400" i="1">
                              <a:latin typeface="Cambria Math"/>
                            </a:rPr>
                            <m:t>1</m:t>
                          </m:r>
                        </m:num>
                        <m:den>
                          <m:r>
                            <a:rPr lang="en-US" sz="4400" b="0" i="1" smtClean="0">
                              <a:latin typeface="Cambria Math"/>
                            </a:rPr>
                            <m:t>4</m:t>
                          </m:r>
                        </m:den>
                      </m:f>
                    </m:oMath>
                  </m:oMathPara>
                </a14:m>
                <a:endParaRPr lang="en-US" sz="4400" dirty="0"/>
              </a:p>
            </p:txBody>
          </p:sp>
        </mc:Choice>
        <mc:Fallback xmlns="">
          <p:sp>
            <p:nvSpPr>
              <p:cNvPr id="19" name="Rectangle 18"/>
              <p:cNvSpPr>
                <a:spLocks noRot="1" noChangeAspect="1" noMove="1" noResize="1" noEditPoints="1" noAdjustHandles="1" noChangeArrowheads="1" noChangeShapeType="1" noTextEdit="1"/>
              </p:cNvSpPr>
              <p:nvPr/>
            </p:nvSpPr>
            <p:spPr>
              <a:xfrm>
                <a:off x="3138229" y="2271024"/>
                <a:ext cx="625492" cy="1359988"/>
              </a:xfrm>
              <a:prstGeom prst="rect">
                <a:avLst/>
              </a:prstGeom>
              <a:blipFill rotWithShape="1">
                <a:blip r:embed="rId9"/>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621359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par>
                                <p:cTn id="20" presetID="1" presetClass="exit" presetSubtype="0" fill="hold" grpId="1" nodeType="withEffect">
                                  <p:stCondLst>
                                    <p:cond delay="0"/>
                                  </p:stCondLst>
                                  <p:childTnLst>
                                    <p:set>
                                      <p:cBhvr>
                                        <p:cTn id="21" dur="1" fill="hold">
                                          <p:stCondLst>
                                            <p:cond delay="0"/>
                                          </p:stCondLst>
                                        </p:cTn>
                                        <p:tgtEl>
                                          <p:spTgt spid="5"/>
                                        </p:tgtEl>
                                        <p:attrNameLst>
                                          <p:attrName>style.visibility</p:attrName>
                                        </p:attrNameLst>
                                      </p:cBhvr>
                                      <p:to>
                                        <p:strVal val="hidden"/>
                                      </p:to>
                                    </p:set>
                                  </p:childTnLst>
                                </p:cTn>
                              </p:par>
                              <p:par>
                                <p:cTn id="22" presetID="1" presetClass="exit" presetSubtype="0" fill="hold" grpId="1" nodeType="withEffect">
                                  <p:stCondLst>
                                    <p:cond delay="0"/>
                                  </p:stCondLst>
                                  <p:childTnLst>
                                    <p:set>
                                      <p:cBhvr>
                                        <p:cTn id="23" dur="1" fill="hold">
                                          <p:stCondLst>
                                            <p:cond delay="0"/>
                                          </p:stCondLst>
                                        </p:cTn>
                                        <p:tgtEl>
                                          <p:spTgt spid="12"/>
                                        </p:tgtEl>
                                        <p:attrNameLst>
                                          <p:attrName>style.visibility</p:attrName>
                                        </p:attrNameLst>
                                      </p:cBhvr>
                                      <p:to>
                                        <p:strVal val="hidden"/>
                                      </p:to>
                                    </p:set>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0" grpId="0"/>
      <p:bldP spid="5" grpId="0"/>
      <p:bldP spid="5" grpId="1"/>
      <p:bldP spid="12" grpId="0"/>
      <p:bldP spid="12" grpId="1"/>
      <p:bldP spid="15" grpId="0"/>
      <p:bldP spid="16" grpId="0"/>
      <p:bldP spid="17" grpId="0"/>
      <p:bldP spid="19"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Solve.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 </a:t>
                </a:r>
              </a:p>
              <a:p>
                <a:pPr marL="0" indent="0">
                  <a:buNone/>
                </a:pPr>
                <a:r>
                  <a:rPr lang="en-US" sz="4800" dirty="0" smtClean="0"/>
                  <a:t>			4 x 1 </a:t>
                </a:r>
                <a14:m>
                  <m:oMath xmlns:m="http://schemas.openxmlformats.org/officeDocument/2006/math">
                    <m:f>
                      <m:fPr>
                        <m:ctrlPr>
                          <a:rPr lang="en-US" sz="4800" i="1">
                            <a:latin typeface="Cambria Math"/>
                          </a:rPr>
                        </m:ctrlPr>
                      </m:fPr>
                      <m:num>
                        <m:r>
                          <a:rPr lang="en-US" sz="4800" i="1">
                            <a:latin typeface="Cambria Math"/>
                          </a:rPr>
                          <m:t>1</m:t>
                        </m:r>
                      </m:num>
                      <m:den>
                        <m:r>
                          <a:rPr lang="en-US" sz="4800" i="1">
                            <a:latin typeface="Cambria Math"/>
                          </a:rPr>
                          <m:t>2</m:t>
                        </m:r>
                      </m:den>
                    </m:f>
                  </m:oMath>
                </a14:m>
                <a:r>
                  <a:rPr lang="en-US" sz="4800" dirty="0" smtClean="0"/>
                  <a:t> = ?</a:t>
                </a:r>
                <a:endParaRPr lang="en-US" sz="4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a:stretch>
              </a:blipFill>
            </p:spPr>
            <p:txBody>
              <a:bodyPr/>
              <a:lstStyle/>
              <a:p>
                <a:r>
                  <a:rPr lang="en-US">
                    <a:noFill/>
                  </a:rPr>
                  <a:t> </a:t>
                </a:r>
              </a:p>
            </p:txBody>
          </p:sp>
        </mc:Fallback>
      </mc:AlternateContent>
      <p:sp>
        <p:nvSpPr>
          <p:cNvPr id="4" name="Title 1"/>
          <p:cNvSpPr txBox="1">
            <a:spLocks/>
          </p:cNvSpPr>
          <p:nvPr/>
        </p:nvSpPr>
        <p:spPr>
          <a:xfrm>
            <a:off x="457200" y="4419600"/>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How did you solve it?</a:t>
            </a:r>
            <a:endParaRPr lang="en-US" dirty="0"/>
          </a:p>
        </p:txBody>
      </p:sp>
    </p:spTree>
    <p:extLst>
      <p:ext uri="{BB962C8B-B14F-4D97-AF65-F5344CB8AC3E}">
        <p14:creationId xmlns:p14="http://schemas.microsoft.com/office/powerpoint/2010/main" val="316540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Concrete/Pictorial Representation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pPr marL="1371600" lvl="3" indent="0">
                  <a:buNone/>
                </a:pPr>
                <a:r>
                  <a:rPr lang="en-US" dirty="0"/>
                  <a:t>	</a:t>
                </a:r>
                <a:r>
                  <a:rPr lang="en-US" dirty="0" smtClean="0"/>
                  <a:t>	</a:t>
                </a:r>
              </a:p>
              <a:p>
                <a:pPr marL="1371600" lvl="3" indent="0">
                  <a:buNone/>
                </a:pPr>
                <a:r>
                  <a:rPr lang="en-US" dirty="0"/>
                  <a:t>	</a:t>
                </a:r>
                <a:r>
                  <a:rPr lang="en-US" dirty="0" smtClean="0"/>
                  <a:t>	</a:t>
                </a:r>
                <a:r>
                  <a:rPr lang="en-US" sz="4000" dirty="0" smtClean="0"/>
                  <a:t>1		         	</a:t>
                </a:r>
                <a:r>
                  <a:rPr lang="en-US" sz="4000" dirty="0"/>
                  <a:t> </a:t>
                </a:r>
                <a14:m>
                  <m:oMath xmlns:m="http://schemas.openxmlformats.org/officeDocument/2006/math">
                    <m:f>
                      <m:fPr>
                        <m:ctrlPr>
                          <a:rPr lang="en-US" sz="4000" i="1">
                            <a:latin typeface="Cambria Math"/>
                          </a:rPr>
                        </m:ctrlPr>
                      </m:fPr>
                      <m:num>
                        <m:r>
                          <a:rPr lang="en-US" sz="4000" i="1">
                            <a:latin typeface="Cambria Math"/>
                          </a:rPr>
                          <m:t>1</m:t>
                        </m:r>
                      </m:num>
                      <m:den>
                        <m:r>
                          <a:rPr lang="en-US" sz="4000" i="1">
                            <a:latin typeface="Cambria Math"/>
                          </a:rPr>
                          <m:t>2</m:t>
                        </m:r>
                      </m:den>
                    </m:f>
                  </m:oMath>
                </a14:m>
                <a:endParaRPr lang="en-US" sz="4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en-US">
                    <a:noFill/>
                  </a:rPr>
                  <a:t> </a:t>
                </a:r>
              </a:p>
            </p:txBody>
          </p:sp>
        </mc:Fallback>
      </mc:AlternateContent>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176462"/>
            <a:ext cx="2542223" cy="2243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4433860">
            <a:off x="5248587" y="2885156"/>
            <a:ext cx="2555589" cy="1121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336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4.72222E-6 -4.81481E-6 L -0.39705 0.01991 " pathEditMode="relative" rAng="0" ptsTypes="AA">
                                      <p:cBhvr>
                                        <p:cTn id="6" dur="2000" fill="hold"/>
                                        <p:tgtEl>
                                          <p:spTgt spid="6"/>
                                        </p:tgtEl>
                                        <p:attrNameLst>
                                          <p:attrName>ppt_x</p:attrName>
                                          <p:attrName>ppt_y</p:attrName>
                                        </p:attrNameLst>
                                      </p:cBhvr>
                                      <p:rCtr x="-19861" y="99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Concrete/Pictorial </a:t>
            </a:r>
            <a:r>
              <a:rPr lang="en-US" dirty="0" smtClean="0"/>
              <a:t>Representation</a:t>
            </a:r>
            <a:endParaRPr lang="en-US" dirty="0"/>
          </a:p>
        </p:txBody>
      </p:sp>
      <p:sp>
        <p:nvSpPr>
          <p:cNvPr id="3" name="Content Placeholder 2"/>
          <p:cNvSpPr>
            <a:spLocks noGrp="1"/>
          </p:cNvSpPr>
          <p:nvPr>
            <p:ph idx="1"/>
          </p:nvPr>
        </p:nvSpPr>
        <p:spPr/>
        <p:txBody>
          <a:bodyPr/>
          <a:lstStyle/>
          <a:p>
            <a:pPr marL="0" lvl="3" indent="0">
              <a:buNone/>
            </a:pPr>
            <a:endParaRPr lang="en-US" sz="2800" dirty="0"/>
          </a:p>
          <a:p>
            <a:pPr marL="0" indent="0">
              <a:buNone/>
            </a:pP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5435" y="2193925"/>
            <a:ext cx="1457325" cy="1285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4433860">
            <a:off x="2562224" y="2058626"/>
            <a:ext cx="1476375"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9684" y="4650150"/>
            <a:ext cx="1457325" cy="1285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4433860">
            <a:off x="2346473" y="4514851"/>
            <a:ext cx="1476375"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0173" y="4585063"/>
            <a:ext cx="1457325" cy="1285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4433860">
            <a:off x="6176962" y="4449764"/>
            <a:ext cx="1476375"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193925"/>
            <a:ext cx="1457325" cy="1285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4433860">
            <a:off x="5855989" y="2058626"/>
            <a:ext cx="1476375"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3575680">
            <a:off x="3327748" y="3524954"/>
            <a:ext cx="1476375"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3575680">
            <a:off x="7219495" y="3143718"/>
            <a:ext cx="1476375"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44" name="TextBox 43"/>
              <p:cNvSpPr txBox="1"/>
              <p:nvPr/>
            </p:nvSpPr>
            <p:spPr>
              <a:xfrm>
                <a:off x="2006897" y="2488582"/>
                <a:ext cx="914400" cy="700705"/>
              </a:xfrm>
              <a:prstGeom prst="rect">
                <a:avLst/>
              </a:prstGeom>
              <a:noFill/>
            </p:spPr>
            <p:txBody>
              <a:bodyPr wrap="square" rtlCol="0">
                <a:spAutoFit/>
              </a:bodyPr>
              <a:lstStyle/>
              <a:p>
                <a:r>
                  <a:rPr lang="en-US" sz="2800" dirty="0"/>
                  <a:t>1 </a:t>
                </a:r>
                <a14:m>
                  <m:oMath xmlns:m="http://schemas.openxmlformats.org/officeDocument/2006/math">
                    <m:f>
                      <m:fPr>
                        <m:ctrlPr>
                          <a:rPr lang="en-US" sz="2800" i="1">
                            <a:latin typeface="Cambria Math"/>
                          </a:rPr>
                        </m:ctrlPr>
                      </m:fPr>
                      <m:num>
                        <m:r>
                          <a:rPr lang="en-US" sz="2800" i="1">
                            <a:latin typeface="Cambria Math"/>
                          </a:rPr>
                          <m:t>1</m:t>
                        </m:r>
                      </m:num>
                      <m:den>
                        <m:r>
                          <a:rPr lang="en-US" sz="2800" i="1">
                            <a:latin typeface="Cambria Math"/>
                          </a:rPr>
                          <m:t>2</m:t>
                        </m:r>
                      </m:den>
                    </m:f>
                  </m:oMath>
                </a14:m>
                <a:endParaRPr lang="en-US" sz="2800" dirty="0"/>
              </a:p>
            </p:txBody>
          </p:sp>
        </mc:Choice>
        <mc:Fallback xmlns="">
          <p:sp>
            <p:nvSpPr>
              <p:cNvPr id="44" name="TextBox 43"/>
              <p:cNvSpPr txBox="1">
                <a:spLocks noRot="1" noChangeAspect="1" noMove="1" noResize="1" noEditPoints="1" noAdjustHandles="1" noChangeArrowheads="1" noChangeShapeType="1" noTextEdit="1"/>
              </p:cNvSpPr>
              <p:nvPr/>
            </p:nvSpPr>
            <p:spPr>
              <a:xfrm>
                <a:off x="2006897" y="2488582"/>
                <a:ext cx="914400" cy="700705"/>
              </a:xfrm>
              <a:prstGeom prst="rect">
                <a:avLst/>
              </a:prstGeom>
              <a:blipFill rotWithShape="1">
                <a:blip r:embed="rId5"/>
                <a:stretch>
                  <a:fillRect l="-13333" b="-121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5300662" y="2500664"/>
                <a:ext cx="914400" cy="700705"/>
              </a:xfrm>
              <a:prstGeom prst="rect">
                <a:avLst/>
              </a:prstGeom>
              <a:noFill/>
            </p:spPr>
            <p:txBody>
              <a:bodyPr wrap="square" rtlCol="0">
                <a:spAutoFit/>
              </a:bodyPr>
              <a:lstStyle/>
              <a:p>
                <a:r>
                  <a:rPr lang="en-US" sz="2800" dirty="0"/>
                  <a:t>1 </a:t>
                </a:r>
                <a14:m>
                  <m:oMath xmlns:m="http://schemas.openxmlformats.org/officeDocument/2006/math">
                    <m:f>
                      <m:fPr>
                        <m:ctrlPr>
                          <a:rPr lang="en-US" sz="2800" i="1">
                            <a:latin typeface="Cambria Math"/>
                          </a:rPr>
                        </m:ctrlPr>
                      </m:fPr>
                      <m:num>
                        <m:r>
                          <a:rPr lang="en-US" sz="2800" i="1">
                            <a:latin typeface="Cambria Math"/>
                          </a:rPr>
                          <m:t>1</m:t>
                        </m:r>
                      </m:num>
                      <m:den>
                        <m:r>
                          <a:rPr lang="en-US" sz="2800" i="1">
                            <a:latin typeface="Cambria Math"/>
                          </a:rPr>
                          <m:t>2</m:t>
                        </m:r>
                      </m:den>
                    </m:f>
                  </m:oMath>
                </a14:m>
                <a:endParaRPr lang="en-US" sz="2800" dirty="0"/>
              </a:p>
            </p:txBody>
          </p:sp>
        </mc:Choice>
        <mc:Fallback xmlns="">
          <p:sp>
            <p:nvSpPr>
              <p:cNvPr id="51" name="TextBox 50"/>
              <p:cNvSpPr txBox="1">
                <a:spLocks noRot="1" noChangeAspect="1" noMove="1" noResize="1" noEditPoints="1" noAdjustHandles="1" noChangeArrowheads="1" noChangeShapeType="1" noTextEdit="1"/>
              </p:cNvSpPr>
              <p:nvPr/>
            </p:nvSpPr>
            <p:spPr>
              <a:xfrm>
                <a:off x="5300662" y="2500664"/>
                <a:ext cx="914400" cy="700705"/>
              </a:xfrm>
              <a:prstGeom prst="rect">
                <a:avLst/>
              </a:prstGeom>
              <a:blipFill rotWithShape="1">
                <a:blip r:embed="rId6"/>
                <a:stretch>
                  <a:fillRect l="-14000" b="-121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1791146" y="4942734"/>
                <a:ext cx="914400" cy="700705"/>
              </a:xfrm>
              <a:prstGeom prst="rect">
                <a:avLst/>
              </a:prstGeom>
              <a:noFill/>
            </p:spPr>
            <p:txBody>
              <a:bodyPr wrap="square" rtlCol="0">
                <a:spAutoFit/>
              </a:bodyPr>
              <a:lstStyle/>
              <a:p>
                <a:r>
                  <a:rPr lang="en-US" sz="2800" dirty="0"/>
                  <a:t>1 </a:t>
                </a:r>
                <a14:m>
                  <m:oMath xmlns:m="http://schemas.openxmlformats.org/officeDocument/2006/math">
                    <m:f>
                      <m:fPr>
                        <m:ctrlPr>
                          <a:rPr lang="en-US" sz="2800" i="1">
                            <a:latin typeface="Cambria Math"/>
                          </a:rPr>
                        </m:ctrlPr>
                      </m:fPr>
                      <m:num>
                        <m:r>
                          <a:rPr lang="en-US" sz="2800" i="1">
                            <a:latin typeface="Cambria Math"/>
                          </a:rPr>
                          <m:t>1</m:t>
                        </m:r>
                      </m:num>
                      <m:den>
                        <m:r>
                          <a:rPr lang="en-US" sz="2800" i="1">
                            <a:latin typeface="Cambria Math"/>
                          </a:rPr>
                          <m:t>2</m:t>
                        </m:r>
                      </m:den>
                    </m:f>
                  </m:oMath>
                </a14:m>
                <a:endParaRPr lang="en-US" sz="2800" dirty="0"/>
              </a:p>
            </p:txBody>
          </p:sp>
        </mc:Choice>
        <mc:Fallback xmlns="">
          <p:sp>
            <p:nvSpPr>
              <p:cNvPr id="52" name="TextBox 51"/>
              <p:cNvSpPr txBox="1">
                <a:spLocks noRot="1" noChangeAspect="1" noMove="1" noResize="1" noEditPoints="1" noAdjustHandles="1" noChangeArrowheads="1" noChangeShapeType="1" noTextEdit="1"/>
              </p:cNvSpPr>
              <p:nvPr/>
            </p:nvSpPr>
            <p:spPr>
              <a:xfrm>
                <a:off x="1791146" y="4942734"/>
                <a:ext cx="914400" cy="700705"/>
              </a:xfrm>
              <a:prstGeom prst="rect">
                <a:avLst/>
              </a:prstGeom>
              <a:blipFill rotWithShape="1">
                <a:blip r:embed="rId7"/>
                <a:stretch>
                  <a:fillRect l="-14000" b="-121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5621635" y="4877647"/>
                <a:ext cx="914400" cy="700705"/>
              </a:xfrm>
              <a:prstGeom prst="rect">
                <a:avLst/>
              </a:prstGeom>
              <a:noFill/>
            </p:spPr>
            <p:txBody>
              <a:bodyPr wrap="square" rtlCol="0">
                <a:spAutoFit/>
              </a:bodyPr>
              <a:lstStyle/>
              <a:p>
                <a:r>
                  <a:rPr lang="en-US" sz="2800" dirty="0"/>
                  <a:t>1 </a:t>
                </a:r>
                <a14:m>
                  <m:oMath xmlns:m="http://schemas.openxmlformats.org/officeDocument/2006/math">
                    <m:f>
                      <m:fPr>
                        <m:ctrlPr>
                          <a:rPr lang="en-US" sz="2800" i="1">
                            <a:latin typeface="Cambria Math"/>
                          </a:rPr>
                        </m:ctrlPr>
                      </m:fPr>
                      <m:num>
                        <m:r>
                          <a:rPr lang="en-US" sz="2800" i="1">
                            <a:latin typeface="Cambria Math"/>
                          </a:rPr>
                          <m:t>1</m:t>
                        </m:r>
                      </m:num>
                      <m:den>
                        <m:r>
                          <a:rPr lang="en-US" sz="2800" i="1">
                            <a:latin typeface="Cambria Math"/>
                          </a:rPr>
                          <m:t>2</m:t>
                        </m:r>
                      </m:den>
                    </m:f>
                  </m:oMath>
                </a14:m>
                <a:endParaRPr lang="en-US" sz="2800" dirty="0"/>
              </a:p>
            </p:txBody>
          </p:sp>
        </mc:Choice>
        <mc:Fallback xmlns="">
          <p:sp>
            <p:nvSpPr>
              <p:cNvPr id="53" name="TextBox 52"/>
              <p:cNvSpPr txBox="1">
                <a:spLocks noRot="1" noChangeAspect="1" noMove="1" noResize="1" noEditPoints="1" noAdjustHandles="1" noChangeArrowheads="1" noChangeShapeType="1" noTextEdit="1"/>
              </p:cNvSpPr>
              <p:nvPr/>
            </p:nvSpPr>
            <p:spPr>
              <a:xfrm>
                <a:off x="5621635" y="4877647"/>
                <a:ext cx="914400" cy="700705"/>
              </a:xfrm>
              <a:prstGeom prst="rect">
                <a:avLst/>
              </a:prstGeom>
              <a:blipFill rotWithShape="1">
                <a:blip r:embed="rId8"/>
                <a:stretch>
                  <a:fillRect l="-13333" b="-121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Title 1"/>
              <p:cNvSpPr txBox="1">
                <a:spLocks/>
              </p:cNvSpPr>
              <p:nvPr/>
            </p:nvSpPr>
            <p:spPr>
              <a:xfrm>
                <a:off x="393700" y="564075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Decompose </a:t>
                </a:r>
                <a:r>
                  <a:rPr lang="en-US" dirty="0"/>
                  <a:t>1</a:t>
                </a:r>
                <a:r>
                  <a:rPr lang="en-US" sz="6000" dirty="0"/>
                  <a:t> </a:t>
                </a:r>
                <a14:m>
                  <m:oMath xmlns:m="http://schemas.openxmlformats.org/officeDocument/2006/math">
                    <m:f>
                      <m:fPr>
                        <m:ctrlPr>
                          <a:rPr lang="en-US" i="1">
                            <a:latin typeface="Cambria Math"/>
                          </a:rPr>
                        </m:ctrlPr>
                      </m:fPr>
                      <m:num>
                        <m:r>
                          <a:rPr lang="en-US" i="1">
                            <a:latin typeface="Cambria Math"/>
                          </a:rPr>
                          <m:t>1</m:t>
                        </m:r>
                      </m:num>
                      <m:den>
                        <m:r>
                          <a:rPr lang="en-US" i="1">
                            <a:latin typeface="Cambria Math"/>
                          </a:rPr>
                          <m:t>2</m:t>
                        </m:r>
                      </m:den>
                    </m:f>
                  </m:oMath>
                </a14:m>
                <a:r>
                  <a:rPr lang="en-US" dirty="0" smtClean="0"/>
                  <a:t> into 1 and </a:t>
                </a:r>
                <a14:m>
                  <m:oMath xmlns:m="http://schemas.openxmlformats.org/officeDocument/2006/math">
                    <m:f>
                      <m:fPr>
                        <m:ctrlPr>
                          <a:rPr lang="en-US" i="1">
                            <a:latin typeface="Cambria Math"/>
                          </a:rPr>
                        </m:ctrlPr>
                      </m:fPr>
                      <m:num>
                        <m:r>
                          <a:rPr lang="en-US" i="1">
                            <a:latin typeface="Cambria Math"/>
                          </a:rPr>
                          <m:t>1</m:t>
                        </m:r>
                      </m:num>
                      <m:den>
                        <m:r>
                          <a:rPr lang="en-US" i="1">
                            <a:latin typeface="Cambria Math"/>
                          </a:rPr>
                          <m:t>2</m:t>
                        </m:r>
                      </m:den>
                    </m:f>
                  </m:oMath>
                </a14:m>
                <a:endParaRPr lang="en-US" dirty="0"/>
              </a:p>
            </p:txBody>
          </p:sp>
        </mc:Choice>
        <mc:Fallback xmlns="">
          <p:sp>
            <p:nvSpPr>
              <p:cNvPr id="54" name="Title 1"/>
              <p:cNvSpPr txBox="1">
                <a:spLocks noRot="1" noChangeAspect="1" noMove="1" noResize="1" noEditPoints="1" noAdjustHandles="1" noChangeArrowheads="1" noChangeShapeType="1" noTextEdit="1"/>
              </p:cNvSpPr>
              <p:nvPr/>
            </p:nvSpPr>
            <p:spPr>
              <a:xfrm>
                <a:off x="393700" y="5640750"/>
                <a:ext cx="8229600" cy="1143000"/>
              </a:xfrm>
              <a:prstGeom prst="rect">
                <a:avLst/>
              </a:prstGeom>
              <a:blipFill rotWithShape="1">
                <a:blip r:embed="rId9"/>
                <a:stretch>
                  <a:fillRect b="-10106"/>
                </a:stretch>
              </a:blipFill>
            </p:spPr>
            <p:txBody>
              <a:bodyPr/>
              <a:lstStyle/>
              <a:p>
                <a:r>
                  <a:rPr lang="en-US">
                    <a:noFill/>
                  </a:rPr>
                  <a:t> </a:t>
                </a:r>
              </a:p>
            </p:txBody>
          </p:sp>
        </mc:Fallback>
      </mc:AlternateContent>
    </p:spTree>
    <p:extLst>
      <p:ext uri="{BB962C8B-B14F-4D97-AF65-F5344CB8AC3E}">
        <p14:creationId xmlns:p14="http://schemas.microsoft.com/office/powerpoint/2010/main" val="4214880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4"/>
                                        </p:tgtEl>
                                      </p:cBhvr>
                                    </p:animEffect>
                                    <p:set>
                                      <p:cBhvr>
                                        <p:cTn id="7" dur="1" fill="hold">
                                          <p:stCondLst>
                                            <p:cond delay="499"/>
                                          </p:stCondLst>
                                        </p:cTn>
                                        <p:tgtEl>
                                          <p:spTgt spid="44"/>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51"/>
                                        </p:tgtEl>
                                      </p:cBhvr>
                                    </p:animEffect>
                                    <p:set>
                                      <p:cBhvr>
                                        <p:cTn id="10" dur="1" fill="hold">
                                          <p:stCondLst>
                                            <p:cond delay="499"/>
                                          </p:stCondLst>
                                        </p:cTn>
                                        <p:tgtEl>
                                          <p:spTgt spid="51"/>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52"/>
                                        </p:tgtEl>
                                      </p:cBhvr>
                                    </p:animEffect>
                                    <p:set>
                                      <p:cBhvr>
                                        <p:cTn id="13" dur="1" fill="hold">
                                          <p:stCondLst>
                                            <p:cond delay="499"/>
                                          </p:stCondLst>
                                        </p:cTn>
                                        <p:tgtEl>
                                          <p:spTgt spid="52"/>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53"/>
                                        </p:tgtEl>
                                      </p:cBhvr>
                                    </p:animEffect>
                                    <p:set>
                                      <p:cBhvr>
                                        <p:cTn id="16" dur="1" fill="hold">
                                          <p:stCondLst>
                                            <p:cond delay="499"/>
                                          </p:stCondLst>
                                        </p:cTn>
                                        <p:tgtEl>
                                          <p:spTgt spid="5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50" presetClass="path" presetSubtype="0" accel="50000" decel="50000" fill="hold" nodeType="clickEffect">
                                  <p:stCondLst>
                                    <p:cond delay="0"/>
                                  </p:stCondLst>
                                  <p:childTnLst>
                                    <p:animMotion origin="layout" path="M 2.5E-6 -3.7037E-6 L 0.0401 -3.7037E-6 C 0.05816 -3.7037E-6 0.08073 0.05695 0.08073 0.10348 L 0.08073 0.20811 " pathEditMode="relative" rAng="0" ptsTypes="FfFF">
                                      <p:cBhvr>
                                        <p:cTn id="20" dur="2000" fill="hold"/>
                                        <p:tgtEl>
                                          <p:spTgt spid="1027"/>
                                        </p:tgtEl>
                                        <p:attrNameLst>
                                          <p:attrName>ppt_x</p:attrName>
                                          <p:attrName>ppt_y</p:attrName>
                                        </p:attrNameLst>
                                      </p:cBhvr>
                                      <p:rCtr x="4028" y="10394"/>
                                    </p:animMotion>
                                  </p:childTnLst>
                                </p:cTn>
                              </p:par>
                              <p:par>
                                <p:cTn id="21" presetID="50" presetClass="path" presetSubtype="0" accel="50000" decel="50000" fill="hold" nodeType="withEffect">
                                  <p:stCondLst>
                                    <p:cond delay="0"/>
                                  </p:stCondLst>
                                  <p:childTnLst>
                                    <p:animMotion origin="layout" path="M -5.55556E-7 -4.44444E-6 L 0.07691 -4.44444E-6 C 0.11129 -4.44444E-6 0.15382 0.03959 0.15382 0.072 L 0.15382 0.14445 " pathEditMode="relative" rAng="0" ptsTypes="FfFF">
                                      <p:cBhvr>
                                        <p:cTn id="22" dur="2000" fill="hold"/>
                                        <p:tgtEl>
                                          <p:spTgt spid="22"/>
                                        </p:tgtEl>
                                        <p:attrNameLst>
                                          <p:attrName>ppt_x</p:attrName>
                                          <p:attrName>ppt_y</p:attrName>
                                        </p:attrNameLst>
                                      </p:cBhvr>
                                      <p:rCtr x="7691" y="7222"/>
                                    </p:animMotion>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47"/>
                                        </p:tgtEl>
                                        <p:attrNameLst>
                                          <p:attrName>style.visibility</p:attrName>
                                        </p:attrNameLst>
                                      </p:cBhvr>
                                      <p:to>
                                        <p:strVal val="visible"/>
                                      </p:to>
                                    </p:set>
                                    <p:animEffect transition="in" filter="fade">
                                      <p:cBhvr>
                                        <p:cTn id="26" dur="500"/>
                                        <p:tgtEl>
                                          <p:spTgt spid="47"/>
                                        </p:tgtEl>
                                      </p:cBhvr>
                                    </p:animEffect>
                                  </p:childTnLst>
                                </p:cTn>
                              </p:par>
                              <p:par>
                                <p:cTn id="27" presetID="10" presetClass="entr" presetSubtype="0" fill="hold" nodeType="withEffect">
                                  <p:stCondLst>
                                    <p:cond delay="0"/>
                                  </p:stCondLst>
                                  <p:childTnLst>
                                    <p:set>
                                      <p:cBhvr>
                                        <p:cTn id="28" dur="1" fill="hold">
                                          <p:stCondLst>
                                            <p:cond delay="0"/>
                                          </p:stCondLst>
                                        </p:cTn>
                                        <p:tgtEl>
                                          <p:spTgt spid="49"/>
                                        </p:tgtEl>
                                        <p:attrNameLst>
                                          <p:attrName>style.visibility</p:attrName>
                                        </p:attrNameLst>
                                      </p:cBhvr>
                                      <p:to>
                                        <p:strVal val="visible"/>
                                      </p:to>
                                    </p:set>
                                    <p:animEffect transition="in" filter="fade">
                                      <p:cBhvr>
                                        <p:cTn id="29" dur="500"/>
                                        <p:tgtEl>
                                          <p:spTgt spid="49"/>
                                        </p:tgtEl>
                                      </p:cBhvr>
                                    </p:animEffect>
                                  </p:childTnLst>
                                </p:cTn>
                              </p:par>
                              <p:par>
                                <p:cTn id="30" presetID="56" presetClass="path" presetSubtype="0" accel="50000" decel="50000" fill="hold" nodeType="withEffect">
                                  <p:stCondLst>
                                    <p:cond delay="0"/>
                                  </p:stCondLst>
                                  <p:childTnLst>
                                    <p:animMotion origin="layout" path="M 3.61111E-6 4.44444E-6 L 0.03767 -0.09445 " pathEditMode="relative" rAng="0" ptsTypes="AA">
                                      <p:cBhvr>
                                        <p:cTn id="31" dur="2000" fill="hold"/>
                                        <p:tgtEl>
                                          <p:spTgt spid="16"/>
                                        </p:tgtEl>
                                        <p:attrNameLst>
                                          <p:attrName>ppt_x</p:attrName>
                                          <p:attrName>ppt_y</p:attrName>
                                        </p:attrNameLst>
                                      </p:cBhvr>
                                      <p:rCtr x="1875" y="-4722"/>
                                    </p:animMotion>
                                  </p:childTnLst>
                                </p:cTn>
                              </p:par>
                              <p:par>
                                <p:cTn id="32" presetID="10" presetClass="exit" presetSubtype="0" fill="hold" nodeType="withEffect">
                                  <p:stCondLst>
                                    <p:cond delay="0"/>
                                  </p:stCondLst>
                                  <p:childTnLst>
                                    <p:animEffect transition="out" filter="fade">
                                      <p:cBhvr>
                                        <p:cTn id="33" dur="500"/>
                                        <p:tgtEl>
                                          <p:spTgt spid="1027"/>
                                        </p:tgtEl>
                                      </p:cBhvr>
                                    </p:animEffect>
                                    <p:set>
                                      <p:cBhvr>
                                        <p:cTn id="34" dur="1" fill="hold">
                                          <p:stCondLst>
                                            <p:cond delay="499"/>
                                          </p:stCondLst>
                                        </p:cTn>
                                        <p:tgtEl>
                                          <p:spTgt spid="1027"/>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22"/>
                                        </p:tgtEl>
                                      </p:cBhvr>
                                    </p:animEffect>
                                    <p:set>
                                      <p:cBhvr>
                                        <p:cTn id="37" dur="1" fill="hold">
                                          <p:stCondLst>
                                            <p:cond delay="499"/>
                                          </p:stCondLst>
                                        </p:cTn>
                                        <p:tgtEl>
                                          <p:spTgt spid="22"/>
                                        </p:tgtEl>
                                        <p:attrNameLst>
                                          <p:attrName>style.visibility</p:attrName>
                                        </p:attrNameLst>
                                      </p:cBhvr>
                                      <p:to>
                                        <p:strVal val="hidden"/>
                                      </p:to>
                                    </p:set>
                                  </p:childTnLst>
                                </p:cTn>
                              </p:par>
                              <p:par>
                                <p:cTn id="38" presetID="56" presetClass="path" presetSubtype="0" accel="50000" decel="50000" fill="hold" nodeType="withEffect">
                                  <p:stCondLst>
                                    <p:cond delay="0"/>
                                  </p:stCondLst>
                                  <p:childTnLst>
                                    <p:animMotion origin="layout" path="M 1.11022E-16 -4.81481E-6 L 0.04375 -0.1405 " pathEditMode="relative" rAng="0" ptsTypes="AA">
                                      <p:cBhvr>
                                        <p:cTn id="39" dur="2000" fill="hold"/>
                                        <p:tgtEl>
                                          <p:spTgt spid="19"/>
                                        </p:tgtEl>
                                        <p:attrNameLst>
                                          <p:attrName>ppt_x</p:attrName>
                                          <p:attrName>ppt_y</p:attrName>
                                        </p:attrNameLst>
                                      </p:cBhvr>
                                      <p:rCtr x="2187" y="-7037"/>
                                    </p:animMotion>
                                  </p:childTnLst>
                                </p:cTn>
                              </p:par>
                            </p:childTnLst>
                          </p:cTn>
                        </p:par>
                        <p:par>
                          <p:cTn id="40" fill="hold">
                            <p:stCondLst>
                              <p:cond delay="4000"/>
                            </p:stCondLst>
                            <p:childTnLst>
                              <p:par>
                                <p:cTn id="41" presetID="1" presetClass="entr" presetSubtype="0" fill="hold" grpId="0" nodeType="after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51" grpId="0"/>
      <p:bldP spid="52" grpId="0"/>
      <p:bldP spid="53" grpId="0"/>
      <p:bldP spid="5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4572000"/>
            <a:ext cx="1457325" cy="1285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209800"/>
            <a:ext cx="1457325" cy="1285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3075" y="2219325"/>
            <a:ext cx="1457325" cy="1285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9682" y="4641418"/>
            <a:ext cx="1457325" cy="1285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457200"/>
                <a:ext cx="8229600" cy="1143000"/>
              </a:xfrm>
            </p:spPr>
            <p:txBody>
              <a:bodyPr/>
              <a:lstStyle/>
              <a:p>
                <a:pPr algn="l"/>
                <a:r>
                  <a:rPr lang="en-US" dirty="0" smtClean="0"/>
                  <a:t>Or  4 x (1 + </a:t>
                </a:r>
                <a14:m>
                  <m:oMath xmlns:m="http://schemas.openxmlformats.org/officeDocument/2006/math">
                    <m:f>
                      <m:fPr>
                        <m:ctrlPr>
                          <a:rPr lang="en-US" i="1">
                            <a:latin typeface="Cambria Math"/>
                          </a:rPr>
                        </m:ctrlPr>
                      </m:fPr>
                      <m:num>
                        <m:r>
                          <a:rPr lang="en-US" i="1">
                            <a:latin typeface="Cambria Math"/>
                          </a:rPr>
                          <m:t>1</m:t>
                        </m:r>
                      </m:num>
                      <m:den>
                        <m:r>
                          <a:rPr lang="en-US" i="1">
                            <a:latin typeface="Cambria Math"/>
                          </a:rPr>
                          <m:t>2</m:t>
                        </m:r>
                      </m:den>
                    </m:f>
                  </m:oMath>
                </a14:m>
                <a:r>
                  <a:rPr lang="en-US" dirty="0" smtClean="0"/>
                  <a:t>) =</a:t>
                </a: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457200"/>
                <a:ext cx="8229600" cy="1143000"/>
              </a:xfrm>
              <a:blipFill rotWithShape="1">
                <a:blip r:embed="rId4"/>
                <a:stretch>
                  <a:fillRect l="-2963" b="-9043"/>
                </a:stretch>
              </a:blipFill>
            </p:spPr>
            <p:txBody>
              <a:bodyPr/>
              <a:lstStyle/>
              <a:p>
                <a:r>
                  <a:rPr lang="en-US">
                    <a:noFill/>
                  </a:rPr>
                  <a:t> </a:t>
                </a:r>
              </a:p>
            </p:txBody>
          </p:sp>
        </mc:Fallback>
      </mc:AlternateContent>
      <p:sp>
        <p:nvSpPr>
          <p:cNvPr id="3" name="Content Placeholder 2"/>
          <p:cNvSpPr>
            <a:spLocks noGrp="1"/>
          </p:cNvSpPr>
          <p:nvPr>
            <p:ph idx="1"/>
          </p:nvPr>
        </p:nvSpPr>
        <p:spPr/>
        <p:txBody>
          <a:bodyPr/>
          <a:lstStyle/>
          <a:p>
            <a:endParaRPr lang="en-US" dirty="0"/>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4433860">
            <a:off x="2562224" y="2058626"/>
            <a:ext cx="1476375"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4433860">
            <a:off x="2346473" y="4514851"/>
            <a:ext cx="1476375"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4433860">
            <a:off x="6176962" y="4449764"/>
            <a:ext cx="1476375"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4433860">
            <a:off x="5855989" y="2058626"/>
            <a:ext cx="1476375"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2" name="Group 41"/>
          <p:cNvGrpSpPr/>
          <p:nvPr/>
        </p:nvGrpSpPr>
        <p:grpSpPr>
          <a:xfrm>
            <a:off x="5656695" y="5050693"/>
            <a:ext cx="363105" cy="816707"/>
            <a:chOff x="5656695" y="5050693"/>
            <a:chExt cx="363105" cy="816707"/>
          </a:xfrm>
        </p:grpSpPr>
        <p:grpSp>
          <p:nvGrpSpPr>
            <p:cNvPr id="38" name="Group 37"/>
            <p:cNvGrpSpPr/>
            <p:nvPr/>
          </p:nvGrpSpPr>
          <p:grpSpPr>
            <a:xfrm>
              <a:off x="5656695" y="5050693"/>
              <a:ext cx="311577" cy="445053"/>
              <a:chOff x="740456" y="2273526"/>
              <a:chExt cx="311577" cy="445053"/>
            </a:xfrm>
          </p:grpSpPr>
          <p:sp>
            <p:nvSpPr>
              <p:cNvPr id="7" name="Oval 6"/>
              <p:cNvSpPr/>
              <p:nvPr/>
            </p:nvSpPr>
            <p:spPr>
              <a:xfrm rot="1817325">
                <a:off x="740456" y="2273526"/>
                <a:ext cx="311577" cy="44505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838200" y="2410438"/>
                <a:ext cx="134244" cy="18036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Freeform 26"/>
            <p:cNvSpPr/>
            <p:nvPr/>
          </p:nvSpPr>
          <p:spPr>
            <a:xfrm>
              <a:off x="5727700" y="5562600"/>
              <a:ext cx="292100" cy="304800"/>
            </a:xfrm>
            <a:custGeom>
              <a:avLst/>
              <a:gdLst>
                <a:gd name="connsiteX0" fmla="*/ 292100 w 292100"/>
                <a:gd name="connsiteY0" fmla="*/ 0 h 304800"/>
                <a:gd name="connsiteX1" fmla="*/ 254000 w 292100"/>
                <a:gd name="connsiteY1" fmla="*/ 152400 h 304800"/>
                <a:gd name="connsiteX2" fmla="*/ 127000 w 292100"/>
                <a:gd name="connsiteY2" fmla="*/ 279400 h 304800"/>
                <a:gd name="connsiteX3" fmla="*/ 76200 w 292100"/>
                <a:gd name="connsiteY3" fmla="*/ 304800 h 304800"/>
                <a:gd name="connsiteX4" fmla="*/ 0 w 292100"/>
                <a:gd name="connsiteY4" fmla="*/ 29210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100" h="304800">
                  <a:moveTo>
                    <a:pt x="292100" y="0"/>
                  </a:moveTo>
                  <a:cubicBezTo>
                    <a:pt x="279400" y="50800"/>
                    <a:pt x="276513" y="105123"/>
                    <a:pt x="254000" y="152400"/>
                  </a:cubicBezTo>
                  <a:cubicBezTo>
                    <a:pt x="186961" y="293183"/>
                    <a:pt x="202548" y="247022"/>
                    <a:pt x="127000" y="279400"/>
                  </a:cubicBezTo>
                  <a:cubicBezTo>
                    <a:pt x="109599" y="286858"/>
                    <a:pt x="93133" y="296333"/>
                    <a:pt x="76200" y="304800"/>
                  </a:cubicBezTo>
                  <a:cubicBezTo>
                    <a:pt x="8549" y="291270"/>
                    <a:pt x="34286" y="292100"/>
                    <a:pt x="0" y="29210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a:off x="1988490" y="2560964"/>
            <a:ext cx="393222" cy="862137"/>
            <a:chOff x="1988490" y="2560964"/>
            <a:chExt cx="393222" cy="862137"/>
          </a:xfrm>
        </p:grpSpPr>
        <p:sp>
          <p:nvSpPr>
            <p:cNvPr id="29" name="Freeform 28"/>
            <p:cNvSpPr/>
            <p:nvPr/>
          </p:nvSpPr>
          <p:spPr>
            <a:xfrm>
              <a:off x="2114979" y="3124200"/>
              <a:ext cx="266733" cy="298901"/>
            </a:xfrm>
            <a:custGeom>
              <a:avLst/>
              <a:gdLst>
                <a:gd name="connsiteX0" fmla="*/ 266733 w 266733"/>
                <a:gd name="connsiteY0" fmla="*/ 0 h 298901"/>
                <a:gd name="connsiteX1" fmla="*/ 139733 w 266733"/>
                <a:gd name="connsiteY1" fmla="*/ 254000 h 298901"/>
                <a:gd name="connsiteX2" fmla="*/ 76233 w 266733"/>
                <a:gd name="connsiteY2" fmla="*/ 266700 h 298901"/>
                <a:gd name="connsiteX3" fmla="*/ 33 w 266733"/>
                <a:gd name="connsiteY3" fmla="*/ 279400 h 298901"/>
              </a:gdLst>
              <a:ahLst/>
              <a:cxnLst>
                <a:cxn ang="0">
                  <a:pos x="connsiteX0" y="connsiteY0"/>
                </a:cxn>
                <a:cxn ang="0">
                  <a:pos x="connsiteX1" y="connsiteY1"/>
                </a:cxn>
                <a:cxn ang="0">
                  <a:pos x="connsiteX2" y="connsiteY2"/>
                </a:cxn>
                <a:cxn ang="0">
                  <a:pos x="connsiteX3" y="connsiteY3"/>
                </a:cxn>
              </a:cxnLst>
              <a:rect l="l" t="t" r="r" b="b"/>
              <a:pathLst>
                <a:path w="266733" h="298901">
                  <a:moveTo>
                    <a:pt x="266733" y="0"/>
                  </a:moveTo>
                  <a:cubicBezTo>
                    <a:pt x="235073" y="89704"/>
                    <a:pt x="237280" y="210646"/>
                    <a:pt x="139733" y="254000"/>
                  </a:cubicBezTo>
                  <a:cubicBezTo>
                    <a:pt x="120008" y="262767"/>
                    <a:pt x="97058" y="261020"/>
                    <a:pt x="76233" y="266700"/>
                  </a:cubicBezTo>
                  <a:cubicBezTo>
                    <a:pt x="-3983" y="288577"/>
                    <a:pt x="33" y="319643"/>
                    <a:pt x="33" y="27940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p:cNvGrpSpPr/>
            <p:nvPr/>
          </p:nvGrpSpPr>
          <p:grpSpPr>
            <a:xfrm>
              <a:off x="1988490" y="2560964"/>
              <a:ext cx="311577" cy="445053"/>
              <a:chOff x="892856" y="2935749"/>
              <a:chExt cx="311577" cy="445053"/>
            </a:xfrm>
          </p:grpSpPr>
          <p:sp>
            <p:nvSpPr>
              <p:cNvPr id="32" name="Oval 31"/>
              <p:cNvSpPr/>
              <p:nvPr/>
            </p:nvSpPr>
            <p:spPr>
              <a:xfrm rot="1817325">
                <a:off x="892856" y="2935749"/>
                <a:ext cx="311577" cy="44505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008756" y="3172438"/>
                <a:ext cx="134244" cy="18036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3" name="Group 42"/>
          <p:cNvGrpSpPr/>
          <p:nvPr/>
        </p:nvGrpSpPr>
        <p:grpSpPr>
          <a:xfrm>
            <a:off x="1787079" y="5005473"/>
            <a:ext cx="357200" cy="906377"/>
            <a:chOff x="1787079" y="5005473"/>
            <a:chExt cx="357200" cy="906377"/>
          </a:xfrm>
        </p:grpSpPr>
        <p:sp>
          <p:nvSpPr>
            <p:cNvPr id="28" name="Freeform 27"/>
            <p:cNvSpPr/>
            <p:nvPr/>
          </p:nvSpPr>
          <p:spPr>
            <a:xfrm>
              <a:off x="1902979" y="5670550"/>
              <a:ext cx="241300" cy="241300"/>
            </a:xfrm>
            <a:custGeom>
              <a:avLst/>
              <a:gdLst>
                <a:gd name="connsiteX0" fmla="*/ 241300 w 241300"/>
                <a:gd name="connsiteY0" fmla="*/ 0 h 241300"/>
                <a:gd name="connsiteX1" fmla="*/ 215900 w 241300"/>
                <a:gd name="connsiteY1" fmla="*/ 165100 h 241300"/>
                <a:gd name="connsiteX2" fmla="*/ 177800 w 241300"/>
                <a:gd name="connsiteY2" fmla="*/ 203200 h 241300"/>
                <a:gd name="connsiteX3" fmla="*/ 88900 w 241300"/>
                <a:gd name="connsiteY3" fmla="*/ 241300 h 241300"/>
                <a:gd name="connsiteX4" fmla="*/ 0 w 241300"/>
                <a:gd name="connsiteY4" fmla="*/ 228600 h 241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300" h="241300">
                  <a:moveTo>
                    <a:pt x="241300" y="0"/>
                  </a:moveTo>
                  <a:cubicBezTo>
                    <a:pt x="232833" y="55033"/>
                    <a:pt x="232508" y="111954"/>
                    <a:pt x="215900" y="165100"/>
                  </a:cubicBezTo>
                  <a:cubicBezTo>
                    <a:pt x="210543" y="182243"/>
                    <a:pt x="192415" y="192761"/>
                    <a:pt x="177800" y="203200"/>
                  </a:cubicBezTo>
                  <a:cubicBezTo>
                    <a:pt x="150337" y="222817"/>
                    <a:pt x="119992" y="230936"/>
                    <a:pt x="88900" y="241300"/>
                  </a:cubicBezTo>
                  <a:lnTo>
                    <a:pt x="0" y="2286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p:cNvGrpSpPr/>
            <p:nvPr/>
          </p:nvGrpSpPr>
          <p:grpSpPr>
            <a:xfrm>
              <a:off x="1787079" y="5005473"/>
              <a:ext cx="311577" cy="445053"/>
              <a:chOff x="1045256" y="3597972"/>
              <a:chExt cx="311577" cy="445053"/>
            </a:xfrm>
          </p:grpSpPr>
          <p:sp>
            <p:nvSpPr>
              <p:cNvPr id="34" name="Oval 33"/>
              <p:cNvSpPr/>
              <p:nvPr/>
            </p:nvSpPr>
            <p:spPr>
              <a:xfrm rot="1817325">
                <a:off x="1045256" y="3597972"/>
                <a:ext cx="311577" cy="44505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1161156" y="3657600"/>
                <a:ext cx="134244" cy="18036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1" name="Group 40"/>
          <p:cNvGrpSpPr/>
          <p:nvPr/>
        </p:nvGrpSpPr>
        <p:grpSpPr>
          <a:xfrm>
            <a:off x="5291356" y="2560963"/>
            <a:ext cx="521127" cy="880748"/>
            <a:chOff x="5291356" y="2560963"/>
            <a:chExt cx="521127" cy="880748"/>
          </a:xfrm>
        </p:grpSpPr>
        <p:sp>
          <p:nvSpPr>
            <p:cNvPr id="26" name="Freeform 25"/>
            <p:cNvSpPr/>
            <p:nvPr/>
          </p:nvSpPr>
          <p:spPr>
            <a:xfrm>
              <a:off x="5393383" y="3136888"/>
              <a:ext cx="419100" cy="304823"/>
            </a:xfrm>
            <a:custGeom>
              <a:avLst/>
              <a:gdLst>
                <a:gd name="connsiteX0" fmla="*/ 0 w 419100"/>
                <a:gd name="connsiteY0" fmla="*/ 304823 h 304823"/>
                <a:gd name="connsiteX1" fmla="*/ 152400 w 419100"/>
                <a:gd name="connsiteY1" fmla="*/ 241323 h 304823"/>
                <a:gd name="connsiteX2" fmla="*/ 203200 w 419100"/>
                <a:gd name="connsiteY2" fmla="*/ 203223 h 304823"/>
                <a:gd name="connsiteX3" fmla="*/ 241300 w 419100"/>
                <a:gd name="connsiteY3" fmla="*/ 177823 h 304823"/>
                <a:gd name="connsiteX4" fmla="*/ 355600 w 419100"/>
                <a:gd name="connsiteY4" fmla="*/ 76223 h 304823"/>
                <a:gd name="connsiteX5" fmla="*/ 419100 w 419100"/>
                <a:gd name="connsiteY5" fmla="*/ 23 h 304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9100" h="304823">
                  <a:moveTo>
                    <a:pt x="0" y="304823"/>
                  </a:moveTo>
                  <a:cubicBezTo>
                    <a:pt x="50800" y="283656"/>
                    <a:pt x="103177" y="265935"/>
                    <a:pt x="152400" y="241323"/>
                  </a:cubicBezTo>
                  <a:cubicBezTo>
                    <a:pt x="171332" y="231857"/>
                    <a:pt x="185976" y="215526"/>
                    <a:pt x="203200" y="203223"/>
                  </a:cubicBezTo>
                  <a:cubicBezTo>
                    <a:pt x="215620" y="194351"/>
                    <a:pt x="229892" y="187964"/>
                    <a:pt x="241300" y="177823"/>
                  </a:cubicBezTo>
                  <a:cubicBezTo>
                    <a:pt x="371789" y="61832"/>
                    <a:pt x="269129" y="133870"/>
                    <a:pt x="355600" y="76223"/>
                  </a:cubicBezTo>
                  <a:cubicBezTo>
                    <a:pt x="408748" y="-3499"/>
                    <a:pt x="375873" y="23"/>
                    <a:pt x="419100" y="2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a:off x="5291356" y="2560963"/>
              <a:ext cx="311577" cy="445053"/>
              <a:chOff x="1197656" y="4260195"/>
              <a:chExt cx="311577" cy="445053"/>
            </a:xfrm>
          </p:grpSpPr>
          <p:sp>
            <p:nvSpPr>
              <p:cNvPr id="36" name="Oval 35"/>
              <p:cNvSpPr/>
              <p:nvPr/>
            </p:nvSpPr>
            <p:spPr>
              <a:xfrm rot="1817325">
                <a:off x="1197656" y="4260195"/>
                <a:ext cx="311577" cy="44505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1219200" y="4467838"/>
                <a:ext cx="134244" cy="18036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4" name="Title 1"/>
          <p:cNvSpPr txBox="1">
            <a:spLocks/>
          </p:cNvSpPr>
          <p:nvPr/>
        </p:nvSpPr>
        <p:spPr>
          <a:xfrm>
            <a:off x="7467599" y="-165100"/>
            <a:ext cx="1086511"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 6</a:t>
            </a:r>
            <a:endParaRPr lang="en-US" dirty="0"/>
          </a:p>
        </p:txBody>
      </p:sp>
      <p:sp>
        <p:nvSpPr>
          <p:cNvPr id="45" name="Title 1"/>
          <p:cNvSpPr txBox="1">
            <a:spLocks/>
          </p:cNvSpPr>
          <p:nvPr/>
        </p:nvSpPr>
        <p:spPr>
          <a:xfrm>
            <a:off x="5332696" y="-152400"/>
            <a:ext cx="175390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     2</a:t>
            </a:r>
            <a:endParaRPr lang="en-US" dirty="0"/>
          </a:p>
        </p:txBody>
      </p:sp>
      <p:sp>
        <p:nvSpPr>
          <p:cNvPr id="46" name="Title 1"/>
          <p:cNvSpPr txBox="1">
            <a:spLocks/>
          </p:cNvSpPr>
          <p:nvPr/>
        </p:nvSpPr>
        <p:spPr>
          <a:xfrm>
            <a:off x="4237022" y="-152400"/>
            <a:ext cx="1086511"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4</a:t>
            </a:r>
          </a:p>
        </p:txBody>
      </p:sp>
      <mc:AlternateContent xmlns:mc="http://schemas.openxmlformats.org/markup-compatibility/2006" xmlns:a14="http://schemas.microsoft.com/office/drawing/2010/main">
        <mc:Choice Requires="a14">
          <p:sp>
            <p:nvSpPr>
              <p:cNvPr id="4" name="Rectangle 3"/>
              <p:cNvSpPr/>
              <p:nvPr/>
            </p:nvSpPr>
            <p:spPr>
              <a:xfrm>
                <a:off x="3988878" y="475571"/>
                <a:ext cx="3631122" cy="1048429"/>
              </a:xfrm>
              <a:prstGeom prst="rect">
                <a:avLst/>
              </a:prstGeom>
            </p:spPr>
            <p:txBody>
              <a:bodyPr wrap="none">
                <a:spAutoFit/>
              </a:bodyPr>
              <a:lstStyle/>
              <a:p>
                <a:r>
                  <a:rPr lang="en-US" sz="4400" dirty="0"/>
                  <a:t>(4 x 1) + (4 x </a:t>
                </a:r>
                <a14:m>
                  <m:oMath xmlns:m="http://schemas.openxmlformats.org/officeDocument/2006/math">
                    <m:f>
                      <m:fPr>
                        <m:ctrlPr>
                          <a:rPr lang="en-US" sz="4400" i="1">
                            <a:latin typeface="Cambria Math"/>
                          </a:rPr>
                        </m:ctrlPr>
                      </m:fPr>
                      <m:num>
                        <m:r>
                          <a:rPr lang="en-US" sz="4400" i="1">
                            <a:latin typeface="Cambria Math"/>
                          </a:rPr>
                          <m:t>1</m:t>
                        </m:r>
                      </m:num>
                      <m:den>
                        <m:r>
                          <a:rPr lang="en-US" sz="4400" i="1">
                            <a:latin typeface="Cambria Math"/>
                          </a:rPr>
                          <m:t>2</m:t>
                        </m:r>
                      </m:den>
                    </m:f>
                  </m:oMath>
                </a14:m>
                <a:r>
                  <a:rPr lang="en-US" sz="4400" dirty="0"/>
                  <a:t>) </a:t>
                </a:r>
              </a:p>
            </p:txBody>
          </p:sp>
        </mc:Choice>
        <mc:Fallback xmlns="">
          <p:sp>
            <p:nvSpPr>
              <p:cNvPr id="4" name="Rectangle 3"/>
              <p:cNvSpPr>
                <a:spLocks noRot="1" noChangeAspect="1" noMove="1" noResize="1" noEditPoints="1" noAdjustHandles="1" noChangeArrowheads="1" noChangeShapeType="1" noTextEdit="1"/>
              </p:cNvSpPr>
              <p:nvPr/>
            </p:nvSpPr>
            <p:spPr>
              <a:xfrm>
                <a:off x="3988878" y="475571"/>
                <a:ext cx="3631122" cy="1048429"/>
              </a:xfrm>
              <a:prstGeom prst="rect">
                <a:avLst/>
              </a:prstGeom>
              <a:blipFill rotWithShape="1">
                <a:blip r:embed="rId6"/>
                <a:stretch>
                  <a:fillRect l="-6711" r="-5872" b="-13953"/>
                </a:stretch>
              </a:blipFill>
            </p:spPr>
            <p:txBody>
              <a:bodyPr/>
              <a:lstStyle/>
              <a:p>
                <a:r>
                  <a:rPr lang="en-US">
                    <a:noFill/>
                  </a:rPr>
                  <a:t> </a:t>
                </a:r>
              </a:p>
            </p:txBody>
          </p:sp>
        </mc:Fallback>
      </mc:AlternateContent>
    </p:spTree>
    <p:extLst>
      <p:ext uri="{BB962C8B-B14F-4D97-AF65-F5344CB8AC3E}">
        <p14:creationId xmlns:p14="http://schemas.microsoft.com/office/powerpoint/2010/main" val="2816392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fade">
                                      <p:cBhvr>
                                        <p:cTn id="11" dur="500"/>
                                        <p:tgtEl>
                                          <p:spTgt spid="4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6"/>
                                        </p:tgtEl>
                                        <p:attrNameLst>
                                          <p:attrName>style.visibility</p:attrName>
                                        </p:attrNameLst>
                                      </p:cBhvr>
                                      <p:to>
                                        <p:strVal val="visible"/>
                                      </p:to>
                                    </p:set>
                                    <p:animEffect transition="in" filter="fade">
                                      <p:cBhvr>
                                        <p:cTn id="14" dur="500"/>
                                        <p:tgtEl>
                                          <p:spTgt spid="4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fade">
                                      <p:cBhvr>
                                        <p:cTn id="19" dur="500"/>
                                        <p:tgtEl>
                                          <p:spTgt spid="44"/>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40"/>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41"/>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43"/>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42"/>
                                        </p:tgtEl>
                                        <p:attrNameLst>
                                          <p:attrName>style.visibility</p:attrName>
                                        </p:attrNameLst>
                                      </p:cBhvr>
                                      <p:to>
                                        <p:strVal val="visible"/>
                                      </p:to>
                                    </p:set>
                                  </p:childTnLst>
                                </p:cTn>
                              </p:par>
                              <p:par>
                                <p:cTn id="30" presetID="32" presetClass="emph" presetSubtype="0" repeatCount="3000" fill="hold" nodeType="withEffect">
                                  <p:stCondLst>
                                    <p:cond delay="0"/>
                                  </p:stCondLst>
                                  <p:childTnLst>
                                    <p:animRot by="120000">
                                      <p:cBhvr>
                                        <p:cTn id="31" dur="100" fill="hold">
                                          <p:stCondLst>
                                            <p:cond delay="0"/>
                                          </p:stCondLst>
                                        </p:cTn>
                                        <p:tgtEl>
                                          <p:spTgt spid="1027"/>
                                        </p:tgtEl>
                                        <p:attrNameLst>
                                          <p:attrName>r</p:attrName>
                                        </p:attrNameLst>
                                      </p:cBhvr>
                                    </p:animRot>
                                    <p:animRot by="-240000">
                                      <p:cBhvr>
                                        <p:cTn id="32" dur="200" fill="hold">
                                          <p:stCondLst>
                                            <p:cond delay="200"/>
                                          </p:stCondLst>
                                        </p:cTn>
                                        <p:tgtEl>
                                          <p:spTgt spid="1027"/>
                                        </p:tgtEl>
                                        <p:attrNameLst>
                                          <p:attrName>r</p:attrName>
                                        </p:attrNameLst>
                                      </p:cBhvr>
                                    </p:animRot>
                                    <p:animRot by="240000">
                                      <p:cBhvr>
                                        <p:cTn id="33" dur="200" fill="hold">
                                          <p:stCondLst>
                                            <p:cond delay="400"/>
                                          </p:stCondLst>
                                        </p:cTn>
                                        <p:tgtEl>
                                          <p:spTgt spid="1027"/>
                                        </p:tgtEl>
                                        <p:attrNameLst>
                                          <p:attrName>r</p:attrName>
                                        </p:attrNameLst>
                                      </p:cBhvr>
                                    </p:animRot>
                                    <p:animRot by="-240000">
                                      <p:cBhvr>
                                        <p:cTn id="34" dur="200" fill="hold">
                                          <p:stCondLst>
                                            <p:cond delay="600"/>
                                          </p:stCondLst>
                                        </p:cTn>
                                        <p:tgtEl>
                                          <p:spTgt spid="1027"/>
                                        </p:tgtEl>
                                        <p:attrNameLst>
                                          <p:attrName>r</p:attrName>
                                        </p:attrNameLst>
                                      </p:cBhvr>
                                    </p:animRot>
                                    <p:animRot by="120000">
                                      <p:cBhvr>
                                        <p:cTn id="35" dur="200" fill="hold">
                                          <p:stCondLst>
                                            <p:cond delay="800"/>
                                          </p:stCondLst>
                                        </p:cTn>
                                        <p:tgtEl>
                                          <p:spTgt spid="1027"/>
                                        </p:tgtEl>
                                        <p:attrNameLst>
                                          <p:attrName>r</p:attrName>
                                        </p:attrNameLst>
                                      </p:cBhvr>
                                    </p:animRot>
                                  </p:childTnLst>
                                </p:cTn>
                              </p:par>
                              <p:par>
                                <p:cTn id="36" presetID="32" presetClass="emph" presetSubtype="0" repeatCount="3000" fill="hold" nodeType="withEffect">
                                  <p:stCondLst>
                                    <p:cond delay="0"/>
                                  </p:stCondLst>
                                  <p:childTnLst>
                                    <p:animRot by="120000">
                                      <p:cBhvr>
                                        <p:cTn id="37" dur="100" fill="hold">
                                          <p:stCondLst>
                                            <p:cond delay="0"/>
                                          </p:stCondLst>
                                        </p:cTn>
                                        <p:tgtEl>
                                          <p:spTgt spid="22"/>
                                        </p:tgtEl>
                                        <p:attrNameLst>
                                          <p:attrName>r</p:attrName>
                                        </p:attrNameLst>
                                      </p:cBhvr>
                                    </p:animRot>
                                    <p:animRot by="-240000">
                                      <p:cBhvr>
                                        <p:cTn id="38" dur="200" fill="hold">
                                          <p:stCondLst>
                                            <p:cond delay="200"/>
                                          </p:stCondLst>
                                        </p:cTn>
                                        <p:tgtEl>
                                          <p:spTgt spid="22"/>
                                        </p:tgtEl>
                                        <p:attrNameLst>
                                          <p:attrName>r</p:attrName>
                                        </p:attrNameLst>
                                      </p:cBhvr>
                                    </p:animRot>
                                    <p:animRot by="240000">
                                      <p:cBhvr>
                                        <p:cTn id="39" dur="200" fill="hold">
                                          <p:stCondLst>
                                            <p:cond delay="400"/>
                                          </p:stCondLst>
                                        </p:cTn>
                                        <p:tgtEl>
                                          <p:spTgt spid="22"/>
                                        </p:tgtEl>
                                        <p:attrNameLst>
                                          <p:attrName>r</p:attrName>
                                        </p:attrNameLst>
                                      </p:cBhvr>
                                    </p:animRot>
                                    <p:animRot by="-240000">
                                      <p:cBhvr>
                                        <p:cTn id="40" dur="200" fill="hold">
                                          <p:stCondLst>
                                            <p:cond delay="600"/>
                                          </p:stCondLst>
                                        </p:cTn>
                                        <p:tgtEl>
                                          <p:spTgt spid="22"/>
                                        </p:tgtEl>
                                        <p:attrNameLst>
                                          <p:attrName>r</p:attrName>
                                        </p:attrNameLst>
                                      </p:cBhvr>
                                    </p:animRot>
                                    <p:animRot by="120000">
                                      <p:cBhvr>
                                        <p:cTn id="41" dur="200" fill="hold">
                                          <p:stCondLst>
                                            <p:cond delay="800"/>
                                          </p:stCondLst>
                                        </p:cTn>
                                        <p:tgtEl>
                                          <p:spTgt spid="22"/>
                                        </p:tgtEl>
                                        <p:attrNameLst>
                                          <p:attrName>r</p:attrName>
                                        </p:attrNameLst>
                                      </p:cBhvr>
                                    </p:animRot>
                                  </p:childTnLst>
                                </p:cTn>
                              </p:par>
                              <p:par>
                                <p:cTn id="42" presetID="32" presetClass="emph" presetSubtype="0" repeatCount="3000" fill="hold" nodeType="withEffect">
                                  <p:stCondLst>
                                    <p:cond delay="0"/>
                                  </p:stCondLst>
                                  <p:childTnLst>
                                    <p:animRot by="120000">
                                      <p:cBhvr>
                                        <p:cTn id="43" dur="100" fill="hold">
                                          <p:stCondLst>
                                            <p:cond delay="0"/>
                                          </p:stCondLst>
                                        </p:cTn>
                                        <p:tgtEl>
                                          <p:spTgt spid="19"/>
                                        </p:tgtEl>
                                        <p:attrNameLst>
                                          <p:attrName>r</p:attrName>
                                        </p:attrNameLst>
                                      </p:cBhvr>
                                    </p:animRot>
                                    <p:animRot by="-240000">
                                      <p:cBhvr>
                                        <p:cTn id="44" dur="200" fill="hold">
                                          <p:stCondLst>
                                            <p:cond delay="200"/>
                                          </p:stCondLst>
                                        </p:cTn>
                                        <p:tgtEl>
                                          <p:spTgt spid="19"/>
                                        </p:tgtEl>
                                        <p:attrNameLst>
                                          <p:attrName>r</p:attrName>
                                        </p:attrNameLst>
                                      </p:cBhvr>
                                    </p:animRot>
                                    <p:animRot by="240000">
                                      <p:cBhvr>
                                        <p:cTn id="45" dur="200" fill="hold">
                                          <p:stCondLst>
                                            <p:cond delay="400"/>
                                          </p:stCondLst>
                                        </p:cTn>
                                        <p:tgtEl>
                                          <p:spTgt spid="19"/>
                                        </p:tgtEl>
                                        <p:attrNameLst>
                                          <p:attrName>r</p:attrName>
                                        </p:attrNameLst>
                                      </p:cBhvr>
                                    </p:animRot>
                                    <p:animRot by="-240000">
                                      <p:cBhvr>
                                        <p:cTn id="46" dur="200" fill="hold">
                                          <p:stCondLst>
                                            <p:cond delay="600"/>
                                          </p:stCondLst>
                                        </p:cTn>
                                        <p:tgtEl>
                                          <p:spTgt spid="19"/>
                                        </p:tgtEl>
                                        <p:attrNameLst>
                                          <p:attrName>r</p:attrName>
                                        </p:attrNameLst>
                                      </p:cBhvr>
                                    </p:animRot>
                                    <p:animRot by="120000">
                                      <p:cBhvr>
                                        <p:cTn id="47" dur="200" fill="hold">
                                          <p:stCondLst>
                                            <p:cond delay="800"/>
                                          </p:stCondLst>
                                        </p:cTn>
                                        <p:tgtEl>
                                          <p:spTgt spid="19"/>
                                        </p:tgtEl>
                                        <p:attrNameLst>
                                          <p:attrName>r</p:attrName>
                                        </p:attrNameLst>
                                      </p:cBhvr>
                                    </p:animRot>
                                  </p:childTnLst>
                                </p:cTn>
                              </p:par>
                              <p:par>
                                <p:cTn id="48" presetID="32" presetClass="emph" presetSubtype="0" repeatCount="3000" fill="hold" nodeType="withEffect">
                                  <p:stCondLst>
                                    <p:cond delay="0"/>
                                  </p:stCondLst>
                                  <p:childTnLst>
                                    <p:animRot by="120000">
                                      <p:cBhvr>
                                        <p:cTn id="49" dur="100" fill="hold">
                                          <p:stCondLst>
                                            <p:cond delay="0"/>
                                          </p:stCondLst>
                                        </p:cTn>
                                        <p:tgtEl>
                                          <p:spTgt spid="16"/>
                                        </p:tgtEl>
                                        <p:attrNameLst>
                                          <p:attrName>r</p:attrName>
                                        </p:attrNameLst>
                                      </p:cBhvr>
                                    </p:animRot>
                                    <p:animRot by="-240000">
                                      <p:cBhvr>
                                        <p:cTn id="50" dur="200" fill="hold">
                                          <p:stCondLst>
                                            <p:cond delay="200"/>
                                          </p:stCondLst>
                                        </p:cTn>
                                        <p:tgtEl>
                                          <p:spTgt spid="16"/>
                                        </p:tgtEl>
                                        <p:attrNameLst>
                                          <p:attrName>r</p:attrName>
                                        </p:attrNameLst>
                                      </p:cBhvr>
                                    </p:animRot>
                                    <p:animRot by="240000">
                                      <p:cBhvr>
                                        <p:cTn id="51" dur="200" fill="hold">
                                          <p:stCondLst>
                                            <p:cond delay="400"/>
                                          </p:stCondLst>
                                        </p:cTn>
                                        <p:tgtEl>
                                          <p:spTgt spid="16"/>
                                        </p:tgtEl>
                                        <p:attrNameLst>
                                          <p:attrName>r</p:attrName>
                                        </p:attrNameLst>
                                      </p:cBhvr>
                                    </p:animRot>
                                    <p:animRot by="-240000">
                                      <p:cBhvr>
                                        <p:cTn id="52" dur="200" fill="hold">
                                          <p:stCondLst>
                                            <p:cond delay="600"/>
                                          </p:stCondLst>
                                        </p:cTn>
                                        <p:tgtEl>
                                          <p:spTgt spid="16"/>
                                        </p:tgtEl>
                                        <p:attrNameLst>
                                          <p:attrName>r</p:attrName>
                                        </p:attrNameLst>
                                      </p:cBhvr>
                                    </p:animRot>
                                    <p:animRot by="120000">
                                      <p:cBhvr>
                                        <p:cTn id="53" dur="200" fill="hold">
                                          <p:stCondLst>
                                            <p:cond delay="800"/>
                                          </p:stCondLst>
                                        </p:cTn>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6" grpId="0"/>
      <p:bldP spid="4" grpId="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762000" y="533400"/>
            <a:ext cx="7772400" cy="1143000"/>
          </a:xfrm>
        </p:spPr>
        <p:txBody>
          <a:bodyPr/>
          <a:lstStyle/>
          <a:p>
            <a:pPr eaLnBrk="1" hangingPunct="1"/>
            <a:r>
              <a:rPr lang="en-US" altLang="en-US" dirty="0" smtClean="0"/>
              <a:t>Making the </a:t>
            </a:r>
            <a:r>
              <a:rPr lang="en-US" altLang="en-US" dirty="0"/>
              <a:t>L</a:t>
            </a:r>
            <a:r>
              <a:rPr lang="en-US" altLang="en-US" dirty="0" smtClean="0"/>
              <a:t>ink to Algebra</a:t>
            </a:r>
          </a:p>
        </p:txBody>
      </p:sp>
      <p:sp>
        <p:nvSpPr>
          <p:cNvPr id="39939" name="Rectangle 3"/>
          <p:cNvSpPr>
            <a:spLocks noGrp="1" noChangeArrowheads="1"/>
          </p:cNvSpPr>
          <p:nvPr>
            <p:ph type="subTitle" idx="1"/>
          </p:nvPr>
        </p:nvSpPr>
        <p:spPr>
          <a:xfrm>
            <a:off x="1447800" y="1676400"/>
            <a:ext cx="7086600" cy="685800"/>
          </a:xfrm>
        </p:spPr>
        <p:txBody>
          <a:bodyPr/>
          <a:lstStyle/>
          <a:p>
            <a:pPr eaLnBrk="1" hangingPunct="1"/>
            <a:r>
              <a:rPr lang="en-US" altLang="en-US" sz="1800" smtClean="0"/>
              <a:t> </a:t>
            </a:r>
          </a:p>
        </p:txBody>
      </p:sp>
      <p:sp>
        <p:nvSpPr>
          <p:cNvPr id="21864" name="Text Box 360"/>
          <p:cNvSpPr txBox="1">
            <a:spLocks noChangeArrowheads="1"/>
          </p:cNvSpPr>
          <p:nvPr/>
        </p:nvSpPr>
        <p:spPr bwMode="auto">
          <a:xfrm>
            <a:off x="1216024" y="1524000"/>
            <a:ext cx="66325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dirty="0"/>
              <a:t>12 </a:t>
            </a:r>
            <a:r>
              <a:rPr lang="en-US" altLang="en-US" dirty="0" smtClean="0"/>
              <a:t>x 12 </a:t>
            </a:r>
            <a:r>
              <a:rPr lang="en-US" altLang="en-US" dirty="0"/>
              <a:t>= </a:t>
            </a:r>
            <a:r>
              <a:rPr lang="en-US" altLang="en-US" dirty="0" smtClean="0"/>
              <a:t>(10 </a:t>
            </a:r>
            <a:r>
              <a:rPr lang="en-US" altLang="en-US" dirty="0"/>
              <a:t>+ 2) (10 + 2) </a:t>
            </a:r>
            <a:endParaRPr lang="en-US" altLang="en-US" dirty="0" smtClean="0"/>
          </a:p>
          <a:p>
            <a:pPr eaLnBrk="1" hangingPunct="1"/>
            <a:r>
              <a:rPr lang="en-US" altLang="en-US" dirty="0" smtClean="0"/>
              <a:t> </a:t>
            </a:r>
            <a:endParaRPr lang="en-US" altLang="en-US" dirty="0"/>
          </a:p>
          <a:p>
            <a:pPr eaLnBrk="1" hangingPunct="1"/>
            <a:r>
              <a:rPr lang="en-US" altLang="en-US" dirty="0"/>
              <a:t>(10 x 10) + (2 x 10) + (10 x 2) + (2 x 2) = </a:t>
            </a:r>
          </a:p>
        </p:txBody>
      </p:sp>
      <p:grpSp>
        <p:nvGrpSpPr>
          <p:cNvPr id="2" name="Group 369"/>
          <p:cNvGrpSpPr>
            <a:grpSpLocks/>
          </p:cNvGrpSpPr>
          <p:nvPr/>
        </p:nvGrpSpPr>
        <p:grpSpPr bwMode="auto">
          <a:xfrm>
            <a:off x="2667000" y="3657600"/>
            <a:ext cx="3956050" cy="2819400"/>
            <a:chOff x="1200" y="2208"/>
            <a:chExt cx="2492" cy="1776"/>
          </a:xfrm>
        </p:grpSpPr>
        <p:sp>
          <p:nvSpPr>
            <p:cNvPr id="39943" name="Rectangle 5"/>
            <p:cNvSpPr>
              <a:spLocks noChangeArrowheads="1"/>
            </p:cNvSpPr>
            <p:nvPr/>
          </p:nvSpPr>
          <p:spPr bwMode="auto">
            <a:xfrm>
              <a:off x="1680" y="254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44" name="Rectangle 6"/>
            <p:cNvSpPr>
              <a:spLocks noChangeArrowheads="1"/>
            </p:cNvSpPr>
            <p:nvPr/>
          </p:nvSpPr>
          <p:spPr bwMode="auto">
            <a:xfrm>
              <a:off x="1680" y="264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45" name="Rectangle 7"/>
            <p:cNvSpPr>
              <a:spLocks noChangeArrowheads="1"/>
            </p:cNvSpPr>
            <p:nvPr/>
          </p:nvSpPr>
          <p:spPr bwMode="auto">
            <a:xfrm>
              <a:off x="1680" y="273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46" name="Rectangle 8"/>
            <p:cNvSpPr>
              <a:spLocks noChangeArrowheads="1"/>
            </p:cNvSpPr>
            <p:nvPr/>
          </p:nvSpPr>
          <p:spPr bwMode="auto">
            <a:xfrm>
              <a:off x="1680" y="283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47" name="Rectangle 9"/>
            <p:cNvSpPr>
              <a:spLocks noChangeArrowheads="1"/>
            </p:cNvSpPr>
            <p:nvPr/>
          </p:nvSpPr>
          <p:spPr bwMode="auto">
            <a:xfrm>
              <a:off x="1680" y="292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48" name="Rectangle 10"/>
            <p:cNvSpPr>
              <a:spLocks noChangeArrowheads="1"/>
            </p:cNvSpPr>
            <p:nvPr/>
          </p:nvSpPr>
          <p:spPr bwMode="auto">
            <a:xfrm>
              <a:off x="1680" y="302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49" name="Rectangle 11"/>
            <p:cNvSpPr>
              <a:spLocks noChangeArrowheads="1"/>
            </p:cNvSpPr>
            <p:nvPr/>
          </p:nvSpPr>
          <p:spPr bwMode="auto">
            <a:xfrm>
              <a:off x="1680" y="312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50" name="Rectangle 12"/>
            <p:cNvSpPr>
              <a:spLocks noChangeArrowheads="1"/>
            </p:cNvSpPr>
            <p:nvPr/>
          </p:nvSpPr>
          <p:spPr bwMode="auto">
            <a:xfrm>
              <a:off x="1680" y="321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51" name="Rectangle 13"/>
            <p:cNvSpPr>
              <a:spLocks noChangeArrowheads="1"/>
            </p:cNvSpPr>
            <p:nvPr/>
          </p:nvSpPr>
          <p:spPr bwMode="auto">
            <a:xfrm>
              <a:off x="1680" y="331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52" name="Rectangle 14"/>
            <p:cNvSpPr>
              <a:spLocks noChangeArrowheads="1"/>
            </p:cNvSpPr>
            <p:nvPr/>
          </p:nvSpPr>
          <p:spPr bwMode="auto">
            <a:xfrm>
              <a:off x="1680" y="340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53" name="Rectangle 15"/>
            <p:cNvSpPr>
              <a:spLocks noChangeArrowheads="1"/>
            </p:cNvSpPr>
            <p:nvPr/>
          </p:nvSpPr>
          <p:spPr bwMode="auto">
            <a:xfrm>
              <a:off x="1680" y="350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54" name="Rectangle 16"/>
            <p:cNvSpPr>
              <a:spLocks noChangeArrowheads="1"/>
            </p:cNvSpPr>
            <p:nvPr/>
          </p:nvSpPr>
          <p:spPr bwMode="auto">
            <a:xfrm>
              <a:off x="2736" y="369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55" name="Rectangle 17"/>
            <p:cNvSpPr>
              <a:spLocks noChangeArrowheads="1"/>
            </p:cNvSpPr>
            <p:nvPr/>
          </p:nvSpPr>
          <p:spPr bwMode="auto">
            <a:xfrm>
              <a:off x="2928" y="369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56" name="Rectangle 19"/>
            <p:cNvSpPr>
              <a:spLocks noChangeArrowheads="1"/>
            </p:cNvSpPr>
            <p:nvPr/>
          </p:nvSpPr>
          <p:spPr bwMode="auto">
            <a:xfrm>
              <a:off x="2736" y="388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57" name="Rectangle 101"/>
            <p:cNvSpPr>
              <a:spLocks noChangeArrowheads="1"/>
            </p:cNvSpPr>
            <p:nvPr/>
          </p:nvSpPr>
          <p:spPr bwMode="auto">
            <a:xfrm>
              <a:off x="1776" y="254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58" name="Rectangle 102"/>
            <p:cNvSpPr>
              <a:spLocks noChangeArrowheads="1"/>
            </p:cNvSpPr>
            <p:nvPr/>
          </p:nvSpPr>
          <p:spPr bwMode="auto">
            <a:xfrm>
              <a:off x="1776" y="264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59" name="Rectangle 103"/>
            <p:cNvSpPr>
              <a:spLocks noChangeArrowheads="1"/>
            </p:cNvSpPr>
            <p:nvPr/>
          </p:nvSpPr>
          <p:spPr bwMode="auto">
            <a:xfrm>
              <a:off x="1776" y="273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60" name="Rectangle 104"/>
            <p:cNvSpPr>
              <a:spLocks noChangeArrowheads="1"/>
            </p:cNvSpPr>
            <p:nvPr/>
          </p:nvSpPr>
          <p:spPr bwMode="auto">
            <a:xfrm>
              <a:off x="1776" y="283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61" name="Rectangle 105"/>
            <p:cNvSpPr>
              <a:spLocks noChangeArrowheads="1"/>
            </p:cNvSpPr>
            <p:nvPr/>
          </p:nvSpPr>
          <p:spPr bwMode="auto">
            <a:xfrm>
              <a:off x="1776" y="292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62" name="Rectangle 106"/>
            <p:cNvSpPr>
              <a:spLocks noChangeArrowheads="1"/>
            </p:cNvSpPr>
            <p:nvPr/>
          </p:nvSpPr>
          <p:spPr bwMode="auto">
            <a:xfrm>
              <a:off x="1776" y="302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63" name="Rectangle 107"/>
            <p:cNvSpPr>
              <a:spLocks noChangeArrowheads="1"/>
            </p:cNvSpPr>
            <p:nvPr/>
          </p:nvSpPr>
          <p:spPr bwMode="auto">
            <a:xfrm>
              <a:off x="1776" y="312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64" name="Rectangle 108"/>
            <p:cNvSpPr>
              <a:spLocks noChangeArrowheads="1"/>
            </p:cNvSpPr>
            <p:nvPr/>
          </p:nvSpPr>
          <p:spPr bwMode="auto">
            <a:xfrm>
              <a:off x="1776" y="321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65" name="Rectangle 109"/>
            <p:cNvSpPr>
              <a:spLocks noChangeArrowheads="1"/>
            </p:cNvSpPr>
            <p:nvPr/>
          </p:nvSpPr>
          <p:spPr bwMode="auto">
            <a:xfrm>
              <a:off x="1776" y="331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66" name="Rectangle 110"/>
            <p:cNvSpPr>
              <a:spLocks noChangeArrowheads="1"/>
            </p:cNvSpPr>
            <p:nvPr/>
          </p:nvSpPr>
          <p:spPr bwMode="auto">
            <a:xfrm>
              <a:off x="1776" y="340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67" name="Rectangle 111"/>
            <p:cNvSpPr>
              <a:spLocks noChangeArrowheads="1"/>
            </p:cNvSpPr>
            <p:nvPr/>
          </p:nvSpPr>
          <p:spPr bwMode="auto">
            <a:xfrm>
              <a:off x="1776" y="350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68" name="Rectangle 200"/>
            <p:cNvSpPr>
              <a:spLocks noChangeArrowheads="1"/>
            </p:cNvSpPr>
            <p:nvPr/>
          </p:nvSpPr>
          <p:spPr bwMode="auto">
            <a:xfrm>
              <a:off x="1872" y="254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69" name="Rectangle 201"/>
            <p:cNvSpPr>
              <a:spLocks noChangeArrowheads="1"/>
            </p:cNvSpPr>
            <p:nvPr/>
          </p:nvSpPr>
          <p:spPr bwMode="auto">
            <a:xfrm>
              <a:off x="1872" y="264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70" name="Rectangle 202"/>
            <p:cNvSpPr>
              <a:spLocks noChangeArrowheads="1"/>
            </p:cNvSpPr>
            <p:nvPr/>
          </p:nvSpPr>
          <p:spPr bwMode="auto">
            <a:xfrm>
              <a:off x="1872" y="273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71" name="Rectangle 203"/>
            <p:cNvSpPr>
              <a:spLocks noChangeArrowheads="1"/>
            </p:cNvSpPr>
            <p:nvPr/>
          </p:nvSpPr>
          <p:spPr bwMode="auto">
            <a:xfrm>
              <a:off x="1872" y="283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72" name="Rectangle 204"/>
            <p:cNvSpPr>
              <a:spLocks noChangeArrowheads="1"/>
            </p:cNvSpPr>
            <p:nvPr/>
          </p:nvSpPr>
          <p:spPr bwMode="auto">
            <a:xfrm>
              <a:off x="1872" y="292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73" name="Rectangle 205"/>
            <p:cNvSpPr>
              <a:spLocks noChangeArrowheads="1"/>
            </p:cNvSpPr>
            <p:nvPr/>
          </p:nvSpPr>
          <p:spPr bwMode="auto">
            <a:xfrm>
              <a:off x="1872" y="302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74" name="Rectangle 206"/>
            <p:cNvSpPr>
              <a:spLocks noChangeArrowheads="1"/>
            </p:cNvSpPr>
            <p:nvPr/>
          </p:nvSpPr>
          <p:spPr bwMode="auto">
            <a:xfrm>
              <a:off x="1872" y="312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75" name="Rectangle 207"/>
            <p:cNvSpPr>
              <a:spLocks noChangeArrowheads="1"/>
            </p:cNvSpPr>
            <p:nvPr/>
          </p:nvSpPr>
          <p:spPr bwMode="auto">
            <a:xfrm>
              <a:off x="1872" y="321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76" name="Rectangle 208"/>
            <p:cNvSpPr>
              <a:spLocks noChangeArrowheads="1"/>
            </p:cNvSpPr>
            <p:nvPr/>
          </p:nvSpPr>
          <p:spPr bwMode="auto">
            <a:xfrm>
              <a:off x="1872" y="331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77" name="Rectangle 209"/>
            <p:cNvSpPr>
              <a:spLocks noChangeArrowheads="1"/>
            </p:cNvSpPr>
            <p:nvPr/>
          </p:nvSpPr>
          <p:spPr bwMode="auto">
            <a:xfrm>
              <a:off x="1872" y="340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78" name="Rectangle 210"/>
            <p:cNvSpPr>
              <a:spLocks noChangeArrowheads="1"/>
            </p:cNvSpPr>
            <p:nvPr/>
          </p:nvSpPr>
          <p:spPr bwMode="auto">
            <a:xfrm>
              <a:off x="1872" y="350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79" name="Rectangle 211"/>
            <p:cNvSpPr>
              <a:spLocks noChangeArrowheads="1"/>
            </p:cNvSpPr>
            <p:nvPr/>
          </p:nvSpPr>
          <p:spPr bwMode="auto">
            <a:xfrm>
              <a:off x="1968" y="254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80" name="Rectangle 212"/>
            <p:cNvSpPr>
              <a:spLocks noChangeArrowheads="1"/>
            </p:cNvSpPr>
            <p:nvPr/>
          </p:nvSpPr>
          <p:spPr bwMode="auto">
            <a:xfrm>
              <a:off x="1968" y="264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81" name="Rectangle 213"/>
            <p:cNvSpPr>
              <a:spLocks noChangeArrowheads="1"/>
            </p:cNvSpPr>
            <p:nvPr/>
          </p:nvSpPr>
          <p:spPr bwMode="auto">
            <a:xfrm>
              <a:off x="1968" y="273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82" name="Rectangle 214"/>
            <p:cNvSpPr>
              <a:spLocks noChangeArrowheads="1"/>
            </p:cNvSpPr>
            <p:nvPr/>
          </p:nvSpPr>
          <p:spPr bwMode="auto">
            <a:xfrm>
              <a:off x="1968" y="283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83" name="Rectangle 215"/>
            <p:cNvSpPr>
              <a:spLocks noChangeArrowheads="1"/>
            </p:cNvSpPr>
            <p:nvPr/>
          </p:nvSpPr>
          <p:spPr bwMode="auto">
            <a:xfrm>
              <a:off x="1968" y="292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84" name="Rectangle 216"/>
            <p:cNvSpPr>
              <a:spLocks noChangeArrowheads="1"/>
            </p:cNvSpPr>
            <p:nvPr/>
          </p:nvSpPr>
          <p:spPr bwMode="auto">
            <a:xfrm>
              <a:off x="1968" y="302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85" name="Rectangle 217"/>
            <p:cNvSpPr>
              <a:spLocks noChangeArrowheads="1"/>
            </p:cNvSpPr>
            <p:nvPr/>
          </p:nvSpPr>
          <p:spPr bwMode="auto">
            <a:xfrm>
              <a:off x="1968" y="312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86" name="Rectangle 218"/>
            <p:cNvSpPr>
              <a:spLocks noChangeArrowheads="1"/>
            </p:cNvSpPr>
            <p:nvPr/>
          </p:nvSpPr>
          <p:spPr bwMode="auto">
            <a:xfrm>
              <a:off x="1968" y="321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87" name="Rectangle 219"/>
            <p:cNvSpPr>
              <a:spLocks noChangeArrowheads="1"/>
            </p:cNvSpPr>
            <p:nvPr/>
          </p:nvSpPr>
          <p:spPr bwMode="auto">
            <a:xfrm>
              <a:off x="1968" y="331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88" name="Rectangle 220"/>
            <p:cNvSpPr>
              <a:spLocks noChangeArrowheads="1"/>
            </p:cNvSpPr>
            <p:nvPr/>
          </p:nvSpPr>
          <p:spPr bwMode="auto">
            <a:xfrm>
              <a:off x="1968" y="340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89" name="Rectangle 221"/>
            <p:cNvSpPr>
              <a:spLocks noChangeArrowheads="1"/>
            </p:cNvSpPr>
            <p:nvPr/>
          </p:nvSpPr>
          <p:spPr bwMode="auto">
            <a:xfrm>
              <a:off x="1968" y="350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90" name="Rectangle 222"/>
            <p:cNvSpPr>
              <a:spLocks noChangeArrowheads="1"/>
            </p:cNvSpPr>
            <p:nvPr/>
          </p:nvSpPr>
          <p:spPr bwMode="auto">
            <a:xfrm>
              <a:off x="2064" y="254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91" name="Rectangle 223"/>
            <p:cNvSpPr>
              <a:spLocks noChangeArrowheads="1"/>
            </p:cNvSpPr>
            <p:nvPr/>
          </p:nvSpPr>
          <p:spPr bwMode="auto">
            <a:xfrm>
              <a:off x="2064" y="264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92" name="Rectangle 224"/>
            <p:cNvSpPr>
              <a:spLocks noChangeArrowheads="1"/>
            </p:cNvSpPr>
            <p:nvPr/>
          </p:nvSpPr>
          <p:spPr bwMode="auto">
            <a:xfrm>
              <a:off x="2064" y="273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93" name="Rectangle 225"/>
            <p:cNvSpPr>
              <a:spLocks noChangeArrowheads="1"/>
            </p:cNvSpPr>
            <p:nvPr/>
          </p:nvSpPr>
          <p:spPr bwMode="auto">
            <a:xfrm>
              <a:off x="2064" y="283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94" name="Rectangle 226"/>
            <p:cNvSpPr>
              <a:spLocks noChangeArrowheads="1"/>
            </p:cNvSpPr>
            <p:nvPr/>
          </p:nvSpPr>
          <p:spPr bwMode="auto">
            <a:xfrm>
              <a:off x="2064" y="292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95" name="Rectangle 227"/>
            <p:cNvSpPr>
              <a:spLocks noChangeArrowheads="1"/>
            </p:cNvSpPr>
            <p:nvPr/>
          </p:nvSpPr>
          <p:spPr bwMode="auto">
            <a:xfrm>
              <a:off x="2064" y="302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96" name="Rectangle 228"/>
            <p:cNvSpPr>
              <a:spLocks noChangeArrowheads="1"/>
            </p:cNvSpPr>
            <p:nvPr/>
          </p:nvSpPr>
          <p:spPr bwMode="auto">
            <a:xfrm>
              <a:off x="2064" y="312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97" name="Rectangle 229"/>
            <p:cNvSpPr>
              <a:spLocks noChangeArrowheads="1"/>
            </p:cNvSpPr>
            <p:nvPr/>
          </p:nvSpPr>
          <p:spPr bwMode="auto">
            <a:xfrm>
              <a:off x="2064" y="321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98" name="Rectangle 230"/>
            <p:cNvSpPr>
              <a:spLocks noChangeArrowheads="1"/>
            </p:cNvSpPr>
            <p:nvPr/>
          </p:nvSpPr>
          <p:spPr bwMode="auto">
            <a:xfrm>
              <a:off x="2064" y="331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99" name="Rectangle 231"/>
            <p:cNvSpPr>
              <a:spLocks noChangeArrowheads="1"/>
            </p:cNvSpPr>
            <p:nvPr/>
          </p:nvSpPr>
          <p:spPr bwMode="auto">
            <a:xfrm>
              <a:off x="2064" y="340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00" name="Rectangle 232"/>
            <p:cNvSpPr>
              <a:spLocks noChangeArrowheads="1"/>
            </p:cNvSpPr>
            <p:nvPr/>
          </p:nvSpPr>
          <p:spPr bwMode="auto">
            <a:xfrm>
              <a:off x="2064" y="350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01" name="Rectangle 233"/>
            <p:cNvSpPr>
              <a:spLocks noChangeArrowheads="1"/>
            </p:cNvSpPr>
            <p:nvPr/>
          </p:nvSpPr>
          <p:spPr bwMode="auto">
            <a:xfrm>
              <a:off x="2160" y="254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02" name="Rectangle 234"/>
            <p:cNvSpPr>
              <a:spLocks noChangeArrowheads="1"/>
            </p:cNvSpPr>
            <p:nvPr/>
          </p:nvSpPr>
          <p:spPr bwMode="auto">
            <a:xfrm>
              <a:off x="2160" y="264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03" name="Rectangle 235"/>
            <p:cNvSpPr>
              <a:spLocks noChangeArrowheads="1"/>
            </p:cNvSpPr>
            <p:nvPr/>
          </p:nvSpPr>
          <p:spPr bwMode="auto">
            <a:xfrm>
              <a:off x="2160" y="273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04" name="Rectangle 236"/>
            <p:cNvSpPr>
              <a:spLocks noChangeArrowheads="1"/>
            </p:cNvSpPr>
            <p:nvPr/>
          </p:nvSpPr>
          <p:spPr bwMode="auto">
            <a:xfrm>
              <a:off x="2160" y="283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05" name="Rectangle 237"/>
            <p:cNvSpPr>
              <a:spLocks noChangeArrowheads="1"/>
            </p:cNvSpPr>
            <p:nvPr/>
          </p:nvSpPr>
          <p:spPr bwMode="auto">
            <a:xfrm>
              <a:off x="2160" y="292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06" name="Rectangle 238"/>
            <p:cNvSpPr>
              <a:spLocks noChangeArrowheads="1"/>
            </p:cNvSpPr>
            <p:nvPr/>
          </p:nvSpPr>
          <p:spPr bwMode="auto">
            <a:xfrm>
              <a:off x="2160" y="302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07" name="Rectangle 239"/>
            <p:cNvSpPr>
              <a:spLocks noChangeArrowheads="1"/>
            </p:cNvSpPr>
            <p:nvPr/>
          </p:nvSpPr>
          <p:spPr bwMode="auto">
            <a:xfrm>
              <a:off x="2160" y="312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08" name="Rectangle 240"/>
            <p:cNvSpPr>
              <a:spLocks noChangeArrowheads="1"/>
            </p:cNvSpPr>
            <p:nvPr/>
          </p:nvSpPr>
          <p:spPr bwMode="auto">
            <a:xfrm>
              <a:off x="2160" y="321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09" name="Rectangle 241"/>
            <p:cNvSpPr>
              <a:spLocks noChangeArrowheads="1"/>
            </p:cNvSpPr>
            <p:nvPr/>
          </p:nvSpPr>
          <p:spPr bwMode="auto">
            <a:xfrm>
              <a:off x="2160" y="331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10" name="Rectangle 242"/>
            <p:cNvSpPr>
              <a:spLocks noChangeArrowheads="1"/>
            </p:cNvSpPr>
            <p:nvPr/>
          </p:nvSpPr>
          <p:spPr bwMode="auto">
            <a:xfrm>
              <a:off x="2160" y="340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11" name="Rectangle 243"/>
            <p:cNvSpPr>
              <a:spLocks noChangeArrowheads="1"/>
            </p:cNvSpPr>
            <p:nvPr/>
          </p:nvSpPr>
          <p:spPr bwMode="auto">
            <a:xfrm>
              <a:off x="2160" y="350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12" name="Rectangle 244"/>
            <p:cNvSpPr>
              <a:spLocks noChangeArrowheads="1"/>
            </p:cNvSpPr>
            <p:nvPr/>
          </p:nvSpPr>
          <p:spPr bwMode="auto">
            <a:xfrm>
              <a:off x="2256" y="254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13" name="Rectangle 245"/>
            <p:cNvSpPr>
              <a:spLocks noChangeArrowheads="1"/>
            </p:cNvSpPr>
            <p:nvPr/>
          </p:nvSpPr>
          <p:spPr bwMode="auto">
            <a:xfrm>
              <a:off x="2256" y="264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14" name="Rectangle 246"/>
            <p:cNvSpPr>
              <a:spLocks noChangeArrowheads="1"/>
            </p:cNvSpPr>
            <p:nvPr/>
          </p:nvSpPr>
          <p:spPr bwMode="auto">
            <a:xfrm>
              <a:off x="2256" y="273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15" name="Rectangle 247"/>
            <p:cNvSpPr>
              <a:spLocks noChangeArrowheads="1"/>
            </p:cNvSpPr>
            <p:nvPr/>
          </p:nvSpPr>
          <p:spPr bwMode="auto">
            <a:xfrm>
              <a:off x="2256" y="283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16" name="Rectangle 248"/>
            <p:cNvSpPr>
              <a:spLocks noChangeArrowheads="1"/>
            </p:cNvSpPr>
            <p:nvPr/>
          </p:nvSpPr>
          <p:spPr bwMode="auto">
            <a:xfrm>
              <a:off x="2256" y="292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17" name="Rectangle 249"/>
            <p:cNvSpPr>
              <a:spLocks noChangeArrowheads="1"/>
            </p:cNvSpPr>
            <p:nvPr/>
          </p:nvSpPr>
          <p:spPr bwMode="auto">
            <a:xfrm>
              <a:off x="2256" y="302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18" name="Rectangle 250"/>
            <p:cNvSpPr>
              <a:spLocks noChangeArrowheads="1"/>
            </p:cNvSpPr>
            <p:nvPr/>
          </p:nvSpPr>
          <p:spPr bwMode="auto">
            <a:xfrm>
              <a:off x="2256" y="312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19" name="Rectangle 251"/>
            <p:cNvSpPr>
              <a:spLocks noChangeArrowheads="1"/>
            </p:cNvSpPr>
            <p:nvPr/>
          </p:nvSpPr>
          <p:spPr bwMode="auto">
            <a:xfrm>
              <a:off x="2256" y="321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20" name="Rectangle 252"/>
            <p:cNvSpPr>
              <a:spLocks noChangeArrowheads="1"/>
            </p:cNvSpPr>
            <p:nvPr/>
          </p:nvSpPr>
          <p:spPr bwMode="auto">
            <a:xfrm>
              <a:off x="2256" y="331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21" name="Rectangle 253"/>
            <p:cNvSpPr>
              <a:spLocks noChangeArrowheads="1"/>
            </p:cNvSpPr>
            <p:nvPr/>
          </p:nvSpPr>
          <p:spPr bwMode="auto">
            <a:xfrm>
              <a:off x="2256" y="340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22" name="Rectangle 254"/>
            <p:cNvSpPr>
              <a:spLocks noChangeArrowheads="1"/>
            </p:cNvSpPr>
            <p:nvPr/>
          </p:nvSpPr>
          <p:spPr bwMode="auto">
            <a:xfrm>
              <a:off x="2256" y="350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23" name="Rectangle 255"/>
            <p:cNvSpPr>
              <a:spLocks noChangeArrowheads="1"/>
            </p:cNvSpPr>
            <p:nvPr/>
          </p:nvSpPr>
          <p:spPr bwMode="auto">
            <a:xfrm>
              <a:off x="2352" y="254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24" name="Rectangle 256"/>
            <p:cNvSpPr>
              <a:spLocks noChangeArrowheads="1"/>
            </p:cNvSpPr>
            <p:nvPr/>
          </p:nvSpPr>
          <p:spPr bwMode="auto">
            <a:xfrm>
              <a:off x="2352" y="264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25" name="Rectangle 257"/>
            <p:cNvSpPr>
              <a:spLocks noChangeArrowheads="1"/>
            </p:cNvSpPr>
            <p:nvPr/>
          </p:nvSpPr>
          <p:spPr bwMode="auto">
            <a:xfrm>
              <a:off x="2352" y="273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26" name="Rectangle 258"/>
            <p:cNvSpPr>
              <a:spLocks noChangeArrowheads="1"/>
            </p:cNvSpPr>
            <p:nvPr/>
          </p:nvSpPr>
          <p:spPr bwMode="auto">
            <a:xfrm>
              <a:off x="2352" y="283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27" name="Rectangle 259"/>
            <p:cNvSpPr>
              <a:spLocks noChangeArrowheads="1"/>
            </p:cNvSpPr>
            <p:nvPr/>
          </p:nvSpPr>
          <p:spPr bwMode="auto">
            <a:xfrm>
              <a:off x="2352" y="292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28" name="Rectangle 260"/>
            <p:cNvSpPr>
              <a:spLocks noChangeArrowheads="1"/>
            </p:cNvSpPr>
            <p:nvPr/>
          </p:nvSpPr>
          <p:spPr bwMode="auto">
            <a:xfrm>
              <a:off x="2352" y="302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29" name="Rectangle 261"/>
            <p:cNvSpPr>
              <a:spLocks noChangeArrowheads="1"/>
            </p:cNvSpPr>
            <p:nvPr/>
          </p:nvSpPr>
          <p:spPr bwMode="auto">
            <a:xfrm>
              <a:off x="2352" y="312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30" name="Rectangle 262"/>
            <p:cNvSpPr>
              <a:spLocks noChangeArrowheads="1"/>
            </p:cNvSpPr>
            <p:nvPr/>
          </p:nvSpPr>
          <p:spPr bwMode="auto">
            <a:xfrm>
              <a:off x="2352" y="321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31" name="Rectangle 263"/>
            <p:cNvSpPr>
              <a:spLocks noChangeArrowheads="1"/>
            </p:cNvSpPr>
            <p:nvPr/>
          </p:nvSpPr>
          <p:spPr bwMode="auto">
            <a:xfrm>
              <a:off x="2352" y="331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32" name="Rectangle 264"/>
            <p:cNvSpPr>
              <a:spLocks noChangeArrowheads="1"/>
            </p:cNvSpPr>
            <p:nvPr/>
          </p:nvSpPr>
          <p:spPr bwMode="auto">
            <a:xfrm>
              <a:off x="2352" y="340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33" name="Rectangle 265"/>
            <p:cNvSpPr>
              <a:spLocks noChangeArrowheads="1"/>
            </p:cNvSpPr>
            <p:nvPr/>
          </p:nvSpPr>
          <p:spPr bwMode="auto">
            <a:xfrm>
              <a:off x="2352" y="350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34" name="Rectangle 266"/>
            <p:cNvSpPr>
              <a:spLocks noChangeArrowheads="1"/>
            </p:cNvSpPr>
            <p:nvPr/>
          </p:nvSpPr>
          <p:spPr bwMode="auto">
            <a:xfrm>
              <a:off x="2448" y="254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35" name="Rectangle 267"/>
            <p:cNvSpPr>
              <a:spLocks noChangeArrowheads="1"/>
            </p:cNvSpPr>
            <p:nvPr/>
          </p:nvSpPr>
          <p:spPr bwMode="auto">
            <a:xfrm>
              <a:off x="2448" y="264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36" name="Rectangle 268"/>
            <p:cNvSpPr>
              <a:spLocks noChangeArrowheads="1"/>
            </p:cNvSpPr>
            <p:nvPr/>
          </p:nvSpPr>
          <p:spPr bwMode="auto">
            <a:xfrm>
              <a:off x="2448" y="273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37" name="Rectangle 269"/>
            <p:cNvSpPr>
              <a:spLocks noChangeArrowheads="1"/>
            </p:cNvSpPr>
            <p:nvPr/>
          </p:nvSpPr>
          <p:spPr bwMode="auto">
            <a:xfrm>
              <a:off x="2448" y="283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38" name="Rectangle 270"/>
            <p:cNvSpPr>
              <a:spLocks noChangeArrowheads="1"/>
            </p:cNvSpPr>
            <p:nvPr/>
          </p:nvSpPr>
          <p:spPr bwMode="auto">
            <a:xfrm>
              <a:off x="2448" y="292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39" name="Rectangle 271"/>
            <p:cNvSpPr>
              <a:spLocks noChangeArrowheads="1"/>
            </p:cNvSpPr>
            <p:nvPr/>
          </p:nvSpPr>
          <p:spPr bwMode="auto">
            <a:xfrm>
              <a:off x="2448" y="302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40" name="Rectangle 272"/>
            <p:cNvSpPr>
              <a:spLocks noChangeArrowheads="1"/>
            </p:cNvSpPr>
            <p:nvPr/>
          </p:nvSpPr>
          <p:spPr bwMode="auto">
            <a:xfrm>
              <a:off x="2448" y="312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41" name="Rectangle 273"/>
            <p:cNvSpPr>
              <a:spLocks noChangeArrowheads="1"/>
            </p:cNvSpPr>
            <p:nvPr/>
          </p:nvSpPr>
          <p:spPr bwMode="auto">
            <a:xfrm>
              <a:off x="2448" y="321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42" name="Rectangle 274"/>
            <p:cNvSpPr>
              <a:spLocks noChangeArrowheads="1"/>
            </p:cNvSpPr>
            <p:nvPr/>
          </p:nvSpPr>
          <p:spPr bwMode="auto">
            <a:xfrm>
              <a:off x="2448" y="331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43" name="Rectangle 275"/>
            <p:cNvSpPr>
              <a:spLocks noChangeArrowheads="1"/>
            </p:cNvSpPr>
            <p:nvPr/>
          </p:nvSpPr>
          <p:spPr bwMode="auto">
            <a:xfrm>
              <a:off x="2448" y="340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44" name="Rectangle 276"/>
            <p:cNvSpPr>
              <a:spLocks noChangeArrowheads="1"/>
            </p:cNvSpPr>
            <p:nvPr/>
          </p:nvSpPr>
          <p:spPr bwMode="auto">
            <a:xfrm>
              <a:off x="2448" y="350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45" name="Rectangle 288"/>
            <p:cNvSpPr>
              <a:spLocks noChangeArrowheads="1"/>
            </p:cNvSpPr>
            <p:nvPr/>
          </p:nvSpPr>
          <p:spPr bwMode="auto">
            <a:xfrm>
              <a:off x="2544" y="254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46" name="Rectangle 289"/>
            <p:cNvSpPr>
              <a:spLocks noChangeArrowheads="1"/>
            </p:cNvSpPr>
            <p:nvPr/>
          </p:nvSpPr>
          <p:spPr bwMode="auto">
            <a:xfrm>
              <a:off x="2544" y="264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47" name="Rectangle 290"/>
            <p:cNvSpPr>
              <a:spLocks noChangeArrowheads="1"/>
            </p:cNvSpPr>
            <p:nvPr/>
          </p:nvSpPr>
          <p:spPr bwMode="auto">
            <a:xfrm>
              <a:off x="2544" y="273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48" name="Rectangle 291"/>
            <p:cNvSpPr>
              <a:spLocks noChangeArrowheads="1"/>
            </p:cNvSpPr>
            <p:nvPr/>
          </p:nvSpPr>
          <p:spPr bwMode="auto">
            <a:xfrm>
              <a:off x="2544" y="283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49" name="Rectangle 292"/>
            <p:cNvSpPr>
              <a:spLocks noChangeArrowheads="1"/>
            </p:cNvSpPr>
            <p:nvPr/>
          </p:nvSpPr>
          <p:spPr bwMode="auto">
            <a:xfrm>
              <a:off x="2544" y="292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50" name="Rectangle 293"/>
            <p:cNvSpPr>
              <a:spLocks noChangeArrowheads="1"/>
            </p:cNvSpPr>
            <p:nvPr/>
          </p:nvSpPr>
          <p:spPr bwMode="auto">
            <a:xfrm>
              <a:off x="2544" y="302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51" name="Rectangle 294"/>
            <p:cNvSpPr>
              <a:spLocks noChangeArrowheads="1"/>
            </p:cNvSpPr>
            <p:nvPr/>
          </p:nvSpPr>
          <p:spPr bwMode="auto">
            <a:xfrm>
              <a:off x="2544" y="312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52" name="Rectangle 295"/>
            <p:cNvSpPr>
              <a:spLocks noChangeArrowheads="1"/>
            </p:cNvSpPr>
            <p:nvPr/>
          </p:nvSpPr>
          <p:spPr bwMode="auto">
            <a:xfrm>
              <a:off x="2544" y="321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53" name="Rectangle 296"/>
            <p:cNvSpPr>
              <a:spLocks noChangeArrowheads="1"/>
            </p:cNvSpPr>
            <p:nvPr/>
          </p:nvSpPr>
          <p:spPr bwMode="auto">
            <a:xfrm>
              <a:off x="2544" y="331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54" name="Rectangle 297"/>
            <p:cNvSpPr>
              <a:spLocks noChangeArrowheads="1"/>
            </p:cNvSpPr>
            <p:nvPr/>
          </p:nvSpPr>
          <p:spPr bwMode="auto">
            <a:xfrm>
              <a:off x="2544" y="340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55" name="Rectangle 298"/>
            <p:cNvSpPr>
              <a:spLocks noChangeArrowheads="1"/>
            </p:cNvSpPr>
            <p:nvPr/>
          </p:nvSpPr>
          <p:spPr bwMode="auto">
            <a:xfrm>
              <a:off x="2544" y="350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56" name="Rectangle 299"/>
            <p:cNvSpPr>
              <a:spLocks noChangeArrowheads="1"/>
            </p:cNvSpPr>
            <p:nvPr/>
          </p:nvSpPr>
          <p:spPr bwMode="auto">
            <a:xfrm>
              <a:off x="2736" y="254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57" name="Rectangle 300"/>
            <p:cNvSpPr>
              <a:spLocks noChangeArrowheads="1"/>
            </p:cNvSpPr>
            <p:nvPr/>
          </p:nvSpPr>
          <p:spPr bwMode="auto">
            <a:xfrm>
              <a:off x="2736" y="264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58" name="Rectangle 301"/>
            <p:cNvSpPr>
              <a:spLocks noChangeArrowheads="1"/>
            </p:cNvSpPr>
            <p:nvPr/>
          </p:nvSpPr>
          <p:spPr bwMode="auto">
            <a:xfrm>
              <a:off x="2736" y="273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59" name="Rectangle 302"/>
            <p:cNvSpPr>
              <a:spLocks noChangeArrowheads="1"/>
            </p:cNvSpPr>
            <p:nvPr/>
          </p:nvSpPr>
          <p:spPr bwMode="auto">
            <a:xfrm>
              <a:off x="2736" y="283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60" name="Rectangle 303"/>
            <p:cNvSpPr>
              <a:spLocks noChangeArrowheads="1"/>
            </p:cNvSpPr>
            <p:nvPr/>
          </p:nvSpPr>
          <p:spPr bwMode="auto">
            <a:xfrm>
              <a:off x="2736" y="292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61" name="Rectangle 304"/>
            <p:cNvSpPr>
              <a:spLocks noChangeArrowheads="1"/>
            </p:cNvSpPr>
            <p:nvPr/>
          </p:nvSpPr>
          <p:spPr bwMode="auto">
            <a:xfrm>
              <a:off x="2736" y="302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62" name="Rectangle 305"/>
            <p:cNvSpPr>
              <a:spLocks noChangeArrowheads="1"/>
            </p:cNvSpPr>
            <p:nvPr/>
          </p:nvSpPr>
          <p:spPr bwMode="auto">
            <a:xfrm>
              <a:off x="2736" y="312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63" name="Rectangle 306"/>
            <p:cNvSpPr>
              <a:spLocks noChangeArrowheads="1"/>
            </p:cNvSpPr>
            <p:nvPr/>
          </p:nvSpPr>
          <p:spPr bwMode="auto">
            <a:xfrm>
              <a:off x="2736" y="321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64" name="Rectangle 307"/>
            <p:cNvSpPr>
              <a:spLocks noChangeArrowheads="1"/>
            </p:cNvSpPr>
            <p:nvPr/>
          </p:nvSpPr>
          <p:spPr bwMode="auto">
            <a:xfrm>
              <a:off x="2736" y="331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65" name="Rectangle 308"/>
            <p:cNvSpPr>
              <a:spLocks noChangeArrowheads="1"/>
            </p:cNvSpPr>
            <p:nvPr/>
          </p:nvSpPr>
          <p:spPr bwMode="auto">
            <a:xfrm>
              <a:off x="2736" y="340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66" name="Rectangle 309"/>
            <p:cNvSpPr>
              <a:spLocks noChangeArrowheads="1"/>
            </p:cNvSpPr>
            <p:nvPr/>
          </p:nvSpPr>
          <p:spPr bwMode="auto">
            <a:xfrm>
              <a:off x="2736" y="350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67" name="Rectangle 310"/>
            <p:cNvSpPr>
              <a:spLocks noChangeArrowheads="1"/>
            </p:cNvSpPr>
            <p:nvPr/>
          </p:nvSpPr>
          <p:spPr bwMode="auto">
            <a:xfrm>
              <a:off x="2928" y="254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68" name="Rectangle 311"/>
            <p:cNvSpPr>
              <a:spLocks noChangeArrowheads="1"/>
            </p:cNvSpPr>
            <p:nvPr/>
          </p:nvSpPr>
          <p:spPr bwMode="auto">
            <a:xfrm>
              <a:off x="2928" y="264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69" name="Rectangle 312"/>
            <p:cNvSpPr>
              <a:spLocks noChangeArrowheads="1"/>
            </p:cNvSpPr>
            <p:nvPr/>
          </p:nvSpPr>
          <p:spPr bwMode="auto">
            <a:xfrm>
              <a:off x="2928" y="273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70" name="Rectangle 313"/>
            <p:cNvSpPr>
              <a:spLocks noChangeArrowheads="1"/>
            </p:cNvSpPr>
            <p:nvPr/>
          </p:nvSpPr>
          <p:spPr bwMode="auto">
            <a:xfrm>
              <a:off x="2928" y="283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71" name="Rectangle 314"/>
            <p:cNvSpPr>
              <a:spLocks noChangeArrowheads="1"/>
            </p:cNvSpPr>
            <p:nvPr/>
          </p:nvSpPr>
          <p:spPr bwMode="auto">
            <a:xfrm>
              <a:off x="2928" y="292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72" name="Rectangle 315"/>
            <p:cNvSpPr>
              <a:spLocks noChangeArrowheads="1"/>
            </p:cNvSpPr>
            <p:nvPr/>
          </p:nvSpPr>
          <p:spPr bwMode="auto">
            <a:xfrm>
              <a:off x="2928" y="302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73" name="Rectangle 316"/>
            <p:cNvSpPr>
              <a:spLocks noChangeArrowheads="1"/>
            </p:cNvSpPr>
            <p:nvPr/>
          </p:nvSpPr>
          <p:spPr bwMode="auto">
            <a:xfrm>
              <a:off x="2928" y="3120"/>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74" name="Rectangle 317"/>
            <p:cNvSpPr>
              <a:spLocks noChangeArrowheads="1"/>
            </p:cNvSpPr>
            <p:nvPr/>
          </p:nvSpPr>
          <p:spPr bwMode="auto">
            <a:xfrm>
              <a:off x="2928" y="321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75" name="Rectangle 318"/>
            <p:cNvSpPr>
              <a:spLocks noChangeArrowheads="1"/>
            </p:cNvSpPr>
            <p:nvPr/>
          </p:nvSpPr>
          <p:spPr bwMode="auto">
            <a:xfrm>
              <a:off x="2928" y="3312"/>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76" name="Rectangle 319"/>
            <p:cNvSpPr>
              <a:spLocks noChangeArrowheads="1"/>
            </p:cNvSpPr>
            <p:nvPr/>
          </p:nvSpPr>
          <p:spPr bwMode="auto">
            <a:xfrm>
              <a:off x="2928" y="340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77" name="Rectangle 320"/>
            <p:cNvSpPr>
              <a:spLocks noChangeArrowheads="1"/>
            </p:cNvSpPr>
            <p:nvPr/>
          </p:nvSpPr>
          <p:spPr bwMode="auto">
            <a:xfrm>
              <a:off x="2928" y="3504"/>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78" name="Rectangle 321"/>
            <p:cNvSpPr>
              <a:spLocks noChangeArrowheads="1"/>
            </p:cNvSpPr>
            <p:nvPr/>
          </p:nvSpPr>
          <p:spPr bwMode="auto">
            <a:xfrm>
              <a:off x="1680" y="369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79" name="Rectangle 322"/>
            <p:cNvSpPr>
              <a:spLocks noChangeArrowheads="1"/>
            </p:cNvSpPr>
            <p:nvPr/>
          </p:nvSpPr>
          <p:spPr bwMode="auto">
            <a:xfrm>
              <a:off x="1776" y="369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80" name="Rectangle 323"/>
            <p:cNvSpPr>
              <a:spLocks noChangeArrowheads="1"/>
            </p:cNvSpPr>
            <p:nvPr/>
          </p:nvSpPr>
          <p:spPr bwMode="auto">
            <a:xfrm>
              <a:off x="1872" y="369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81" name="Rectangle 324"/>
            <p:cNvSpPr>
              <a:spLocks noChangeArrowheads="1"/>
            </p:cNvSpPr>
            <p:nvPr/>
          </p:nvSpPr>
          <p:spPr bwMode="auto">
            <a:xfrm>
              <a:off x="1968" y="369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82" name="Rectangle 325"/>
            <p:cNvSpPr>
              <a:spLocks noChangeArrowheads="1"/>
            </p:cNvSpPr>
            <p:nvPr/>
          </p:nvSpPr>
          <p:spPr bwMode="auto">
            <a:xfrm>
              <a:off x="2064" y="369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83" name="Rectangle 326"/>
            <p:cNvSpPr>
              <a:spLocks noChangeArrowheads="1"/>
            </p:cNvSpPr>
            <p:nvPr/>
          </p:nvSpPr>
          <p:spPr bwMode="auto">
            <a:xfrm>
              <a:off x="2160" y="369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84" name="Rectangle 327"/>
            <p:cNvSpPr>
              <a:spLocks noChangeArrowheads="1"/>
            </p:cNvSpPr>
            <p:nvPr/>
          </p:nvSpPr>
          <p:spPr bwMode="auto">
            <a:xfrm>
              <a:off x="2256" y="369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85" name="Rectangle 328"/>
            <p:cNvSpPr>
              <a:spLocks noChangeArrowheads="1"/>
            </p:cNvSpPr>
            <p:nvPr/>
          </p:nvSpPr>
          <p:spPr bwMode="auto">
            <a:xfrm>
              <a:off x="2352" y="369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86" name="Rectangle 329"/>
            <p:cNvSpPr>
              <a:spLocks noChangeArrowheads="1"/>
            </p:cNvSpPr>
            <p:nvPr/>
          </p:nvSpPr>
          <p:spPr bwMode="auto">
            <a:xfrm>
              <a:off x="2448" y="369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87" name="Rectangle 330"/>
            <p:cNvSpPr>
              <a:spLocks noChangeArrowheads="1"/>
            </p:cNvSpPr>
            <p:nvPr/>
          </p:nvSpPr>
          <p:spPr bwMode="auto">
            <a:xfrm>
              <a:off x="2544" y="3696"/>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88" name="Rectangle 331"/>
            <p:cNvSpPr>
              <a:spLocks noChangeArrowheads="1"/>
            </p:cNvSpPr>
            <p:nvPr/>
          </p:nvSpPr>
          <p:spPr bwMode="auto">
            <a:xfrm>
              <a:off x="1680" y="388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89" name="Rectangle 332"/>
            <p:cNvSpPr>
              <a:spLocks noChangeArrowheads="1"/>
            </p:cNvSpPr>
            <p:nvPr/>
          </p:nvSpPr>
          <p:spPr bwMode="auto">
            <a:xfrm>
              <a:off x="1776" y="388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90" name="Rectangle 333"/>
            <p:cNvSpPr>
              <a:spLocks noChangeArrowheads="1"/>
            </p:cNvSpPr>
            <p:nvPr/>
          </p:nvSpPr>
          <p:spPr bwMode="auto">
            <a:xfrm>
              <a:off x="1872" y="388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91" name="Rectangle 334"/>
            <p:cNvSpPr>
              <a:spLocks noChangeArrowheads="1"/>
            </p:cNvSpPr>
            <p:nvPr/>
          </p:nvSpPr>
          <p:spPr bwMode="auto">
            <a:xfrm>
              <a:off x="1968" y="388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92" name="Rectangle 335"/>
            <p:cNvSpPr>
              <a:spLocks noChangeArrowheads="1"/>
            </p:cNvSpPr>
            <p:nvPr/>
          </p:nvSpPr>
          <p:spPr bwMode="auto">
            <a:xfrm>
              <a:off x="2064" y="388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93" name="Rectangle 336"/>
            <p:cNvSpPr>
              <a:spLocks noChangeArrowheads="1"/>
            </p:cNvSpPr>
            <p:nvPr/>
          </p:nvSpPr>
          <p:spPr bwMode="auto">
            <a:xfrm>
              <a:off x="2160" y="388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94" name="Rectangle 337"/>
            <p:cNvSpPr>
              <a:spLocks noChangeArrowheads="1"/>
            </p:cNvSpPr>
            <p:nvPr/>
          </p:nvSpPr>
          <p:spPr bwMode="auto">
            <a:xfrm>
              <a:off x="2256" y="388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95" name="Rectangle 338"/>
            <p:cNvSpPr>
              <a:spLocks noChangeArrowheads="1"/>
            </p:cNvSpPr>
            <p:nvPr/>
          </p:nvSpPr>
          <p:spPr bwMode="auto">
            <a:xfrm>
              <a:off x="2352" y="388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96" name="Rectangle 339"/>
            <p:cNvSpPr>
              <a:spLocks noChangeArrowheads="1"/>
            </p:cNvSpPr>
            <p:nvPr/>
          </p:nvSpPr>
          <p:spPr bwMode="auto">
            <a:xfrm>
              <a:off x="2448" y="388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97" name="Rectangle 340"/>
            <p:cNvSpPr>
              <a:spLocks noChangeArrowheads="1"/>
            </p:cNvSpPr>
            <p:nvPr/>
          </p:nvSpPr>
          <p:spPr bwMode="auto">
            <a:xfrm>
              <a:off x="2544" y="388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98" name="Rectangle 352"/>
            <p:cNvSpPr>
              <a:spLocks noChangeArrowheads="1"/>
            </p:cNvSpPr>
            <p:nvPr/>
          </p:nvSpPr>
          <p:spPr bwMode="auto">
            <a:xfrm>
              <a:off x="2928" y="3888"/>
              <a:ext cx="96" cy="96"/>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099" name="Rectangle 354"/>
            <p:cNvSpPr>
              <a:spLocks noChangeArrowheads="1"/>
            </p:cNvSpPr>
            <p:nvPr/>
          </p:nvSpPr>
          <p:spPr bwMode="auto">
            <a:xfrm>
              <a:off x="1200" y="2880"/>
              <a:ext cx="31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dirty="0" smtClean="0">
                  <a:solidFill>
                    <a:srgbClr val="FF0000"/>
                  </a:solidFill>
                </a:rPr>
                <a:t>10</a:t>
              </a:r>
              <a:endParaRPr lang="en-US" altLang="en-US" dirty="0">
                <a:solidFill>
                  <a:srgbClr val="FF0000"/>
                </a:solidFill>
              </a:endParaRPr>
            </a:p>
          </p:txBody>
        </p:sp>
        <p:sp>
          <p:nvSpPr>
            <p:cNvPr id="40100" name="Rectangle 355"/>
            <p:cNvSpPr>
              <a:spLocks noChangeArrowheads="1"/>
            </p:cNvSpPr>
            <p:nvPr/>
          </p:nvSpPr>
          <p:spPr bwMode="auto">
            <a:xfrm>
              <a:off x="2016" y="2208"/>
              <a:ext cx="31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dirty="0" smtClean="0">
                  <a:solidFill>
                    <a:srgbClr val="FF0000"/>
                  </a:solidFill>
                </a:rPr>
                <a:t>10</a:t>
              </a:r>
              <a:endParaRPr lang="en-US" altLang="en-US" dirty="0">
                <a:solidFill>
                  <a:srgbClr val="FF0000"/>
                </a:solidFill>
              </a:endParaRPr>
            </a:p>
          </p:txBody>
        </p:sp>
        <p:sp>
          <p:nvSpPr>
            <p:cNvPr id="40101" name="Rectangle 356"/>
            <p:cNvSpPr>
              <a:spLocks noChangeArrowheads="1"/>
            </p:cNvSpPr>
            <p:nvPr/>
          </p:nvSpPr>
          <p:spPr bwMode="auto">
            <a:xfrm>
              <a:off x="2832" y="2208"/>
              <a:ext cx="21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dirty="0">
                  <a:solidFill>
                    <a:srgbClr val="FF0000"/>
                  </a:solidFill>
                </a:rPr>
                <a:t>2</a:t>
              </a:r>
            </a:p>
          </p:txBody>
        </p:sp>
        <p:sp>
          <p:nvSpPr>
            <p:cNvPr id="40102" name="Rectangle 357"/>
            <p:cNvSpPr>
              <a:spLocks noChangeArrowheads="1"/>
            </p:cNvSpPr>
            <p:nvPr/>
          </p:nvSpPr>
          <p:spPr bwMode="auto">
            <a:xfrm>
              <a:off x="1200" y="3600"/>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dirty="0" smtClean="0">
                  <a:solidFill>
                    <a:srgbClr val="FF0000"/>
                  </a:solidFill>
                </a:rPr>
                <a:t>2</a:t>
              </a:r>
              <a:endParaRPr lang="en-US" altLang="en-US" dirty="0">
                <a:solidFill>
                  <a:srgbClr val="FF0000"/>
                </a:solidFill>
              </a:endParaRPr>
            </a:p>
          </p:txBody>
        </p:sp>
        <p:sp>
          <p:nvSpPr>
            <p:cNvPr id="40103" name="Rectangle 358"/>
            <p:cNvSpPr>
              <a:spLocks noChangeArrowheads="1"/>
            </p:cNvSpPr>
            <p:nvPr/>
          </p:nvSpPr>
          <p:spPr bwMode="auto">
            <a:xfrm>
              <a:off x="1200" y="3264"/>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a:solidFill>
                    <a:srgbClr val="FF0000"/>
                  </a:solidFill>
                </a:rPr>
                <a:t>+</a:t>
              </a:r>
            </a:p>
          </p:txBody>
        </p:sp>
        <p:sp>
          <p:nvSpPr>
            <p:cNvPr id="40104" name="Rectangle 359"/>
            <p:cNvSpPr>
              <a:spLocks noChangeArrowheads="1"/>
            </p:cNvSpPr>
            <p:nvPr/>
          </p:nvSpPr>
          <p:spPr bwMode="auto">
            <a:xfrm>
              <a:off x="2352" y="2208"/>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a:solidFill>
                    <a:srgbClr val="FF0000"/>
                  </a:solidFill>
                </a:rPr>
                <a:t>+</a:t>
              </a:r>
            </a:p>
          </p:txBody>
        </p:sp>
        <p:sp>
          <p:nvSpPr>
            <p:cNvPr id="40105" name="Rectangle 364"/>
            <p:cNvSpPr>
              <a:spLocks noChangeArrowheads="1"/>
            </p:cNvSpPr>
            <p:nvPr/>
          </p:nvSpPr>
          <p:spPr bwMode="auto">
            <a:xfrm>
              <a:off x="1872" y="2928"/>
              <a:ext cx="644" cy="231"/>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800" b="1">
                  <a:solidFill>
                    <a:srgbClr val="FF0000"/>
                  </a:solidFill>
                </a:rPr>
                <a:t>(10 x 10)</a:t>
              </a:r>
            </a:p>
          </p:txBody>
        </p:sp>
        <p:sp>
          <p:nvSpPr>
            <p:cNvPr id="40106" name="Rectangle 365"/>
            <p:cNvSpPr>
              <a:spLocks noChangeArrowheads="1"/>
            </p:cNvSpPr>
            <p:nvPr/>
          </p:nvSpPr>
          <p:spPr bwMode="auto">
            <a:xfrm>
              <a:off x="3168" y="3696"/>
              <a:ext cx="5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800" b="1">
                  <a:solidFill>
                    <a:srgbClr val="FF0000"/>
                  </a:solidFill>
                </a:rPr>
                <a:t>(2 x 2)</a:t>
              </a:r>
            </a:p>
          </p:txBody>
        </p:sp>
        <p:sp>
          <p:nvSpPr>
            <p:cNvPr id="40107" name="Rectangle 366"/>
            <p:cNvSpPr>
              <a:spLocks noChangeArrowheads="1"/>
            </p:cNvSpPr>
            <p:nvPr/>
          </p:nvSpPr>
          <p:spPr bwMode="auto">
            <a:xfrm>
              <a:off x="3120" y="2832"/>
              <a:ext cx="5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800" b="1">
                  <a:solidFill>
                    <a:srgbClr val="FF0000"/>
                  </a:solidFill>
                </a:rPr>
                <a:t>(10 x 2)</a:t>
              </a:r>
            </a:p>
          </p:txBody>
        </p:sp>
        <p:sp>
          <p:nvSpPr>
            <p:cNvPr id="40108" name="Rectangle 367"/>
            <p:cNvSpPr>
              <a:spLocks noChangeArrowheads="1"/>
            </p:cNvSpPr>
            <p:nvPr/>
          </p:nvSpPr>
          <p:spPr bwMode="auto">
            <a:xfrm>
              <a:off x="1876" y="3742"/>
              <a:ext cx="572" cy="231"/>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800" b="1">
                  <a:solidFill>
                    <a:srgbClr val="FF0000"/>
                  </a:solidFill>
                </a:rPr>
                <a:t>(2 x 10)</a:t>
              </a:r>
            </a:p>
          </p:txBody>
        </p:sp>
      </p:grpSp>
      <p:sp>
        <p:nvSpPr>
          <p:cNvPr id="172" name="Text Box 360"/>
          <p:cNvSpPr txBox="1">
            <a:spLocks noChangeArrowheads="1"/>
          </p:cNvSpPr>
          <p:nvPr/>
        </p:nvSpPr>
        <p:spPr bwMode="auto">
          <a:xfrm>
            <a:off x="1357312" y="2819400"/>
            <a:ext cx="66325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dirty="0" smtClean="0">
                <a:solidFill>
                  <a:srgbClr val="FF0000"/>
                </a:solidFill>
              </a:rPr>
              <a:t>100</a:t>
            </a:r>
            <a:r>
              <a:rPr lang="en-US" altLang="en-US" dirty="0">
                <a:solidFill>
                  <a:srgbClr val="FF0000"/>
                </a:solidFill>
              </a:rPr>
              <a:t> </a:t>
            </a:r>
            <a:r>
              <a:rPr lang="en-US" altLang="en-US" dirty="0" smtClean="0">
                <a:solidFill>
                  <a:srgbClr val="FF0000"/>
                </a:solidFill>
              </a:rPr>
              <a:t>      +      20</a:t>
            </a:r>
            <a:r>
              <a:rPr lang="en-US" altLang="en-US" dirty="0">
                <a:solidFill>
                  <a:srgbClr val="FF0000"/>
                </a:solidFill>
              </a:rPr>
              <a:t> </a:t>
            </a:r>
            <a:r>
              <a:rPr lang="en-US" altLang="en-US" dirty="0" smtClean="0">
                <a:solidFill>
                  <a:srgbClr val="FF0000"/>
                </a:solidFill>
              </a:rPr>
              <a:t>    +	  20</a:t>
            </a:r>
            <a:r>
              <a:rPr lang="en-US" altLang="en-US" dirty="0">
                <a:solidFill>
                  <a:srgbClr val="FF0000"/>
                </a:solidFill>
              </a:rPr>
              <a:t> </a:t>
            </a:r>
            <a:r>
              <a:rPr lang="en-US" altLang="en-US" dirty="0" smtClean="0">
                <a:solidFill>
                  <a:srgbClr val="FF0000"/>
                </a:solidFill>
              </a:rPr>
              <a:t>    +</a:t>
            </a:r>
            <a:r>
              <a:rPr lang="en-US" altLang="en-US" dirty="0">
                <a:solidFill>
                  <a:srgbClr val="FF0000"/>
                </a:solidFill>
              </a:rPr>
              <a:t> </a:t>
            </a:r>
            <a:r>
              <a:rPr lang="en-US" altLang="en-US" dirty="0" smtClean="0">
                <a:solidFill>
                  <a:srgbClr val="FF0000"/>
                </a:solidFill>
              </a:rPr>
              <a:t>     4</a:t>
            </a:r>
            <a:endParaRPr lang="en-US" altLang="en-US" dirty="0">
              <a:solidFill>
                <a:srgbClr val="FF0000"/>
              </a:solidFill>
            </a:endParaRPr>
          </a:p>
        </p:txBody>
      </p:sp>
      <p:sp>
        <p:nvSpPr>
          <p:cNvPr id="173" name="Rectangle 2"/>
          <p:cNvSpPr txBox="1">
            <a:spLocks noChangeArrowheads="1"/>
          </p:cNvSpPr>
          <p:nvPr/>
        </p:nvSpPr>
        <p:spPr>
          <a:xfrm rot="19508164">
            <a:off x="4607255" y="2499075"/>
            <a:ext cx="4945521"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dirty="0" smtClean="0"/>
              <a:t>A pictorial model</a:t>
            </a:r>
          </a:p>
        </p:txBody>
      </p:sp>
    </p:spTree>
    <p:extLst>
      <p:ext uri="{BB962C8B-B14F-4D97-AF65-F5344CB8AC3E}">
        <p14:creationId xmlns:p14="http://schemas.microsoft.com/office/powerpoint/2010/main" val="4024140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864"/>
                                        </p:tgtEl>
                                        <p:attrNameLst>
                                          <p:attrName>style.visibility</p:attrName>
                                        </p:attrNameLst>
                                      </p:cBhvr>
                                      <p:to>
                                        <p:strVal val="visible"/>
                                      </p:to>
                                    </p:set>
                                    <p:anim calcmode="lin" valueType="num">
                                      <p:cBhvr additive="base">
                                        <p:cTn id="7" dur="2000" fill="hold"/>
                                        <p:tgtEl>
                                          <p:spTgt spid="21864"/>
                                        </p:tgtEl>
                                        <p:attrNameLst>
                                          <p:attrName>ppt_x</p:attrName>
                                        </p:attrNameLst>
                                      </p:cBhvr>
                                      <p:tavLst>
                                        <p:tav tm="0">
                                          <p:val>
                                            <p:strVal val="0-#ppt_w/2"/>
                                          </p:val>
                                        </p:tav>
                                        <p:tav tm="100000">
                                          <p:val>
                                            <p:strVal val="#ppt_x"/>
                                          </p:val>
                                        </p:tav>
                                      </p:tavLst>
                                    </p:anim>
                                    <p:anim calcmode="lin" valueType="num">
                                      <p:cBhvr additive="base">
                                        <p:cTn id="8" dur="2000" fill="hold"/>
                                        <p:tgtEl>
                                          <p:spTgt spid="2186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2"/>
                                        </p:tgtEl>
                                        <p:attrNameLst>
                                          <p:attrName>style.visibility</p:attrName>
                                        </p:attrNameLst>
                                      </p:cBhvr>
                                      <p:to>
                                        <p:strVal val="visible"/>
                                      </p:to>
                                    </p:set>
                                    <p:anim calcmode="lin" valueType="num">
                                      <p:cBhvr additive="base">
                                        <p:cTn id="13" dur="2000" fill="hold"/>
                                        <p:tgtEl>
                                          <p:spTgt spid="172"/>
                                        </p:tgtEl>
                                        <p:attrNameLst>
                                          <p:attrName>ppt_x</p:attrName>
                                        </p:attrNameLst>
                                      </p:cBhvr>
                                      <p:tavLst>
                                        <p:tav tm="0">
                                          <p:val>
                                            <p:strVal val="#ppt_x"/>
                                          </p:val>
                                        </p:tav>
                                        <p:tav tm="100000">
                                          <p:val>
                                            <p:strVal val="#ppt_x"/>
                                          </p:val>
                                        </p:tav>
                                      </p:tavLst>
                                    </p:anim>
                                    <p:anim calcmode="lin" valueType="num">
                                      <p:cBhvr additive="base">
                                        <p:cTn id="14" dur="2000" fill="hold"/>
                                        <p:tgtEl>
                                          <p:spTgt spid="17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73">
                                            <p:txEl>
                                              <p:pRg st="0" end="0"/>
                                            </p:txEl>
                                          </p:spTgt>
                                        </p:tgtEl>
                                        <p:attrNameLst>
                                          <p:attrName>style.visibility</p:attrName>
                                        </p:attrNameLst>
                                      </p:cBhvr>
                                      <p:to>
                                        <p:strVal val="visible"/>
                                      </p:to>
                                    </p:set>
                                    <p:animEffect transition="in" filter="fade">
                                      <p:cBhvr>
                                        <p:cTn id="19" dur="500"/>
                                        <p:tgtEl>
                                          <p:spTgt spid="17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dissolve">
                                      <p:cBhvr>
                                        <p:cTn id="24" dur="500"/>
                                        <p:tgtEl>
                                          <p:spTgt spid="2"/>
                                        </p:tgtEl>
                                      </p:cBhvr>
                                    </p:animEffect>
                                  </p:childTnLst>
                                </p:cTn>
                              </p:par>
                            </p:childTnLst>
                          </p:cTn>
                        </p:par>
                        <p:par>
                          <p:cTn id="25" fill="hold">
                            <p:stCondLst>
                              <p:cond delay="500"/>
                            </p:stCondLst>
                            <p:childTnLst>
                              <p:par>
                                <p:cTn id="26" presetID="10" presetClass="exit" presetSubtype="0" fill="hold" grpId="0" nodeType="afterEffect">
                                  <p:stCondLst>
                                    <p:cond delay="0"/>
                                  </p:stCondLst>
                                  <p:childTnLst>
                                    <p:animEffect transition="out" filter="fade">
                                      <p:cBhvr>
                                        <p:cTn id="27" dur="500"/>
                                        <p:tgtEl>
                                          <p:spTgt spid="173">
                                            <p:txEl>
                                              <p:pRg st="0" end="0"/>
                                            </p:txEl>
                                          </p:spTgt>
                                        </p:tgtEl>
                                      </p:cBhvr>
                                    </p:animEffect>
                                    <p:set>
                                      <p:cBhvr>
                                        <p:cTn id="28" dur="1" fill="hold">
                                          <p:stCondLst>
                                            <p:cond delay="499"/>
                                          </p:stCondLst>
                                        </p:cTn>
                                        <p:tgtEl>
                                          <p:spTgt spid="17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64" grpId="0" autoUpdateAnimBg="0"/>
      <p:bldP spid="172" grpId="0" autoUpdateAnimBg="0"/>
      <p:bldP spid="173" grpId="0" build="allAtOnce"/>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1727" y="1752600"/>
            <a:ext cx="8624455" cy="4876800"/>
          </a:xfrm>
        </p:spPr>
        <p:txBody>
          <a:bodyPr>
            <a:normAutofit/>
          </a:bodyPr>
          <a:lstStyle/>
          <a:p>
            <a:pPr marL="457200" indent="-457200" algn="l">
              <a:buFont typeface="Arial" pitchFamily="34" charset="0"/>
              <a:buChar char="•"/>
            </a:pPr>
            <a:r>
              <a:rPr lang="en-US" sz="3000" dirty="0">
                <a:solidFill>
                  <a:schemeClr val="tx1"/>
                </a:solidFill>
                <a:latin typeface="Tahoma" pitchFamily="34" charset="0"/>
                <a:ea typeface="Tahoma" pitchFamily="34" charset="0"/>
                <a:cs typeface="Tahoma" pitchFamily="34" charset="0"/>
              </a:rPr>
              <a:t>Teachers, Principal and Math Science Teacher</a:t>
            </a:r>
          </a:p>
          <a:p>
            <a:pPr marL="457200" indent="-457200" algn="l">
              <a:buFont typeface="Arial" pitchFamily="34" charset="0"/>
              <a:buChar char="•"/>
            </a:pPr>
            <a:r>
              <a:rPr lang="en-US" sz="3000" dirty="0">
                <a:solidFill>
                  <a:schemeClr val="tx1"/>
                </a:solidFill>
                <a:latin typeface="Tahoma" pitchFamily="34" charset="0"/>
                <a:ea typeface="Tahoma" pitchFamily="34" charset="0"/>
                <a:cs typeface="Tahoma" pitchFamily="34" charset="0"/>
              </a:rPr>
              <a:t>FPS website – Curriculum – Math </a:t>
            </a:r>
          </a:p>
          <a:p>
            <a:pPr marL="457200" indent="-457200" algn="l">
              <a:buFont typeface="Arial" pitchFamily="34" charset="0"/>
              <a:buChar char="•"/>
            </a:pPr>
            <a:r>
              <a:rPr lang="en-US" sz="3000" dirty="0">
                <a:solidFill>
                  <a:schemeClr val="tx1"/>
                </a:solidFill>
                <a:latin typeface="Tahoma" pitchFamily="34" charset="0"/>
                <a:ea typeface="Tahoma" pitchFamily="34" charset="0"/>
                <a:cs typeface="Tahoma" pitchFamily="34" charset="0"/>
              </a:rPr>
              <a:t>Parent Letters</a:t>
            </a:r>
          </a:p>
          <a:p>
            <a:pPr marL="457200" indent="-457200" algn="l">
              <a:buFont typeface="Arial" pitchFamily="34" charset="0"/>
              <a:buChar char="•"/>
            </a:pPr>
            <a:r>
              <a:rPr lang="en-US" sz="3000" dirty="0">
                <a:solidFill>
                  <a:schemeClr val="tx1"/>
                </a:solidFill>
                <a:latin typeface="Tahoma" pitchFamily="34" charset="0"/>
                <a:ea typeface="Tahoma" pitchFamily="34" charset="0"/>
                <a:cs typeface="Tahoma" pitchFamily="34" charset="0"/>
              </a:rPr>
              <a:t>Basic Facts practice</a:t>
            </a:r>
          </a:p>
          <a:p>
            <a:pPr marL="457200" indent="-457200" algn="l">
              <a:buFont typeface="Arial" pitchFamily="34" charset="0"/>
              <a:buChar char="•"/>
            </a:pPr>
            <a:r>
              <a:rPr lang="en-US" sz="3000" dirty="0">
                <a:solidFill>
                  <a:schemeClr val="tx1"/>
                </a:solidFill>
                <a:latin typeface="Tahoma" pitchFamily="34" charset="0"/>
                <a:ea typeface="Tahoma" pitchFamily="34" charset="0"/>
                <a:cs typeface="Tahoma" pitchFamily="34" charset="0"/>
              </a:rPr>
              <a:t>Homework –Teachers differentiate homework based on student </a:t>
            </a:r>
            <a:r>
              <a:rPr lang="en-US" sz="3000" dirty="0" smtClean="0">
                <a:solidFill>
                  <a:schemeClr val="tx1"/>
                </a:solidFill>
                <a:latin typeface="Tahoma" pitchFamily="34" charset="0"/>
                <a:ea typeface="Tahoma" pitchFamily="34" charset="0"/>
                <a:cs typeface="Tahoma" pitchFamily="34" charset="0"/>
              </a:rPr>
              <a:t>needs</a:t>
            </a:r>
            <a:endParaRPr lang="en-US" sz="3000" dirty="0">
              <a:solidFill>
                <a:schemeClr val="tx1"/>
              </a:solidFill>
              <a:latin typeface="Tahoma" pitchFamily="34" charset="0"/>
              <a:ea typeface="Tahoma" pitchFamily="34" charset="0"/>
              <a:cs typeface="Tahoma" pitchFamily="34" charset="0"/>
            </a:endParaRPr>
          </a:p>
          <a:p>
            <a:pPr marL="457200" indent="-457200" algn="l">
              <a:buFont typeface="Arial" pitchFamily="34" charset="0"/>
              <a:buChar char="•"/>
            </a:pPr>
            <a:endParaRPr lang="en-US" dirty="0">
              <a:solidFill>
                <a:schemeClr val="tx1"/>
              </a:solidFill>
              <a:latin typeface="Tahoma" pitchFamily="34" charset="0"/>
              <a:ea typeface="Tahoma" pitchFamily="34" charset="0"/>
              <a:cs typeface="Tahoma" pitchFamily="34" charset="0"/>
            </a:endParaRPr>
          </a:p>
          <a:p>
            <a:pPr marL="457200" indent="-457200" algn="l">
              <a:buFont typeface="Arial" pitchFamily="34" charset="0"/>
              <a:buChar char="•"/>
            </a:pPr>
            <a:r>
              <a:rPr lang="en-US" sz="2400" dirty="0">
                <a:hlinkClick r:id="rId2"/>
              </a:rPr>
              <a:t>http://fairfieldpublicschoolsk5math.wikispaces.com/home</a:t>
            </a:r>
            <a:endParaRPr lang="en-US" sz="2400" dirty="0"/>
          </a:p>
          <a:p>
            <a:pPr marL="457200" indent="-457200" algn="l">
              <a:buFont typeface="Arial" pitchFamily="34" charset="0"/>
              <a:buChar char="•"/>
            </a:pPr>
            <a:endParaRPr lang="en-US" dirty="0">
              <a:solidFill>
                <a:schemeClr val="tx1"/>
              </a:solidFill>
              <a:latin typeface="Tahoma" pitchFamily="34" charset="0"/>
              <a:ea typeface="Tahoma" pitchFamily="34" charset="0"/>
              <a:cs typeface="Tahoma" pitchFamily="34" charset="0"/>
            </a:endParaRPr>
          </a:p>
          <a:p>
            <a:endParaRPr lang="en-US" dirty="0">
              <a:solidFill>
                <a:schemeClr val="tx1"/>
              </a:solidFill>
            </a:endParaRPr>
          </a:p>
        </p:txBody>
      </p:sp>
      <p:sp>
        <p:nvSpPr>
          <p:cNvPr id="4" name="Rectangle 3"/>
          <p:cNvSpPr/>
          <p:nvPr/>
        </p:nvSpPr>
        <p:spPr>
          <a:xfrm>
            <a:off x="304800" y="474307"/>
            <a:ext cx="8305800" cy="923330"/>
          </a:xfrm>
          <a:prstGeom prst="rect">
            <a:avLst/>
          </a:prstGeom>
        </p:spPr>
        <p:txBody>
          <a:bodyPr wrap="square">
            <a:spAutoFit/>
          </a:bodyPr>
          <a:lstStyle/>
          <a:p>
            <a:pPr algn="ctr"/>
            <a:r>
              <a:rPr lang="en-US" sz="5400" dirty="0">
                <a:latin typeface="Tahoma" pitchFamily="34" charset="0"/>
                <a:ea typeface="Tahoma" pitchFamily="34" charset="0"/>
                <a:cs typeface="Tahoma" pitchFamily="34" charset="0"/>
              </a:rPr>
              <a:t> </a:t>
            </a:r>
            <a:r>
              <a:rPr lang="en-US" sz="5400" dirty="0" smtClean="0">
                <a:latin typeface="Tahoma" pitchFamily="34" charset="0"/>
                <a:ea typeface="Tahoma" pitchFamily="34" charset="0"/>
                <a:cs typeface="Tahoma" pitchFamily="34" charset="0"/>
              </a:rPr>
              <a:t>Parent Resources:</a:t>
            </a:r>
            <a:endParaRPr lang="en-US" sz="54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65979257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90600"/>
            <a:ext cx="8305800" cy="523220"/>
          </a:xfrm>
          <a:prstGeom prst="rect">
            <a:avLst/>
          </a:prstGeom>
        </p:spPr>
        <p:txBody>
          <a:bodyPr wrap="square">
            <a:spAutoFit/>
          </a:bodyPr>
          <a:lstStyle/>
          <a:p>
            <a:pPr algn="ctr"/>
            <a:r>
              <a:rPr lang="en-US" sz="2800" dirty="0">
                <a:latin typeface="Tahoma" pitchFamily="34" charset="0"/>
                <a:ea typeface="Tahoma" pitchFamily="34" charset="0"/>
                <a:cs typeface="Tahoma" pitchFamily="34" charset="0"/>
              </a:rPr>
              <a:t> </a:t>
            </a:r>
            <a:r>
              <a:rPr lang="en-US" sz="2800" dirty="0" smtClean="0">
                <a:latin typeface="Tahoma" pitchFamily="34" charset="0"/>
                <a:ea typeface="Tahoma" pitchFamily="34" charset="0"/>
                <a:cs typeface="Tahoma" pitchFamily="34" charset="0"/>
              </a:rPr>
              <a:t>Thank You</a:t>
            </a:r>
            <a:endParaRPr lang="en-US" sz="2800" dirty="0">
              <a:latin typeface="Tahoma" pitchFamily="34" charset="0"/>
              <a:ea typeface="Tahoma" pitchFamily="34" charset="0"/>
              <a:cs typeface="Tahoma" pitchFamily="34" charset="0"/>
            </a:endParaRPr>
          </a:p>
        </p:txBody>
      </p:sp>
      <p:pic>
        <p:nvPicPr>
          <p:cNvPr id="3" name="Picture 2"/>
          <p:cNvPicPr>
            <a:picLocks noChangeAspect="1" noChangeArrowheads="1"/>
          </p:cNvPicPr>
          <p:nvPr/>
        </p:nvPicPr>
        <p:blipFill>
          <a:blip r:embed="rId2" cstate="print"/>
          <a:srcRect/>
          <a:stretch>
            <a:fillRect/>
          </a:stretch>
        </p:blipFill>
        <p:spPr bwMode="auto">
          <a:xfrm>
            <a:off x="2133600" y="2133600"/>
            <a:ext cx="4448175" cy="3615848"/>
          </a:xfrm>
          <a:prstGeom prst="rect">
            <a:avLst/>
          </a:prstGeom>
          <a:noFill/>
          <a:ln w="9525">
            <a:noFill/>
            <a:miter lim="800000"/>
            <a:headEnd/>
            <a:tailEnd/>
          </a:ln>
        </p:spPr>
      </p:pic>
    </p:spTree>
    <p:extLst>
      <p:ext uri="{BB962C8B-B14F-4D97-AF65-F5344CB8AC3E}">
        <p14:creationId xmlns:p14="http://schemas.microsoft.com/office/powerpoint/2010/main" val="179543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fontScale="90000"/>
          </a:bodyPr>
          <a:lstStyle/>
          <a:p>
            <a:r>
              <a:rPr lang="en-US" dirty="0" smtClean="0"/>
              <a:t>You will have two seconds before they disappear.</a:t>
            </a:r>
            <a:endParaRPr lang="en-US" dirty="0"/>
          </a:p>
        </p:txBody>
      </p:sp>
      <p:sp>
        <p:nvSpPr>
          <p:cNvPr id="4" name="Oval 3"/>
          <p:cNvSpPr/>
          <p:nvPr/>
        </p:nvSpPr>
        <p:spPr>
          <a:xfrm>
            <a:off x="6847726" y="3549721"/>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562600" y="2291137"/>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438400" y="2291137"/>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txBox="1">
            <a:spLocks/>
          </p:cNvSpPr>
          <p:nvPr/>
        </p:nvSpPr>
        <p:spPr>
          <a:xfrm>
            <a:off x="402981" y="533400"/>
            <a:ext cx="8229600" cy="1143000"/>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I will flash dots on the screen.  Your task is to figure out how many there are.</a:t>
            </a:r>
            <a:endParaRPr lang="en-US" dirty="0"/>
          </a:p>
        </p:txBody>
      </p:sp>
      <p:sp>
        <p:nvSpPr>
          <p:cNvPr id="12" name="Title 1"/>
          <p:cNvSpPr txBox="1">
            <a:spLocks/>
          </p:cNvSpPr>
          <p:nvPr/>
        </p:nvSpPr>
        <p:spPr>
          <a:xfrm>
            <a:off x="316786" y="2634037"/>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How many did you see?</a:t>
            </a:r>
            <a:endParaRPr lang="en-US" dirty="0"/>
          </a:p>
        </p:txBody>
      </p:sp>
      <p:sp>
        <p:nvSpPr>
          <p:cNvPr id="8" name="Oval 7"/>
          <p:cNvSpPr/>
          <p:nvPr/>
        </p:nvSpPr>
        <p:spPr>
          <a:xfrm>
            <a:off x="3533324" y="22860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490794" y="3549721"/>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438400" y="3549721"/>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562600" y="3556142"/>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295400" y="3546724"/>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137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par>
                          <p:cTn id="29" fill="hold">
                            <p:stCondLst>
                              <p:cond delay="0"/>
                            </p:stCondLst>
                            <p:childTnLst>
                              <p:par>
                                <p:cTn id="30" presetID="1" presetClass="exit" presetSubtype="0" fill="hold" grpId="1" nodeType="afterEffect">
                                  <p:stCondLst>
                                    <p:cond delay="2000"/>
                                  </p:stCondLst>
                                  <p:childTnLst>
                                    <p:set>
                                      <p:cBhvr>
                                        <p:cTn id="31" dur="1" fill="hold">
                                          <p:stCondLst>
                                            <p:cond delay="0"/>
                                          </p:stCondLst>
                                        </p:cTn>
                                        <p:tgtEl>
                                          <p:spTgt spid="4"/>
                                        </p:tgtEl>
                                        <p:attrNameLst>
                                          <p:attrName>style.visibility</p:attrName>
                                        </p:attrNameLst>
                                      </p:cBhvr>
                                      <p:to>
                                        <p:strVal val="hidden"/>
                                      </p:to>
                                    </p:set>
                                  </p:childTnLst>
                                </p:cTn>
                              </p:par>
                              <p:par>
                                <p:cTn id="32" presetID="1" presetClass="exit" presetSubtype="0" fill="hold" grpId="1" nodeType="withEffect">
                                  <p:stCondLst>
                                    <p:cond delay="2000"/>
                                  </p:stCondLst>
                                  <p:childTnLst>
                                    <p:set>
                                      <p:cBhvr>
                                        <p:cTn id="33" dur="1" fill="hold">
                                          <p:stCondLst>
                                            <p:cond delay="0"/>
                                          </p:stCondLst>
                                        </p:cTn>
                                        <p:tgtEl>
                                          <p:spTgt spid="5"/>
                                        </p:tgtEl>
                                        <p:attrNameLst>
                                          <p:attrName>style.visibility</p:attrName>
                                        </p:attrNameLst>
                                      </p:cBhvr>
                                      <p:to>
                                        <p:strVal val="hidden"/>
                                      </p:to>
                                    </p:set>
                                  </p:childTnLst>
                                </p:cTn>
                              </p:par>
                              <p:par>
                                <p:cTn id="34" presetID="1" presetClass="exit" presetSubtype="0" fill="hold" grpId="1" nodeType="withEffect">
                                  <p:stCondLst>
                                    <p:cond delay="2000"/>
                                  </p:stCondLst>
                                  <p:childTnLst>
                                    <p:set>
                                      <p:cBhvr>
                                        <p:cTn id="35" dur="1" fill="hold">
                                          <p:stCondLst>
                                            <p:cond delay="0"/>
                                          </p:stCondLst>
                                        </p:cTn>
                                        <p:tgtEl>
                                          <p:spTgt spid="10"/>
                                        </p:tgtEl>
                                        <p:attrNameLst>
                                          <p:attrName>style.visibility</p:attrName>
                                        </p:attrNameLst>
                                      </p:cBhvr>
                                      <p:to>
                                        <p:strVal val="hidden"/>
                                      </p:to>
                                    </p:set>
                                  </p:childTnLst>
                                </p:cTn>
                              </p:par>
                              <p:par>
                                <p:cTn id="36" presetID="1" presetClass="exit" presetSubtype="0" fill="hold" grpId="1" nodeType="withEffect">
                                  <p:stCondLst>
                                    <p:cond delay="2000"/>
                                  </p:stCondLst>
                                  <p:childTnLst>
                                    <p:set>
                                      <p:cBhvr>
                                        <p:cTn id="37" dur="1" fill="hold">
                                          <p:stCondLst>
                                            <p:cond delay="0"/>
                                          </p:stCondLst>
                                        </p:cTn>
                                        <p:tgtEl>
                                          <p:spTgt spid="8"/>
                                        </p:tgtEl>
                                        <p:attrNameLst>
                                          <p:attrName>style.visibility</p:attrName>
                                        </p:attrNameLst>
                                      </p:cBhvr>
                                      <p:to>
                                        <p:strVal val="hidden"/>
                                      </p:to>
                                    </p:set>
                                  </p:childTnLst>
                                </p:cTn>
                              </p:par>
                              <p:par>
                                <p:cTn id="38" presetID="1" presetClass="exit" presetSubtype="0" fill="hold" grpId="1" nodeType="withEffect">
                                  <p:stCondLst>
                                    <p:cond delay="2000"/>
                                  </p:stCondLst>
                                  <p:childTnLst>
                                    <p:set>
                                      <p:cBhvr>
                                        <p:cTn id="39" dur="1" fill="hold">
                                          <p:stCondLst>
                                            <p:cond delay="0"/>
                                          </p:stCondLst>
                                        </p:cTn>
                                        <p:tgtEl>
                                          <p:spTgt spid="9"/>
                                        </p:tgtEl>
                                        <p:attrNameLst>
                                          <p:attrName>style.visibility</p:attrName>
                                        </p:attrNameLst>
                                      </p:cBhvr>
                                      <p:to>
                                        <p:strVal val="hidden"/>
                                      </p:to>
                                    </p:set>
                                  </p:childTnLst>
                                </p:cTn>
                              </p:par>
                              <p:par>
                                <p:cTn id="40" presetID="1" presetClass="exit" presetSubtype="0" fill="hold" grpId="1" nodeType="withEffect">
                                  <p:stCondLst>
                                    <p:cond delay="2000"/>
                                  </p:stCondLst>
                                  <p:childTnLst>
                                    <p:set>
                                      <p:cBhvr>
                                        <p:cTn id="41" dur="1" fill="hold">
                                          <p:stCondLst>
                                            <p:cond delay="0"/>
                                          </p:stCondLst>
                                        </p:cTn>
                                        <p:tgtEl>
                                          <p:spTgt spid="13"/>
                                        </p:tgtEl>
                                        <p:attrNameLst>
                                          <p:attrName>style.visibility</p:attrName>
                                        </p:attrNameLst>
                                      </p:cBhvr>
                                      <p:to>
                                        <p:strVal val="hidden"/>
                                      </p:to>
                                    </p:set>
                                  </p:childTnLst>
                                </p:cTn>
                              </p:par>
                              <p:par>
                                <p:cTn id="42" presetID="1" presetClass="exit" presetSubtype="0" fill="hold" grpId="1" nodeType="withEffect">
                                  <p:stCondLst>
                                    <p:cond delay="2000"/>
                                  </p:stCondLst>
                                  <p:childTnLst>
                                    <p:set>
                                      <p:cBhvr>
                                        <p:cTn id="43" dur="1" fill="hold">
                                          <p:stCondLst>
                                            <p:cond delay="0"/>
                                          </p:stCondLst>
                                        </p:cTn>
                                        <p:tgtEl>
                                          <p:spTgt spid="14"/>
                                        </p:tgtEl>
                                        <p:attrNameLst>
                                          <p:attrName>style.visibility</p:attrName>
                                        </p:attrNameLst>
                                      </p:cBhvr>
                                      <p:to>
                                        <p:strVal val="hidden"/>
                                      </p:to>
                                    </p:set>
                                  </p:childTnLst>
                                </p:cTn>
                              </p:par>
                              <p:par>
                                <p:cTn id="44" presetID="1" presetClass="exit" presetSubtype="0" fill="hold" grpId="1" nodeType="withEffect">
                                  <p:stCondLst>
                                    <p:cond delay="2000"/>
                                  </p:stCondLst>
                                  <p:childTnLst>
                                    <p:set>
                                      <p:cBhvr>
                                        <p:cTn id="45" dur="1" fill="hold">
                                          <p:stCondLst>
                                            <p:cond delay="0"/>
                                          </p:stCondLst>
                                        </p:cTn>
                                        <p:tgtEl>
                                          <p:spTgt spid="15"/>
                                        </p:tgtEl>
                                        <p:attrNameLst>
                                          <p:attrName>style.visibility</p:attrName>
                                        </p:attrNameLst>
                                      </p:cBhvr>
                                      <p:to>
                                        <p:strVal val="hidden"/>
                                      </p:to>
                                    </p:set>
                                  </p:childTnLst>
                                </p:cTn>
                              </p:par>
                            </p:childTnLst>
                          </p:cTn>
                        </p:par>
                        <p:par>
                          <p:cTn id="46" fill="hold">
                            <p:stCondLst>
                              <p:cond delay="2000"/>
                            </p:stCondLst>
                            <p:childTnLst>
                              <p:par>
                                <p:cTn id="47" presetID="10" presetClass="entr" presetSubtype="0"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childTnLst>
                                </p:cTn>
                              </p:par>
                              <p:par>
                                <p:cTn id="50" presetID="1" presetClass="exit" presetSubtype="0" fill="hold" grpId="1" nodeType="withEffect">
                                  <p:stCondLst>
                                    <p:cond delay="0"/>
                                  </p:stCondLst>
                                  <p:childTnLst>
                                    <p:set>
                                      <p:cBhvr>
                                        <p:cTn id="51"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animBg="1"/>
      <p:bldP spid="4" grpId="1" animBg="1"/>
      <p:bldP spid="5" grpId="0" animBg="1"/>
      <p:bldP spid="5" grpId="1" animBg="1"/>
      <p:bldP spid="10" grpId="0" animBg="1"/>
      <p:bldP spid="10" grpId="1" animBg="1"/>
      <p:bldP spid="11" grpId="0"/>
      <p:bldP spid="12" grpId="0"/>
      <p:bldP spid="8" grpId="0" animBg="1"/>
      <p:bldP spid="8" grpId="1" animBg="1"/>
      <p:bldP spid="9" grpId="0" animBg="1"/>
      <p:bldP spid="9" grpId="1" animBg="1"/>
      <p:bldP spid="13" grpId="0" animBg="1"/>
      <p:bldP spid="13" grpId="1" animBg="1"/>
      <p:bldP spid="14" grpId="0" animBg="1"/>
      <p:bldP spid="14" grpId="1" animBg="1"/>
      <p:bldP spid="15" grpId="0" animBg="1"/>
      <p:bldP spid="1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6847726" y="3549721"/>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562600" y="2291137"/>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438400" y="2291137"/>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33324" y="22860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490794" y="3549721"/>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438400" y="3549721"/>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562600" y="3556142"/>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295400" y="3546724"/>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How did you see it?</a:t>
            </a:r>
            <a:endParaRPr lang="en-US" dirty="0"/>
          </a:p>
        </p:txBody>
      </p:sp>
      <p:sp>
        <p:nvSpPr>
          <p:cNvPr id="11" name="Title 2"/>
          <p:cNvSpPr txBox="1">
            <a:spLocks/>
          </p:cNvSpPr>
          <p:nvPr/>
        </p:nvSpPr>
        <p:spPr>
          <a:xfrm>
            <a:off x="5207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Did you count?</a:t>
            </a:r>
            <a:endParaRPr lang="en-US" dirty="0"/>
          </a:p>
        </p:txBody>
      </p:sp>
    </p:spTree>
    <p:extLst>
      <p:ext uri="{BB962C8B-B14F-4D97-AF65-F5344CB8AC3E}">
        <p14:creationId xmlns:p14="http://schemas.microsoft.com/office/powerpoint/2010/main" val="201325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fontScale="90000"/>
          </a:bodyPr>
          <a:lstStyle/>
          <a:p>
            <a:r>
              <a:rPr lang="en-US" dirty="0" smtClean="0"/>
              <a:t>Are we having fun yet?</a:t>
            </a:r>
            <a:br>
              <a:rPr lang="en-US" dirty="0" smtClean="0"/>
            </a:br>
            <a:endParaRPr lang="en-US" dirty="0"/>
          </a:p>
        </p:txBody>
      </p:sp>
      <p:sp>
        <p:nvSpPr>
          <p:cNvPr id="4" name="Title 1"/>
          <p:cNvSpPr txBox="1">
            <a:spLocks/>
          </p:cNvSpPr>
          <p:nvPr/>
        </p:nvSpPr>
        <p:spPr>
          <a:xfrm>
            <a:off x="381000" y="3733800"/>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One more time!</a:t>
            </a:r>
          </a:p>
        </p:txBody>
      </p:sp>
    </p:spTree>
    <p:extLst>
      <p:ext uri="{BB962C8B-B14F-4D97-AF65-F5344CB8AC3E}">
        <p14:creationId xmlns:p14="http://schemas.microsoft.com/office/powerpoint/2010/main" val="3936697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286000"/>
            <a:ext cx="5398477" cy="30780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4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par>
                          <p:cTn id="7" fill="hold">
                            <p:stCondLst>
                              <p:cond delay="0"/>
                            </p:stCondLst>
                            <p:childTnLst>
                              <p:par>
                                <p:cTn id="8" presetID="1" presetClass="exit" presetSubtype="0" fill="hold" nodeType="afterEffect">
                                  <p:stCondLst>
                                    <p:cond delay="2000"/>
                                  </p:stCondLst>
                                  <p:childTnLst>
                                    <p:set>
                                      <p:cBhvr>
                                        <p:cTn id="9" dur="1" fill="hold">
                                          <p:stCondLst>
                                            <p:cond delay="0"/>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1262</TotalTime>
  <Words>2386</Words>
  <Application>Microsoft Office PowerPoint</Application>
  <PresentationFormat>On-screen Show (4:3)</PresentationFormat>
  <Paragraphs>409</Paragraphs>
  <Slides>57</Slides>
  <Notes>23</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PowerPoint Presentation</vt:lpstr>
      <vt:lpstr>Math fact expectations  by end-of-grade level </vt:lpstr>
      <vt:lpstr>Children come to school with a wealth of mathematical knowledge</vt:lpstr>
      <vt:lpstr>You will have two seconds before they disappear.</vt:lpstr>
      <vt:lpstr>Let’s try another one!</vt:lpstr>
      <vt:lpstr>You will have two seconds before they disappear.</vt:lpstr>
      <vt:lpstr>How did you see it?</vt:lpstr>
      <vt:lpstr>Are we having fun yet? </vt:lpstr>
      <vt:lpstr>PowerPoint Presentation</vt:lpstr>
      <vt:lpstr>Now how many did you see!</vt:lpstr>
      <vt:lpstr>Early Number Development</vt:lpstr>
      <vt:lpstr>Building Automaticity</vt:lpstr>
      <vt:lpstr>We look for patterns and make use of structure to make sense of and organize our thinking.  Concrete and pictorial models help us to visualize.</vt:lpstr>
      <vt:lpstr>Building Numbers Using the Five Structure</vt:lpstr>
      <vt:lpstr>Building Numbers Using the  Ten-Frame?</vt:lpstr>
      <vt:lpstr> </vt:lpstr>
      <vt:lpstr>Building a foundational understanding and making connections</vt:lpstr>
      <vt:lpstr>Composing and Decomposing Numbers</vt:lpstr>
      <vt:lpstr>Five is composed of:</vt:lpstr>
      <vt:lpstr>Addition is </vt:lpstr>
      <vt:lpstr>Subtraction is </vt:lpstr>
      <vt:lpstr>We build on big ideas that are foundational for grades 1 an 2 </vt:lpstr>
      <vt:lpstr>Using the five-structure to help think about addition</vt:lpstr>
      <vt:lpstr>Children use their knowledge of decomposing numbers to find equivalent representations to make problem solving easier.</vt:lpstr>
      <vt:lpstr>Children in early grades may use strategies to organize and make sense of numbers like…</vt:lpstr>
      <vt:lpstr>And…</vt:lpstr>
      <vt:lpstr>Children in early grades may use other strategies like…</vt:lpstr>
      <vt:lpstr>Addition Procedure with Regrouping</vt:lpstr>
      <vt:lpstr>Another Way to Record the Same Thinking for Regrouping</vt:lpstr>
      <vt:lpstr>PowerPoint Presentation</vt:lpstr>
      <vt:lpstr>Solve.</vt:lpstr>
      <vt:lpstr>Decompose 15 and use a pictorial model to visualize it.</vt:lpstr>
      <vt:lpstr>MULTIPLICATION </vt:lpstr>
      <vt:lpstr>PowerPoint Presentation</vt:lpstr>
      <vt:lpstr>Try that strategy yourself</vt:lpstr>
      <vt:lpstr>MULTIPLICATION </vt:lpstr>
      <vt:lpstr>Division</vt:lpstr>
      <vt:lpstr>How would you record your thinking?</vt:lpstr>
      <vt:lpstr>Or you could record your thinking?</vt:lpstr>
      <vt:lpstr>A pictorial model</vt:lpstr>
      <vt:lpstr>Or record your thinking?</vt:lpstr>
      <vt:lpstr>174 ÷ 6 = </vt:lpstr>
      <vt:lpstr>Try this…</vt:lpstr>
      <vt:lpstr>How did you find your answer?</vt:lpstr>
      <vt:lpstr>What strategy did you use?</vt:lpstr>
      <vt:lpstr>Did anyone decompose 2.98 and use partial products?</vt:lpstr>
      <vt:lpstr>Recording that thinking mathematically</vt:lpstr>
      <vt:lpstr>Why is it important to use different strategies?  (Turn &amp; Talk)</vt:lpstr>
      <vt:lpstr>Fractions Comparing unit fractions</vt:lpstr>
      <vt:lpstr>Fractions can be decomposed too.  pictorial model</vt:lpstr>
      <vt:lpstr>Solve.</vt:lpstr>
      <vt:lpstr>Use Concrete/Pictorial Representation</vt:lpstr>
      <vt:lpstr>Concrete/Pictorial Representation</vt:lpstr>
      <vt:lpstr>Or  4 x (1 + 1/2) =</vt:lpstr>
      <vt:lpstr>Making the Link to Algebra</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Pam Williams</dc:creator>
  <cp:lastModifiedBy>Windows User</cp:lastModifiedBy>
  <cp:revision>185</cp:revision>
  <dcterms:created xsi:type="dcterms:W3CDTF">2013-09-09T15:24:28Z</dcterms:created>
  <dcterms:modified xsi:type="dcterms:W3CDTF">2013-12-10T13:42:47Z</dcterms:modified>
</cp:coreProperties>
</file>