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0" r:id="rId1"/>
  </p:sldMasterIdLst>
  <p:notesMasterIdLst>
    <p:notesMasterId r:id="rId27"/>
  </p:notesMasterIdLst>
  <p:handoutMasterIdLst>
    <p:handoutMasterId r:id="rId28"/>
  </p:handoutMasterIdLst>
  <p:sldIdLst>
    <p:sldId id="256" r:id="rId2"/>
    <p:sldId id="257" r:id="rId3"/>
    <p:sldId id="309" r:id="rId4"/>
    <p:sldId id="308" r:id="rId5"/>
    <p:sldId id="310" r:id="rId6"/>
    <p:sldId id="330" r:id="rId7"/>
    <p:sldId id="332" r:id="rId8"/>
    <p:sldId id="317" r:id="rId9"/>
    <p:sldId id="318" r:id="rId10"/>
    <p:sldId id="342" r:id="rId11"/>
    <p:sldId id="320" r:id="rId12"/>
    <p:sldId id="322" r:id="rId13"/>
    <p:sldId id="323" r:id="rId14"/>
    <p:sldId id="324" r:id="rId15"/>
    <p:sldId id="325" r:id="rId16"/>
    <p:sldId id="326" r:id="rId17"/>
    <p:sldId id="327" r:id="rId18"/>
    <p:sldId id="328" r:id="rId19"/>
    <p:sldId id="334" r:id="rId20"/>
    <p:sldId id="335" r:id="rId21"/>
    <p:sldId id="336" r:id="rId22"/>
    <p:sldId id="337" r:id="rId23"/>
    <p:sldId id="338" r:id="rId24"/>
    <p:sldId id="351" r:id="rId25"/>
    <p:sldId id="343"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65" autoAdjust="0"/>
  </p:normalViewPr>
  <p:slideViewPr>
    <p:cSldViewPr snapToGrid="0" snapToObjects="1">
      <p:cViewPr varScale="1">
        <p:scale>
          <a:sx n="63" d="100"/>
          <a:sy n="63" d="100"/>
        </p:scale>
        <p:origin x="-522"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7C9A512-B3FA-414B-8123-90F9C6BFBB3C}" type="datetimeFigureOut">
              <a:rPr lang="en-US" smtClean="0"/>
              <a:t>10/15/2013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9D5DC8A-5732-4B9A-AFFA-097746EC74B5}" type="slidenum">
              <a:rPr lang="en-US" smtClean="0"/>
              <a:t>‹#›</a:t>
            </a:fld>
            <a:endParaRPr lang="en-US"/>
          </a:p>
        </p:txBody>
      </p:sp>
    </p:spTree>
    <p:extLst>
      <p:ext uri="{BB962C8B-B14F-4D97-AF65-F5344CB8AC3E}">
        <p14:creationId xmlns:p14="http://schemas.microsoft.com/office/powerpoint/2010/main" val="2548896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19796C6-F4D2-664B-B641-E148B21E5F76}" type="datetimeFigureOut">
              <a:rPr lang="en-US" smtClean="0"/>
              <a:pPr/>
              <a:t>10/15/2013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CE9F3F-075E-A74C-A4A5-30DC986D165F}" type="slidenum">
              <a:rPr lang="en-US" smtClean="0"/>
              <a:pPr/>
              <a:t>‹#›</a:t>
            </a:fld>
            <a:endParaRPr lang="en-US"/>
          </a:p>
        </p:txBody>
      </p:sp>
    </p:spTree>
    <p:extLst>
      <p:ext uri="{BB962C8B-B14F-4D97-AF65-F5344CB8AC3E}">
        <p14:creationId xmlns:p14="http://schemas.microsoft.com/office/powerpoint/2010/main" val="659123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Mary, </a:t>
            </a:r>
            <a:r>
              <a:rPr lang="en-US" dirty="0" err="1" smtClean="0"/>
              <a:t>susan</a:t>
            </a:r>
            <a:r>
              <a:rPr lang="en-US" dirty="0" smtClean="0"/>
              <a:t>, </a:t>
            </a:r>
            <a:r>
              <a:rPr lang="en-US" dirty="0" err="1" smtClean="0"/>
              <a:t>amy</a:t>
            </a:r>
            <a:endParaRPr lang="en-US" dirty="0" smtClean="0"/>
          </a:p>
          <a:p>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1</a:t>
            </a:fld>
            <a:endParaRPr lang="en-US"/>
          </a:p>
        </p:txBody>
      </p:sp>
    </p:spTree>
    <p:extLst>
      <p:ext uri="{BB962C8B-B14F-4D97-AF65-F5344CB8AC3E}">
        <p14:creationId xmlns:p14="http://schemas.microsoft.com/office/powerpoint/2010/main" val="308824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with the group next to them to see if they all solved the problem the same way.</a:t>
            </a:r>
          </a:p>
          <a:p>
            <a:r>
              <a:rPr lang="en-US" dirty="0" smtClean="0"/>
              <a:t>Take</a:t>
            </a:r>
            <a:r>
              <a:rPr lang="en-US" baseline="0" dirty="0" smtClean="0"/>
              <a:t> a poll after the choices– subtraction, addition.  Who lined it up vertically?</a:t>
            </a:r>
            <a:endParaRPr lang="en-US" dirty="0" smtClean="0"/>
          </a:p>
          <a:p>
            <a:r>
              <a:rPr lang="en-US" dirty="0" smtClean="0"/>
              <a:t>Other Questions Did you set up a traditional algorithm</a:t>
            </a:r>
            <a:r>
              <a:rPr lang="en-US" baseline="0" dirty="0" smtClean="0"/>
              <a:t> using paper and pencil – This is not wrong!</a:t>
            </a:r>
          </a:p>
          <a:p>
            <a:r>
              <a:rPr lang="en-US" baseline="0" dirty="0" smtClean="0"/>
              <a:t>Did you visualize the differences in ages?</a:t>
            </a:r>
          </a:p>
          <a:p>
            <a:r>
              <a:rPr lang="en-US" baseline="0" dirty="0" smtClean="0"/>
              <a:t>Did you use a solution to one age difference to help you solve another age difference? (Math is about numerical relationships)</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10</a:t>
            </a:fld>
            <a:endParaRPr lang="en-US"/>
          </a:p>
        </p:txBody>
      </p:sp>
    </p:spTree>
    <p:extLst>
      <p:ext uri="{BB962C8B-B14F-4D97-AF65-F5344CB8AC3E}">
        <p14:creationId xmlns:p14="http://schemas.microsoft.com/office/powerpoint/2010/main" val="3845376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Identifying entry point—needs of a student</a:t>
            </a:r>
          </a:p>
          <a:p>
            <a:r>
              <a:rPr lang="en-US" dirty="0" smtClean="0"/>
              <a:t>If it was a real classroom I would be……break it</a:t>
            </a:r>
            <a:r>
              <a:rPr lang="en-US" baseline="0" dirty="0" smtClean="0"/>
              <a:t> down, what is REALLY happening</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11</a:t>
            </a:fld>
            <a:endParaRPr lang="en-US"/>
          </a:p>
        </p:txBody>
      </p:sp>
    </p:spTree>
    <p:extLst>
      <p:ext uri="{BB962C8B-B14F-4D97-AF65-F5344CB8AC3E}">
        <p14:creationId xmlns:p14="http://schemas.microsoft.com/office/powerpoint/2010/main" val="2579564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are possible strategies</a:t>
            </a:r>
            <a:r>
              <a:rPr lang="en-US" baseline="0" dirty="0" smtClean="0"/>
              <a:t> second graders might use.  The strategy a student uses provides helpful information to the teacher on how to push their thinking to more efficient strategies.</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12</a:t>
            </a:fld>
            <a:endParaRPr lang="en-US"/>
          </a:p>
        </p:txBody>
      </p:sp>
    </p:spTree>
    <p:extLst>
      <p:ext uri="{BB962C8B-B14F-4D97-AF65-F5344CB8AC3E}">
        <p14:creationId xmlns:p14="http://schemas.microsoft.com/office/powerpoint/2010/main" val="24985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open number line is a visual representation of what is happening as numbers are manipulated.  </a:t>
            </a:r>
          </a:p>
          <a:p>
            <a:r>
              <a:rPr lang="en-US" dirty="0" smtClean="0"/>
              <a:t>We know</a:t>
            </a:r>
            <a:r>
              <a:rPr lang="en-US" baseline="0" dirty="0" smtClean="0"/>
              <a:t> that Great Grandpa is 87 now. To find out how old he was when Sam was born we subtract 8 (because Sam is 8 years old). Use the landmark number 80. So Great Grandpa was 79 years old when Sam was born. </a:t>
            </a:r>
          </a:p>
          <a:p>
            <a:r>
              <a:rPr lang="en-US" baseline="0" dirty="0" smtClean="0"/>
              <a:t>This open number line model is a visual representation of what happens when subtracting numbers. </a:t>
            </a:r>
          </a:p>
          <a:p>
            <a:r>
              <a:rPr lang="en-US" baseline="0" dirty="0" smtClean="0"/>
              <a:t> We continually encourage students to move to numeric representations once they conceptually understand.</a:t>
            </a:r>
            <a:endParaRPr lang="en-US" dirty="0"/>
          </a:p>
        </p:txBody>
      </p:sp>
      <p:sp>
        <p:nvSpPr>
          <p:cNvPr id="4" name="Slide Number Placeholder 3"/>
          <p:cNvSpPr>
            <a:spLocks noGrp="1"/>
          </p:cNvSpPr>
          <p:nvPr>
            <p:ph type="sldNum" sz="quarter" idx="10"/>
          </p:nvPr>
        </p:nvSpPr>
        <p:spPr/>
        <p:txBody>
          <a:bodyPr/>
          <a:lstStyle/>
          <a:p>
            <a:fld id="{CC876A53-EF35-4F23-8E92-26733FF45305}" type="slidenum">
              <a:rPr lang="en-US" smtClean="0"/>
              <a:t>13</a:t>
            </a:fld>
            <a:endParaRPr lang="en-US"/>
          </a:p>
        </p:txBody>
      </p:sp>
    </p:spTree>
    <p:extLst>
      <p:ext uri="{BB962C8B-B14F-4D97-AF65-F5344CB8AC3E}">
        <p14:creationId xmlns:p14="http://schemas.microsoft.com/office/powerpoint/2010/main" val="1389627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problem we are trying to find out how old Grandma was when Sam was born. One way to do this is by</a:t>
            </a:r>
            <a:r>
              <a:rPr lang="en-US" baseline="0" dirty="0" smtClean="0"/>
              <a:t> finding the distance between Sam’s age and his Grandma’s age. We showed this by adding 50 to 8 (Sam’s age) to get to 58, then take away 1 to get to Grandma’s current age of 57. The distance between 8 and 57 is 49. Grandma was 49 when Sam was born.  Friendly numbers</a:t>
            </a:r>
          </a:p>
          <a:p>
            <a:r>
              <a:rPr lang="en-US" baseline="0" dirty="0" smtClean="0"/>
              <a:t> Big mathematical idea: Constant difference.  50 is the same distance as 58 – 8.</a:t>
            </a:r>
            <a:endParaRPr lang="en-US" dirty="0"/>
          </a:p>
        </p:txBody>
      </p:sp>
      <p:sp>
        <p:nvSpPr>
          <p:cNvPr id="4" name="Slide Number Placeholder 3"/>
          <p:cNvSpPr>
            <a:spLocks noGrp="1"/>
          </p:cNvSpPr>
          <p:nvPr>
            <p:ph type="sldNum" sz="quarter" idx="10"/>
          </p:nvPr>
        </p:nvSpPr>
        <p:spPr/>
        <p:txBody>
          <a:bodyPr/>
          <a:lstStyle/>
          <a:p>
            <a:fld id="{CC876A53-EF35-4F23-8E92-26733FF45305}" type="slidenum">
              <a:rPr lang="en-US" smtClean="0"/>
              <a:t>14</a:t>
            </a:fld>
            <a:endParaRPr lang="en-US"/>
          </a:p>
        </p:txBody>
      </p:sp>
    </p:spTree>
    <p:extLst>
      <p:ext uri="{BB962C8B-B14F-4D97-AF65-F5344CB8AC3E}">
        <p14:creationId xmlns:p14="http://schemas.microsoft.com/office/powerpoint/2010/main" val="1084988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students with</a:t>
            </a:r>
            <a:r>
              <a:rPr lang="en-US" baseline="0" dirty="0" smtClean="0"/>
              <a:t> models but not all need them.  </a:t>
            </a:r>
            <a:r>
              <a:rPr lang="en-US" dirty="0" smtClean="0"/>
              <a:t>In this slide</a:t>
            </a:r>
            <a:r>
              <a:rPr lang="en-US" baseline="0" dirty="0" smtClean="0"/>
              <a:t> we want to show a student who doesn’t need the number line to show work but can add the numbers. This example shows landmark numbers and leaps of ten to get from Sam’s age (8) to Mom’s age (33). The distance between the ages shows that Mom was 25 years old when Sam was born. Some students will make the leap from 10 to 30 automatically by adding 20.</a:t>
            </a:r>
            <a:endParaRPr lang="en-US" dirty="0"/>
          </a:p>
        </p:txBody>
      </p:sp>
      <p:sp>
        <p:nvSpPr>
          <p:cNvPr id="4" name="Slide Number Placeholder 3"/>
          <p:cNvSpPr>
            <a:spLocks noGrp="1"/>
          </p:cNvSpPr>
          <p:nvPr>
            <p:ph type="sldNum" sz="quarter" idx="10"/>
          </p:nvPr>
        </p:nvSpPr>
        <p:spPr/>
        <p:txBody>
          <a:bodyPr/>
          <a:lstStyle/>
          <a:p>
            <a:fld id="{CC876A53-EF35-4F23-8E92-26733FF45305}" type="slidenum">
              <a:rPr lang="en-US" smtClean="0"/>
              <a:t>15</a:t>
            </a:fld>
            <a:endParaRPr lang="en-US"/>
          </a:p>
        </p:txBody>
      </p:sp>
    </p:spTree>
    <p:extLst>
      <p:ext uri="{BB962C8B-B14F-4D97-AF65-F5344CB8AC3E}">
        <p14:creationId xmlns:p14="http://schemas.microsoft.com/office/powerpoint/2010/main" val="3054725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to point out here: People are always 2 years older when Sam was born as compared to how old they were when his sister was born. For instance Mom was 25 years old when Sam was born and 23 years old when his sister was born.  Dad was 27 years old when Sam was born and 25 years old when his sister was born. This is an example of constant difference, where the difference between Sam and his sister is always 2 years.  Using the known to find the unknown.</a:t>
            </a:r>
          </a:p>
          <a:p>
            <a:r>
              <a:rPr lang="en-US" baseline="0" dirty="0" smtClean="0"/>
              <a:t>We would encourage students to notice any patterns in this chart and talk about constant difference with them.</a:t>
            </a:r>
          </a:p>
          <a:p>
            <a:r>
              <a:rPr lang="en-US" baseline="0" dirty="0" smtClean="0"/>
              <a:t>We can also extend this problem by asking students to figure out how old his parents and grandparents will be when he becomes their current age.  We would also encourage them to identify the strategy they use to efficiently find the solutions.</a:t>
            </a:r>
            <a:endParaRPr lang="en-US" dirty="0"/>
          </a:p>
        </p:txBody>
      </p:sp>
      <p:sp>
        <p:nvSpPr>
          <p:cNvPr id="4" name="Slide Number Placeholder 3"/>
          <p:cNvSpPr>
            <a:spLocks noGrp="1"/>
          </p:cNvSpPr>
          <p:nvPr>
            <p:ph type="sldNum" sz="quarter" idx="10"/>
          </p:nvPr>
        </p:nvSpPr>
        <p:spPr/>
        <p:txBody>
          <a:bodyPr/>
          <a:lstStyle/>
          <a:p>
            <a:fld id="{CC876A53-EF35-4F23-8E92-26733FF45305}" type="slidenum">
              <a:rPr lang="en-US" smtClean="0"/>
              <a:t>16</a:t>
            </a:fld>
            <a:endParaRPr lang="en-US"/>
          </a:p>
        </p:txBody>
      </p:sp>
    </p:spTree>
    <p:extLst>
      <p:ext uri="{BB962C8B-B14F-4D97-AF65-F5344CB8AC3E}">
        <p14:creationId xmlns:p14="http://schemas.microsoft.com/office/powerpoint/2010/main" val="3797672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that ALL students are taught the standard algorithm.  It is important for students to</a:t>
            </a:r>
            <a:r>
              <a:rPr lang="en-US" baseline="0" dirty="0" smtClean="0"/>
              <a:t> understand how to compose (think of how a number is put together) and decompose (take apart a number) to understand why the standard algorithm works.</a:t>
            </a:r>
            <a:endParaRPr lang="en-US" dirty="0"/>
          </a:p>
        </p:txBody>
      </p:sp>
      <p:sp>
        <p:nvSpPr>
          <p:cNvPr id="4" name="Slide Number Placeholder 3"/>
          <p:cNvSpPr>
            <a:spLocks noGrp="1"/>
          </p:cNvSpPr>
          <p:nvPr>
            <p:ph type="sldNum" sz="quarter" idx="10"/>
          </p:nvPr>
        </p:nvSpPr>
        <p:spPr/>
        <p:txBody>
          <a:bodyPr/>
          <a:lstStyle/>
          <a:p>
            <a:fld id="{CC876A53-EF35-4F23-8E92-26733FF45305}" type="slidenum">
              <a:rPr lang="en-US" smtClean="0"/>
              <a:t>17</a:t>
            </a:fld>
            <a:endParaRPr lang="en-US"/>
          </a:p>
        </p:txBody>
      </p:sp>
    </p:spTree>
    <p:extLst>
      <p:ext uri="{BB962C8B-B14F-4D97-AF65-F5344CB8AC3E}">
        <p14:creationId xmlns:p14="http://schemas.microsoft.com/office/powerpoint/2010/main" val="1121634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to point out that students will be asked to try each strategy but will use what is most efficient for them. Students will come to the algorithm with a stronger understanding of the various strategies for computational fluency.</a:t>
            </a:r>
          </a:p>
          <a:p>
            <a:r>
              <a:rPr lang="en-US" baseline="0" dirty="0" smtClean="0"/>
              <a:t>Some may have heard of CPA</a:t>
            </a:r>
            <a:r>
              <a:rPr lang="en-US" baseline="0" dirty="0" smtClean="0">
                <a:sym typeface="Wingdings"/>
              </a:rPr>
              <a:t> Concrete Pictorial Abstract– we have been doing that kind of work for a long time in Fairfield.</a:t>
            </a:r>
            <a:endParaRPr lang="en-US" baseline="0" dirty="0">
              <a:sym typeface="Wingdings"/>
            </a:endParaRPr>
          </a:p>
          <a:p>
            <a:r>
              <a:rPr lang="en-US" baseline="0" dirty="0" smtClean="0">
                <a:sym typeface="Wingdings"/>
              </a:rPr>
              <a:t>Students need to be able to represent their thinking: how they solve problems.  Represent their thinking using numbers</a:t>
            </a:r>
          </a:p>
          <a:p>
            <a:r>
              <a:rPr lang="en-US" baseline="0" dirty="0" smtClean="0">
                <a:sym typeface="Wingdings"/>
              </a:rPr>
              <a:t>Using all of these models all the time- depending on the problem they are solving and where they are in their thinking.</a:t>
            </a:r>
          </a:p>
        </p:txBody>
      </p:sp>
      <p:sp>
        <p:nvSpPr>
          <p:cNvPr id="4" name="Slide Number Placeholder 3"/>
          <p:cNvSpPr>
            <a:spLocks noGrp="1"/>
          </p:cNvSpPr>
          <p:nvPr>
            <p:ph type="sldNum" sz="quarter" idx="10"/>
          </p:nvPr>
        </p:nvSpPr>
        <p:spPr/>
        <p:txBody>
          <a:bodyPr/>
          <a:lstStyle/>
          <a:p>
            <a:fld id="{CC876A53-EF35-4F23-8E92-26733FF45305}" type="slidenum">
              <a:rPr lang="en-US" smtClean="0"/>
              <a:t>18</a:t>
            </a:fld>
            <a:endParaRPr lang="en-US"/>
          </a:p>
        </p:txBody>
      </p:sp>
    </p:spTree>
    <p:extLst>
      <p:ext uri="{BB962C8B-B14F-4D97-AF65-F5344CB8AC3E}">
        <p14:creationId xmlns:p14="http://schemas.microsoft.com/office/powerpoint/2010/main" val="986266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CE9F3F-075E-A74C-A4A5-30DC986D165F}" type="slidenum">
              <a:rPr lang="en-US" smtClean="0"/>
              <a:pPr/>
              <a:t>19</a:t>
            </a:fld>
            <a:endParaRPr lang="en-US"/>
          </a:p>
        </p:txBody>
      </p:sp>
    </p:spTree>
    <p:extLst>
      <p:ext uri="{BB962C8B-B14F-4D97-AF65-F5344CB8AC3E}">
        <p14:creationId xmlns:p14="http://schemas.microsoft.com/office/powerpoint/2010/main" val="161007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for today:</a:t>
            </a:r>
          </a:p>
          <a:p>
            <a:r>
              <a:rPr lang="en-US" dirty="0" smtClean="0"/>
              <a:t>Background information:</a:t>
            </a:r>
            <a:r>
              <a:rPr lang="en-US" baseline="0" dirty="0" smtClean="0"/>
              <a:t> how we got to where we are right now</a:t>
            </a:r>
            <a:endParaRPr lang="en-US" dirty="0" smtClean="0"/>
          </a:p>
          <a:p>
            <a:r>
              <a:rPr lang="en-US" dirty="0" smtClean="0"/>
              <a:t>Now</a:t>
            </a:r>
            <a:r>
              <a:rPr lang="en-US" baseline="0" dirty="0" smtClean="0"/>
              <a:t> vs. Then – We will discuss how math is taught differently today then when we were children</a:t>
            </a:r>
          </a:p>
          <a:p>
            <a:r>
              <a:rPr lang="en-US" baseline="0" dirty="0" smtClean="0"/>
              <a:t>We will do a sample math problem together right from the curriculum</a:t>
            </a:r>
          </a:p>
          <a:p>
            <a:r>
              <a:rPr lang="en-US" baseline="0" dirty="0" smtClean="0"/>
              <a:t>Support  - how you can help at home- no magic answer, no quick fixes.  Just suggestions!</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2</a:t>
            </a:fld>
            <a:endParaRPr lang="en-US"/>
          </a:p>
        </p:txBody>
      </p:sp>
    </p:spTree>
    <p:extLst>
      <p:ext uri="{BB962C8B-B14F-4D97-AF65-F5344CB8AC3E}">
        <p14:creationId xmlns:p14="http://schemas.microsoft.com/office/powerpoint/2010/main" val="1479030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CE9F3F-075E-A74C-A4A5-30DC986D165F}" type="slidenum">
              <a:rPr lang="en-US" smtClean="0"/>
              <a:pPr/>
              <a:t>20</a:t>
            </a:fld>
            <a:endParaRPr lang="en-US"/>
          </a:p>
        </p:txBody>
      </p:sp>
    </p:spTree>
    <p:extLst>
      <p:ext uri="{BB962C8B-B14F-4D97-AF65-F5344CB8AC3E}">
        <p14:creationId xmlns:p14="http://schemas.microsoft.com/office/powerpoint/2010/main" val="867390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CE9F3F-075E-A74C-A4A5-30DC986D165F}" type="slidenum">
              <a:rPr lang="en-US" smtClean="0"/>
              <a:pPr/>
              <a:t>21</a:t>
            </a:fld>
            <a:endParaRPr lang="en-US"/>
          </a:p>
        </p:txBody>
      </p:sp>
    </p:spTree>
    <p:extLst>
      <p:ext uri="{BB962C8B-B14F-4D97-AF65-F5344CB8AC3E}">
        <p14:creationId xmlns:p14="http://schemas.microsoft.com/office/powerpoint/2010/main" val="3334499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CE9F3F-075E-A74C-A4A5-30DC986D165F}" type="slidenum">
              <a:rPr lang="en-US" smtClean="0"/>
              <a:pPr/>
              <a:t>22</a:t>
            </a:fld>
            <a:endParaRPr lang="en-US"/>
          </a:p>
        </p:txBody>
      </p:sp>
    </p:spTree>
    <p:extLst>
      <p:ext uri="{BB962C8B-B14F-4D97-AF65-F5344CB8AC3E}">
        <p14:creationId xmlns:p14="http://schemas.microsoft.com/office/powerpoint/2010/main" val="2445767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CE9F3F-075E-A74C-A4A5-30DC986D165F}" type="slidenum">
              <a:rPr lang="en-US" smtClean="0"/>
              <a:pPr/>
              <a:t>23</a:t>
            </a:fld>
            <a:endParaRPr lang="en-US"/>
          </a:p>
        </p:txBody>
      </p:sp>
    </p:spTree>
    <p:extLst>
      <p:ext uri="{BB962C8B-B14F-4D97-AF65-F5344CB8AC3E}">
        <p14:creationId xmlns:p14="http://schemas.microsoft.com/office/powerpoint/2010/main" val="18585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itchFamily="34" charset="0"/>
                <a:ea typeface="Tahoma" pitchFamily="34" charset="0"/>
                <a:cs typeface="Tahoma" pitchFamily="34" charset="0"/>
              </a:rPr>
              <a:t>Website and parent letters will provide general assistance with the homework.</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24</a:t>
            </a:fld>
            <a:endParaRPr lang="en-US"/>
          </a:p>
        </p:txBody>
      </p:sp>
    </p:spTree>
    <p:extLst>
      <p:ext uri="{BB962C8B-B14F-4D97-AF65-F5344CB8AC3E}">
        <p14:creationId xmlns:p14="http://schemas.microsoft.com/office/powerpoint/2010/main" val="855772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CE9F3F-075E-A74C-A4A5-30DC986D165F}" type="slidenum">
              <a:rPr lang="en-US" smtClean="0"/>
              <a:pPr/>
              <a:t>25</a:t>
            </a:fld>
            <a:endParaRPr lang="en-US"/>
          </a:p>
        </p:txBody>
      </p:sp>
    </p:spTree>
    <p:extLst>
      <p:ext uri="{BB962C8B-B14F-4D97-AF65-F5344CB8AC3E}">
        <p14:creationId xmlns:p14="http://schemas.microsoft.com/office/powerpoint/2010/main" val="408398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Aligned</a:t>
            </a:r>
            <a:r>
              <a:rPr lang="en-US" baseline="0" dirty="0" smtClean="0"/>
              <a:t> with CCSS</a:t>
            </a:r>
            <a:r>
              <a:rPr lang="en-US" baseline="0" dirty="0" smtClean="0">
                <a:sym typeface="Wingdings"/>
              </a:rPr>
              <a:t> aligned with SBAC testing</a:t>
            </a:r>
          </a:p>
          <a:p>
            <a:r>
              <a:rPr lang="en-US" baseline="0" dirty="0" smtClean="0">
                <a:sym typeface="Wingdings"/>
              </a:rPr>
              <a:t>Embedded </a:t>
            </a:r>
            <a:r>
              <a:rPr lang="en-US" baseline="0" dirty="0" err="1" smtClean="0">
                <a:sym typeface="Wingdings"/>
              </a:rPr>
              <a:t>pd</a:t>
            </a:r>
            <a:r>
              <a:rPr lang="en-US" baseline="0" dirty="0" smtClean="0">
                <a:sym typeface="Wingdings"/>
              </a:rPr>
              <a:t> in K-2 last year, same with 3-5 in 2011.</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3</a:t>
            </a:fld>
            <a:endParaRPr lang="en-US"/>
          </a:p>
        </p:txBody>
      </p:sp>
    </p:spTree>
    <p:extLst>
      <p:ext uri="{BB962C8B-B14F-4D97-AF65-F5344CB8AC3E}">
        <p14:creationId xmlns:p14="http://schemas.microsoft.com/office/powerpoint/2010/main" val="3362133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Clearly specified and targeted expectations at each grade level</a:t>
            </a:r>
          </a:p>
          <a:p>
            <a:r>
              <a:rPr lang="en-US" dirty="0" smtClean="0"/>
              <a:t>Grade K</a:t>
            </a:r>
            <a:r>
              <a:rPr lang="en-US" dirty="0" smtClean="0">
                <a:sym typeface="Wingdings"/>
              </a:rPr>
              <a:t> Never had the expectation, but now we do</a:t>
            </a:r>
          </a:p>
          <a:p>
            <a:r>
              <a:rPr lang="en-US" dirty="0" smtClean="0">
                <a:sym typeface="Wingdings"/>
              </a:rPr>
              <a:t>Grade 2 Within 20 means facts to 10 (so 10 + 10 = 20)</a:t>
            </a:r>
          </a:p>
          <a:p>
            <a:r>
              <a:rPr lang="en-US" dirty="0" smtClean="0">
                <a:sym typeface="Wingdings"/>
              </a:rPr>
              <a:t>Grade</a:t>
            </a:r>
            <a:r>
              <a:rPr lang="en-US" baseline="0" dirty="0" smtClean="0">
                <a:sym typeface="Wingdings"/>
              </a:rPr>
              <a:t> 3  Within 100 is 9 x 9 and 10 x 10</a:t>
            </a:r>
          </a:p>
          <a:p>
            <a:r>
              <a:rPr lang="en-US" baseline="0" dirty="0" smtClean="0">
                <a:sym typeface="Wingdings"/>
              </a:rPr>
              <a:t>Grade 5  Don</a:t>
            </a:r>
            <a:r>
              <a:rPr lang="fr-FR" baseline="0" dirty="0" smtClean="0">
                <a:sym typeface="Wingdings"/>
              </a:rPr>
              <a:t>’</a:t>
            </a:r>
            <a:r>
              <a:rPr lang="en-US" baseline="0" dirty="0" smtClean="0">
                <a:sym typeface="Wingdings"/>
              </a:rPr>
              <a:t>t teach basic operations in grade 5.  Students are expected to use basic facts to compute flexibly.  Solid understanding!</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4</a:t>
            </a:fld>
            <a:endParaRPr lang="en-US"/>
          </a:p>
        </p:txBody>
      </p:sp>
    </p:spTree>
    <p:extLst>
      <p:ext uri="{BB962C8B-B14F-4D97-AF65-F5344CB8AC3E}">
        <p14:creationId xmlns:p14="http://schemas.microsoft.com/office/powerpoint/2010/main" val="3525913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contend that</a:t>
            </a:r>
            <a:r>
              <a:rPr lang="en-US" baseline="0" dirty="0" smtClean="0"/>
              <a:t> it is not a rehearsal for algebra, but rather algebra at the elementary level.</a:t>
            </a:r>
          </a:p>
          <a:p>
            <a:r>
              <a:rPr lang="en-US" baseline="0" dirty="0" smtClean="0"/>
              <a:t>Emphasis on CONCEPTS</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5</a:t>
            </a:fld>
            <a:endParaRPr lang="en-US"/>
          </a:p>
        </p:txBody>
      </p:sp>
    </p:spTree>
    <p:extLst>
      <p:ext uri="{BB962C8B-B14F-4D97-AF65-F5344CB8AC3E}">
        <p14:creationId xmlns:p14="http://schemas.microsoft.com/office/powerpoint/2010/main" val="427436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 is not dispensing the answer- no magic red pen after school ends</a:t>
            </a:r>
          </a:p>
          <a:p>
            <a:r>
              <a:rPr lang="en-US" dirty="0" smtClean="0"/>
              <a:t>Students must</a:t>
            </a:r>
            <a:r>
              <a:rPr lang="en-US" baseline="0" dirty="0" smtClean="0"/>
              <a:t> reason mathematically- know whether they are correct or not.</a:t>
            </a:r>
            <a:br>
              <a:rPr lang="en-US" baseline="0" dirty="0" smtClean="0"/>
            </a:br>
            <a:r>
              <a:rPr lang="en-US" baseline="0" dirty="0" smtClean="0"/>
              <a:t>Also expected to understand their peers mathematics and to determine if they are correct or not.</a:t>
            </a:r>
          </a:p>
        </p:txBody>
      </p:sp>
      <p:sp>
        <p:nvSpPr>
          <p:cNvPr id="4" name="Slide Number Placeholder 3"/>
          <p:cNvSpPr>
            <a:spLocks noGrp="1"/>
          </p:cNvSpPr>
          <p:nvPr>
            <p:ph type="sldNum" sz="quarter" idx="10"/>
          </p:nvPr>
        </p:nvSpPr>
        <p:spPr/>
        <p:txBody>
          <a:bodyPr/>
          <a:lstStyle/>
          <a:p>
            <a:fld id="{44CE9F3F-075E-A74C-A4A5-30DC986D165F}" type="slidenum">
              <a:rPr lang="en-US" smtClean="0"/>
              <a:pPr/>
              <a:t>6</a:t>
            </a:fld>
            <a:endParaRPr lang="en-US"/>
          </a:p>
        </p:txBody>
      </p:sp>
    </p:spTree>
    <p:extLst>
      <p:ext uri="{BB962C8B-B14F-4D97-AF65-F5344CB8AC3E}">
        <p14:creationId xmlns:p14="http://schemas.microsoft.com/office/powerpoint/2010/main" val="2782367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Beyond just computing.</a:t>
            </a:r>
          </a:p>
          <a:p>
            <a:r>
              <a:rPr lang="en-US" dirty="0" smtClean="0"/>
              <a:t>We</a:t>
            </a:r>
            <a:r>
              <a:rPr lang="en-US" baseline="0" dirty="0" smtClean="0"/>
              <a:t> used to solve problems.  Students today need to be problem solvers.</a:t>
            </a:r>
            <a:endParaRPr lang="en-US" dirty="0"/>
          </a:p>
        </p:txBody>
      </p:sp>
      <p:sp>
        <p:nvSpPr>
          <p:cNvPr id="4" name="Slide Number Placeholder 3"/>
          <p:cNvSpPr>
            <a:spLocks noGrp="1"/>
          </p:cNvSpPr>
          <p:nvPr>
            <p:ph type="sldNum" sz="quarter" idx="10"/>
          </p:nvPr>
        </p:nvSpPr>
        <p:spPr/>
        <p:txBody>
          <a:bodyPr/>
          <a:lstStyle/>
          <a:p>
            <a:fld id="{44CE9F3F-075E-A74C-A4A5-30DC986D165F}" type="slidenum">
              <a:rPr lang="en-US" smtClean="0"/>
              <a:pPr/>
              <a:t>7</a:t>
            </a:fld>
            <a:endParaRPr lang="en-US"/>
          </a:p>
        </p:txBody>
      </p:sp>
    </p:spTree>
    <p:extLst>
      <p:ext uri="{BB962C8B-B14F-4D97-AF65-F5344CB8AC3E}">
        <p14:creationId xmlns:p14="http://schemas.microsoft.com/office/powerpoint/2010/main" val="4096605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presentation we are going to provide</a:t>
            </a:r>
            <a:r>
              <a:rPr lang="en-US" baseline="0" dirty="0" smtClean="0"/>
              <a:t> you with a problem similar to what you might find in a second grade class.</a:t>
            </a:r>
          </a:p>
          <a:p>
            <a:r>
              <a:rPr lang="en-US" baseline="0" dirty="0" smtClean="0"/>
              <a:t>*Pass out sample problems</a:t>
            </a:r>
            <a:endParaRPr lang="en-US" dirty="0"/>
          </a:p>
        </p:txBody>
      </p:sp>
      <p:sp>
        <p:nvSpPr>
          <p:cNvPr id="4" name="Slide Number Placeholder 3"/>
          <p:cNvSpPr>
            <a:spLocks noGrp="1"/>
          </p:cNvSpPr>
          <p:nvPr>
            <p:ph type="sldNum" sz="quarter" idx="10"/>
          </p:nvPr>
        </p:nvSpPr>
        <p:spPr/>
        <p:txBody>
          <a:bodyPr/>
          <a:lstStyle/>
          <a:p>
            <a:fld id="{99208299-2B71-4088-B954-C329508A17ED}" type="slidenum">
              <a:rPr lang="en-US" smtClean="0"/>
              <a:t>8</a:t>
            </a:fld>
            <a:endParaRPr lang="en-US"/>
          </a:p>
        </p:txBody>
      </p:sp>
    </p:spTree>
    <p:extLst>
      <p:ext uri="{BB962C8B-B14F-4D97-AF65-F5344CB8AC3E}">
        <p14:creationId xmlns:p14="http://schemas.microsoft.com/office/powerpoint/2010/main" val="2659330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MSTs</a:t>
            </a:r>
            <a:r>
              <a:rPr lang="en-US" baseline="0" dirty="0" smtClean="0"/>
              <a:t> walk around with clipboard taking notes and conferring with “students” to share out when the group reconvenes.</a:t>
            </a:r>
          </a:p>
          <a:p>
            <a:r>
              <a:rPr lang="en-US" baseline="0" dirty="0" smtClean="0"/>
              <a:t>Encourage parents to work with a partner or partners to solve the problem</a:t>
            </a:r>
          </a:p>
          <a:p>
            <a:r>
              <a:rPr lang="en-US" baseline="0" dirty="0" smtClean="0"/>
              <a:t>Look at how parents approach problem solving</a:t>
            </a:r>
          </a:p>
        </p:txBody>
      </p:sp>
      <p:sp>
        <p:nvSpPr>
          <p:cNvPr id="4" name="Slide Number Placeholder 3"/>
          <p:cNvSpPr>
            <a:spLocks noGrp="1"/>
          </p:cNvSpPr>
          <p:nvPr>
            <p:ph type="sldNum" sz="quarter" idx="10"/>
          </p:nvPr>
        </p:nvSpPr>
        <p:spPr/>
        <p:txBody>
          <a:bodyPr/>
          <a:lstStyle/>
          <a:p>
            <a:fld id="{99208299-2B71-4088-B954-C329508A17ED}" type="slidenum">
              <a:rPr lang="en-US" smtClean="0"/>
              <a:t>9</a:t>
            </a:fld>
            <a:endParaRPr lang="en-US"/>
          </a:p>
        </p:txBody>
      </p:sp>
    </p:spTree>
    <p:extLst>
      <p:ext uri="{BB962C8B-B14F-4D97-AF65-F5344CB8AC3E}">
        <p14:creationId xmlns:p14="http://schemas.microsoft.com/office/powerpoint/2010/main" val="3847931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A2B3A-A39B-6C4C-96DC-28F12470499B}"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A2B3A-A39B-6C4C-96DC-28F12470499B}"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9ECE4-BC54-8C4C-BE7F-722A49A3150D}"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5A2B3A-A39B-6C4C-96DC-28F1247049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409ECE4-BC54-8C4C-BE7F-722A49A3150D}" type="datetimeFigureOut">
              <a:rPr lang="en-US" smtClean="0"/>
              <a:pPr/>
              <a:t>10/15/2013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C5A2B3A-A39B-6C4C-96DC-28F1247049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fairfieldpublicschoolsk5math.wikispaces.com/home"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7744" y="1130300"/>
            <a:ext cx="6498158" cy="1458166"/>
          </a:xfrm>
        </p:spPr>
        <p:txBody>
          <a:bodyPr>
            <a:normAutofit fontScale="90000"/>
          </a:bodyPr>
          <a:lstStyle/>
          <a:p>
            <a:r>
              <a:rPr lang="en-US" sz="4400" dirty="0" smtClean="0">
                <a:latin typeface="Tahoma" pitchFamily="34" charset="0"/>
                <a:ea typeface="Tahoma" pitchFamily="34" charset="0"/>
                <a:cs typeface="Tahoma" pitchFamily="34" charset="0"/>
              </a:rPr>
              <a:t/>
            </a:r>
            <a:br>
              <a:rPr lang="en-US" sz="4400" dirty="0" smtClean="0">
                <a:latin typeface="Tahoma" pitchFamily="34" charset="0"/>
                <a:ea typeface="Tahoma" pitchFamily="34" charset="0"/>
                <a:cs typeface="Tahoma" pitchFamily="34" charset="0"/>
              </a:rPr>
            </a:br>
            <a:r>
              <a:rPr lang="en-US" sz="4400" dirty="0">
                <a:latin typeface="Tahoma" pitchFamily="34" charset="0"/>
                <a:ea typeface="Tahoma" pitchFamily="34" charset="0"/>
                <a:cs typeface="Tahoma" pitchFamily="34" charset="0"/>
              </a:rPr>
              <a:t/>
            </a:r>
            <a:br>
              <a:rPr lang="en-US" sz="4400" dirty="0">
                <a:latin typeface="Tahoma" pitchFamily="34" charset="0"/>
                <a:ea typeface="Tahoma" pitchFamily="34" charset="0"/>
                <a:cs typeface="Tahoma" pitchFamily="34" charset="0"/>
              </a:rPr>
            </a:br>
            <a:r>
              <a:rPr lang="en-US" sz="4400" dirty="0" smtClean="0">
                <a:latin typeface="Tahoma" pitchFamily="34" charset="0"/>
                <a:ea typeface="Tahoma" pitchFamily="34" charset="0"/>
                <a:cs typeface="Tahoma" pitchFamily="34" charset="0"/>
              </a:rPr>
              <a:t>Parent </a:t>
            </a:r>
            <a:r>
              <a:rPr lang="en-US" dirty="0" smtClean="0">
                <a:latin typeface="Tahoma" pitchFamily="34" charset="0"/>
                <a:ea typeface="Tahoma" pitchFamily="34" charset="0"/>
                <a:cs typeface="Tahoma" pitchFamily="34" charset="0"/>
              </a:rPr>
              <a:t>Mathematics </a:t>
            </a:r>
            <a:r>
              <a:rPr lang="en-US" sz="4400" dirty="0" smtClean="0">
                <a:latin typeface="Tahoma" pitchFamily="34" charset="0"/>
                <a:ea typeface="Tahoma" pitchFamily="34" charset="0"/>
                <a:cs typeface="Tahoma" pitchFamily="34" charset="0"/>
              </a:rPr>
              <a:t>Workshop</a:t>
            </a:r>
            <a:endParaRPr lang="en-US" sz="4400"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1551521" y="2804205"/>
            <a:ext cx="6498159" cy="1829439"/>
          </a:xfrm>
        </p:spPr>
        <p:txBody>
          <a:bodyPr>
            <a:normAutofit/>
          </a:bodyPr>
          <a:lstStyle/>
          <a:p>
            <a:r>
              <a:rPr lang="en-US" dirty="0" smtClean="0">
                <a:latin typeface="Tahoma" pitchFamily="34" charset="0"/>
                <a:ea typeface="Tahoma" pitchFamily="34" charset="0"/>
                <a:cs typeface="Tahoma" pitchFamily="34" charset="0"/>
              </a:rPr>
              <a:t>Fairfield Public Schools</a:t>
            </a:r>
          </a:p>
          <a:p>
            <a:r>
              <a:rPr lang="en-US" dirty="0" smtClean="0">
                <a:latin typeface="Tahoma" pitchFamily="34" charset="0"/>
                <a:ea typeface="Tahoma" pitchFamily="34" charset="0"/>
                <a:cs typeface="Tahoma" pitchFamily="34" charset="0"/>
              </a:rPr>
              <a:t>K-5</a:t>
            </a:r>
          </a:p>
          <a:p>
            <a:r>
              <a:rPr lang="en-US" dirty="0" smtClean="0">
                <a:latin typeface="Tahoma" pitchFamily="34" charset="0"/>
                <a:ea typeface="Tahoma" pitchFamily="34" charset="0"/>
                <a:cs typeface="Tahoma" pitchFamily="34" charset="0"/>
              </a:rPr>
              <a:t>Presented by the Math Science Teachers</a:t>
            </a:r>
          </a:p>
          <a:p>
            <a:r>
              <a:rPr lang="en-US" dirty="0" smtClean="0">
                <a:latin typeface="Tahoma" pitchFamily="34" charset="0"/>
                <a:ea typeface="Tahoma" pitchFamily="34" charset="0"/>
                <a:cs typeface="Tahoma" pitchFamily="34" charset="0"/>
              </a:rPr>
              <a:t>2013 </a:t>
            </a:r>
          </a:p>
        </p:txBody>
      </p:sp>
    </p:spTree>
    <p:extLst>
      <p:ext uri="{BB962C8B-B14F-4D97-AF65-F5344CB8AC3E}">
        <p14:creationId xmlns:p14="http://schemas.microsoft.com/office/powerpoint/2010/main" val="940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find the solutions?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Turn and Talk with another group and share how you figured out the ages.</a:t>
            </a:r>
          </a:p>
          <a:p>
            <a:pPr marL="0" indent="0">
              <a:buNone/>
            </a:pPr>
            <a:endParaRPr lang="en-US" dirty="0"/>
          </a:p>
          <a:p>
            <a:pPr marL="0" indent="0">
              <a:buNone/>
            </a:pPr>
            <a:r>
              <a:rPr lang="en-US" dirty="0" smtClean="0"/>
              <a:t>Did you use the same strategy as the group next to you?</a:t>
            </a:r>
          </a:p>
          <a:p>
            <a:pPr marL="0" indent="0">
              <a:buNone/>
            </a:pPr>
            <a:endParaRPr lang="en-US" dirty="0"/>
          </a:p>
          <a:p>
            <a:pPr marL="0" indent="0">
              <a:buNone/>
            </a:pPr>
            <a:r>
              <a:rPr lang="en-US" dirty="0" smtClean="0"/>
              <a:t>Who used subtraction to solve the problems?</a:t>
            </a:r>
          </a:p>
          <a:p>
            <a:pPr marL="0" indent="0">
              <a:buNone/>
            </a:pPr>
            <a:endParaRPr lang="en-US" dirty="0"/>
          </a:p>
          <a:p>
            <a:pPr marL="0" indent="0">
              <a:buNone/>
            </a:pPr>
            <a:r>
              <a:rPr lang="en-US" dirty="0" smtClean="0"/>
              <a:t>Did anyone use addition to solve the problems?</a:t>
            </a:r>
            <a:endParaRPr lang="en-US" dirty="0"/>
          </a:p>
        </p:txBody>
      </p:sp>
    </p:spTree>
    <p:extLst>
      <p:ext uri="{BB962C8B-B14F-4D97-AF65-F5344CB8AC3E}">
        <p14:creationId xmlns:p14="http://schemas.microsoft.com/office/powerpoint/2010/main" val="213989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Roles During Problem Solving</a:t>
            </a:r>
            <a:endParaRPr lang="en-US" sz="4400" dirty="0"/>
          </a:p>
        </p:txBody>
      </p:sp>
      <p:sp>
        <p:nvSpPr>
          <p:cNvPr id="3" name="Content Placeholder 2"/>
          <p:cNvSpPr>
            <a:spLocks noGrp="1"/>
          </p:cNvSpPr>
          <p:nvPr>
            <p:ph sz="half" idx="1"/>
          </p:nvPr>
        </p:nvSpPr>
        <p:spPr>
          <a:xfrm>
            <a:off x="4648200" y="1600200"/>
            <a:ext cx="4038600" cy="4525963"/>
          </a:xfrm>
        </p:spPr>
        <p:txBody>
          <a:bodyPr>
            <a:normAutofit fontScale="85000" lnSpcReduction="10000"/>
          </a:bodyPr>
          <a:lstStyle/>
          <a:p>
            <a:pPr marL="0" indent="0" algn="ctr">
              <a:buNone/>
            </a:pPr>
            <a:r>
              <a:rPr lang="en-US" u="sng" dirty="0" smtClean="0"/>
              <a:t> Students’ Role</a:t>
            </a:r>
          </a:p>
          <a:p>
            <a:r>
              <a:rPr lang="en-US" sz="2400" dirty="0" smtClean="0"/>
              <a:t>Computing</a:t>
            </a:r>
          </a:p>
          <a:p>
            <a:r>
              <a:rPr lang="en-US" sz="2400" dirty="0" smtClean="0"/>
              <a:t>Problem solving</a:t>
            </a:r>
          </a:p>
          <a:p>
            <a:r>
              <a:rPr lang="en-US" sz="2400" dirty="0"/>
              <a:t>Recording their </a:t>
            </a:r>
            <a:r>
              <a:rPr lang="en-US" sz="2400" dirty="0" smtClean="0"/>
              <a:t>answers</a:t>
            </a:r>
          </a:p>
          <a:p>
            <a:r>
              <a:rPr lang="en-US" sz="2400" dirty="0" smtClean="0"/>
              <a:t>Engaging in mathematical thinking  and discourse</a:t>
            </a:r>
          </a:p>
          <a:p>
            <a:r>
              <a:rPr lang="en-US" sz="2400" dirty="0" smtClean="0"/>
              <a:t>Justifying their reasoning</a:t>
            </a:r>
          </a:p>
          <a:p>
            <a:r>
              <a:rPr lang="en-US" sz="2400" dirty="0" smtClean="0"/>
              <a:t>Making connections among mathematical ideas.</a:t>
            </a:r>
          </a:p>
          <a:p>
            <a:r>
              <a:rPr lang="en-US" sz="2400" dirty="0" smtClean="0"/>
              <a:t>Applying previously learned concepts to new problems</a:t>
            </a:r>
          </a:p>
          <a:p>
            <a:endParaRPr lang="en-US" sz="2400" dirty="0"/>
          </a:p>
        </p:txBody>
      </p:sp>
      <p:sp>
        <p:nvSpPr>
          <p:cNvPr id="4" name="Content Placeholder 3"/>
          <p:cNvSpPr>
            <a:spLocks noGrp="1"/>
          </p:cNvSpPr>
          <p:nvPr>
            <p:ph sz="half" idx="2"/>
          </p:nvPr>
        </p:nvSpPr>
        <p:spPr>
          <a:xfrm>
            <a:off x="457200" y="1612900"/>
            <a:ext cx="4038600" cy="4525963"/>
          </a:xfrm>
        </p:spPr>
        <p:txBody>
          <a:bodyPr>
            <a:normAutofit fontScale="85000" lnSpcReduction="10000"/>
          </a:bodyPr>
          <a:lstStyle/>
          <a:p>
            <a:pPr marL="0" indent="0" algn="ctr">
              <a:buNone/>
            </a:pPr>
            <a:r>
              <a:rPr lang="en-US" u="sng" dirty="0" smtClean="0"/>
              <a:t>Teacher’s Role</a:t>
            </a:r>
            <a:endParaRPr lang="en-US" sz="2400" u="sng" dirty="0" smtClean="0"/>
          </a:p>
          <a:p>
            <a:r>
              <a:rPr lang="en-US" sz="2400" dirty="0" smtClean="0"/>
              <a:t>Identifying students’ needs and differentiating instruction</a:t>
            </a:r>
          </a:p>
          <a:p>
            <a:r>
              <a:rPr lang="en-US" sz="2400" dirty="0" smtClean="0"/>
              <a:t>Directly instructing students</a:t>
            </a:r>
            <a:r>
              <a:rPr lang="en-US" sz="2400" dirty="0"/>
              <a:t> </a:t>
            </a:r>
            <a:r>
              <a:rPr lang="en-US" sz="2400" dirty="0" smtClean="0"/>
              <a:t>and challenging their misconceptions through  questioning</a:t>
            </a:r>
            <a:endParaRPr lang="en-US" sz="2400" dirty="0"/>
          </a:p>
          <a:p>
            <a:r>
              <a:rPr lang="en-US" sz="2400" dirty="0"/>
              <a:t>Extending  students’ understanding</a:t>
            </a:r>
          </a:p>
          <a:p>
            <a:endParaRPr lang="en-US" sz="2400" dirty="0"/>
          </a:p>
        </p:txBody>
      </p:sp>
    </p:spTree>
    <p:extLst>
      <p:ext uri="{BB962C8B-B14F-4D97-AF65-F5344CB8AC3E}">
        <p14:creationId xmlns:p14="http://schemas.microsoft.com/office/powerpoint/2010/main" val="962918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89760" y="2908299"/>
            <a:ext cx="9054240" cy="2636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67656" y="1143000"/>
            <a:ext cx="8229601" cy="1200329"/>
          </a:xfrm>
          <a:prstGeom prst="rect">
            <a:avLst/>
          </a:prstGeom>
          <a:noFill/>
        </p:spPr>
        <p:txBody>
          <a:bodyPr wrap="square" rtlCol="0">
            <a:spAutoFit/>
          </a:bodyPr>
          <a:lstStyle/>
          <a:p>
            <a:r>
              <a:rPr lang="en-US" sz="2400" dirty="0" smtClean="0">
                <a:latin typeface="Tahoma" pitchFamily="34" charset="0"/>
                <a:ea typeface="Tahoma" pitchFamily="34" charset="0"/>
                <a:cs typeface="Tahoma" pitchFamily="34" charset="0"/>
              </a:rPr>
              <a:t>Counting backward by ones and keeping track with fingers.</a:t>
            </a:r>
          </a:p>
          <a:p>
            <a:endParaRPr lang="en-US" sz="2400"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33, 32, 31, …..25</a:t>
            </a:r>
            <a:endParaRPr lang="en-US" sz="2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56262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4709" y="1596072"/>
            <a:ext cx="5895268" cy="1015663"/>
          </a:xfrm>
          <a:prstGeom prst="rect">
            <a:avLst/>
          </a:prstGeom>
          <a:noFill/>
        </p:spPr>
        <p:txBody>
          <a:bodyPr wrap="none" rtlCol="0">
            <a:spAutoFit/>
          </a:bodyPr>
          <a:lstStyle/>
          <a:p>
            <a:r>
              <a:rPr lang="en-US" sz="2000" dirty="0" smtClean="0">
                <a:latin typeface="Tahoma" pitchFamily="34" charset="0"/>
                <a:ea typeface="Tahoma" pitchFamily="34" charset="0"/>
                <a:cs typeface="Tahoma" pitchFamily="34" charset="0"/>
              </a:rPr>
              <a:t>Decomposing the 8 to get the a landmark number.</a:t>
            </a:r>
          </a:p>
          <a:p>
            <a:r>
              <a:rPr lang="en-US" sz="2000" dirty="0" smtClean="0">
                <a:latin typeface="Tahoma" pitchFamily="34" charset="0"/>
                <a:ea typeface="Tahoma" pitchFamily="34" charset="0"/>
                <a:cs typeface="Tahoma" pitchFamily="34" charset="0"/>
              </a:rPr>
              <a:t>          87 – 7 = 80 then 80 – 1 = 79</a:t>
            </a:r>
          </a:p>
          <a:p>
            <a:r>
              <a:rPr lang="en-US" sz="2000" dirty="0" smtClean="0">
                <a:latin typeface="Tahoma" pitchFamily="34" charset="0"/>
                <a:ea typeface="Tahoma" pitchFamily="34" charset="0"/>
                <a:cs typeface="Tahoma" pitchFamily="34" charset="0"/>
              </a:rPr>
              <a:t>Great Grandpa was 79 when Sam was born.</a:t>
            </a:r>
            <a:endParaRPr lang="en-US" sz="2000" dirty="0">
              <a:latin typeface="Tahoma" pitchFamily="34" charset="0"/>
              <a:ea typeface="Tahoma" pitchFamily="34" charset="0"/>
              <a:cs typeface="Tahoma" pitchFamily="34" charset="0"/>
            </a:endParaRPr>
          </a:p>
        </p:txBody>
      </p:sp>
      <p:cxnSp>
        <p:nvCxnSpPr>
          <p:cNvPr id="5" name="Straight Arrow Connector 4"/>
          <p:cNvCxnSpPr/>
          <p:nvPr/>
        </p:nvCxnSpPr>
        <p:spPr>
          <a:xfrm>
            <a:off x="990600" y="4114800"/>
            <a:ext cx="6834018"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71599" y="3886200"/>
            <a:ext cx="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62200" y="3886200"/>
            <a:ext cx="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81800" y="3886200"/>
            <a:ext cx="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371600" y="3695684"/>
            <a:ext cx="1016000" cy="406416"/>
          </a:xfrm>
          <a:custGeom>
            <a:avLst/>
            <a:gdLst>
              <a:gd name="connsiteX0" fmla="*/ 0 w 1016000"/>
              <a:gd name="connsiteY0" fmla="*/ 393716 h 406416"/>
              <a:gd name="connsiteX1" fmla="*/ 419100 w 1016000"/>
              <a:gd name="connsiteY1" fmla="*/ 16 h 406416"/>
              <a:gd name="connsiteX2" fmla="*/ 1016000 w 1016000"/>
              <a:gd name="connsiteY2" fmla="*/ 406416 h 406416"/>
            </a:gdLst>
            <a:ahLst/>
            <a:cxnLst>
              <a:cxn ang="0">
                <a:pos x="connsiteX0" y="connsiteY0"/>
              </a:cxn>
              <a:cxn ang="0">
                <a:pos x="connsiteX1" y="connsiteY1"/>
              </a:cxn>
              <a:cxn ang="0">
                <a:pos x="connsiteX2" y="connsiteY2"/>
              </a:cxn>
            </a:cxnLst>
            <a:rect l="l" t="t" r="r" b="b"/>
            <a:pathLst>
              <a:path w="1016000" h="406416">
                <a:moveTo>
                  <a:pt x="0" y="393716"/>
                </a:moveTo>
                <a:cubicBezTo>
                  <a:pt x="124883" y="195807"/>
                  <a:pt x="249767" y="-2101"/>
                  <a:pt x="419100" y="16"/>
                </a:cubicBezTo>
                <a:cubicBezTo>
                  <a:pt x="588433" y="2133"/>
                  <a:pt x="802216" y="204274"/>
                  <a:pt x="1016000" y="40641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362200" y="3390816"/>
            <a:ext cx="4432300" cy="736684"/>
          </a:xfrm>
          <a:custGeom>
            <a:avLst/>
            <a:gdLst>
              <a:gd name="connsiteX0" fmla="*/ 0 w 4432300"/>
              <a:gd name="connsiteY0" fmla="*/ 736684 h 736684"/>
              <a:gd name="connsiteX1" fmla="*/ 2209800 w 4432300"/>
              <a:gd name="connsiteY1" fmla="*/ 84 h 736684"/>
              <a:gd name="connsiteX2" fmla="*/ 4432300 w 4432300"/>
              <a:gd name="connsiteY2" fmla="*/ 698584 h 736684"/>
            </a:gdLst>
            <a:ahLst/>
            <a:cxnLst>
              <a:cxn ang="0">
                <a:pos x="connsiteX0" y="connsiteY0"/>
              </a:cxn>
              <a:cxn ang="0">
                <a:pos x="connsiteX1" y="connsiteY1"/>
              </a:cxn>
              <a:cxn ang="0">
                <a:pos x="connsiteX2" y="connsiteY2"/>
              </a:cxn>
            </a:cxnLst>
            <a:rect l="l" t="t" r="r" b="b"/>
            <a:pathLst>
              <a:path w="4432300" h="736684">
                <a:moveTo>
                  <a:pt x="0" y="736684"/>
                </a:moveTo>
                <a:cubicBezTo>
                  <a:pt x="735541" y="371559"/>
                  <a:pt x="1471083" y="6434"/>
                  <a:pt x="2209800" y="84"/>
                </a:cubicBezTo>
                <a:cubicBezTo>
                  <a:pt x="2948517" y="-6266"/>
                  <a:pt x="3690408" y="346159"/>
                  <a:pt x="4432300" y="69858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371600" y="2971800"/>
            <a:ext cx="662684" cy="338554"/>
          </a:xfrm>
          <a:prstGeom prst="rect">
            <a:avLst/>
          </a:prstGeom>
          <a:noFill/>
        </p:spPr>
        <p:txBody>
          <a:bodyPr wrap="square" rtlCol="0">
            <a:spAutoFit/>
          </a:bodyPr>
          <a:lstStyle/>
          <a:p>
            <a:r>
              <a:rPr lang="en-US" sz="1600" b="1" dirty="0" smtClean="0"/>
              <a:t>    -1                                                         </a:t>
            </a:r>
            <a:endParaRPr lang="en-US" sz="1600" b="1" dirty="0"/>
          </a:p>
        </p:txBody>
      </p:sp>
      <p:sp>
        <p:nvSpPr>
          <p:cNvPr id="17" name="TextBox 16"/>
          <p:cNvSpPr txBox="1"/>
          <p:nvPr/>
        </p:nvSpPr>
        <p:spPr>
          <a:xfrm>
            <a:off x="1143000" y="4380468"/>
            <a:ext cx="6096000" cy="338554"/>
          </a:xfrm>
          <a:prstGeom prst="rect">
            <a:avLst/>
          </a:prstGeom>
          <a:noFill/>
        </p:spPr>
        <p:txBody>
          <a:bodyPr wrap="square" rtlCol="0">
            <a:spAutoFit/>
          </a:bodyPr>
          <a:lstStyle/>
          <a:p>
            <a:r>
              <a:rPr lang="en-US" sz="1600" b="1" dirty="0" smtClean="0"/>
              <a:t> 79                 80                                                                                            87</a:t>
            </a:r>
            <a:endParaRPr lang="en-US" sz="1600" b="1" dirty="0"/>
          </a:p>
        </p:txBody>
      </p:sp>
      <p:sp>
        <p:nvSpPr>
          <p:cNvPr id="18" name="Rectangle 17"/>
          <p:cNvSpPr/>
          <p:nvPr/>
        </p:nvSpPr>
        <p:spPr>
          <a:xfrm>
            <a:off x="1262743" y="427721"/>
            <a:ext cx="6299200" cy="830997"/>
          </a:xfrm>
          <a:prstGeom prst="rect">
            <a:avLst/>
          </a:prstGeom>
        </p:spPr>
        <p:txBody>
          <a:bodyPr wrap="square">
            <a:spAutoFit/>
          </a:bodyPr>
          <a:lstStyle/>
          <a:p>
            <a:pPr algn="ctr"/>
            <a:r>
              <a:rPr lang="en-US" sz="2400" dirty="0">
                <a:solidFill>
                  <a:prstClr val="black"/>
                </a:solidFill>
                <a:latin typeface="Tahoma" pitchFamily="34" charset="0"/>
                <a:ea typeface="Tahoma" pitchFamily="34" charset="0"/>
                <a:cs typeface="Tahoma" pitchFamily="34" charset="0"/>
              </a:rPr>
              <a:t>Using the Open Number Line </a:t>
            </a:r>
            <a:r>
              <a:rPr lang="en-US" sz="2400" dirty="0" smtClean="0">
                <a:solidFill>
                  <a:prstClr val="black"/>
                </a:solidFill>
                <a:latin typeface="Tahoma" pitchFamily="34" charset="0"/>
                <a:ea typeface="Tahoma" pitchFamily="34" charset="0"/>
                <a:cs typeface="Tahoma" pitchFamily="34" charset="0"/>
              </a:rPr>
              <a:t>to </a:t>
            </a:r>
          </a:p>
          <a:p>
            <a:pPr algn="ctr"/>
            <a:r>
              <a:rPr lang="en-US" sz="2400" dirty="0" smtClean="0">
                <a:solidFill>
                  <a:prstClr val="black"/>
                </a:solidFill>
                <a:latin typeface="Tahoma" pitchFamily="34" charset="0"/>
                <a:ea typeface="Tahoma" pitchFamily="34" charset="0"/>
                <a:cs typeface="Tahoma" pitchFamily="34" charset="0"/>
              </a:rPr>
              <a:t>Record Mathematical Thinking</a:t>
            </a:r>
            <a:endParaRPr lang="en-US" sz="2400" dirty="0">
              <a:latin typeface="Tahoma" pitchFamily="34" charset="0"/>
              <a:ea typeface="Tahoma" pitchFamily="34" charset="0"/>
              <a:cs typeface="Tahoma" pitchFamily="34" charset="0"/>
            </a:endParaRPr>
          </a:p>
        </p:txBody>
      </p:sp>
      <p:sp>
        <p:nvSpPr>
          <p:cNvPr id="13" name="TextBox 12"/>
          <p:cNvSpPr txBox="1"/>
          <p:nvPr/>
        </p:nvSpPr>
        <p:spPr>
          <a:xfrm>
            <a:off x="4412343" y="2954923"/>
            <a:ext cx="592477" cy="338554"/>
          </a:xfrm>
          <a:prstGeom prst="rect">
            <a:avLst/>
          </a:prstGeom>
          <a:noFill/>
        </p:spPr>
        <p:txBody>
          <a:bodyPr wrap="square" rtlCol="0">
            <a:spAutoFit/>
          </a:bodyPr>
          <a:lstStyle/>
          <a:p>
            <a:r>
              <a:rPr lang="en-US" sz="1600" b="1" dirty="0" smtClean="0"/>
              <a:t>-7</a:t>
            </a:r>
            <a:endParaRPr lang="en-US" sz="1600" b="1" dirty="0"/>
          </a:p>
        </p:txBody>
      </p:sp>
    </p:spTree>
    <p:extLst>
      <p:ext uri="{BB962C8B-B14F-4D97-AF65-F5344CB8AC3E}">
        <p14:creationId xmlns:p14="http://schemas.microsoft.com/office/powerpoint/2010/main" val="204734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1000"/>
                                        <p:tgtEl>
                                          <p:spTgt spid="15"/>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2"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1000"/>
                                        <p:tgtEl>
                                          <p:spTgt spid="12"/>
                                        </p:tgtEl>
                                      </p:cBhvr>
                                    </p:animEffect>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5336" y="558800"/>
            <a:ext cx="5562600" cy="2677656"/>
          </a:xfrm>
          <a:prstGeom prst="rect">
            <a:avLst/>
          </a:prstGeom>
          <a:noFill/>
        </p:spPr>
        <p:txBody>
          <a:bodyPr wrap="square" rtlCol="0">
            <a:spAutoFit/>
          </a:bodyPr>
          <a:lstStyle/>
          <a:p>
            <a:r>
              <a:rPr lang="en-US" sz="2400" dirty="0" smtClean="0">
                <a:latin typeface="Tahoma" pitchFamily="34" charset="0"/>
                <a:ea typeface="Tahoma" pitchFamily="34" charset="0"/>
                <a:cs typeface="Tahoma" pitchFamily="34" charset="0"/>
              </a:rPr>
              <a:t>Adding </a:t>
            </a:r>
            <a:r>
              <a:rPr lang="en-US" sz="2400" dirty="0">
                <a:latin typeface="Tahoma" pitchFamily="34" charset="0"/>
                <a:ea typeface="Tahoma" pitchFamily="34" charset="0"/>
                <a:cs typeface="Tahoma" pitchFamily="34" charset="0"/>
              </a:rPr>
              <a:t>5</a:t>
            </a:r>
            <a:r>
              <a:rPr lang="en-US" sz="2400" dirty="0" smtClean="0">
                <a:latin typeface="Tahoma" pitchFamily="34" charset="0"/>
                <a:ea typeface="Tahoma" pitchFamily="34" charset="0"/>
                <a:cs typeface="Tahoma" pitchFamily="34" charset="0"/>
              </a:rPr>
              <a:t>0 and subtracting 1.</a:t>
            </a:r>
          </a:p>
          <a:p>
            <a:endParaRPr lang="en-US" sz="2400"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8 + 50 = 58 – 1 = 57</a:t>
            </a:r>
          </a:p>
          <a:p>
            <a:r>
              <a:rPr lang="en-US" sz="2400" dirty="0" smtClean="0">
                <a:latin typeface="Tahoma" pitchFamily="34" charset="0"/>
                <a:ea typeface="Tahoma" pitchFamily="34" charset="0"/>
                <a:cs typeface="Tahoma" pitchFamily="34" charset="0"/>
              </a:rPr>
              <a:t>Number line jumps show 50 – 1 = 49</a:t>
            </a:r>
          </a:p>
          <a:p>
            <a:endParaRPr lang="en-US" sz="2400"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Grandma was 49 years old when Sam was born</a:t>
            </a:r>
            <a:endParaRPr lang="en-US" sz="2400" dirty="0">
              <a:latin typeface="Tahoma" pitchFamily="34" charset="0"/>
              <a:ea typeface="Tahoma" pitchFamily="34" charset="0"/>
              <a:cs typeface="Tahoma" pitchFamily="34" charset="0"/>
            </a:endParaRPr>
          </a:p>
        </p:txBody>
      </p:sp>
      <p:cxnSp>
        <p:nvCxnSpPr>
          <p:cNvPr id="3" name="Straight Arrow Connector 2"/>
          <p:cNvCxnSpPr/>
          <p:nvPr/>
        </p:nvCxnSpPr>
        <p:spPr>
          <a:xfrm>
            <a:off x="1329165" y="4324350"/>
            <a:ext cx="6671835"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48691" y="4114800"/>
            <a:ext cx="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086600" y="4114800"/>
            <a:ext cx="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543800" y="4114800"/>
            <a:ext cx="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1648691" y="3519045"/>
            <a:ext cx="5915891" cy="789719"/>
          </a:xfrm>
          <a:custGeom>
            <a:avLst/>
            <a:gdLst>
              <a:gd name="connsiteX0" fmla="*/ 0 w 5915891"/>
              <a:gd name="connsiteY0" fmla="*/ 775864 h 789719"/>
              <a:gd name="connsiteX1" fmla="*/ 2937164 w 5915891"/>
              <a:gd name="connsiteY1" fmla="*/ 10 h 789719"/>
              <a:gd name="connsiteX2" fmla="*/ 5915891 w 5915891"/>
              <a:gd name="connsiteY2" fmla="*/ 789719 h 789719"/>
            </a:gdLst>
            <a:ahLst/>
            <a:cxnLst>
              <a:cxn ang="0">
                <a:pos x="connsiteX0" y="connsiteY0"/>
              </a:cxn>
              <a:cxn ang="0">
                <a:pos x="connsiteX1" y="connsiteY1"/>
              </a:cxn>
              <a:cxn ang="0">
                <a:pos x="connsiteX2" y="connsiteY2"/>
              </a:cxn>
            </a:cxnLst>
            <a:rect l="l" t="t" r="r" b="b"/>
            <a:pathLst>
              <a:path w="5915891" h="789719">
                <a:moveTo>
                  <a:pt x="0" y="775864"/>
                </a:moveTo>
                <a:cubicBezTo>
                  <a:pt x="975591" y="386782"/>
                  <a:pt x="1951182" y="-2299"/>
                  <a:pt x="2937164" y="10"/>
                </a:cubicBezTo>
                <a:cubicBezTo>
                  <a:pt x="3923146" y="2319"/>
                  <a:pt x="4919518" y="396019"/>
                  <a:pt x="5915891" y="78971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7093527" y="4100646"/>
            <a:ext cx="471055" cy="263536"/>
          </a:xfrm>
          <a:custGeom>
            <a:avLst/>
            <a:gdLst>
              <a:gd name="connsiteX0" fmla="*/ 471055 w 471055"/>
              <a:gd name="connsiteY0" fmla="*/ 221972 h 263536"/>
              <a:gd name="connsiteX1" fmla="*/ 180109 w 471055"/>
              <a:gd name="connsiteY1" fmla="*/ 299 h 263536"/>
              <a:gd name="connsiteX2" fmla="*/ 0 w 471055"/>
              <a:gd name="connsiteY2" fmla="*/ 263536 h 263536"/>
            </a:gdLst>
            <a:ahLst/>
            <a:cxnLst>
              <a:cxn ang="0">
                <a:pos x="connsiteX0" y="connsiteY0"/>
              </a:cxn>
              <a:cxn ang="0">
                <a:pos x="connsiteX1" y="connsiteY1"/>
              </a:cxn>
              <a:cxn ang="0">
                <a:pos x="connsiteX2" y="connsiteY2"/>
              </a:cxn>
            </a:cxnLst>
            <a:rect l="l" t="t" r="r" b="b"/>
            <a:pathLst>
              <a:path w="471055" h="263536">
                <a:moveTo>
                  <a:pt x="471055" y="221972"/>
                </a:moveTo>
                <a:cubicBezTo>
                  <a:pt x="364836" y="107672"/>
                  <a:pt x="258618" y="-6628"/>
                  <a:pt x="180109" y="299"/>
                </a:cubicBezTo>
                <a:cubicBezTo>
                  <a:pt x="101600" y="7226"/>
                  <a:pt x="50800" y="135381"/>
                  <a:pt x="0" y="26353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126528" y="3729238"/>
            <a:ext cx="522815" cy="338554"/>
          </a:xfrm>
          <a:prstGeom prst="rect">
            <a:avLst/>
          </a:prstGeom>
          <a:noFill/>
        </p:spPr>
        <p:txBody>
          <a:bodyPr wrap="square" rtlCol="0">
            <a:spAutoFit/>
          </a:bodyPr>
          <a:lstStyle/>
          <a:p>
            <a:r>
              <a:rPr lang="en-US" sz="1600" b="1" dirty="0" smtClean="0"/>
              <a:t>-1</a:t>
            </a:r>
            <a:endParaRPr lang="en-US" sz="1600" b="1" dirty="0"/>
          </a:p>
        </p:txBody>
      </p:sp>
      <p:sp>
        <p:nvSpPr>
          <p:cNvPr id="25" name="TextBox 24"/>
          <p:cNvSpPr txBox="1"/>
          <p:nvPr/>
        </p:nvSpPr>
        <p:spPr>
          <a:xfrm>
            <a:off x="1396998" y="4495800"/>
            <a:ext cx="6419275" cy="338554"/>
          </a:xfrm>
          <a:prstGeom prst="rect">
            <a:avLst/>
          </a:prstGeom>
          <a:noFill/>
        </p:spPr>
        <p:txBody>
          <a:bodyPr wrap="square" rtlCol="0">
            <a:spAutoFit/>
          </a:bodyPr>
          <a:lstStyle/>
          <a:p>
            <a:r>
              <a:rPr lang="en-US" sz="1400" dirty="0" smtClean="0"/>
              <a:t>    </a:t>
            </a:r>
            <a:r>
              <a:rPr lang="en-US" sz="1600" b="1" dirty="0" smtClean="0"/>
              <a:t>8 													58</a:t>
            </a:r>
            <a:endParaRPr lang="en-US" sz="1600" b="1" dirty="0"/>
          </a:p>
        </p:txBody>
      </p:sp>
      <p:sp>
        <p:nvSpPr>
          <p:cNvPr id="12" name="TextBox 11"/>
          <p:cNvSpPr txBox="1"/>
          <p:nvPr/>
        </p:nvSpPr>
        <p:spPr>
          <a:xfrm>
            <a:off x="4277862" y="3657434"/>
            <a:ext cx="657547" cy="584775"/>
          </a:xfrm>
          <a:prstGeom prst="rect">
            <a:avLst/>
          </a:prstGeom>
          <a:noFill/>
        </p:spPr>
        <p:txBody>
          <a:bodyPr wrap="square" rtlCol="0">
            <a:spAutoFit/>
          </a:bodyPr>
          <a:lstStyle/>
          <a:p>
            <a:r>
              <a:rPr lang="en-US" sz="1600" b="1" dirty="0" smtClean="0"/>
              <a:t>                                                    +50</a:t>
            </a:r>
            <a:endParaRPr lang="en-US" sz="1600" b="1" dirty="0"/>
          </a:p>
        </p:txBody>
      </p:sp>
      <p:sp>
        <p:nvSpPr>
          <p:cNvPr id="2" name="Rectangle 1"/>
          <p:cNvSpPr/>
          <p:nvPr/>
        </p:nvSpPr>
        <p:spPr>
          <a:xfrm>
            <a:off x="6896628" y="4495578"/>
            <a:ext cx="418704" cy="369332"/>
          </a:xfrm>
          <a:prstGeom prst="rect">
            <a:avLst/>
          </a:prstGeom>
        </p:spPr>
        <p:txBody>
          <a:bodyPr wrap="none">
            <a:spAutoFit/>
          </a:bodyPr>
          <a:lstStyle/>
          <a:p>
            <a:r>
              <a:rPr lang="en-US" b="1" dirty="0"/>
              <a:t>57</a:t>
            </a:r>
            <a:endParaRPr lang="en-US" dirty="0"/>
          </a:p>
        </p:txBody>
      </p:sp>
    </p:spTree>
    <p:extLst>
      <p:ext uri="{BB962C8B-B14F-4D97-AF65-F5344CB8AC3E}">
        <p14:creationId xmlns:p14="http://schemas.microsoft.com/office/powerpoint/2010/main" val="273106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1000"/>
                                        <p:tgtEl>
                                          <p:spTgt spid="22"/>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right)">
                                      <p:cBhvr>
                                        <p:cTn id="15" dur="1000"/>
                                        <p:tgtEl>
                                          <p:spTgt spid="23"/>
                                        </p:tgtEl>
                                      </p:cBhvr>
                                    </p:animEffec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12"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206463"/>
            <a:ext cx="7797800" cy="6678751"/>
          </a:xfrm>
          <a:prstGeom prst="rect">
            <a:avLst/>
          </a:prstGeom>
          <a:noFill/>
        </p:spPr>
        <p:txBody>
          <a:bodyPr wrap="square" rtlCol="0">
            <a:spAutoFit/>
          </a:bodyPr>
          <a:lstStyle/>
          <a:p>
            <a:pPr algn="ctr"/>
            <a:r>
              <a:rPr lang="en-US" sz="2800" dirty="0" smtClean="0">
                <a:latin typeface="Tahoma" pitchFamily="34" charset="0"/>
                <a:ea typeface="Tahoma" pitchFamily="34" charset="0"/>
                <a:cs typeface="Tahoma" pitchFamily="34" charset="0"/>
              </a:rPr>
              <a:t>Adding On Using Leaps of Ten and Landmark Numbers</a:t>
            </a:r>
          </a:p>
          <a:p>
            <a:pPr algn="ctr"/>
            <a:endParaRPr lang="en-US"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Start at Sam’s age (8) and add on until you get to Mom’s age (33) </a:t>
            </a:r>
          </a:p>
          <a:p>
            <a:endParaRPr lang="en-US" sz="2400"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8 </a:t>
            </a:r>
            <a:r>
              <a:rPr lang="en-US" sz="2400" b="1" u="sng" dirty="0" smtClean="0">
                <a:latin typeface="Tahoma" pitchFamily="34" charset="0"/>
                <a:ea typeface="Tahoma" pitchFamily="34" charset="0"/>
                <a:cs typeface="Tahoma" pitchFamily="34" charset="0"/>
              </a:rPr>
              <a:t>+ 2</a:t>
            </a:r>
            <a:r>
              <a:rPr lang="en-US" sz="2400" dirty="0" smtClean="0">
                <a:solidFill>
                  <a:srgbClr val="00B050"/>
                </a:solidFill>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=10 </a:t>
            </a:r>
          </a:p>
          <a:p>
            <a:endParaRPr lang="en-US" sz="2400"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10 </a:t>
            </a:r>
            <a:r>
              <a:rPr lang="en-US" sz="2400" b="1" u="sng" dirty="0" smtClean="0">
                <a:latin typeface="Tahoma" pitchFamily="34" charset="0"/>
                <a:ea typeface="Tahoma" pitchFamily="34" charset="0"/>
                <a:cs typeface="Tahoma" pitchFamily="34" charset="0"/>
              </a:rPr>
              <a:t>+ 10 </a:t>
            </a:r>
            <a:r>
              <a:rPr lang="en-US" sz="2400" dirty="0" smtClean="0">
                <a:latin typeface="Tahoma" pitchFamily="34" charset="0"/>
                <a:ea typeface="Tahoma" pitchFamily="34" charset="0"/>
                <a:cs typeface="Tahoma" pitchFamily="34" charset="0"/>
              </a:rPr>
              <a:t>= 20</a:t>
            </a:r>
          </a:p>
          <a:p>
            <a:endParaRPr lang="en-US" sz="2400"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20 </a:t>
            </a:r>
            <a:r>
              <a:rPr lang="en-US" sz="2400" b="1" u="sng" dirty="0" smtClean="0">
                <a:latin typeface="Tahoma" pitchFamily="34" charset="0"/>
                <a:ea typeface="Tahoma" pitchFamily="34" charset="0"/>
                <a:cs typeface="Tahoma" pitchFamily="34" charset="0"/>
              </a:rPr>
              <a:t>+ 10 </a:t>
            </a:r>
            <a:r>
              <a:rPr lang="en-US" sz="2400" dirty="0" smtClean="0">
                <a:latin typeface="Tahoma" pitchFamily="34" charset="0"/>
                <a:ea typeface="Tahoma" pitchFamily="34" charset="0"/>
                <a:cs typeface="Tahoma" pitchFamily="34" charset="0"/>
              </a:rPr>
              <a:t>= 30 </a:t>
            </a:r>
          </a:p>
          <a:p>
            <a:endParaRPr lang="en-US" sz="2400"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30 </a:t>
            </a:r>
            <a:r>
              <a:rPr lang="en-US" sz="2400" b="1" u="sng" dirty="0" smtClean="0">
                <a:latin typeface="Tahoma" pitchFamily="34" charset="0"/>
                <a:ea typeface="Tahoma" pitchFamily="34" charset="0"/>
                <a:cs typeface="Tahoma" pitchFamily="34" charset="0"/>
              </a:rPr>
              <a:t>+ 3</a:t>
            </a:r>
            <a:r>
              <a:rPr lang="en-US" sz="2400" dirty="0" smtClean="0">
                <a:latin typeface="Tahoma" pitchFamily="34" charset="0"/>
                <a:ea typeface="Tahoma" pitchFamily="34" charset="0"/>
                <a:cs typeface="Tahoma" pitchFamily="34" charset="0"/>
              </a:rPr>
              <a:t> = 33</a:t>
            </a:r>
          </a:p>
          <a:p>
            <a:endParaRPr lang="en-US" sz="2400" dirty="0">
              <a:latin typeface="Tahoma" pitchFamily="34" charset="0"/>
              <a:ea typeface="Tahoma" pitchFamily="34" charset="0"/>
              <a:cs typeface="Tahoma" pitchFamily="34" charset="0"/>
            </a:endParaRPr>
          </a:p>
          <a:p>
            <a:r>
              <a:rPr lang="en-US" sz="2400" b="1" dirty="0" smtClean="0">
                <a:latin typeface="Tahoma" pitchFamily="34" charset="0"/>
                <a:ea typeface="Tahoma" pitchFamily="34" charset="0"/>
                <a:cs typeface="Tahoma" pitchFamily="34" charset="0"/>
              </a:rPr>
              <a:t>10 + 10 + 2 + 3 = 25</a:t>
            </a:r>
          </a:p>
          <a:p>
            <a:endParaRPr lang="en-US" sz="2400" b="1" dirty="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Mom was 25 years old when Sam was born.</a:t>
            </a:r>
          </a:p>
          <a:p>
            <a:endParaRPr lang="en-US"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05164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9700" y="4773444"/>
            <a:ext cx="6019800" cy="1569660"/>
          </a:xfrm>
          <a:prstGeom prst="rect">
            <a:avLst/>
          </a:prstGeom>
          <a:noFill/>
        </p:spPr>
        <p:txBody>
          <a:bodyPr wrap="square" rtlCol="0">
            <a:spAutoFit/>
          </a:bodyPr>
          <a:lstStyle/>
          <a:p>
            <a:pPr algn="ctr"/>
            <a:r>
              <a:rPr lang="en-US" sz="2400" dirty="0" smtClean="0">
                <a:latin typeface="Tahoma" pitchFamily="34" charset="0"/>
                <a:ea typeface="Tahoma" pitchFamily="34" charset="0"/>
                <a:cs typeface="Tahoma" pitchFamily="34" charset="0"/>
              </a:rPr>
              <a:t>Each person was always two years older when Sam was born than when his sister was born because she is two years older than Sam.</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100" y="461963"/>
            <a:ext cx="6248400" cy="3716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0165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863598"/>
            <a:ext cx="5181600" cy="461665"/>
          </a:xfrm>
          <a:prstGeom prst="rect">
            <a:avLst/>
          </a:prstGeom>
          <a:noFill/>
        </p:spPr>
        <p:txBody>
          <a:bodyPr wrap="square" rtlCol="0">
            <a:spAutoFit/>
          </a:bodyPr>
          <a:lstStyle/>
          <a:p>
            <a:pPr algn="ctr"/>
            <a:r>
              <a:rPr lang="en-US" sz="2400" dirty="0" smtClean="0">
                <a:latin typeface="Tahoma" pitchFamily="34" charset="0"/>
                <a:ea typeface="Tahoma" pitchFamily="34" charset="0"/>
                <a:cs typeface="Tahoma" pitchFamily="34" charset="0"/>
              </a:rPr>
              <a:t>Standard Algorithm</a:t>
            </a:r>
          </a:p>
        </p:txBody>
      </p:sp>
      <p:sp>
        <p:nvSpPr>
          <p:cNvPr id="3" name="TextBox 2"/>
          <p:cNvSpPr txBox="1"/>
          <p:nvPr/>
        </p:nvSpPr>
        <p:spPr>
          <a:xfrm>
            <a:off x="3530600" y="2022564"/>
            <a:ext cx="2019300" cy="2308324"/>
          </a:xfrm>
          <a:prstGeom prst="rect">
            <a:avLst/>
          </a:prstGeom>
          <a:noFill/>
        </p:spPr>
        <p:txBody>
          <a:bodyPr wrap="square" rtlCol="0">
            <a:spAutoFit/>
          </a:bodyPr>
          <a:lstStyle/>
          <a:p>
            <a:r>
              <a:rPr lang="en-US" sz="7200" dirty="0">
                <a:latin typeface="Tahoma" pitchFamily="34" charset="0"/>
                <a:ea typeface="Tahoma" pitchFamily="34" charset="0"/>
                <a:cs typeface="Tahoma" pitchFamily="34" charset="0"/>
              </a:rPr>
              <a:t> </a:t>
            </a:r>
            <a:r>
              <a:rPr lang="en-US" sz="7200" dirty="0" smtClean="0">
                <a:latin typeface="Tahoma" pitchFamily="34" charset="0"/>
                <a:ea typeface="Tahoma" pitchFamily="34" charset="0"/>
                <a:cs typeface="Tahoma" pitchFamily="34" charset="0"/>
              </a:rPr>
              <a:t> 7</a:t>
            </a:r>
          </a:p>
          <a:p>
            <a:r>
              <a:rPr lang="en-US" sz="7200" u="sng" dirty="0" smtClean="0">
                <a:latin typeface="Tahoma" pitchFamily="34" charset="0"/>
                <a:ea typeface="Tahoma" pitchFamily="34" charset="0"/>
                <a:cs typeface="Tahoma" pitchFamily="34" charset="0"/>
              </a:rPr>
              <a:t>- 8</a:t>
            </a:r>
            <a:endParaRPr lang="en-US" sz="7200" u="sng" dirty="0">
              <a:latin typeface="Tahoma" pitchFamily="34" charset="0"/>
              <a:ea typeface="Tahoma" pitchFamily="34" charset="0"/>
              <a:cs typeface="Tahoma" pitchFamily="34" charset="0"/>
            </a:endParaRPr>
          </a:p>
        </p:txBody>
      </p:sp>
      <p:cxnSp>
        <p:nvCxnSpPr>
          <p:cNvPr id="5" name="Straight Connector 4"/>
          <p:cNvCxnSpPr/>
          <p:nvPr/>
        </p:nvCxnSpPr>
        <p:spPr>
          <a:xfrm>
            <a:off x="3696407" y="2203628"/>
            <a:ext cx="533400" cy="838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40536" y="2324220"/>
            <a:ext cx="1245141" cy="707886"/>
          </a:xfrm>
          <a:prstGeom prst="rect">
            <a:avLst/>
          </a:prstGeom>
          <a:noFill/>
        </p:spPr>
        <p:txBody>
          <a:bodyPr wrap="square" rtlCol="0">
            <a:spAutoFit/>
          </a:bodyPr>
          <a:lstStyle/>
          <a:p>
            <a:r>
              <a:rPr lang="en-US" sz="2000" dirty="0" smtClean="0">
                <a:latin typeface="Tahoma" pitchFamily="34" charset="0"/>
                <a:ea typeface="Tahoma" pitchFamily="34" charset="0"/>
                <a:cs typeface="Tahoma" pitchFamily="34" charset="0"/>
              </a:rPr>
              <a:t>    7 </a:t>
            </a:r>
          </a:p>
          <a:p>
            <a:r>
              <a:rPr lang="en-US" sz="2000" dirty="0">
                <a:solidFill>
                  <a:schemeClr val="bg1">
                    <a:lumMod val="65000"/>
                  </a:schemeClr>
                </a:solidFill>
                <a:latin typeface="Tahoma" pitchFamily="34" charset="0"/>
                <a:ea typeface="Tahoma" pitchFamily="34" charset="0"/>
                <a:cs typeface="Tahoma" pitchFamily="34" charset="0"/>
              </a:rPr>
              <a:t> </a:t>
            </a:r>
            <a:r>
              <a:rPr lang="en-US" sz="2000" dirty="0" smtClean="0">
                <a:solidFill>
                  <a:schemeClr val="bg1">
                    <a:lumMod val="65000"/>
                  </a:schemeClr>
                </a:solidFill>
                <a:latin typeface="Tahoma" pitchFamily="34" charset="0"/>
                <a:ea typeface="Tahoma" pitchFamily="34" charset="0"/>
                <a:cs typeface="Tahoma" pitchFamily="34" charset="0"/>
              </a:rPr>
              <a:t> tens</a:t>
            </a:r>
            <a:r>
              <a:rPr lang="en-US" sz="2000" dirty="0" smtClean="0">
                <a:latin typeface="Tahoma" pitchFamily="34" charset="0"/>
                <a:ea typeface="Tahoma" pitchFamily="34" charset="0"/>
                <a:cs typeface="Tahoma" pitchFamily="34" charset="0"/>
              </a:rPr>
              <a:t> </a:t>
            </a:r>
            <a:endParaRPr lang="en-US" sz="2000" dirty="0">
              <a:latin typeface="Tahoma" pitchFamily="34" charset="0"/>
              <a:ea typeface="Tahoma" pitchFamily="34" charset="0"/>
              <a:cs typeface="Tahoma" pitchFamily="34" charset="0"/>
            </a:endParaRPr>
          </a:p>
        </p:txBody>
      </p:sp>
      <p:sp>
        <p:nvSpPr>
          <p:cNvPr id="9" name="TextBox 8"/>
          <p:cNvSpPr txBox="1"/>
          <p:nvPr/>
        </p:nvSpPr>
        <p:spPr>
          <a:xfrm>
            <a:off x="3309342" y="4143925"/>
            <a:ext cx="990600" cy="1200329"/>
          </a:xfrm>
          <a:prstGeom prst="rect">
            <a:avLst/>
          </a:prstGeom>
          <a:noFill/>
        </p:spPr>
        <p:txBody>
          <a:bodyPr wrap="square" rtlCol="0">
            <a:spAutoFit/>
          </a:bodyPr>
          <a:lstStyle/>
          <a:p>
            <a:r>
              <a:rPr lang="en-US" sz="7200" dirty="0" smtClean="0">
                <a:latin typeface="Tahoma" pitchFamily="34" charset="0"/>
                <a:ea typeface="Tahoma" pitchFamily="34" charset="0"/>
                <a:cs typeface="Tahoma" pitchFamily="34" charset="0"/>
              </a:rPr>
              <a:t> 7</a:t>
            </a:r>
            <a:endParaRPr lang="en-US" sz="7200" dirty="0">
              <a:latin typeface="Tahoma" pitchFamily="34" charset="0"/>
              <a:ea typeface="Tahoma" pitchFamily="34" charset="0"/>
              <a:cs typeface="Tahoma" pitchFamily="34" charset="0"/>
            </a:endParaRPr>
          </a:p>
        </p:txBody>
      </p:sp>
      <p:sp>
        <p:nvSpPr>
          <p:cNvPr id="7" name="TextBox 6"/>
          <p:cNvSpPr txBox="1"/>
          <p:nvPr/>
        </p:nvSpPr>
        <p:spPr>
          <a:xfrm>
            <a:off x="4121150" y="4102829"/>
            <a:ext cx="838200" cy="1200329"/>
          </a:xfrm>
          <a:prstGeom prst="rect">
            <a:avLst/>
          </a:prstGeom>
          <a:noFill/>
        </p:spPr>
        <p:txBody>
          <a:bodyPr wrap="square" rtlCol="0">
            <a:spAutoFit/>
          </a:bodyPr>
          <a:lstStyle/>
          <a:p>
            <a:r>
              <a:rPr lang="en-US" sz="7200" dirty="0" smtClean="0">
                <a:latin typeface="Tahoma" pitchFamily="34" charset="0"/>
                <a:ea typeface="Tahoma" pitchFamily="34" charset="0"/>
                <a:cs typeface="Tahoma" pitchFamily="34" charset="0"/>
              </a:rPr>
              <a:t>9</a:t>
            </a:r>
            <a:endParaRPr lang="en-US" sz="7200" dirty="0">
              <a:latin typeface="Tahoma" pitchFamily="34" charset="0"/>
              <a:ea typeface="Tahoma" pitchFamily="34" charset="0"/>
              <a:cs typeface="Tahoma" pitchFamily="34" charset="0"/>
            </a:endParaRPr>
          </a:p>
        </p:txBody>
      </p:sp>
      <p:sp>
        <p:nvSpPr>
          <p:cNvPr id="8" name="TextBox 7"/>
          <p:cNvSpPr txBox="1"/>
          <p:nvPr/>
        </p:nvSpPr>
        <p:spPr>
          <a:xfrm>
            <a:off x="3302946" y="2039390"/>
            <a:ext cx="1558101" cy="1200329"/>
          </a:xfrm>
          <a:prstGeom prst="rect">
            <a:avLst/>
          </a:prstGeom>
          <a:noFill/>
        </p:spPr>
        <p:txBody>
          <a:bodyPr wrap="square" rtlCol="0">
            <a:spAutoFit/>
          </a:bodyPr>
          <a:lstStyle/>
          <a:p>
            <a:r>
              <a:rPr lang="en-US" sz="7200" dirty="0" smtClean="0">
                <a:latin typeface="Tahoma" pitchFamily="34" charset="0"/>
                <a:ea typeface="Tahoma" pitchFamily="34" charset="0"/>
                <a:cs typeface="Tahoma" pitchFamily="34" charset="0"/>
              </a:rPr>
              <a:t> 8</a:t>
            </a:r>
            <a:endParaRPr lang="en-US" sz="7200" dirty="0">
              <a:latin typeface="Tahoma" pitchFamily="34" charset="0"/>
              <a:ea typeface="Tahoma" pitchFamily="34" charset="0"/>
              <a:cs typeface="Tahoma" pitchFamily="34" charset="0"/>
            </a:endParaRPr>
          </a:p>
        </p:txBody>
      </p:sp>
      <p:sp>
        <p:nvSpPr>
          <p:cNvPr id="10" name="TextBox 9"/>
          <p:cNvSpPr txBox="1"/>
          <p:nvPr/>
        </p:nvSpPr>
        <p:spPr>
          <a:xfrm>
            <a:off x="3670484" y="2306368"/>
            <a:ext cx="1180290" cy="707886"/>
          </a:xfrm>
          <a:prstGeom prst="rect">
            <a:avLst/>
          </a:prstGeom>
          <a:noFill/>
        </p:spPr>
        <p:txBody>
          <a:bodyPr wrap="square" rtlCol="0">
            <a:spAutoFit/>
          </a:bodyPr>
          <a:lstStyle/>
          <a:p>
            <a:r>
              <a:rPr lang="en-US" sz="2000" dirty="0" smtClean="0">
                <a:latin typeface="Tahoma" pitchFamily="34" charset="0"/>
                <a:ea typeface="Tahoma" pitchFamily="34" charset="0"/>
                <a:cs typeface="Tahoma" pitchFamily="34" charset="0"/>
              </a:rPr>
              <a:t> 17 </a:t>
            </a:r>
          </a:p>
          <a:p>
            <a:r>
              <a:rPr lang="en-US" sz="2000" dirty="0" smtClean="0">
                <a:solidFill>
                  <a:schemeClr val="bg1">
                    <a:lumMod val="65000"/>
                  </a:schemeClr>
                </a:solidFill>
                <a:latin typeface="Tahoma" pitchFamily="34" charset="0"/>
                <a:ea typeface="Tahoma" pitchFamily="34" charset="0"/>
                <a:cs typeface="Tahoma" pitchFamily="34" charset="0"/>
              </a:rPr>
              <a:t>ones</a:t>
            </a:r>
            <a:endParaRPr lang="en-US" sz="2000" dirty="0">
              <a:solidFill>
                <a:schemeClr val="bg1">
                  <a:lumMod val="6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3724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mph" presetSubtype="0" fill="hold" grpId="0" nodeType="clickEffect">
                                  <p:stCondLst>
                                    <p:cond delay="0"/>
                                  </p:stCondLst>
                                  <p:childTnLst>
                                    <p:animClr clrSpc="hsl" dir="cw">
                                      <p:cBhvr override="childStyle">
                                        <p:cTn id="11" dur="500" fill="hold"/>
                                        <p:tgtEl>
                                          <p:spTgt spid="8"/>
                                        </p:tgtEl>
                                        <p:attrNameLst>
                                          <p:attrName>style.color</p:attrName>
                                        </p:attrNameLst>
                                      </p:cBhvr>
                                      <p:by>
                                        <p:hsl h="0" s="12549" l="25098"/>
                                      </p:by>
                                    </p:animClr>
                                    <p:animClr clrSpc="hsl" dir="cw">
                                      <p:cBhvr>
                                        <p:cTn id="12" dur="500" fill="hold"/>
                                        <p:tgtEl>
                                          <p:spTgt spid="8"/>
                                        </p:tgtEl>
                                        <p:attrNameLst>
                                          <p:attrName>fillcolor</p:attrName>
                                        </p:attrNameLst>
                                      </p:cBhvr>
                                      <p:by>
                                        <p:hsl h="0" s="12549" l="25098"/>
                                      </p:by>
                                    </p:animClr>
                                    <p:animClr clrSpc="hsl" dir="cw">
                                      <p:cBhvr>
                                        <p:cTn id="13" dur="500" fill="hold"/>
                                        <p:tgtEl>
                                          <p:spTgt spid="8"/>
                                        </p:tgtEl>
                                        <p:attrNameLst>
                                          <p:attrName>stroke.color</p:attrName>
                                        </p:attrNameLst>
                                      </p:cBhvr>
                                      <p:by>
                                        <p:hsl h="0" s="12549" l="25098"/>
                                      </p:by>
                                    </p:animClr>
                                    <p:set>
                                      <p:cBhvr>
                                        <p:cTn id="14" dur="500" fill="hold"/>
                                        <p:tgtEl>
                                          <p:spTgt spid="8"/>
                                        </p:tgtEl>
                                        <p:attrNameLst>
                                          <p:attrName>fill.type</p:attrName>
                                        </p:attrNameLst>
                                      </p:cBhvr>
                                      <p:to>
                                        <p:strVal val="solid"/>
                                      </p:to>
                                    </p:set>
                                  </p:childTnLst>
                                  <p:subTnLst>
                                    <p:animClr clrSpc="rgb" dir="cw">
                                      <p:cBhvr override="childStyle">
                                        <p:cTn dur="1" fill="hold" display="0" masterRel="nextClick" afterEffect="1"/>
                                        <p:tgtEl>
                                          <p:spTgt spid="8"/>
                                        </p:tgtEl>
                                        <p:attrNameLst>
                                          <p:attrName>ppt_c</p:attrName>
                                        </p:attrNameLst>
                                      </p:cBhvr>
                                      <p:to>
                                        <a:srgbClr val="B2B2B2"/>
                                      </p:to>
                                    </p:animClr>
                                  </p:subTnLst>
                                </p:cTn>
                              </p:par>
                              <p:par>
                                <p:cTn id="15" presetID="10" presetClass="entr"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1"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42" presetClass="path" presetSubtype="0" accel="50000" decel="50000" fill="hold" grpId="0" nodeType="withEffect">
                                  <p:stCondLst>
                                    <p:cond delay="0"/>
                                  </p:stCondLst>
                                  <p:childTnLst>
                                    <p:animMotion origin="layout" path="M -2.22222E-6 -3.73121E-6 L 0.05764 -0.11797 " pathEditMode="relative" rAng="0" ptsTypes="AA">
                                      <p:cBhvr>
                                        <p:cTn id="22" dur="2000" fill="hold"/>
                                        <p:tgtEl>
                                          <p:spTgt spid="10"/>
                                        </p:tgtEl>
                                        <p:attrNameLst>
                                          <p:attrName>ppt_x</p:attrName>
                                          <p:attrName>ppt_y</p:attrName>
                                        </p:attrNameLst>
                                      </p:cBhvr>
                                      <p:rCtr x="2882" y="-5899"/>
                                    </p:animMotion>
                                  </p:childTnLst>
                                </p:cTn>
                              </p:par>
                              <p:par>
                                <p:cTn id="23" presetID="42" presetClass="path" presetSubtype="0" accel="50000" decel="50000" fill="hold" grpId="0" nodeType="withEffect">
                                  <p:stCondLst>
                                    <p:cond delay="0"/>
                                  </p:stCondLst>
                                  <p:childTnLst>
                                    <p:animMotion origin="layout" path="M -4.44444E-6 1.93616E-6 L -4.44444E-6 -0.12121 " pathEditMode="relative" rAng="0" ptsTypes="AA">
                                      <p:cBhvr>
                                        <p:cTn id="24" dur="2000" fill="hold"/>
                                        <p:tgtEl>
                                          <p:spTgt spid="6"/>
                                        </p:tgtEl>
                                        <p:attrNameLst>
                                          <p:attrName>ppt_x</p:attrName>
                                          <p:attrName>ppt_y</p:attrName>
                                        </p:attrNameLst>
                                      </p:cBhvr>
                                      <p:rCtr x="0" y="-6061"/>
                                    </p:animMotion>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9" grpId="0"/>
      <p:bldP spid="7" grpId="0"/>
      <p:bldP spid="8" grpId="0"/>
      <p:bldP spid="10" grpId="0"/>
      <p:bldP spid="10"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0" y="1452831"/>
            <a:ext cx="6858000" cy="5386090"/>
          </a:xfrm>
          <a:prstGeom prst="rect">
            <a:avLst/>
          </a:prstGeom>
          <a:noFill/>
        </p:spPr>
        <p:txBody>
          <a:bodyPr wrap="square" rtlCol="0">
            <a:spAutoFit/>
          </a:bodyPr>
          <a:lstStyle/>
          <a:p>
            <a:endParaRPr lang="en-US" sz="2400" dirty="0" smtClean="0">
              <a:latin typeface="Tahoma" pitchFamily="34" charset="0"/>
              <a:ea typeface="Tahoma" pitchFamily="34" charset="0"/>
              <a:cs typeface="Tahoma" pitchFamily="34" charset="0"/>
            </a:endParaRPr>
          </a:p>
          <a:p>
            <a:endParaRPr lang="en-US" sz="2400" dirty="0" smtClean="0">
              <a:latin typeface="Tahoma" pitchFamily="34" charset="0"/>
              <a:ea typeface="Tahoma" pitchFamily="34" charset="0"/>
              <a:cs typeface="Tahoma" pitchFamily="34" charset="0"/>
            </a:endParaRPr>
          </a:p>
          <a:p>
            <a:pPr marL="457200" indent="-457200">
              <a:buFont typeface="Arial" panose="020B0604020202020204" pitchFamily="34" charset="0"/>
              <a:buChar char="•"/>
            </a:pPr>
            <a:r>
              <a:rPr lang="en-US" sz="2800" dirty="0" smtClean="0">
                <a:latin typeface="Tahoma" pitchFamily="34" charset="0"/>
                <a:ea typeface="Tahoma" pitchFamily="34" charset="0"/>
                <a:cs typeface="Tahoma" pitchFamily="34" charset="0"/>
              </a:rPr>
              <a:t>Physical or concrete models, i.e. using </a:t>
            </a:r>
            <a:r>
              <a:rPr lang="en-US" sz="2800" dirty="0" err="1" smtClean="0">
                <a:latin typeface="Tahoma" pitchFamily="34" charset="0"/>
                <a:ea typeface="Tahoma" pitchFamily="34" charset="0"/>
                <a:cs typeface="Tahoma" pitchFamily="34" charset="0"/>
              </a:rPr>
              <a:t>manipulatives</a:t>
            </a:r>
            <a:endParaRPr lang="en-US" sz="2800" dirty="0" smtClean="0">
              <a:latin typeface="Tahoma" pitchFamily="34" charset="0"/>
              <a:ea typeface="Tahoma" pitchFamily="34" charset="0"/>
              <a:cs typeface="Tahoma" pitchFamily="34" charset="0"/>
            </a:endParaRPr>
          </a:p>
          <a:p>
            <a:pPr marL="457200" indent="-457200">
              <a:buFont typeface="Arial" panose="020B0604020202020204" pitchFamily="34" charset="0"/>
              <a:buChar char="•"/>
            </a:pPr>
            <a:endParaRPr lang="en-US" sz="2800" dirty="0">
              <a:latin typeface="Tahoma" pitchFamily="34" charset="0"/>
              <a:ea typeface="Tahoma" pitchFamily="34" charset="0"/>
              <a:cs typeface="Tahoma" pitchFamily="34" charset="0"/>
            </a:endParaRPr>
          </a:p>
          <a:p>
            <a:pPr marL="457200" indent="-457200">
              <a:buFont typeface="Arial" panose="020B0604020202020204" pitchFamily="34" charset="0"/>
              <a:buChar char="•"/>
            </a:pPr>
            <a:r>
              <a:rPr lang="en-US" sz="2800" dirty="0" smtClean="0">
                <a:latin typeface="Tahoma" pitchFamily="34" charset="0"/>
                <a:ea typeface="Tahoma" pitchFamily="34" charset="0"/>
                <a:cs typeface="Tahoma" pitchFamily="34" charset="0"/>
              </a:rPr>
              <a:t>Visualizing models, i.e. using </a:t>
            </a:r>
            <a:r>
              <a:rPr lang="en-US" sz="2800" dirty="0">
                <a:latin typeface="Tahoma" pitchFamily="34" charset="0"/>
                <a:ea typeface="Tahoma" pitchFamily="34" charset="0"/>
                <a:cs typeface="Tahoma" pitchFamily="34" charset="0"/>
              </a:rPr>
              <a:t>o</a:t>
            </a:r>
            <a:r>
              <a:rPr lang="en-US" sz="2800" dirty="0" smtClean="0">
                <a:latin typeface="Tahoma" pitchFamily="34" charset="0"/>
                <a:ea typeface="Tahoma" pitchFamily="34" charset="0"/>
                <a:cs typeface="Tahoma" pitchFamily="34" charset="0"/>
              </a:rPr>
              <a:t>pen </a:t>
            </a:r>
            <a:r>
              <a:rPr lang="en-US" sz="2800" dirty="0">
                <a:latin typeface="Tahoma" pitchFamily="34" charset="0"/>
                <a:ea typeface="Tahoma" pitchFamily="34" charset="0"/>
                <a:cs typeface="Tahoma" pitchFamily="34" charset="0"/>
              </a:rPr>
              <a:t>n</a:t>
            </a:r>
            <a:r>
              <a:rPr lang="en-US" sz="2800" dirty="0" smtClean="0">
                <a:latin typeface="Tahoma" pitchFamily="34" charset="0"/>
                <a:ea typeface="Tahoma" pitchFamily="34" charset="0"/>
                <a:cs typeface="Tahoma" pitchFamily="34" charset="0"/>
              </a:rPr>
              <a:t>umber lines</a:t>
            </a:r>
          </a:p>
          <a:p>
            <a:endParaRPr lang="en-US" sz="2800" dirty="0">
              <a:latin typeface="Tahoma" pitchFamily="34" charset="0"/>
              <a:ea typeface="Tahoma" pitchFamily="34" charset="0"/>
              <a:cs typeface="Tahoma" pitchFamily="34" charset="0"/>
            </a:endParaRPr>
          </a:p>
          <a:p>
            <a:pPr marL="457200" indent="-457200">
              <a:buFont typeface="Arial" panose="020B0604020202020204" pitchFamily="34" charset="0"/>
              <a:buChar char="•"/>
            </a:pPr>
            <a:r>
              <a:rPr lang="en-US" sz="2800" dirty="0" smtClean="0">
                <a:latin typeface="Tahoma" pitchFamily="34" charset="0"/>
                <a:ea typeface="Tahoma" pitchFamily="34" charset="0"/>
                <a:cs typeface="Tahoma" pitchFamily="34" charset="0"/>
              </a:rPr>
              <a:t>Numeric models: i.e. using the standard algorithm</a:t>
            </a:r>
          </a:p>
          <a:p>
            <a:endParaRPr lang="en-US" dirty="0" smtClean="0">
              <a:latin typeface="Tahoma" pitchFamily="34" charset="0"/>
              <a:ea typeface="Tahoma" pitchFamily="34" charset="0"/>
              <a:cs typeface="Tahoma" pitchFamily="34" charset="0"/>
            </a:endParaRPr>
          </a:p>
          <a:p>
            <a:endParaRPr lang="en-US" dirty="0" smtClean="0">
              <a:latin typeface="Tahoma" pitchFamily="34" charset="0"/>
              <a:ea typeface="Tahoma" pitchFamily="34" charset="0"/>
              <a:cs typeface="Tahoma" pitchFamily="34" charset="0"/>
            </a:endParaRPr>
          </a:p>
          <a:p>
            <a:endParaRPr lang="en-US" sz="3600" dirty="0">
              <a:solidFill>
                <a:srgbClr val="FF0000"/>
              </a:solidFill>
              <a:latin typeface="Tahoma" pitchFamily="34" charset="0"/>
              <a:ea typeface="Tahoma" pitchFamily="34" charset="0"/>
              <a:cs typeface="Tahoma" pitchFamily="34" charset="0"/>
            </a:endParaRPr>
          </a:p>
        </p:txBody>
      </p:sp>
      <p:sp>
        <p:nvSpPr>
          <p:cNvPr id="3" name="TextBox 2"/>
          <p:cNvSpPr txBox="1"/>
          <p:nvPr/>
        </p:nvSpPr>
        <p:spPr>
          <a:xfrm>
            <a:off x="1269999" y="762000"/>
            <a:ext cx="6531897" cy="584775"/>
          </a:xfrm>
          <a:prstGeom prst="rect">
            <a:avLst/>
          </a:prstGeom>
          <a:noFill/>
        </p:spPr>
        <p:txBody>
          <a:bodyPr wrap="square" rtlCol="0">
            <a:spAutoFit/>
          </a:bodyPr>
          <a:lstStyle/>
          <a:p>
            <a:pPr algn="ctr"/>
            <a:r>
              <a:rPr lang="en-US" sz="3200" dirty="0" smtClean="0">
                <a:latin typeface="Tahoma" pitchFamily="34" charset="0"/>
                <a:ea typeface="Tahoma" pitchFamily="34" charset="0"/>
                <a:cs typeface="Tahoma" pitchFamily="34" charset="0"/>
              </a:rPr>
              <a:t>Models to Represent </a:t>
            </a:r>
            <a:r>
              <a:rPr lang="en-US" sz="3200" dirty="0">
                <a:latin typeface="Tahoma" pitchFamily="34" charset="0"/>
                <a:ea typeface="Tahoma" pitchFamily="34" charset="0"/>
                <a:cs typeface="Tahoma" pitchFamily="34" charset="0"/>
              </a:rPr>
              <a:t>Y</a:t>
            </a:r>
            <a:r>
              <a:rPr lang="en-US" sz="3200" dirty="0" smtClean="0">
                <a:latin typeface="Tahoma" pitchFamily="34" charset="0"/>
                <a:ea typeface="Tahoma" pitchFamily="34" charset="0"/>
                <a:cs typeface="Tahoma" pitchFamily="34" charset="0"/>
              </a:rPr>
              <a:t>our </a:t>
            </a:r>
            <a:r>
              <a:rPr lang="en-US" sz="3200" dirty="0">
                <a:latin typeface="Tahoma" pitchFamily="34" charset="0"/>
                <a:ea typeface="Tahoma" pitchFamily="34" charset="0"/>
                <a:cs typeface="Tahoma" pitchFamily="34" charset="0"/>
              </a:rPr>
              <a:t>T</a:t>
            </a:r>
            <a:r>
              <a:rPr lang="en-US" sz="3200" dirty="0" smtClean="0">
                <a:latin typeface="Tahoma" pitchFamily="34" charset="0"/>
                <a:ea typeface="Tahoma" pitchFamily="34" charset="0"/>
                <a:cs typeface="Tahoma" pitchFamily="34" charset="0"/>
              </a:rPr>
              <a:t>hinking</a:t>
            </a:r>
            <a:endParaRPr lang="en-US" sz="3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66120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help your child(</a:t>
            </a:r>
            <a:r>
              <a:rPr lang="en-US" dirty="0" err="1" smtClean="0"/>
              <a:t>ren</a:t>
            </a:r>
            <a:r>
              <a:rPr lang="en-US" dirty="0" smtClean="0"/>
              <a:t>):</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buNone/>
            </a:pPr>
            <a:r>
              <a:rPr lang="en-US" sz="3500" dirty="0" smtClean="0"/>
              <a:t>Your child needs to be clear about the task or problem before they can begin to solve it.</a:t>
            </a:r>
          </a:p>
          <a:p>
            <a:pPr marL="0" indent="0">
              <a:buNone/>
            </a:pPr>
            <a:endParaRPr lang="en-US" sz="3500" dirty="0" smtClean="0"/>
          </a:p>
          <a:p>
            <a:pPr>
              <a:defRPr/>
            </a:pPr>
            <a:r>
              <a:rPr lang="en-US" dirty="0"/>
              <a:t>Read problem aloud – </a:t>
            </a:r>
            <a:r>
              <a:rPr lang="en-US" dirty="0" smtClean="0"/>
              <a:t>Listen </a:t>
            </a:r>
            <a:r>
              <a:rPr lang="en-US" dirty="0"/>
              <a:t>for vocabulary that needs </a:t>
            </a:r>
            <a:r>
              <a:rPr lang="en-US" dirty="0" smtClean="0"/>
              <a:t>explanation</a:t>
            </a:r>
            <a:endParaRPr lang="en-US" dirty="0"/>
          </a:p>
          <a:p>
            <a:pPr>
              <a:defRPr/>
            </a:pPr>
            <a:r>
              <a:rPr lang="en-US" dirty="0"/>
              <a:t>Have </a:t>
            </a:r>
            <a:r>
              <a:rPr lang="en-US" dirty="0" smtClean="0"/>
              <a:t>her/him restate </a:t>
            </a:r>
            <a:r>
              <a:rPr lang="en-US" dirty="0"/>
              <a:t>the problem in </a:t>
            </a:r>
            <a:r>
              <a:rPr lang="en-US" dirty="0" smtClean="0"/>
              <a:t>her/his own </a:t>
            </a:r>
            <a:r>
              <a:rPr lang="en-US" dirty="0"/>
              <a:t>words</a:t>
            </a:r>
          </a:p>
          <a:p>
            <a:pPr>
              <a:defRPr/>
            </a:pPr>
            <a:r>
              <a:rPr lang="en-US" dirty="0" smtClean="0"/>
              <a:t>Break it down:  underline/highlight </a:t>
            </a:r>
            <a:r>
              <a:rPr lang="en-US" dirty="0"/>
              <a:t>important information</a:t>
            </a:r>
          </a:p>
          <a:p>
            <a:pPr>
              <a:defRPr/>
            </a:pPr>
            <a:r>
              <a:rPr lang="en-US" dirty="0"/>
              <a:t>What do we know? </a:t>
            </a:r>
          </a:p>
          <a:p>
            <a:pPr>
              <a:defRPr/>
            </a:pPr>
            <a:r>
              <a:rPr lang="en-US" dirty="0"/>
              <a:t>What do we have to find out? (Reread as necessary</a:t>
            </a:r>
            <a:r>
              <a:rPr lang="en-US" dirty="0" smtClean="0"/>
              <a:t>)</a:t>
            </a:r>
            <a:endParaRPr lang="en-US" dirty="0"/>
          </a:p>
        </p:txBody>
      </p:sp>
    </p:spTree>
    <p:extLst>
      <p:ext uri="{BB962C8B-B14F-4D97-AF65-F5344CB8AC3E}">
        <p14:creationId xmlns:p14="http://schemas.microsoft.com/office/powerpoint/2010/main" val="110492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1143000"/>
          </a:xfrm>
        </p:spPr>
        <p:txBody>
          <a:bodyPr>
            <a:normAutofit/>
          </a:bodyPr>
          <a:lstStyle/>
          <a:p>
            <a:r>
              <a:rPr lang="en-US" dirty="0" smtClean="0">
                <a:latin typeface="Tahoma" pitchFamily="34" charset="0"/>
                <a:ea typeface="Tahoma" pitchFamily="34" charset="0"/>
                <a:cs typeface="Tahoma" pitchFamily="34" charset="0"/>
              </a:rPr>
              <a:t>Focus for Today</a:t>
            </a:r>
            <a:endParaRPr lang="en-US"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955800"/>
            <a:ext cx="8229600" cy="4170363"/>
          </a:xfrm>
        </p:spPr>
        <p:txBody>
          <a:bodyPr>
            <a:normAutofit fontScale="92500" lnSpcReduction="10000"/>
          </a:bodyPr>
          <a:lstStyle/>
          <a:p>
            <a:pPr>
              <a:lnSpc>
                <a:spcPct val="150000"/>
              </a:lnSpc>
            </a:pPr>
            <a:r>
              <a:rPr lang="en-US" sz="4000" dirty="0" smtClean="0">
                <a:latin typeface="Tahoma" pitchFamily="34" charset="0"/>
                <a:ea typeface="Tahoma" pitchFamily="34" charset="0"/>
                <a:cs typeface="Tahoma" pitchFamily="34" charset="0"/>
              </a:rPr>
              <a:t>Background </a:t>
            </a:r>
          </a:p>
          <a:p>
            <a:pPr>
              <a:lnSpc>
                <a:spcPct val="150000"/>
              </a:lnSpc>
            </a:pPr>
            <a:r>
              <a:rPr lang="en-US" sz="4000" dirty="0" smtClean="0">
                <a:latin typeface="Tahoma" pitchFamily="34" charset="0"/>
                <a:ea typeface="Tahoma" pitchFamily="34" charset="0"/>
                <a:cs typeface="Tahoma" pitchFamily="34" charset="0"/>
              </a:rPr>
              <a:t>Now vs. Then</a:t>
            </a:r>
          </a:p>
          <a:p>
            <a:pPr>
              <a:lnSpc>
                <a:spcPct val="150000"/>
              </a:lnSpc>
            </a:pPr>
            <a:r>
              <a:rPr lang="en-US" sz="4000" dirty="0" smtClean="0">
                <a:latin typeface="Tahoma" pitchFamily="34" charset="0"/>
                <a:ea typeface="Tahoma" pitchFamily="34" charset="0"/>
                <a:cs typeface="Tahoma" pitchFamily="34" charset="0"/>
              </a:rPr>
              <a:t>Sample problem solving</a:t>
            </a:r>
          </a:p>
          <a:p>
            <a:pPr>
              <a:lnSpc>
                <a:spcPct val="150000"/>
              </a:lnSpc>
            </a:pPr>
            <a:r>
              <a:rPr lang="en-US" sz="4000" dirty="0" smtClean="0">
                <a:latin typeface="Tahoma" pitchFamily="34" charset="0"/>
                <a:ea typeface="Tahoma" pitchFamily="34" charset="0"/>
                <a:cs typeface="Tahoma" pitchFamily="34" charset="0"/>
              </a:rPr>
              <a:t>Supporting your child</a:t>
            </a:r>
          </a:p>
        </p:txBody>
      </p:sp>
    </p:spTree>
    <p:extLst>
      <p:ext uri="{BB962C8B-B14F-4D97-AF65-F5344CB8AC3E}">
        <p14:creationId xmlns:p14="http://schemas.microsoft.com/office/powerpoint/2010/main" val="1704004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a child who may not sure where to begin:</a:t>
            </a:r>
            <a:endParaRPr lang="en-US" dirty="0"/>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marL="0" indent="0">
              <a:buNone/>
            </a:pPr>
            <a:r>
              <a:rPr lang="en-US" dirty="0" smtClean="0"/>
              <a:t>Get to know how they are thinking about the problem.</a:t>
            </a:r>
          </a:p>
          <a:p>
            <a:pPr marL="0" indent="0">
              <a:buNone/>
            </a:pPr>
            <a:endParaRPr lang="en-US" dirty="0" smtClean="0"/>
          </a:p>
          <a:p>
            <a:r>
              <a:rPr lang="en-US" dirty="0" smtClean="0"/>
              <a:t>Tell me how you started to solve the problem?</a:t>
            </a:r>
          </a:p>
          <a:p>
            <a:r>
              <a:rPr lang="en-US" dirty="0"/>
              <a:t>What have you tried</a:t>
            </a:r>
            <a:r>
              <a:rPr lang="en-US" dirty="0" smtClean="0"/>
              <a:t>?</a:t>
            </a:r>
          </a:p>
          <a:p>
            <a:r>
              <a:rPr lang="en-US" dirty="0" smtClean="0"/>
              <a:t>What do you already know?</a:t>
            </a:r>
          </a:p>
          <a:p>
            <a:r>
              <a:rPr lang="en-US" dirty="0" smtClean="0"/>
              <a:t>Is there a strategy you have used before that might work with this problem?</a:t>
            </a:r>
          </a:p>
          <a:p>
            <a:r>
              <a:rPr lang="en-US" dirty="0" smtClean="0"/>
              <a:t>Does this remind you of another problem you solved?</a:t>
            </a:r>
          </a:p>
          <a:p>
            <a:pPr marL="0" indent="0">
              <a:buNone/>
            </a:pPr>
            <a:endParaRPr lang="en-US" dirty="0"/>
          </a:p>
        </p:txBody>
      </p:sp>
    </p:spTree>
    <p:extLst>
      <p:ext uri="{BB962C8B-B14F-4D97-AF65-F5344CB8AC3E}">
        <p14:creationId xmlns:p14="http://schemas.microsoft.com/office/powerpoint/2010/main" val="1064634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Acknowledge efforts:</a:t>
            </a:r>
            <a:endParaRPr lang="en-US" dirty="0"/>
          </a:p>
        </p:txBody>
      </p:sp>
      <p:sp>
        <p:nvSpPr>
          <p:cNvPr id="3" name="Content Placeholder 2"/>
          <p:cNvSpPr>
            <a:spLocks noGrp="1"/>
          </p:cNvSpPr>
          <p:nvPr>
            <p:ph idx="1"/>
          </p:nvPr>
        </p:nvSpPr>
        <p:spPr/>
        <p:txBody>
          <a:bodyPr/>
          <a:lstStyle/>
          <a:p>
            <a:pPr marL="0" indent="0">
              <a:buNone/>
            </a:pPr>
            <a:r>
              <a:rPr lang="en-US" dirty="0" smtClean="0"/>
              <a:t>Acknowledge your child’s thinking and attempts.</a:t>
            </a:r>
          </a:p>
          <a:p>
            <a:pPr marL="0" indent="0">
              <a:buNone/>
            </a:pPr>
            <a:endParaRPr lang="en-US" dirty="0" smtClean="0"/>
          </a:p>
          <a:p>
            <a:r>
              <a:rPr lang="en-US" dirty="0" smtClean="0"/>
              <a:t>That sounds like a great strategy.  Do you think it will work for this problem?</a:t>
            </a:r>
          </a:p>
          <a:p>
            <a:r>
              <a:rPr lang="en-US" dirty="0" smtClean="0"/>
              <a:t>I can see you have been thinking really hard about this problem.</a:t>
            </a:r>
          </a:p>
          <a:p>
            <a:r>
              <a:rPr lang="en-US" dirty="0" smtClean="0"/>
              <a:t>Math is sometimes hard, but that is what makes it fun.  If it was easy, it would be boring.</a:t>
            </a:r>
            <a:endParaRPr lang="en-US" dirty="0"/>
          </a:p>
        </p:txBody>
      </p:sp>
    </p:spTree>
    <p:extLst>
      <p:ext uri="{BB962C8B-B14F-4D97-AF65-F5344CB8AC3E}">
        <p14:creationId xmlns:p14="http://schemas.microsoft.com/office/powerpoint/2010/main" val="86648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support:</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en-US" sz="3600" dirty="0" smtClean="0"/>
              <a:t>It is important to help children make connections to what they already know.</a:t>
            </a:r>
          </a:p>
          <a:p>
            <a:pPr marL="0" indent="0">
              <a:buNone/>
            </a:pPr>
            <a:r>
              <a:rPr lang="en-US" dirty="0" smtClean="0"/>
              <a:t>Suggest </a:t>
            </a:r>
            <a:r>
              <a:rPr lang="en-US" dirty="0"/>
              <a:t>a </a:t>
            </a:r>
            <a:r>
              <a:rPr lang="en-US" dirty="0" smtClean="0"/>
              <a:t>strategy they are familiar with</a:t>
            </a:r>
            <a:endParaRPr lang="en-US" dirty="0"/>
          </a:p>
          <a:p>
            <a:pPr marL="0" indent="0">
              <a:buNone/>
            </a:pPr>
            <a:r>
              <a:rPr lang="en-US" sz="2600" dirty="0"/>
              <a:t>(partial sums, partial products, doubles, using 5, making 10</a:t>
            </a:r>
            <a:r>
              <a:rPr lang="en-US" sz="2600" dirty="0" smtClean="0"/>
              <a:t>)</a:t>
            </a:r>
          </a:p>
          <a:p>
            <a:endParaRPr lang="en-US" dirty="0"/>
          </a:p>
          <a:p>
            <a:pPr marL="0" indent="0">
              <a:buNone/>
            </a:pPr>
            <a:r>
              <a:rPr lang="en-US" dirty="0"/>
              <a:t>Suggest a model </a:t>
            </a:r>
            <a:r>
              <a:rPr lang="en-US" dirty="0" smtClean="0"/>
              <a:t>they are familiar with to help them  visualize the numbers or problem.</a:t>
            </a:r>
            <a:endParaRPr lang="en-US" dirty="0"/>
          </a:p>
          <a:p>
            <a:pPr marL="0" indent="0">
              <a:buNone/>
            </a:pPr>
            <a:r>
              <a:rPr lang="en-US" sz="2600" dirty="0"/>
              <a:t>(number line, array, build with </a:t>
            </a:r>
            <a:r>
              <a:rPr lang="en-US" sz="2600" dirty="0" err="1"/>
              <a:t>unifix</a:t>
            </a:r>
            <a:r>
              <a:rPr lang="en-US" sz="2600" dirty="0"/>
              <a:t> </a:t>
            </a:r>
            <a:r>
              <a:rPr lang="en-US" sz="2600" dirty="0" smtClean="0"/>
              <a:t>cubes, numbers)</a:t>
            </a:r>
          </a:p>
          <a:p>
            <a:r>
              <a:rPr lang="en-US" dirty="0" smtClean="0"/>
              <a:t>It is important to show their thinking with the numbers when using visual models.</a:t>
            </a:r>
            <a:endParaRPr lang="en-US" dirty="0"/>
          </a:p>
        </p:txBody>
      </p:sp>
    </p:spTree>
    <p:extLst>
      <p:ext uri="{BB962C8B-B14F-4D97-AF65-F5344CB8AC3E}">
        <p14:creationId xmlns:p14="http://schemas.microsoft.com/office/powerpoint/2010/main" val="38620937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Differentiation of </a:t>
            </a:r>
            <a:r>
              <a:rPr lang="en-US" dirty="0" smtClean="0"/>
              <a:t>Instruction:</a:t>
            </a:r>
            <a:r>
              <a:rPr lang="en-US" dirty="0"/>
              <a:t/>
            </a:r>
            <a:br>
              <a:rPr lang="en-US" dirty="0"/>
            </a:br>
            <a:endParaRPr lang="en-US" dirty="0"/>
          </a:p>
        </p:txBody>
      </p:sp>
      <p:sp>
        <p:nvSpPr>
          <p:cNvPr id="3" name="Content Placeholder 2"/>
          <p:cNvSpPr>
            <a:spLocks noGrp="1"/>
          </p:cNvSpPr>
          <p:nvPr>
            <p:ph idx="1"/>
          </p:nvPr>
        </p:nvSpPr>
        <p:spPr>
          <a:xfrm>
            <a:off x="457200" y="1066800"/>
            <a:ext cx="8229600" cy="5715000"/>
          </a:xfrm>
        </p:spPr>
        <p:txBody>
          <a:bodyPr>
            <a:normAutofit fontScale="92500" lnSpcReduction="20000"/>
          </a:bodyPr>
          <a:lstStyle/>
          <a:p>
            <a:pPr marL="0" indent="0">
              <a:buNone/>
            </a:pPr>
            <a:r>
              <a:rPr lang="en-US" dirty="0" smtClean="0"/>
              <a:t>It is important to push children to more sophisticated strategies.  </a:t>
            </a:r>
            <a:r>
              <a:rPr lang="en-US" dirty="0"/>
              <a:t>M</a:t>
            </a:r>
            <a:r>
              <a:rPr lang="en-US" dirty="0" smtClean="0"/>
              <a:t>ove children from </a:t>
            </a:r>
            <a:r>
              <a:rPr lang="en-US" dirty="0"/>
              <a:t>the most concrete  representation to more abstract </a:t>
            </a:r>
            <a:r>
              <a:rPr lang="en-US" dirty="0" smtClean="0"/>
              <a:t>representations as soon as they are able.</a:t>
            </a:r>
          </a:p>
          <a:p>
            <a:pPr marL="0" indent="0">
              <a:buNone/>
            </a:pPr>
            <a:endParaRPr lang="en-US" dirty="0"/>
          </a:p>
          <a:p>
            <a:r>
              <a:rPr lang="en-US" dirty="0"/>
              <a:t> </a:t>
            </a:r>
            <a:r>
              <a:rPr lang="en-US" dirty="0" smtClean="0"/>
              <a:t> </a:t>
            </a:r>
            <a:r>
              <a:rPr lang="en-US" dirty="0"/>
              <a:t>physical objects/</a:t>
            </a:r>
            <a:r>
              <a:rPr lang="en-US" dirty="0" err="1"/>
              <a:t>manipulatives</a:t>
            </a:r>
            <a:endParaRPr lang="en-US" dirty="0"/>
          </a:p>
          <a:p>
            <a:r>
              <a:rPr lang="en-US" dirty="0"/>
              <a:t> </a:t>
            </a:r>
            <a:r>
              <a:rPr lang="en-US" dirty="0" smtClean="0"/>
              <a:t> </a:t>
            </a:r>
            <a:r>
              <a:rPr lang="en-US" dirty="0"/>
              <a:t>drawings</a:t>
            </a:r>
          </a:p>
          <a:p>
            <a:pPr lvl="1"/>
            <a:r>
              <a:rPr lang="en-US" dirty="0"/>
              <a:t> </a:t>
            </a:r>
            <a:r>
              <a:rPr lang="en-US" dirty="0" smtClean="0"/>
              <a:t> </a:t>
            </a:r>
            <a:r>
              <a:rPr lang="en-US" dirty="0"/>
              <a:t>arrays (including open arrays)</a:t>
            </a:r>
          </a:p>
          <a:p>
            <a:pPr lvl="1"/>
            <a:r>
              <a:rPr lang="en-US" dirty="0"/>
              <a:t> </a:t>
            </a:r>
            <a:r>
              <a:rPr lang="en-US" dirty="0" smtClean="0"/>
              <a:t> </a:t>
            </a:r>
            <a:r>
              <a:rPr lang="en-US" dirty="0"/>
              <a:t>10 by 10 grids</a:t>
            </a:r>
          </a:p>
          <a:p>
            <a:pPr lvl="1"/>
            <a:r>
              <a:rPr lang="en-US" dirty="0"/>
              <a:t>  </a:t>
            </a:r>
            <a:r>
              <a:rPr lang="en-US" dirty="0" smtClean="0"/>
              <a:t>number </a:t>
            </a:r>
            <a:r>
              <a:rPr lang="en-US" dirty="0"/>
              <a:t>lines</a:t>
            </a:r>
          </a:p>
          <a:p>
            <a:pPr lvl="1"/>
            <a:r>
              <a:rPr lang="en-US" dirty="0"/>
              <a:t> </a:t>
            </a:r>
            <a:r>
              <a:rPr lang="en-US" dirty="0" smtClean="0"/>
              <a:t> </a:t>
            </a:r>
            <a:r>
              <a:rPr lang="en-US" dirty="0"/>
              <a:t>graphs</a:t>
            </a:r>
          </a:p>
          <a:p>
            <a:r>
              <a:rPr lang="en-US" dirty="0"/>
              <a:t> </a:t>
            </a:r>
            <a:r>
              <a:rPr lang="en-US" dirty="0" smtClean="0"/>
              <a:t> </a:t>
            </a:r>
            <a:r>
              <a:rPr lang="en-US" dirty="0"/>
              <a:t>number sentences or </a:t>
            </a:r>
            <a:r>
              <a:rPr lang="en-US" dirty="0" smtClean="0"/>
              <a:t>equations</a:t>
            </a:r>
          </a:p>
          <a:p>
            <a:pPr marL="0" indent="0">
              <a:buNone/>
            </a:pPr>
            <a:r>
              <a:rPr lang="en-US" dirty="0" smtClean="0"/>
              <a:t>It is O.K. to go backwards to make sure the student is still making connections before moving forward again.</a:t>
            </a:r>
            <a:endParaRPr lang="en-US" dirty="0"/>
          </a:p>
          <a:p>
            <a:endParaRPr lang="en-US" dirty="0"/>
          </a:p>
        </p:txBody>
      </p:sp>
    </p:spTree>
    <p:extLst>
      <p:ext uri="{BB962C8B-B14F-4D97-AF65-F5344CB8AC3E}">
        <p14:creationId xmlns:p14="http://schemas.microsoft.com/office/powerpoint/2010/main" val="2620200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648" y="381000"/>
            <a:ext cx="8305800" cy="4832092"/>
          </a:xfrm>
          <a:prstGeom prst="rect">
            <a:avLst/>
          </a:prstGeom>
        </p:spPr>
        <p:txBody>
          <a:bodyPr wrap="square">
            <a:spAutoFit/>
          </a:bodyPr>
          <a:lstStyle/>
          <a:p>
            <a:pPr algn="ctr"/>
            <a:r>
              <a:rPr lang="en-US" sz="2800" dirty="0">
                <a:latin typeface="Tahoma" pitchFamily="34" charset="0"/>
                <a:ea typeface="Tahoma" pitchFamily="34" charset="0"/>
                <a:cs typeface="Tahoma" pitchFamily="34" charset="0"/>
              </a:rPr>
              <a:t>Parent Resources:</a:t>
            </a:r>
          </a:p>
          <a:p>
            <a:pPr marL="457200" indent="-457200">
              <a:buFont typeface="Arial" pitchFamily="34" charset="0"/>
              <a:buChar char="•"/>
            </a:pPr>
            <a:endParaRPr lang="en-US" sz="2800" dirty="0" smtClean="0">
              <a:latin typeface="Tahoma" pitchFamily="34" charset="0"/>
              <a:ea typeface="Tahoma" pitchFamily="34" charset="0"/>
              <a:cs typeface="Tahoma" pitchFamily="34" charset="0"/>
            </a:endParaRPr>
          </a:p>
          <a:p>
            <a:pPr marL="457200" indent="-457200">
              <a:buFont typeface="Arial" pitchFamily="34" charset="0"/>
              <a:buChar char="•"/>
            </a:pPr>
            <a:r>
              <a:rPr lang="en-US" sz="2800" dirty="0" smtClean="0">
                <a:latin typeface="Tahoma" pitchFamily="34" charset="0"/>
                <a:ea typeface="Tahoma" pitchFamily="34" charset="0"/>
                <a:cs typeface="Tahoma" pitchFamily="34" charset="0"/>
              </a:rPr>
              <a:t>Teachers, principal and Math Science Teacher</a:t>
            </a:r>
          </a:p>
          <a:p>
            <a:pPr marL="457200" indent="-457200">
              <a:buFont typeface="Arial" pitchFamily="34" charset="0"/>
              <a:buChar char="•"/>
            </a:pPr>
            <a:r>
              <a:rPr lang="en-US" sz="2800" dirty="0" smtClean="0">
                <a:latin typeface="Tahoma" pitchFamily="34" charset="0"/>
                <a:ea typeface="Tahoma" pitchFamily="34" charset="0"/>
                <a:cs typeface="Tahoma" pitchFamily="34" charset="0"/>
              </a:rPr>
              <a:t>FPS website – Curriculum – Math </a:t>
            </a:r>
          </a:p>
          <a:p>
            <a:pPr marL="457200" indent="-457200">
              <a:buFont typeface="Arial" pitchFamily="34" charset="0"/>
              <a:buChar char="•"/>
            </a:pPr>
            <a:r>
              <a:rPr lang="en-US" sz="2800" dirty="0" smtClean="0">
                <a:latin typeface="Tahoma" pitchFamily="34" charset="0"/>
                <a:ea typeface="Tahoma" pitchFamily="34" charset="0"/>
                <a:cs typeface="Tahoma" pitchFamily="34" charset="0"/>
              </a:rPr>
              <a:t>Parent </a:t>
            </a:r>
            <a:r>
              <a:rPr lang="en-US" sz="2800" dirty="0">
                <a:latin typeface="Tahoma" pitchFamily="34" charset="0"/>
                <a:ea typeface="Tahoma" pitchFamily="34" charset="0"/>
                <a:cs typeface="Tahoma" pitchFamily="34" charset="0"/>
              </a:rPr>
              <a:t>Letters</a:t>
            </a:r>
          </a:p>
          <a:p>
            <a:pPr marL="457200" indent="-457200">
              <a:buFont typeface="Arial" pitchFamily="34" charset="0"/>
              <a:buChar char="•"/>
            </a:pPr>
            <a:r>
              <a:rPr lang="en-US" sz="2800" dirty="0">
                <a:latin typeface="Tahoma" pitchFamily="34" charset="0"/>
                <a:ea typeface="Tahoma" pitchFamily="34" charset="0"/>
                <a:cs typeface="Tahoma" pitchFamily="34" charset="0"/>
              </a:rPr>
              <a:t>Basic </a:t>
            </a:r>
            <a:r>
              <a:rPr lang="en-US" sz="2800" dirty="0" smtClean="0">
                <a:latin typeface="Tahoma" pitchFamily="34" charset="0"/>
                <a:ea typeface="Tahoma" pitchFamily="34" charset="0"/>
                <a:cs typeface="Tahoma" pitchFamily="34" charset="0"/>
              </a:rPr>
              <a:t>Facts practice</a:t>
            </a:r>
            <a:endParaRPr lang="en-US" sz="2800" dirty="0">
              <a:latin typeface="Tahoma" pitchFamily="34" charset="0"/>
              <a:ea typeface="Tahoma" pitchFamily="34" charset="0"/>
              <a:cs typeface="Tahoma" pitchFamily="34" charset="0"/>
            </a:endParaRPr>
          </a:p>
          <a:p>
            <a:pPr marL="457200" indent="-457200">
              <a:buFont typeface="Arial" pitchFamily="34" charset="0"/>
              <a:buChar char="•"/>
            </a:pPr>
            <a:r>
              <a:rPr lang="en-US" sz="2800" dirty="0" smtClean="0">
                <a:latin typeface="Tahoma" pitchFamily="34" charset="0"/>
                <a:ea typeface="Tahoma" pitchFamily="34" charset="0"/>
                <a:cs typeface="Tahoma" pitchFamily="34" charset="0"/>
              </a:rPr>
              <a:t>Homework </a:t>
            </a:r>
            <a:r>
              <a:rPr lang="en-US" sz="2800" dirty="0">
                <a:latin typeface="Tahoma" pitchFamily="34" charset="0"/>
                <a:ea typeface="Tahoma" pitchFamily="34" charset="0"/>
                <a:cs typeface="Tahoma" pitchFamily="34" charset="0"/>
              </a:rPr>
              <a:t>– is classroom teacher specific – Teachers differentiate homework based on student needs.  </a:t>
            </a:r>
          </a:p>
          <a:p>
            <a:endParaRPr lang="en-US" sz="2800" dirty="0" smtClean="0">
              <a:latin typeface="Tahoma" pitchFamily="34" charset="0"/>
              <a:ea typeface="Tahoma" pitchFamily="34" charset="0"/>
              <a:cs typeface="Tahoma" pitchFamily="34" charset="0"/>
            </a:endParaRPr>
          </a:p>
          <a:p>
            <a:r>
              <a:rPr lang="en-US" sz="2800" dirty="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3379493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Guide Website</a:t>
            </a:r>
            <a:endParaRPr lang="en-US" dirty="0"/>
          </a:p>
        </p:txBody>
      </p:sp>
      <p:sp>
        <p:nvSpPr>
          <p:cNvPr id="3" name="Content Placeholder 2"/>
          <p:cNvSpPr>
            <a:spLocks noGrp="1"/>
          </p:cNvSpPr>
          <p:nvPr>
            <p:ph idx="1"/>
          </p:nvPr>
        </p:nvSpPr>
        <p:spPr>
          <a:xfrm>
            <a:off x="457200" y="2486346"/>
            <a:ext cx="8229600" cy="3639817"/>
          </a:xfrm>
        </p:spPr>
        <p:txBody>
          <a:bodyPr/>
          <a:lstStyle/>
          <a:p>
            <a:pPr marL="0" indent="0" algn="ctr">
              <a:buNone/>
            </a:pPr>
            <a:r>
              <a:rPr lang="en-US" sz="2400" dirty="0">
                <a:hlinkClick r:id="rId3"/>
              </a:rPr>
              <a:t>http://</a:t>
            </a:r>
            <a:r>
              <a:rPr lang="en-US" sz="2400" dirty="0" smtClean="0">
                <a:hlinkClick r:id="rId3"/>
              </a:rPr>
              <a:t>fairfieldpublicschoolsk5math.wikispaces.com/home</a:t>
            </a:r>
            <a:endParaRPr lang="en-US" sz="2400" dirty="0" smtClean="0"/>
          </a:p>
          <a:p>
            <a:endParaRPr lang="en-US" dirty="0"/>
          </a:p>
        </p:txBody>
      </p:sp>
      <p:sp>
        <p:nvSpPr>
          <p:cNvPr id="4" name="Rectangle 3"/>
          <p:cNvSpPr/>
          <p:nvPr/>
        </p:nvSpPr>
        <p:spPr>
          <a:xfrm>
            <a:off x="1212351" y="3701727"/>
            <a:ext cx="6411074" cy="1754326"/>
          </a:xfrm>
          <a:prstGeom prst="rect">
            <a:avLst/>
          </a:prstGeom>
        </p:spPr>
        <p:txBody>
          <a:bodyPr wrap="square">
            <a:spAutoFit/>
          </a:bodyPr>
          <a:lstStyle/>
          <a:p>
            <a:pPr algn="ctr"/>
            <a:r>
              <a:rPr lang="en-US" sz="3600" dirty="0">
                <a:latin typeface="Tahoma" pitchFamily="34" charset="0"/>
                <a:ea typeface="Tahoma" pitchFamily="34" charset="0"/>
                <a:cs typeface="Tahoma" pitchFamily="34" charset="0"/>
              </a:rPr>
              <a:t>Hope you enjoyed this workshop.  </a:t>
            </a:r>
          </a:p>
          <a:p>
            <a:pPr algn="ctr"/>
            <a:r>
              <a:rPr lang="en-US" sz="3600" dirty="0">
                <a:latin typeface="Tahoma" pitchFamily="34" charset="0"/>
                <a:ea typeface="Tahoma" pitchFamily="34" charset="0"/>
                <a:cs typeface="Tahoma" pitchFamily="34" charset="0"/>
              </a:rPr>
              <a:t>Thank you for coming. </a:t>
            </a:r>
          </a:p>
        </p:txBody>
      </p:sp>
    </p:spTree>
    <p:extLst>
      <p:ext uri="{BB962C8B-B14F-4D97-AF65-F5344CB8AC3E}">
        <p14:creationId xmlns:p14="http://schemas.microsoft.com/office/powerpoint/2010/main" val="4245241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1417638"/>
            <a:ext cx="8229600" cy="1143000"/>
          </a:xfrm>
        </p:spPr>
        <p:txBody>
          <a:bodyPr>
            <a:noAutofit/>
          </a:bodyPr>
          <a:lstStyle/>
          <a:p>
            <a:r>
              <a:rPr lang="en-US" sz="4800" dirty="0" smtClean="0">
                <a:latin typeface="Tahoma" pitchFamily="34" charset="0"/>
                <a:ea typeface="Tahoma" pitchFamily="34" charset="0"/>
                <a:cs typeface="Tahoma" pitchFamily="34" charset="0"/>
              </a:rPr>
              <a:t>Board of Education  </a:t>
            </a:r>
            <a:br>
              <a:rPr lang="en-US" sz="4800" dirty="0" smtClean="0">
                <a:latin typeface="Tahoma" pitchFamily="34" charset="0"/>
                <a:ea typeface="Tahoma" pitchFamily="34" charset="0"/>
                <a:cs typeface="Tahoma" pitchFamily="34" charset="0"/>
              </a:rPr>
            </a:br>
            <a:r>
              <a:rPr lang="en-US" sz="4800" dirty="0" smtClean="0">
                <a:latin typeface="Tahoma" pitchFamily="34" charset="0"/>
                <a:ea typeface="Tahoma" pitchFamily="34" charset="0"/>
                <a:cs typeface="Tahoma" pitchFamily="34" charset="0"/>
              </a:rPr>
              <a:t>Curriculum Adoption</a:t>
            </a:r>
            <a:endParaRPr lang="en-US" sz="4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3406775"/>
            <a:ext cx="8229600" cy="1800225"/>
          </a:xfrm>
        </p:spPr>
        <p:txBody>
          <a:bodyPr/>
          <a:lstStyle/>
          <a:p>
            <a:r>
              <a:rPr lang="en-US" dirty="0" smtClean="0">
                <a:latin typeface="Tahoma" pitchFamily="34" charset="0"/>
                <a:ea typeface="Tahoma" pitchFamily="34" charset="0"/>
                <a:cs typeface="Tahoma" pitchFamily="34" charset="0"/>
              </a:rPr>
              <a:t>Math Curriculum 3-5 - adopted April 2012</a:t>
            </a:r>
          </a:p>
          <a:p>
            <a:r>
              <a:rPr lang="en-US" dirty="0" smtClean="0">
                <a:latin typeface="Tahoma" pitchFamily="34" charset="0"/>
                <a:ea typeface="Tahoma" pitchFamily="34" charset="0"/>
                <a:cs typeface="Tahoma" pitchFamily="34" charset="0"/>
              </a:rPr>
              <a:t>Math Curriculum PK-2 - adopted April 2013</a:t>
            </a:r>
          </a:p>
        </p:txBody>
      </p:sp>
    </p:spTree>
    <p:extLst>
      <p:ext uri="{BB962C8B-B14F-4D97-AF65-F5344CB8AC3E}">
        <p14:creationId xmlns:p14="http://schemas.microsoft.com/office/powerpoint/2010/main" val="2905860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325" y="444500"/>
            <a:ext cx="7772400" cy="1470025"/>
          </a:xfrm>
        </p:spPr>
        <p:txBody>
          <a:bodyPr>
            <a:normAutofit fontScale="90000"/>
          </a:bodyPr>
          <a:lstStyle/>
          <a:p>
            <a:r>
              <a:rPr lang="en-US" dirty="0" smtClean="0">
                <a:latin typeface="Tahoma" pitchFamily="34" charset="0"/>
                <a:ea typeface="Tahoma" pitchFamily="34" charset="0"/>
                <a:cs typeface="Tahoma" pitchFamily="34" charset="0"/>
              </a:rPr>
              <a:t>Math fact expectations </a:t>
            </a:r>
            <a:br>
              <a:rPr lang="en-US"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by </a:t>
            </a:r>
            <a:r>
              <a:rPr lang="en-US" u="sng" dirty="0" smtClean="0">
                <a:latin typeface="Tahoma" pitchFamily="34" charset="0"/>
                <a:ea typeface="Tahoma" pitchFamily="34" charset="0"/>
                <a:cs typeface="Tahoma" pitchFamily="34" charset="0"/>
              </a:rPr>
              <a:t>end</a:t>
            </a:r>
            <a:r>
              <a:rPr lang="en-US" dirty="0" smtClean="0">
                <a:latin typeface="Tahoma" pitchFamily="34" charset="0"/>
                <a:ea typeface="Tahoma" pitchFamily="34" charset="0"/>
                <a:cs typeface="Tahoma" pitchFamily="34" charset="0"/>
              </a:rPr>
              <a:t> of grade level</a:t>
            </a:r>
            <a:r>
              <a:rPr lang="en-US" dirty="0">
                <a:latin typeface="Tahoma" pitchFamily="34" charset="0"/>
                <a:ea typeface="Tahoma" pitchFamily="34" charset="0"/>
                <a:cs typeface="Tahoma" pitchFamily="34" charset="0"/>
              </a:rPr>
              <a:t/>
            </a:r>
            <a:br>
              <a:rPr lang="en-US" dirty="0">
                <a:latin typeface="Tahoma" pitchFamily="34" charset="0"/>
                <a:ea typeface="Tahoma" pitchFamily="34" charset="0"/>
                <a:cs typeface="Tahoma" pitchFamily="34" charset="0"/>
              </a:rPr>
            </a:br>
            <a:endParaRPr lang="en-US" sz="3200"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84200" y="1914525"/>
            <a:ext cx="8242300" cy="4651375"/>
          </a:xfrm>
        </p:spPr>
        <p:txBody>
          <a:bodyPr>
            <a:noAutofit/>
          </a:bodyPr>
          <a:lstStyle/>
          <a:p>
            <a:pPr algn="l"/>
            <a:r>
              <a:rPr lang="en-US" sz="2200" b="1" dirty="0">
                <a:solidFill>
                  <a:schemeClr val="tx1"/>
                </a:solidFill>
                <a:latin typeface="Tahoma" pitchFamily="34" charset="0"/>
                <a:ea typeface="Tahoma" pitchFamily="34" charset="0"/>
                <a:cs typeface="Tahoma" pitchFamily="34" charset="0"/>
              </a:rPr>
              <a:t>Grade </a:t>
            </a:r>
            <a:r>
              <a:rPr lang="en-US" sz="2200" b="1" dirty="0" smtClean="0">
                <a:solidFill>
                  <a:schemeClr val="tx1"/>
                </a:solidFill>
                <a:latin typeface="Tahoma" pitchFamily="34" charset="0"/>
                <a:ea typeface="Tahoma" pitchFamily="34" charset="0"/>
                <a:cs typeface="Tahoma" pitchFamily="34" charset="0"/>
              </a:rPr>
              <a:t>K </a:t>
            </a:r>
            <a:r>
              <a:rPr lang="en-US" sz="2200" dirty="0" smtClean="0">
                <a:solidFill>
                  <a:schemeClr val="tx1"/>
                </a:solidFill>
                <a:latin typeface="Tahoma" pitchFamily="34" charset="0"/>
                <a:ea typeface="Tahoma" pitchFamily="34" charset="0"/>
                <a:cs typeface="Tahoma" pitchFamily="34" charset="0"/>
              </a:rPr>
              <a:t>- </a:t>
            </a:r>
            <a:r>
              <a:rPr lang="en-US" sz="2200" dirty="0">
                <a:solidFill>
                  <a:schemeClr val="tx1"/>
                </a:solidFill>
                <a:latin typeface="Tahoma" pitchFamily="34" charset="0"/>
                <a:ea typeface="Tahoma" pitchFamily="34" charset="0"/>
                <a:cs typeface="Tahoma" pitchFamily="34" charset="0"/>
              </a:rPr>
              <a:t>Add and subtract within 5 with accuracy and </a:t>
            </a:r>
            <a:r>
              <a:rPr lang="en-US" sz="2200" dirty="0" smtClean="0">
                <a:solidFill>
                  <a:schemeClr val="tx1"/>
                </a:solidFill>
                <a:latin typeface="Tahoma" pitchFamily="34" charset="0"/>
                <a:ea typeface="Tahoma" pitchFamily="34" charset="0"/>
                <a:cs typeface="Tahoma" pitchFamily="34" charset="0"/>
              </a:rPr>
              <a:t>speed</a:t>
            </a:r>
            <a:r>
              <a:rPr lang="en-US" sz="2200" dirty="0">
                <a:solidFill>
                  <a:schemeClr val="tx1"/>
                </a:solidFill>
                <a:latin typeface="Tahoma" pitchFamily="34" charset="0"/>
                <a:ea typeface="Tahoma" pitchFamily="34" charset="0"/>
                <a:cs typeface="Tahoma" pitchFamily="34" charset="0"/>
              </a:rPr>
              <a:t/>
            </a:r>
            <a:br>
              <a:rPr lang="en-US" sz="2200" dirty="0">
                <a:solidFill>
                  <a:schemeClr val="tx1"/>
                </a:solidFill>
                <a:latin typeface="Tahoma" pitchFamily="34" charset="0"/>
                <a:ea typeface="Tahoma" pitchFamily="34" charset="0"/>
                <a:cs typeface="Tahoma" pitchFamily="34" charset="0"/>
              </a:rPr>
            </a:br>
            <a:r>
              <a:rPr lang="en-US" sz="2200" b="1" dirty="0">
                <a:solidFill>
                  <a:schemeClr val="tx1"/>
                </a:solidFill>
                <a:latin typeface="Tahoma" pitchFamily="34" charset="0"/>
                <a:ea typeface="Tahoma" pitchFamily="34" charset="0"/>
                <a:cs typeface="Tahoma" pitchFamily="34" charset="0"/>
              </a:rPr>
              <a:t>Grade </a:t>
            </a:r>
            <a:r>
              <a:rPr lang="en-US" sz="2200" b="1" dirty="0" smtClean="0">
                <a:solidFill>
                  <a:schemeClr val="tx1"/>
                </a:solidFill>
                <a:latin typeface="Tahoma" pitchFamily="34" charset="0"/>
                <a:ea typeface="Tahoma" pitchFamily="34" charset="0"/>
                <a:cs typeface="Tahoma" pitchFamily="34" charset="0"/>
              </a:rPr>
              <a:t>1 </a:t>
            </a:r>
            <a:r>
              <a:rPr lang="en-US" sz="2200" dirty="0" smtClean="0">
                <a:solidFill>
                  <a:schemeClr val="tx1"/>
                </a:solidFill>
                <a:latin typeface="Tahoma" pitchFamily="34" charset="0"/>
                <a:ea typeface="Tahoma" pitchFamily="34" charset="0"/>
                <a:cs typeface="Tahoma" pitchFamily="34" charset="0"/>
              </a:rPr>
              <a:t>- </a:t>
            </a:r>
            <a:r>
              <a:rPr lang="en-US" sz="2200" dirty="0">
                <a:solidFill>
                  <a:schemeClr val="tx1"/>
                </a:solidFill>
                <a:latin typeface="Tahoma" pitchFamily="34" charset="0"/>
                <a:ea typeface="Tahoma" pitchFamily="34" charset="0"/>
                <a:cs typeface="Tahoma" pitchFamily="34" charset="0"/>
              </a:rPr>
              <a:t>Add and subtract within 20 with accuracy and speed</a:t>
            </a:r>
            <a:br>
              <a:rPr lang="en-US" sz="2200" dirty="0">
                <a:solidFill>
                  <a:schemeClr val="tx1"/>
                </a:solidFill>
                <a:latin typeface="Tahoma" pitchFamily="34" charset="0"/>
                <a:ea typeface="Tahoma" pitchFamily="34" charset="0"/>
                <a:cs typeface="Tahoma" pitchFamily="34" charset="0"/>
              </a:rPr>
            </a:br>
            <a:r>
              <a:rPr lang="en-US" sz="2200" b="1" dirty="0">
                <a:solidFill>
                  <a:schemeClr val="tx1"/>
                </a:solidFill>
                <a:latin typeface="Tahoma" pitchFamily="34" charset="0"/>
                <a:ea typeface="Tahoma" pitchFamily="34" charset="0"/>
                <a:cs typeface="Tahoma" pitchFamily="34" charset="0"/>
              </a:rPr>
              <a:t>Grade </a:t>
            </a:r>
            <a:r>
              <a:rPr lang="en-US" sz="2200" b="1" dirty="0" smtClean="0">
                <a:solidFill>
                  <a:schemeClr val="tx1"/>
                </a:solidFill>
                <a:latin typeface="Tahoma" pitchFamily="34" charset="0"/>
                <a:ea typeface="Tahoma" pitchFamily="34" charset="0"/>
                <a:cs typeface="Tahoma" pitchFamily="34" charset="0"/>
              </a:rPr>
              <a:t>2 </a:t>
            </a:r>
            <a:r>
              <a:rPr lang="en-US" sz="2200" dirty="0" smtClean="0">
                <a:solidFill>
                  <a:schemeClr val="tx1"/>
                </a:solidFill>
                <a:latin typeface="Tahoma" pitchFamily="34" charset="0"/>
                <a:ea typeface="Tahoma" pitchFamily="34" charset="0"/>
                <a:cs typeface="Tahoma" pitchFamily="34" charset="0"/>
              </a:rPr>
              <a:t>- </a:t>
            </a:r>
            <a:r>
              <a:rPr lang="en-US" sz="2200" dirty="0">
                <a:solidFill>
                  <a:schemeClr val="tx1"/>
                </a:solidFill>
                <a:latin typeface="Tahoma" pitchFamily="34" charset="0"/>
                <a:ea typeface="Tahoma" pitchFamily="34" charset="0"/>
                <a:cs typeface="Tahoma" pitchFamily="34" charset="0"/>
              </a:rPr>
              <a:t>Add and subtract within 20 to compute with multi-digit numbers</a:t>
            </a:r>
            <a:br>
              <a:rPr lang="en-US" sz="2200" dirty="0">
                <a:solidFill>
                  <a:schemeClr val="tx1"/>
                </a:solidFill>
                <a:latin typeface="Tahoma" pitchFamily="34" charset="0"/>
                <a:ea typeface="Tahoma" pitchFamily="34" charset="0"/>
                <a:cs typeface="Tahoma" pitchFamily="34" charset="0"/>
              </a:rPr>
            </a:br>
            <a:r>
              <a:rPr lang="en-US" sz="2200" b="1" dirty="0">
                <a:solidFill>
                  <a:schemeClr val="tx1"/>
                </a:solidFill>
                <a:latin typeface="Tahoma" pitchFamily="34" charset="0"/>
                <a:ea typeface="Tahoma" pitchFamily="34" charset="0"/>
                <a:cs typeface="Tahoma" pitchFamily="34" charset="0"/>
              </a:rPr>
              <a:t>Grade 3 </a:t>
            </a:r>
            <a:r>
              <a:rPr lang="en-US" sz="2200" dirty="0" smtClean="0">
                <a:solidFill>
                  <a:schemeClr val="tx1"/>
                </a:solidFill>
                <a:latin typeface="Tahoma" pitchFamily="34" charset="0"/>
                <a:ea typeface="Tahoma" pitchFamily="34" charset="0"/>
                <a:cs typeface="Tahoma" pitchFamily="34" charset="0"/>
              </a:rPr>
              <a:t>- </a:t>
            </a:r>
            <a:r>
              <a:rPr lang="en-US" sz="2200" dirty="0">
                <a:solidFill>
                  <a:schemeClr val="tx1"/>
                </a:solidFill>
                <a:latin typeface="Tahoma" pitchFamily="34" charset="0"/>
                <a:ea typeface="Tahoma" pitchFamily="34" charset="0"/>
                <a:cs typeface="Tahoma" pitchFamily="34" charset="0"/>
              </a:rPr>
              <a:t>Add and subtract within 20 and multiply and divide within 100 with accuracy and speed</a:t>
            </a:r>
            <a:br>
              <a:rPr lang="en-US" sz="2200" dirty="0">
                <a:solidFill>
                  <a:schemeClr val="tx1"/>
                </a:solidFill>
                <a:latin typeface="Tahoma" pitchFamily="34" charset="0"/>
                <a:ea typeface="Tahoma" pitchFamily="34" charset="0"/>
                <a:cs typeface="Tahoma" pitchFamily="34" charset="0"/>
              </a:rPr>
            </a:br>
            <a:r>
              <a:rPr lang="en-US" sz="2200" b="1" dirty="0">
                <a:solidFill>
                  <a:schemeClr val="tx1"/>
                </a:solidFill>
                <a:latin typeface="Tahoma" pitchFamily="34" charset="0"/>
                <a:ea typeface="Tahoma" pitchFamily="34" charset="0"/>
                <a:cs typeface="Tahoma" pitchFamily="34" charset="0"/>
              </a:rPr>
              <a:t>Grade 4 </a:t>
            </a:r>
            <a:r>
              <a:rPr lang="en-US" sz="2200" dirty="0" smtClean="0">
                <a:solidFill>
                  <a:schemeClr val="tx1"/>
                </a:solidFill>
                <a:latin typeface="Tahoma" pitchFamily="34" charset="0"/>
                <a:ea typeface="Tahoma" pitchFamily="34" charset="0"/>
                <a:cs typeface="Tahoma" pitchFamily="34" charset="0"/>
              </a:rPr>
              <a:t>- </a:t>
            </a:r>
            <a:r>
              <a:rPr lang="en-US" sz="2200" dirty="0">
                <a:solidFill>
                  <a:schemeClr val="tx1"/>
                </a:solidFill>
                <a:latin typeface="Tahoma" pitchFamily="34" charset="0"/>
                <a:ea typeface="Tahoma" pitchFamily="34" charset="0"/>
                <a:cs typeface="Tahoma" pitchFamily="34" charset="0"/>
              </a:rPr>
              <a:t>Add and subtract within 20 and multiply and divide within 100 to compute with multi-digit whole numbers using efficient strategies.</a:t>
            </a:r>
            <a:br>
              <a:rPr lang="en-US" sz="2200" dirty="0">
                <a:solidFill>
                  <a:schemeClr val="tx1"/>
                </a:solidFill>
                <a:latin typeface="Tahoma" pitchFamily="34" charset="0"/>
                <a:ea typeface="Tahoma" pitchFamily="34" charset="0"/>
                <a:cs typeface="Tahoma" pitchFamily="34" charset="0"/>
              </a:rPr>
            </a:br>
            <a:r>
              <a:rPr lang="en-US" sz="2200" b="1" dirty="0">
                <a:solidFill>
                  <a:schemeClr val="tx1"/>
                </a:solidFill>
                <a:latin typeface="Tahoma" pitchFamily="34" charset="0"/>
                <a:ea typeface="Tahoma" pitchFamily="34" charset="0"/>
                <a:cs typeface="Tahoma" pitchFamily="34" charset="0"/>
              </a:rPr>
              <a:t>Grade 5 </a:t>
            </a:r>
            <a:r>
              <a:rPr lang="en-US" sz="2200" dirty="0" smtClean="0">
                <a:solidFill>
                  <a:schemeClr val="tx1"/>
                </a:solidFill>
                <a:latin typeface="Tahoma" pitchFamily="34" charset="0"/>
                <a:ea typeface="Tahoma" pitchFamily="34" charset="0"/>
                <a:cs typeface="Tahoma" pitchFamily="34" charset="0"/>
              </a:rPr>
              <a:t>- </a:t>
            </a:r>
            <a:r>
              <a:rPr lang="en-US" sz="2200" dirty="0">
                <a:solidFill>
                  <a:schemeClr val="tx1"/>
                </a:solidFill>
                <a:latin typeface="Tahoma" pitchFamily="34" charset="0"/>
                <a:ea typeface="Tahoma" pitchFamily="34" charset="0"/>
                <a:cs typeface="Tahoma" pitchFamily="34" charset="0"/>
              </a:rPr>
              <a:t>Use knowledge of basic facts to compute with fractions and decimals using efficient strategies.</a:t>
            </a:r>
          </a:p>
        </p:txBody>
      </p:sp>
    </p:spTree>
    <p:extLst>
      <p:ext uri="{BB962C8B-B14F-4D97-AF65-F5344CB8AC3E}">
        <p14:creationId xmlns:p14="http://schemas.microsoft.com/office/powerpoint/2010/main" val="3960404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808038"/>
            <a:ext cx="8229600" cy="1143000"/>
          </a:xfrm>
        </p:spPr>
        <p:txBody>
          <a:bodyPr>
            <a:normAutofit/>
          </a:bodyPr>
          <a:lstStyle/>
          <a:p>
            <a:r>
              <a:rPr lang="en-US" sz="4800" dirty="0" smtClean="0">
                <a:latin typeface="Tahoma" pitchFamily="34" charset="0"/>
                <a:ea typeface="Tahoma" pitchFamily="34" charset="0"/>
                <a:cs typeface="Tahoma" pitchFamily="34" charset="0"/>
              </a:rPr>
              <a:t>Mathematics Today</a:t>
            </a:r>
            <a:endParaRPr lang="en-US" sz="4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571500" y="2324101"/>
            <a:ext cx="7937500" cy="3860800"/>
          </a:xfrm>
        </p:spPr>
        <p:txBody>
          <a:bodyPr>
            <a:normAutofit/>
          </a:bodyPr>
          <a:lstStyle/>
          <a:p>
            <a:pPr marL="0" indent="0">
              <a:buNone/>
            </a:pPr>
            <a:r>
              <a:rPr lang="en-US" dirty="0" smtClean="0">
                <a:latin typeface="Tahoma" pitchFamily="34" charset="0"/>
                <a:ea typeface="Tahoma" pitchFamily="34" charset="0"/>
                <a:cs typeface="Tahoma" pitchFamily="34" charset="0"/>
              </a:rPr>
              <a:t>“….includes the </a:t>
            </a:r>
            <a:r>
              <a:rPr lang="en-US" u="sng" dirty="0" smtClean="0">
                <a:latin typeface="Tahoma" pitchFamily="34" charset="0"/>
                <a:ea typeface="Tahoma" pitchFamily="34" charset="0"/>
                <a:cs typeface="Tahoma" pitchFamily="34" charset="0"/>
              </a:rPr>
              <a:t>concepts</a:t>
            </a:r>
            <a:r>
              <a:rPr lang="en-US" dirty="0" smtClean="0">
                <a:latin typeface="Tahoma" pitchFamily="34" charset="0"/>
                <a:ea typeface="Tahoma" pitchFamily="34" charset="0"/>
                <a:cs typeface="Tahoma" pitchFamily="34" charset="0"/>
              </a:rPr>
              <a:t> underlying arithmetic, the </a:t>
            </a:r>
            <a:r>
              <a:rPr lang="en-US" u="sng" dirty="0" smtClean="0">
                <a:latin typeface="Tahoma" pitchFamily="34" charset="0"/>
                <a:ea typeface="Tahoma" pitchFamily="34" charset="0"/>
                <a:cs typeface="Tahoma" pitchFamily="34" charset="0"/>
              </a:rPr>
              <a:t>skills</a:t>
            </a:r>
            <a:r>
              <a:rPr lang="en-US" dirty="0" smtClean="0">
                <a:latin typeface="Tahoma" pitchFamily="34" charset="0"/>
                <a:ea typeface="Tahoma" pitchFamily="34" charset="0"/>
                <a:cs typeface="Tahoma" pitchFamily="34" charset="0"/>
              </a:rPr>
              <a:t> of computation, and the ability to </a:t>
            </a:r>
            <a:r>
              <a:rPr lang="en-US" u="sng" dirty="0" smtClean="0">
                <a:latin typeface="Tahoma" pitchFamily="34" charset="0"/>
                <a:ea typeface="Tahoma" pitchFamily="34" charset="0"/>
                <a:cs typeface="Tahoma" pitchFamily="34" charset="0"/>
              </a:rPr>
              <a:t>apply</a:t>
            </a:r>
            <a:r>
              <a:rPr lang="en-US" dirty="0" smtClean="0">
                <a:latin typeface="Tahoma" pitchFamily="34" charset="0"/>
                <a:ea typeface="Tahoma" pitchFamily="34" charset="0"/>
                <a:cs typeface="Tahoma" pitchFamily="34" charset="0"/>
              </a:rPr>
              <a:t> mathematics to solve problems. Arithmetic is an important life skill and a rehearsal for </a:t>
            </a:r>
            <a:r>
              <a:rPr lang="en-US" u="sng" dirty="0" smtClean="0">
                <a:latin typeface="Tahoma" pitchFamily="34" charset="0"/>
                <a:ea typeface="Tahoma" pitchFamily="34" charset="0"/>
                <a:cs typeface="Tahoma" pitchFamily="34" charset="0"/>
              </a:rPr>
              <a:t>algebra</a:t>
            </a:r>
            <a:r>
              <a:rPr lang="en-US" dirty="0" smtClean="0">
                <a:latin typeface="Tahoma" pitchFamily="34" charset="0"/>
                <a:ea typeface="Tahoma" pitchFamily="34" charset="0"/>
                <a:cs typeface="Tahoma" pitchFamily="34" charset="0"/>
              </a:rPr>
              <a:t> in the middle grades.”</a:t>
            </a:r>
          </a:p>
          <a:p>
            <a:pPr marL="0" indent="0">
              <a:buNone/>
            </a:pPr>
            <a:r>
              <a:rPr lang="en-US" b="1" dirty="0">
                <a:solidFill>
                  <a:srgbClr val="FF0000"/>
                </a:solidFill>
                <a:latin typeface="Tahoma" pitchFamily="34" charset="0"/>
                <a:ea typeface="Tahoma" pitchFamily="34" charset="0"/>
                <a:cs typeface="Tahoma" pitchFamily="34" charset="0"/>
              </a:rPr>
              <a:t> </a:t>
            </a:r>
            <a:endParaRPr lang="en-US" sz="1600" b="1" dirty="0" smtClean="0">
              <a:solidFill>
                <a:srgbClr val="FF0000"/>
              </a:solidFill>
              <a:latin typeface="Tahoma" pitchFamily="34" charset="0"/>
              <a:ea typeface="Tahoma" pitchFamily="34" charset="0"/>
              <a:cs typeface="Tahoma" pitchFamily="34" charset="0"/>
            </a:endParaRPr>
          </a:p>
          <a:p>
            <a:pPr marL="0" indent="0">
              <a:buNone/>
            </a:pPr>
            <a:r>
              <a:rPr lang="en-US" sz="1000" b="1" dirty="0" smtClean="0">
                <a:latin typeface="Tahoma" pitchFamily="34" charset="0"/>
                <a:ea typeface="Tahoma" pitchFamily="34" charset="0"/>
                <a:cs typeface="Tahoma" pitchFamily="34" charset="0"/>
              </a:rPr>
              <a:t>-Jason </a:t>
            </a:r>
            <a:r>
              <a:rPr lang="en-US" sz="1000" b="1" dirty="0" err="1" smtClean="0">
                <a:latin typeface="Tahoma" pitchFamily="34" charset="0"/>
                <a:ea typeface="Tahoma" pitchFamily="34" charset="0"/>
                <a:cs typeface="Tahoma" pitchFamily="34" charset="0"/>
              </a:rPr>
              <a:t>Zimba</a:t>
            </a:r>
            <a:r>
              <a:rPr lang="en-US" sz="1000" b="1" dirty="0" smtClean="0">
                <a:latin typeface="Tahoma" pitchFamily="34" charset="0"/>
                <a:ea typeface="Tahoma" pitchFamily="34" charset="0"/>
                <a:cs typeface="Tahoma" pitchFamily="34" charset="0"/>
              </a:rPr>
              <a:t> et. al.</a:t>
            </a:r>
            <a:endParaRPr lang="en-US"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75343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sz="7300" dirty="0" smtClean="0"/>
              <a:t>A shift from: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000" dirty="0" smtClean="0"/>
              <a:t>Teacher </a:t>
            </a:r>
            <a:r>
              <a:rPr lang="en-US" sz="4000" dirty="0"/>
              <a:t>has the “answer</a:t>
            </a:r>
            <a:r>
              <a:rPr lang="en-US" sz="4000" dirty="0" smtClean="0"/>
              <a:t>”</a:t>
            </a:r>
          </a:p>
          <a:p>
            <a:pPr marL="0" indent="0" algn="ctr">
              <a:buNone/>
            </a:pPr>
            <a:r>
              <a:rPr lang="en-US" sz="2000" dirty="0" smtClean="0"/>
              <a:t>(and therefore often does the thinking for the student)</a:t>
            </a:r>
          </a:p>
          <a:p>
            <a:pPr marL="0" indent="0" algn="ctr">
              <a:buNone/>
            </a:pPr>
            <a:r>
              <a:rPr lang="en-US" sz="4000" dirty="0" smtClean="0"/>
              <a:t>To</a:t>
            </a:r>
            <a:endParaRPr lang="en-US" sz="4000" dirty="0"/>
          </a:p>
          <a:p>
            <a:pPr marL="0" indent="0" algn="ctr">
              <a:buNone/>
            </a:pPr>
            <a:endParaRPr lang="en-US" sz="4000" dirty="0" smtClean="0"/>
          </a:p>
          <a:p>
            <a:pPr marL="0" indent="0" algn="ctr">
              <a:buNone/>
            </a:pPr>
            <a:r>
              <a:rPr lang="en-US" sz="4000" dirty="0" smtClean="0"/>
              <a:t>The </a:t>
            </a:r>
            <a:r>
              <a:rPr lang="en-US" sz="4000" dirty="0"/>
              <a:t>proof for the answer </a:t>
            </a:r>
            <a:r>
              <a:rPr lang="en-US" sz="4000" dirty="0" smtClean="0"/>
              <a:t>is </a:t>
            </a:r>
            <a:r>
              <a:rPr lang="en-US" sz="4000" dirty="0"/>
              <a:t>in the mathematics</a:t>
            </a:r>
            <a:r>
              <a:rPr lang="en-US" sz="4000" dirty="0" smtClean="0"/>
              <a:t>.</a:t>
            </a:r>
          </a:p>
          <a:p>
            <a:pPr marL="0" indent="0" algn="ctr">
              <a:buNone/>
            </a:pPr>
            <a:r>
              <a:rPr lang="en-US" sz="2200" dirty="0"/>
              <a:t>(and </a:t>
            </a:r>
            <a:r>
              <a:rPr lang="en-US" sz="2200" dirty="0" smtClean="0"/>
              <a:t>therefore the student</a:t>
            </a:r>
            <a:r>
              <a:rPr lang="en-US" sz="2200" dirty="0"/>
              <a:t> does the thinking </a:t>
            </a:r>
            <a:r>
              <a:rPr lang="en-US" sz="2200" dirty="0" smtClean="0"/>
              <a:t>)</a:t>
            </a:r>
            <a:endParaRPr lang="en-US" sz="2200" dirty="0"/>
          </a:p>
          <a:p>
            <a:pPr marL="0" indent="0" algn="ctr">
              <a:buNone/>
            </a:pPr>
            <a:endParaRPr lang="en-US" sz="4000" dirty="0"/>
          </a:p>
        </p:txBody>
      </p:sp>
    </p:spTree>
    <p:extLst>
      <p:ext uri="{BB962C8B-B14F-4D97-AF65-F5344CB8AC3E}">
        <p14:creationId xmlns:p14="http://schemas.microsoft.com/office/powerpoint/2010/main" val="3555154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828799"/>
          </a:xfrm>
        </p:spPr>
        <p:txBody>
          <a:bodyPr/>
          <a:lstStyle/>
          <a:p>
            <a:r>
              <a:rPr lang="en-US" dirty="0"/>
              <a:t>21</a:t>
            </a:r>
            <a:r>
              <a:rPr lang="en-US" baseline="30000" dirty="0"/>
              <a:t>st</a:t>
            </a:r>
            <a:r>
              <a:rPr lang="en-US" dirty="0"/>
              <a:t> Century Skills</a:t>
            </a:r>
            <a:br>
              <a:rPr lang="en-US" dirty="0"/>
            </a:br>
            <a:endParaRPr lang="en-US" dirty="0"/>
          </a:p>
        </p:txBody>
      </p:sp>
      <p:sp>
        <p:nvSpPr>
          <p:cNvPr id="3" name="Subtitle 2"/>
          <p:cNvSpPr>
            <a:spLocks noGrp="1"/>
          </p:cNvSpPr>
          <p:nvPr>
            <p:ph type="subTitle" idx="1"/>
          </p:nvPr>
        </p:nvSpPr>
        <p:spPr>
          <a:xfrm>
            <a:off x="914400" y="1752600"/>
            <a:ext cx="6858000" cy="4876800"/>
          </a:xfrm>
        </p:spPr>
        <p:txBody>
          <a:bodyPr>
            <a:normAutofit fontScale="70000" lnSpcReduction="20000"/>
          </a:bodyPr>
          <a:lstStyle/>
          <a:p>
            <a:pPr algn="l"/>
            <a:r>
              <a:rPr lang="en-US" sz="4600" dirty="0">
                <a:solidFill>
                  <a:schemeClr val="tx1"/>
                </a:solidFill>
              </a:rPr>
              <a:t>It </a:t>
            </a:r>
            <a:r>
              <a:rPr lang="en-US" sz="4600" dirty="0" smtClean="0">
                <a:solidFill>
                  <a:schemeClr val="tx1"/>
                </a:solidFill>
              </a:rPr>
              <a:t>is important for students to do arithmetic and to </a:t>
            </a:r>
            <a:r>
              <a:rPr lang="en-US" sz="4600" dirty="0">
                <a:solidFill>
                  <a:schemeClr val="tx1"/>
                </a:solidFill>
              </a:rPr>
              <a:t>be </a:t>
            </a:r>
            <a:r>
              <a:rPr lang="en-US" sz="4600" dirty="0" smtClean="0">
                <a:solidFill>
                  <a:schemeClr val="tx1"/>
                </a:solidFill>
              </a:rPr>
              <a:t>mathematical thinkers and problem solvers.</a:t>
            </a:r>
          </a:p>
          <a:p>
            <a:pPr algn="l"/>
            <a:endParaRPr lang="en-US" sz="4600" dirty="0" smtClean="0">
              <a:solidFill>
                <a:schemeClr val="tx1"/>
              </a:solidFill>
            </a:endParaRPr>
          </a:p>
          <a:p>
            <a:pPr algn="l"/>
            <a:r>
              <a:rPr lang="en-US" sz="4600" dirty="0" smtClean="0">
                <a:solidFill>
                  <a:schemeClr val="tx1"/>
                </a:solidFill>
              </a:rPr>
              <a:t>Students need to be able to:</a:t>
            </a:r>
            <a:endParaRPr lang="en-US" sz="4600" dirty="0">
              <a:solidFill>
                <a:schemeClr val="tx1"/>
              </a:solidFill>
            </a:endParaRPr>
          </a:p>
          <a:p>
            <a:pPr lvl="1" algn="l">
              <a:buFont typeface="Wingdings" pitchFamily="2" charset="2"/>
              <a:buChar char="§"/>
            </a:pPr>
            <a:r>
              <a:rPr lang="en-US" sz="4200" dirty="0">
                <a:solidFill>
                  <a:schemeClr val="tx1"/>
                </a:solidFill>
              </a:rPr>
              <a:t>use computation to problem solve</a:t>
            </a:r>
          </a:p>
          <a:p>
            <a:pPr lvl="1" algn="l">
              <a:buFont typeface="Wingdings" pitchFamily="2" charset="2"/>
              <a:buChar char="§"/>
            </a:pPr>
            <a:r>
              <a:rPr lang="en-US" sz="4200" dirty="0" smtClean="0">
                <a:solidFill>
                  <a:schemeClr val="tx1"/>
                </a:solidFill>
              </a:rPr>
              <a:t>collaborate </a:t>
            </a:r>
            <a:endParaRPr lang="en-US" sz="4200" dirty="0">
              <a:solidFill>
                <a:schemeClr val="tx1"/>
              </a:solidFill>
            </a:endParaRPr>
          </a:p>
          <a:p>
            <a:pPr lvl="1" algn="l">
              <a:buFont typeface="Wingdings" pitchFamily="2" charset="2"/>
              <a:buChar char="§"/>
            </a:pPr>
            <a:r>
              <a:rPr lang="en-US" sz="4200" dirty="0">
                <a:solidFill>
                  <a:schemeClr val="tx1"/>
                </a:solidFill>
              </a:rPr>
              <a:t>know when and why to use an operation </a:t>
            </a:r>
          </a:p>
        </p:txBody>
      </p:sp>
    </p:spTree>
    <p:extLst>
      <p:ext uri="{BB962C8B-B14F-4D97-AF65-F5344CB8AC3E}">
        <p14:creationId xmlns:p14="http://schemas.microsoft.com/office/powerpoint/2010/main" val="3503540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Contextual Problem</a:t>
            </a:r>
            <a:endParaRPr lang="en-US" dirty="0"/>
          </a:p>
        </p:txBody>
      </p:sp>
      <p:sp>
        <p:nvSpPr>
          <p:cNvPr id="3" name="Content Placeholder 2"/>
          <p:cNvSpPr>
            <a:spLocks noGrp="1"/>
          </p:cNvSpPr>
          <p:nvPr>
            <p:ph idx="1"/>
          </p:nvPr>
        </p:nvSpPr>
        <p:spPr>
          <a:xfrm>
            <a:off x="457200" y="2159000"/>
            <a:ext cx="8229600" cy="3967163"/>
          </a:xfrm>
        </p:spPr>
        <p:txBody>
          <a:bodyPr/>
          <a:lstStyle/>
          <a:p>
            <a:pPr marL="0" indent="0">
              <a:buNone/>
            </a:pPr>
            <a:r>
              <a:rPr lang="en-US" dirty="0" smtClean="0"/>
              <a:t>Sam, an eight year old boy, goes to Thanksgiving dinner with his ten year old sister.  He sees his grandparents and his great grandfather.  He begins to wonder how old his family members were when he and his sister were born.</a:t>
            </a:r>
          </a:p>
        </p:txBody>
      </p:sp>
    </p:spTree>
    <p:extLst>
      <p:ext uri="{BB962C8B-B14F-4D97-AF65-F5344CB8AC3E}">
        <p14:creationId xmlns:p14="http://schemas.microsoft.com/office/powerpoint/2010/main" val="3391823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93785"/>
            <a:ext cx="8042276" cy="1812832"/>
          </a:xfrm>
        </p:spPr>
        <p:txBody>
          <a:bodyPr>
            <a:normAutofit fontScale="90000"/>
          </a:bodyPr>
          <a:lstStyle/>
          <a:p>
            <a:r>
              <a:rPr lang="en-US" dirty="0" smtClean="0"/>
              <a:t>How old were his family members when he and his sister were born?</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753" y="3409950"/>
            <a:ext cx="8598447" cy="2104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08077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4389</TotalTime>
  <Words>2121</Words>
  <Application>Microsoft Office PowerPoint</Application>
  <PresentationFormat>On-screen Show (4:3)</PresentationFormat>
  <Paragraphs>240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Breeze</vt:lpstr>
      <vt:lpstr>  Parent Mathematics Workshop</vt:lpstr>
      <vt:lpstr>Focus for Today</vt:lpstr>
      <vt:lpstr>Board of Education   Curriculum Adoption</vt:lpstr>
      <vt:lpstr>Math fact expectations  by end of grade level </vt:lpstr>
      <vt:lpstr>Mathematics Today</vt:lpstr>
      <vt:lpstr>A shift from:  </vt:lpstr>
      <vt:lpstr>21st Century Skills </vt:lpstr>
      <vt:lpstr>Sample Contextual Problem</vt:lpstr>
      <vt:lpstr>How old were his family members when he and his sister were born?</vt:lpstr>
      <vt:lpstr>How did you find the solutions?</vt:lpstr>
      <vt:lpstr>Roles During Problem Solving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help your child(ren):</vt:lpstr>
      <vt:lpstr>For a child who may not sure where to begin:</vt:lpstr>
      <vt:lpstr>Acknowledge efforts:</vt:lpstr>
      <vt:lpstr>Provide support:</vt:lpstr>
      <vt:lpstr>Differentiation of Instruction: </vt:lpstr>
      <vt:lpstr>PowerPoint Presentation</vt:lpstr>
      <vt:lpstr>Parent Guide Website</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Mathematics Instructional Model</dc:title>
  <dc:creator>Analisa Sherman</dc:creator>
  <cp:lastModifiedBy>Windows User</cp:lastModifiedBy>
  <cp:revision>191</cp:revision>
  <dcterms:created xsi:type="dcterms:W3CDTF">2012-01-11T02:38:20Z</dcterms:created>
  <dcterms:modified xsi:type="dcterms:W3CDTF">2013-10-15T12:46:55Z</dcterms:modified>
</cp:coreProperties>
</file>