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559E9-4F99-6341-839D-099EB250D38A}"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337518543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559E9-4F99-6341-839D-099EB250D38A}"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362930469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559E9-4F99-6341-839D-099EB250D38A}"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345814394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559E9-4F99-6341-839D-099EB250D38A}"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333884126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559E9-4F99-6341-839D-099EB250D38A}"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327747921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559E9-4F99-6341-839D-099EB250D38A}"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49702032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559E9-4F99-6341-839D-099EB250D38A}" type="datetimeFigureOut">
              <a:rPr lang="en-US" smtClean="0"/>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151324260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559E9-4F99-6341-839D-099EB250D38A}" type="datetimeFigureOut">
              <a:rPr lang="en-US" smtClean="0"/>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178195990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559E9-4F99-6341-839D-099EB250D38A}" type="datetimeFigureOut">
              <a:rPr lang="en-US" smtClean="0"/>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247895846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559E9-4F99-6341-839D-099EB250D38A}"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133797062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559E9-4F99-6341-839D-099EB250D38A}"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BD190-1E8F-F340-860F-E76BD3E162D9}" type="slidenum">
              <a:rPr lang="en-US" smtClean="0"/>
              <a:t>‹#›</a:t>
            </a:fld>
            <a:endParaRPr lang="en-US"/>
          </a:p>
        </p:txBody>
      </p:sp>
    </p:spTree>
    <p:extLst>
      <p:ext uri="{BB962C8B-B14F-4D97-AF65-F5344CB8AC3E}">
        <p14:creationId xmlns:p14="http://schemas.microsoft.com/office/powerpoint/2010/main" val="63497067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559E9-4F99-6341-839D-099EB250D38A}" type="datetimeFigureOut">
              <a:rPr lang="en-US" smtClean="0"/>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BD190-1E8F-F340-860F-E76BD3E162D9}" type="slidenum">
              <a:rPr lang="en-US" smtClean="0"/>
              <a:t>‹#›</a:t>
            </a:fld>
            <a:endParaRPr lang="en-US"/>
          </a:p>
        </p:txBody>
      </p:sp>
    </p:spTree>
    <p:extLst>
      <p:ext uri="{BB962C8B-B14F-4D97-AF65-F5344CB8AC3E}">
        <p14:creationId xmlns:p14="http://schemas.microsoft.com/office/powerpoint/2010/main" val="1470113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jbluestein@fairfieldschools.org" TargetMode="External"/><Relationship Id="rId2" Type="http://schemas.openxmlformats.org/officeDocument/2006/relationships/hyperlink" Target="http://fairfieldschools.org/schools/burr/"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burrpta.org/Child_Care_at_Burr.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4" name="TextBox 3"/>
          <p:cNvSpPr txBox="1"/>
          <p:nvPr/>
        </p:nvSpPr>
        <p:spPr>
          <a:xfrm>
            <a:off x="526608" y="402728"/>
            <a:ext cx="8208884" cy="584776"/>
          </a:xfrm>
          <a:prstGeom prst="rect">
            <a:avLst/>
          </a:prstGeom>
          <a:noFill/>
        </p:spPr>
        <p:txBody>
          <a:bodyPr wrap="square" rtlCol="0">
            <a:spAutoFit/>
          </a:bodyPr>
          <a:lstStyle/>
          <a:p>
            <a:pPr algn="ctr"/>
            <a:r>
              <a:rPr lang="en-US" sz="3200" b="1" dirty="0" smtClean="0">
                <a:solidFill>
                  <a:srgbClr val="008000"/>
                </a:solidFill>
              </a:rPr>
              <a:t>Welcome to Burr Elementary School!</a:t>
            </a:r>
            <a:endParaRPr lang="en-US" sz="3200" b="1" dirty="0">
              <a:solidFill>
                <a:srgbClr val="008000"/>
              </a:solidFill>
            </a:endParaRPr>
          </a:p>
        </p:txBody>
      </p:sp>
      <p:pic>
        <p:nvPicPr>
          <p:cNvPr id="5" name="Picture 4"/>
          <p:cNvPicPr>
            <a:picLocks noChangeAspect="1"/>
          </p:cNvPicPr>
          <p:nvPr/>
        </p:nvPicPr>
        <p:blipFill>
          <a:blip r:embed="rId2"/>
          <a:stretch>
            <a:fillRect/>
          </a:stretch>
        </p:blipFill>
        <p:spPr>
          <a:xfrm>
            <a:off x="2710373" y="1161500"/>
            <a:ext cx="3856734" cy="2892551"/>
          </a:xfrm>
          <a:prstGeom prst="rect">
            <a:avLst/>
          </a:prstGeom>
        </p:spPr>
      </p:pic>
      <p:sp>
        <p:nvSpPr>
          <p:cNvPr id="6" name="TextBox 5"/>
          <p:cNvSpPr txBox="1"/>
          <p:nvPr/>
        </p:nvSpPr>
        <p:spPr>
          <a:xfrm>
            <a:off x="1765685" y="4340096"/>
            <a:ext cx="5637799" cy="461665"/>
          </a:xfrm>
          <a:prstGeom prst="rect">
            <a:avLst/>
          </a:prstGeom>
          <a:noFill/>
        </p:spPr>
        <p:txBody>
          <a:bodyPr wrap="square" rtlCol="0">
            <a:spAutoFit/>
          </a:bodyPr>
          <a:lstStyle/>
          <a:p>
            <a:pPr algn="ctr"/>
            <a:r>
              <a:rPr lang="en-US" sz="2400" b="1" dirty="0" smtClean="0">
                <a:solidFill>
                  <a:srgbClr val="008000"/>
                </a:solidFill>
              </a:rPr>
              <a:t>Home of the Polar Bears!</a:t>
            </a:r>
            <a:endParaRPr lang="en-US" sz="2400" b="1" dirty="0">
              <a:solidFill>
                <a:srgbClr val="008000"/>
              </a:solidFill>
            </a:endParaRPr>
          </a:p>
        </p:txBody>
      </p:sp>
      <p:pic>
        <p:nvPicPr>
          <p:cNvPr id="7" name="Picture 6"/>
          <p:cNvPicPr>
            <a:picLocks noChangeAspect="1"/>
          </p:cNvPicPr>
          <p:nvPr/>
        </p:nvPicPr>
        <p:blipFill>
          <a:blip r:embed="rId3"/>
          <a:stretch>
            <a:fillRect/>
          </a:stretch>
        </p:blipFill>
        <p:spPr>
          <a:xfrm>
            <a:off x="3748100" y="5095848"/>
            <a:ext cx="1905188" cy="1428891"/>
          </a:xfrm>
          <a:prstGeom prst="rect">
            <a:avLst/>
          </a:prstGeom>
        </p:spPr>
      </p:pic>
    </p:spTree>
    <p:extLst>
      <p:ext uri="{BB962C8B-B14F-4D97-AF65-F5344CB8AC3E}">
        <p14:creationId xmlns:p14="http://schemas.microsoft.com/office/powerpoint/2010/main" val="112600827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3" name="TextBox 2"/>
          <p:cNvSpPr txBox="1"/>
          <p:nvPr/>
        </p:nvSpPr>
        <p:spPr>
          <a:xfrm>
            <a:off x="464654" y="464687"/>
            <a:ext cx="8069488" cy="3200876"/>
          </a:xfrm>
          <a:prstGeom prst="rect">
            <a:avLst/>
          </a:prstGeom>
          <a:noFill/>
        </p:spPr>
        <p:txBody>
          <a:bodyPr wrap="square" rtlCol="0">
            <a:spAutoFit/>
          </a:bodyPr>
          <a:lstStyle/>
          <a:p>
            <a:pPr algn="ctr"/>
            <a:r>
              <a:rPr lang="en-US" sz="2800" b="1" dirty="0" smtClean="0">
                <a:solidFill>
                  <a:srgbClr val="008000"/>
                </a:solidFill>
              </a:rPr>
              <a:t>Bus Transportation</a:t>
            </a:r>
          </a:p>
          <a:p>
            <a:endParaRPr lang="en-US" sz="2400" dirty="0">
              <a:solidFill>
                <a:srgbClr val="008000"/>
              </a:solidFill>
            </a:endParaRPr>
          </a:p>
          <a:p>
            <a:pPr marL="285750" indent="-285750">
              <a:buFont typeface="Arial"/>
              <a:buChar char="•"/>
            </a:pPr>
            <a:r>
              <a:rPr lang="en-US" sz="2400" dirty="0" smtClean="0">
                <a:solidFill>
                  <a:srgbClr val="008000"/>
                </a:solidFill>
              </a:rPr>
              <a:t>Will be </a:t>
            </a:r>
            <a:r>
              <a:rPr lang="en-US" sz="2400" dirty="0" smtClean="0">
                <a:solidFill>
                  <a:srgbClr val="008000"/>
                </a:solidFill>
              </a:rPr>
              <a:t>accessed through IC.</a:t>
            </a:r>
            <a:endParaRPr lang="en-US" sz="2400" dirty="0" smtClean="0">
              <a:solidFill>
                <a:srgbClr val="008000"/>
              </a:solidFill>
            </a:endParaRP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Burr uses IC to communicate with parents when a bus is delayed or there is an issue.</a:t>
            </a:r>
          </a:p>
          <a:p>
            <a:pPr marL="285750" indent="-285750">
              <a:buFont typeface="Arial"/>
              <a:buChar char="•"/>
            </a:pPr>
            <a:endParaRPr lang="en-US" dirty="0" smtClean="0"/>
          </a:p>
          <a:p>
            <a:endParaRPr lang="en-US" dirty="0"/>
          </a:p>
          <a:p>
            <a:endParaRPr lang="en-US" dirty="0"/>
          </a:p>
        </p:txBody>
      </p:sp>
    </p:spTree>
    <p:extLst>
      <p:ext uri="{BB962C8B-B14F-4D97-AF65-F5344CB8AC3E}">
        <p14:creationId xmlns:p14="http://schemas.microsoft.com/office/powerpoint/2010/main" val="12573760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371723" y="201364"/>
            <a:ext cx="8518653" cy="7201971"/>
          </a:xfrm>
          <a:prstGeom prst="rect">
            <a:avLst/>
          </a:prstGeom>
          <a:noFill/>
        </p:spPr>
        <p:txBody>
          <a:bodyPr wrap="square" rtlCol="0">
            <a:spAutoFit/>
          </a:bodyPr>
          <a:lstStyle/>
          <a:p>
            <a:pPr algn="ctr"/>
            <a:r>
              <a:rPr lang="en-US" sz="2800" b="1" dirty="0" smtClean="0">
                <a:solidFill>
                  <a:srgbClr val="008000"/>
                </a:solidFill>
              </a:rPr>
              <a:t>Communication</a:t>
            </a:r>
          </a:p>
          <a:p>
            <a:endParaRPr lang="en-US" sz="2400" dirty="0">
              <a:solidFill>
                <a:srgbClr val="008000"/>
              </a:solidFill>
            </a:endParaRPr>
          </a:p>
          <a:p>
            <a:pPr marL="285750" indent="-285750">
              <a:buFont typeface="Arial"/>
              <a:buChar char="•"/>
            </a:pPr>
            <a:r>
              <a:rPr lang="en-US" sz="2400" i="1" dirty="0" smtClean="0">
                <a:solidFill>
                  <a:srgbClr val="008000"/>
                </a:solidFill>
              </a:rPr>
              <a:t>Burr Basics </a:t>
            </a:r>
            <a:r>
              <a:rPr lang="en-US" sz="2400" dirty="0" smtClean="0">
                <a:solidFill>
                  <a:srgbClr val="008000"/>
                </a:solidFill>
              </a:rPr>
              <a:t>– the 2014-2015 family handbook will be attached to the school website and sent through IC  – most likely next week.</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Burr Buzz – PTA</a:t>
            </a:r>
          </a:p>
          <a:p>
            <a:pPr marL="285750" indent="-285750">
              <a:buFont typeface="Arial"/>
              <a:buChar char="•"/>
            </a:pPr>
            <a:endParaRPr lang="en-US" sz="2400" dirty="0">
              <a:solidFill>
                <a:srgbClr val="008000"/>
              </a:solidFill>
            </a:endParaRPr>
          </a:p>
          <a:p>
            <a:pPr marL="285750" indent="-285750">
              <a:buFont typeface="Arial"/>
              <a:buChar char="•"/>
            </a:pPr>
            <a:r>
              <a:rPr lang="en-US" sz="2400" dirty="0">
                <a:solidFill>
                  <a:srgbClr val="008000"/>
                </a:solidFill>
              </a:rPr>
              <a:t>Burr Website  </a:t>
            </a:r>
            <a:r>
              <a:rPr lang="en-US" sz="2400" dirty="0">
                <a:solidFill>
                  <a:srgbClr val="008000"/>
                </a:solidFill>
                <a:hlinkClick r:id="rId2"/>
              </a:rPr>
              <a:t>http://fairfieldschools.org/schools/burr</a:t>
            </a:r>
            <a:r>
              <a:rPr lang="en-US" sz="2400" dirty="0" smtClean="0">
                <a:solidFill>
                  <a:srgbClr val="008000"/>
                </a:solidFill>
                <a:hlinkClick r:id="rId2"/>
              </a:rPr>
              <a:t>/</a:t>
            </a:r>
            <a:r>
              <a:rPr lang="en-US" sz="2400" dirty="0" smtClean="0">
                <a:solidFill>
                  <a:srgbClr val="008000"/>
                </a:solidFill>
              </a:rPr>
              <a:t>  - Includes teacher pages.</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Burr PTA Website</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Infinite Campus – District, school and class portals</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Monthly school newsletters </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E-mail 	</a:t>
            </a:r>
            <a:r>
              <a:rPr lang="en-US" sz="2400" dirty="0" smtClean="0">
                <a:solidFill>
                  <a:srgbClr val="008000"/>
                </a:solidFill>
                <a:hlinkClick r:id="rId3"/>
              </a:rPr>
              <a:t>jbluestein@fairfieldschools.org</a:t>
            </a:r>
            <a:endParaRPr lang="en-US" sz="2400" dirty="0" smtClean="0">
              <a:solidFill>
                <a:srgbClr val="008000"/>
              </a:solidFill>
            </a:endParaRPr>
          </a:p>
          <a:p>
            <a:pPr marL="285750" indent="-285750">
              <a:buFont typeface="Arial"/>
              <a:buChar char="•"/>
            </a:pPr>
            <a:endParaRPr lang="en-US" dirty="0" smtClean="0"/>
          </a:p>
          <a:p>
            <a:endParaRPr lang="en-US" dirty="0"/>
          </a:p>
          <a:p>
            <a:endParaRPr lang="en-US" dirty="0"/>
          </a:p>
        </p:txBody>
      </p:sp>
    </p:spTree>
    <p:extLst>
      <p:ext uri="{BB962C8B-B14F-4D97-AF65-F5344CB8AC3E}">
        <p14:creationId xmlns:p14="http://schemas.microsoft.com/office/powerpoint/2010/main" val="390023372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573073" y="480176"/>
            <a:ext cx="7945580" cy="5262979"/>
          </a:xfrm>
          <a:prstGeom prst="rect">
            <a:avLst/>
          </a:prstGeom>
          <a:noFill/>
        </p:spPr>
        <p:txBody>
          <a:bodyPr wrap="square" rtlCol="0">
            <a:spAutoFit/>
          </a:bodyPr>
          <a:lstStyle/>
          <a:p>
            <a:pPr algn="ctr"/>
            <a:r>
              <a:rPr lang="en-US" sz="2400" b="1" dirty="0" smtClean="0">
                <a:solidFill>
                  <a:srgbClr val="008000"/>
                </a:solidFill>
              </a:rPr>
              <a:t>Important Upcoming Dates</a:t>
            </a:r>
          </a:p>
          <a:p>
            <a:endParaRPr lang="en-US" sz="2400" dirty="0">
              <a:solidFill>
                <a:srgbClr val="008000"/>
              </a:solidFill>
            </a:endParaRPr>
          </a:p>
          <a:p>
            <a:pPr marL="285750" indent="-285750">
              <a:buFont typeface="Arial"/>
              <a:buChar char="•"/>
            </a:pPr>
            <a:r>
              <a:rPr lang="en-US" sz="2400" dirty="0" smtClean="0">
                <a:solidFill>
                  <a:srgbClr val="008000"/>
                </a:solidFill>
              </a:rPr>
              <a:t>Wednesday, August 27 – Kindergarten Warm Up</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Thursday, August 28 – First Day of School</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Thursday, August 28 – 9:15 – Tears and Cheers in Cafeteria</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Monday, September 8 (Raindate September 15) – 4:00 - Ice Cream Social </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Wednesday, September 17 – Picture Day</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Wednesday, September 17 – Open House 7:00 PM</a:t>
            </a:r>
            <a:endParaRPr lang="en-US" sz="2400" dirty="0">
              <a:solidFill>
                <a:srgbClr val="008000"/>
              </a:solidFill>
            </a:endParaRPr>
          </a:p>
        </p:txBody>
      </p:sp>
    </p:spTree>
    <p:extLst>
      <p:ext uri="{BB962C8B-B14F-4D97-AF65-F5344CB8AC3E}">
        <p14:creationId xmlns:p14="http://schemas.microsoft.com/office/powerpoint/2010/main" val="59038981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495631" y="511155"/>
            <a:ext cx="8224372" cy="4431983"/>
          </a:xfrm>
          <a:prstGeom prst="rect">
            <a:avLst/>
          </a:prstGeom>
          <a:noFill/>
        </p:spPr>
        <p:txBody>
          <a:bodyPr wrap="square" rtlCol="0">
            <a:spAutoFit/>
          </a:bodyPr>
          <a:lstStyle/>
          <a:p>
            <a:pPr algn="ctr"/>
            <a:r>
              <a:rPr lang="en-US" sz="4000" b="1" dirty="0" smtClean="0">
                <a:solidFill>
                  <a:srgbClr val="008000"/>
                </a:solidFill>
              </a:rPr>
              <a:t>Questions???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algn="ctr"/>
            <a:endParaRPr lang="en-US" sz="4000" dirty="0" smtClean="0">
              <a:solidFill>
                <a:srgbClr val="008000"/>
              </a:solidFill>
            </a:endParaRPr>
          </a:p>
          <a:p>
            <a:pPr algn="ctr"/>
            <a:r>
              <a:rPr lang="en-US" sz="4000" dirty="0" smtClean="0">
                <a:solidFill>
                  <a:srgbClr val="008000"/>
                </a:solidFill>
              </a:rPr>
              <a:t>And Now Let’s Take a Tour…</a:t>
            </a:r>
            <a:endParaRPr lang="en-US" sz="4000" dirty="0">
              <a:solidFill>
                <a:srgbClr val="008000"/>
              </a:solidFill>
            </a:endParaRPr>
          </a:p>
        </p:txBody>
      </p:sp>
      <p:pic>
        <p:nvPicPr>
          <p:cNvPr id="3" name="Picture 2"/>
          <p:cNvPicPr>
            <a:picLocks noChangeAspect="1"/>
          </p:cNvPicPr>
          <p:nvPr/>
        </p:nvPicPr>
        <p:blipFill>
          <a:blip r:embed="rId2"/>
          <a:stretch>
            <a:fillRect/>
          </a:stretch>
        </p:blipFill>
        <p:spPr>
          <a:xfrm>
            <a:off x="3577727" y="1905000"/>
            <a:ext cx="1905188" cy="1428891"/>
          </a:xfrm>
          <a:prstGeom prst="rect">
            <a:avLst/>
          </a:prstGeom>
        </p:spPr>
      </p:pic>
    </p:spTree>
    <p:extLst>
      <p:ext uri="{BB962C8B-B14F-4D97-AF65-F5344CB8AC3E}">
        <p14:creationId xmlns:p14="http://schemas.microsoft.com/office/powerpoint/2010/main" val="247262877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836377" y="573113"/>
            <a:ext cx="7558369" cy="3416320"/>
          </a:xfrm>
          <a:prstGeom prst="rect">
            <a:avLst/>
          </a:prstGeom>
          <a:noFill/>
        </p:spPr>
        <p:txBody>
          <a:bodyPr wrap="square" rtlCol="0">
            <a:spAutoFit/>
          </a:bodyPr>
          <a:lstStyle/>
          <a:p>
            <a:pPr algn="ctr"/>
            <a:r>
              <a:rPr lang="en-US" sz="3600" b="1" dirty="0" smtClean="0">
                <a:solidFill>
                  <a:srgbClr val="008000"/>
                </a:solidFill>
              </a:rPr>
              <a:t>Please welcome…</a:t>
            </a:r>
          </a:p>
          <a:p>
            <a:pPr algn="ctr"/>
            <a:endParaRPr lang="en-US" sz="3600" b="1" dirty="0">
              <a:solidFill>
                <a:srgbClr val="008000"/>
              </a:solidFill>
            </a:endParaRPr>
          </a:p>
          <a:p>
            <a:pPr algn="ctr"/>
            <a:endParaRPr lang="en-US" sz="3600" b="1" dirty="0" smtClean="0">
              <a:solidFill>
                <a:srgbClr val="008000"/>
              </a:solidFill>
            </a:endParaRPr>
          </a:p>
          <a:p>
            <a:pPr algn="ctr"/>
            <a:r>
              <a:rPr lang="en-US" sz="3600" b="1" dirty="0" smtClean="0">
                <a:solidFill>
                  <a:srgbClr val="008000"/>
                </a:solidFill>
              </a:rPr>
              <a:t>Sharon Jacobs</a:t>
            </a:r>
          </a:p>
          <a:p>
            <a:pPr algn="ctr"/>
            <a:r>
              <a:rPr lang="en-US" sz="3600" b="1" dirty="0" smtClean="0">
                <a:solidFill>
                  <a:srgbClr val="008000"/>
                </a:solidFill>
              </a:rPr>
              <a:t> </a:t>
            </a:r>
            <a:endParaRPr lang="en-US" sz="3600" b="1" dirty="0">
              <a:solidFill>
                <a:srgbClr val="008000"/>
              </a:solidFill>
            </a:endParaRPr>
          </a:p>
          <a:p>
            <a:pPr algn="ctr"/>
            <a:r>
              <a:rPr lang="en-US" sz="3600" b="1" dirty="0" smtClean="0">
                <a:solidFill>
                  <a:srgbClr val="008000"/>
                </a:solidFill>
              </a:rPr>
              <a:t>PTA President</a:t>
            </a:r>
            <a:endParaRPr lang="en-US" sz="3600" b="1" dirty="0">
              <a:solidFill>
                <a:srgbClr val="008000"/>
              </a:solidFill>
            </a:endParaRPr>
          </a:p>
        </p:txBody>
      </p:sp>
      <p:sp>
        <p:nvSpPr>
          <p:cNvPr id="3" name="Rectangle 2"/>
          <p:cNvSpPr/>
          <p:nvPr/>
        </p:nvSpPr>
        <p:spPr>
          <a:xfrm>
            <a:off x="2944896" y="5753642"/>
            <a:ext cx="3313728" cy="461665"/>
          </a:xfrm>
          <a:prstGeom prst="rect">
            <a:avLst/>
          </a:prstGeom>
        </p:spPr>
        <p:txBody>
          <a:bodyPr wrap="none">
            <a:spAutoFit/>
          </a:bodyPr>
          <a:lstStyle/>
          <a:p>
            <a:pPr algn="ctr"/>
            <a:r>
              <a:rPr lang="en-US" sz="2400" b="1" dirty="0"/>
              <a:t>http://</a:t>
            </a:r>
            <a:r>
              <a:rPr lang="en-US" sz="2400" b="1" dirty="0" err="1"/>
              <a:t>www.burrpta.org</a:t>
            </a:r>
            <a:endParaRPr lang="en-US" sz="2400" b="1" dirty="0"/>
          </a:p>
        </p:txBody>
      </p:sp>
    </p:spTree>
    <p:extLst>
      <p:ext uri="{BB962C8B-B14F-4D97-AF65-F5344CB8AC3E}">
        <p14:creationId xmlns:p14="http://schemas.microsoft.com/office/powerpoint/2010/main" val="235881160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650515" y="464687"/>
            <a:ext cx="7775208" cy="1323439"/>
          </a:xfrm>
          <a:prstGeom prst="rect">
            <a:avLst/>
          </a:prstGeom>
          <a:noFill/>
        </p:spPr>
        <p:txBody>
          <a:bodyPr wrap="square" rtlCol="0">
            <a:spAutoFit/>
          </a:bodyPr>
          <a:lstStyle/>
          <a:p>
            <a:pPr algn="ctr"/>
            <a:r>
              <a:rPr lang="en-US" sz="4000" b="1" dirty="0" smtClean="0">
                <a:solidFill>
                  <a:srgbClr val="008000"/>
                </a:solidFill>
              </a:rPr>
              <a:t>Ten Things To Know Before the School Year Begins</a:t>
            </a:r>
            <a:endParaRPr lang="en-US" sz="4000" b="1" dirty="0">
              <a:solidFill>
                <a:srgbClr val="008000"/>
              </a:solidFill>
            </a:endParaRPr>
          </a:p>
        </p:txBody>
      </p:sp>
      <p:sp>
        <p:nvSpPr>
          <p:cNvPr id="3" name="TextBox 2"/>
          <p:cNvSpPr txBox="1"/>
          <p:nvPr/>
        </p:nvSpPr>
        <p:spPr>
          <a:xfrm>
            <a:off x="882842" y="1967173"/>
            <a:ext cx="7542881" cy="4770537"/>
          </a:xfrm>
          <a:prstGeom prst="rect">
            <a:avLst/>
          </a:prstGeom>
          <a:noFill/>
        </p:spPr>
        <p:txBody>
          <a:bodyPr wrap="square" rtlCol="0">
            <a:spAutoFit/>
          </a:bodyPr>
          <a:lstStyle/>
          <a:p>
            <a:pPr algn="ctr"/>
            <a:r>
              <a:rPr lang="en-US" sz="2800" b="1" dirty="0" smtClean="0">
                <a:solidFill>
                  <a:srgbClr val="008000"/>
                </a:solidFill>
              </a:rPr>
              <a:t>Infinite Campus (IC)</a:t>
            </a:r>
          </a:p>
          <a:p>
            <a:endParaRPr lang="en-US" sz="2400" dirty="0">
              <a:solidFill>
                <a:srgbClr val="008000"/>
              </a:solidFill>
            </a:endParaRPr>
          </a:p>
          <a:p>
            <a:pPr marL="285750" indent="-285750">
              <a:buFont typeface="Arial"/>
              <a:buChar char="•"/>
            </a:pPr>
            <a:r>
              <a:rPr lang="en-US" sz="2400" dirty="0" smtClean="0">
                <a:solidFill>
                  <a:srgbClr val="008000"/>
                </a:solidFill>
              </a:rPr>
              <a:t>A lot of school communication is through IC.</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You need an activation code to set up an account. You can get this through the main office.</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On the Fairfield Public Schools website there is a link under Parent Resources for Infinite Campus.</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Include e-mail and text as contact preferences.</a:t>
            </a:r>
          </a:p>
          <a:p>
            <a:endParaRPr lang="en-US" dirty="0"/>
          </a:p>
          <a:p>
            <a:endParaRPr lang="en-US" dirty="0"/>
          </a:p>
        </p:txBody>
      </p:sp>
    </p:spTree>
    <p:extLst>
      <p:ext uri="{BB962C8B-B14F-4D97-AF65-F5344CB8AC3E}">
        <p14:creationId xmlns:p14="http://schemas.microsoft.com/office/powerpoint/2010/main" val="297704507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604050" y="573113"/>
            <a:ext cx="7961069" cy="6247863"/>
          </a:xfrm>
          <a:prstGeom prst="rect">
            <a:avLst/>
          </a:prstGeom>
          <a:noFill/>
        </p:spPr>
        <p:txBody>
          <a:bodyPr wrap="square" rtlCol="0">
            <a:spAutoFit/>
          </a:bodyPr>
          <a:lstStyle/>
          <a:p>
            <a:pPr algn="ctr"/>
            <a:r>
              <a:rPr lang="en-US" sz="2800" b="1" dirty="0" smtClean="0">
                <a:solidFill>
                  <a:srgbClr val="008000"/>
                </a:solidFill>
              </a:rPr>
              <a:t>School Hours</a:t>
            </a:r>
          </a:p>
          <a:p>
            <a:endParaRPr lang="en-US" sz="2400" dirty="0">
              <a:solidFill>
                <a:srgbClr val="008000"/>
              </a:solidFill>
            </a:endParaRPr>
          </a:p>
          <a:p>
            <a:pPr marL="285750" indent="-285750">
              <a:buFont typeface="Arial"/>
              <a:buChar char="•"/>
            </a:pPr>
            <a:r>
              <a:rPr lang="en-US" sz="2400" dirty="0" smtClean="0">
                <a:solidFill>
                  <a:srgbClr val="008000"/>
                </a:solidFill>
              </a:rPr>
              <a:t>School hours are 8:55-3:30.</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The doors open to students at 8:45.</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Dismissal begins at 3:25. </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After 8:55 is considered tardy.</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Shortened days end at 1:40. Lunch is served on these days. Check the district calendar for shortened days. We typically send out reminders as well.</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A-E schedule for specials (not Monday-Friday). See calendar.</a:t>
            </a:r>
          </a:p>
          <a:p>
            <a:pPr marL="285750" indent="-285750">
              <a:buFont typeface="Arial"/>
              <a:buChar char="•"/>
            </a:pPr>
            <a:endParaRPr lang="en-US" dirty="0" smtClean="0"/>
          </a:p>
          <a:p>
            <a:pPr marL="285750" indent="-285750">
              <a:buFont typeface="Arial"/>
              <a:buChar char="•"/>
            </a:pPr>
            <a:endParaRPr lang="en-US" dirty="0"/>
          </a:p>
        </p:txBody>
      </p:sp>
    </p:spTree>
    <p:extLst>
      <p:ext uri="{BB962C8B-B14F-4D97-AF65-F5344CB8AC3E}">
        <p14:creationId xmlns:p14="http://schemas.microsoft.com/office/powerpoint/2010/main" val="145575188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449165" y="557624"/>
            <a:ext cx="8255350" cy="6463307"/>
          </a:xfrm>
          <a:prstGeom prst="rect">
            <a:avLst/>
          </a:prstGeom>
          <a:noFill/>
        </p:spPr>
        <p:txBody>
          <a:bodyPr wrap="square" rtlCol="0">
            <a:spAutoFit/>
          </a:bodyPr>
          <a:lstStyle/>
          <a:p>
            <a:pPr algn="ctr"/>
            <a:r>
              <a:rPr lang="en-US" sz="2800" b="1" dirty="0" smtClean="0">
                <a:solidFill>
                  <a:srgbClr val="008000"/>
                </a:solidFill>
              </a:rPr>
              <a:t>Arrival</a:t>
            </a:r>
          </a:p>
          <a:p>
            <a:endParaRPr lang="en-US" sz="2400" dirty="0">
              <a:solidFill>
                <a:srgbClr val="008000"/>
              </a:solidFill>
            </a:endParaRPr>
          </a:p>
          <a:p>
            <a:pPr marL="285750" indent="-285750">
              <a:buFont typeface="Arial"/>
              <a:buChar char="•"/>
            </a:pPr>
            <a:r>
              <a:rPr lang="en-US" sz="2400" dirty="0" smtClean="0">
                <a:solidFill>
                  <a:srgbClr val="008000"/>
                </a:solidFill>
              </a:rPr>
              <a:t>The building is open to students at 8:45.</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Students can be driven to school or take the bus.</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Parent drop off is in the front of the school.</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Bus drop off is in the back of the school.</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If dropping your children at school, please pull up to the drop off area and follow the directions of the staff members in charge.</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If you are visiting Burr, please enter the building after 9:00.</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p:txBody>
      </p:sp>
    </p:spTree>
    <p:extLst>
      <p:ext uri="{BB962C8B-B14F-4D97-AF65-F5344CB8AC3E}">
        <p14:creationId xmlns:p14="http://schemas.microsoft.com/office/powerpoint/2010/main" val="7248250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480142" y="30978"/>
            <a:ext cx="8131442" cy="8279192"/>
          </a:xfrm>
          <a:prstGeom prst="rect">
            <a:avLst/>
          </a:prstGeom>
          <a:noFill/>
        </p:spPr>
        <p:txBody>
          <a:bodyPr wrap="square" rtlCol="0">
            <a:spAutoFit/>
          </a:bodyPr>
          <a:lstStyle/>
          <a:p>
            <a:pPr algn="ctr"/>
            <a:r>
              <a:rPr lang="en-US" sz="2800" b="1" dirty="0" smtClean="0">
                <a:solidFill>
                  <a:srgbClr val="008000"/>
                </a:solidFill>
              </a:rPr>
              <a:t>Dismissal</a:t>
            </a:r>
          </a:p>
          <a:p>
            <a:endParaRPr lang="en-US" sz="2000" dirty="0">
              <a:solidFill>
                <a:srgbClr val="008000"/>
              </a:solidFill>
            </a:endParaRPr>
          </a:p>
          <a:p>
            <a:pPr marL="285750" indent="-285750">
              <a:buFont typeface="Arial"/>
              <a:buChar char="•"/>
            </a:pPr>
            <a:r>
              <a:rPr lang="en-US" sz="2000" dirty="0" smtClean="0">
                <a:solidFill>
                  <a:srgbClr val="008000"/>
                </a:solidFill>
              </a:rPr>
              <a:t>Students can be picked up or take the bus home.</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Pick ups occur in the cafeteria beginning at 3:25. Park your car in the back of the building and enter the cafeteria beginning at that time.</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If you (or your designee) are picking up your child, please write a note to the classroom teacher. We discourage e-mails or call to teachers during the school day. If you have a last minute change of plans, call the main office.</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If you (or your designee) will be picking up your child on a regular basis, please put that in a note to your child’s classroom teacher, and we can issue your child a permanent pick up pass.</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There are adult staff members in the cafeteria checking notes and monitoring dismissal. If you need to enter the building for any reason at dismissal, the school secretary will be there issuing guest badges.</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If you need to pick up your child early, please do so before 3:00. </a:t>
            </a:r>
          </a:p>
          <a:p>
            <a:endParaRPr lang="en-US" sz="2100" dirty="0"/>
          </a:p>
          <a:p>
            <a:endParaRPr lang="en-US" sz="2100" dirty="0" smtClean="0"/>
          </a:p>
          <a:p>
            <a:endParaRPr lang="en-US" sz="2100" dirty="0"/>
          </a:p>
          <a:p>
            <a:endParaRPr lang="en-US" sz="2100" dirty="0"/>
          </a:p>
        </p:txBody>
      </p:sp>
    </p:spTree>
    <p:extLst>
      <p:ext uri="{BB962C8B-B14F-4D97-AF65-F5344CB8AC3E}">
        <p14:creationId xmlns:p14="http://schemas.microsoft.com/office/powerpoint/2010/main" val="10899673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542096" y="433708"/>
            <a:ext cx="8038511" cy="6001643"/>
          </a:xfrm>
          <a:prstGeom prst="rect">
            <a:avLst/>
          </a:prstGeom>
          <a:noFill/>
        </p:spPr>
        <p:txBody>
          <a:bodyPr wrap="square" rtlCol="0">
            <a:spAutoFit/>
          </a:bodyPr>
          <a:lstStyle/>
          <a:p>
            <a:pPr algn="ctr"/>
            <a:r>
              <a:rPr lang="en-US" sz="2400" b="1" dirty="0" smtClean="0">
                <a:solidFill>
                  <a:srgbClr val="008000"/>
                </a:solidFill>
              </a:rPr>
              <a:t>Safety</a:t>
            </a:r>
          </a:p>
          <a:p>
            <a:endParaRPr lang="en-US" sz="2000" dirty="0">
              <a:solidFill>
                <a:srgbClr val="008000"/>
              </a:solidFill>
            </a:endParaRPr>
          </a:p>
          <a:p>
            <a:pPr marL="285750" indent="-285750">
              <a:buFont typeface="Arial"/>
              <a:buChar char="•"/>
            </a:pPr>
            <a:r>
              <a:rPr lang="en-US" sz="2000" dirty="0" smtClean="0">
                <a:solidFill>
                  <a:srgbClr val="008000"/>
                </a:solidFill>
              </a:rPr>
              <a:t>Burr School is locked between 9:00 and 3:25.</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There is an electronic buzzer system in the front of the building. Please buzz in before entering the building. Office secretaries will ask you why you are visiting Burr.</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Once you enter the building, please report directly to the front office. You will need to sign in and will be issued a visitor badge.</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There is an Oops Cart in the front of the building for any items that your child might have forgotten.</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We practice lockdowns 3 times per year. They are announced, so you can talk to your child before each lockdown.</a:t>
            </a:r>
          </a:p>
          <a:p>
            <a:pPr marL="285750" indent="-285750">
              <a:buFont typeface="Arial"/>
              <a:buChar char="•"/>
            </a:pPr>
            <a:endParaRPr lang="en-US" sz="2000" dirty="0" smtClean="0">
              <a:solidFill>
                <a:srgbClr val="008000"/>
              </a:solidFill>
            </a:endParaRPr>
          </a:p>
          <a:p>
            <a:pPr marL="285750" indent="-285750">
              <a:buFont typeface="Arial"/>
              <a:buChar char="•"/>
            </a:pPr>
            <a:r>
              <a:rPr lang="en-US" sz="2000" dirty="0" smtClean="0">
                <a:solidFill>
                  <a:srgbClr val="008000"/>
                </a:solidFill>
              </a:rPr>
              <a:t>Despite all of these safety measures, we welcome your presence in our school, and there are different opportunities to volunteer.</a:t>
            </a:r>
            <a:endParaRPr lang="en-US" sz="2000" dirty="0">
              <a:solidFill>
                <a:srgbClr val="008000"/>
              </a:solidFill>
            </a:endParaRPr>
          </a:p>
        </p:txBody>
      </p:sp>
    </p:spTree>
    <p:extLst>
      <p:ext uri="{BB962C8B-B14F-4D97-AF65-F5344CB8AC3E}">
        <p14:creationId xmlns:p14="http://schemas.microsoft.com/office/powerpoint/2010/main" val="96659780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449165" y="464687"/>
            <a:ext cx="8348281" cy="5324534"/>
          </a:xfrm>
          <a:prstGeom prst="rect">
            <a:avLst/>
          </a:prstGeom>
          <a:noFill/>
        </p:spPr>
        <p:txBody>
          <a:bodyPr wrap="square" rtlCol="0">
            <a:spAutoFit/>
          </a:bodyPr>
          <a:lstStyle/>
          <a:p>
            <a:pPr algn="ctr"/>
            <a:r>
              <a:rPr lang="en-US" sz="2800" b="1" dirty="0" smtClean="0">
                <a:solidFill>
                  <a:srgbClr val="008000"/>
                </a:solidFill>
              </a:rPr>
              <a:t>Cafeteria / Food</a:t>
            </a:r>
          </a:p>
          <a:p>
            <a:endParaRPr lang="en-US" sz="2400" dirty="0">
              <a:solidFill>
                <a:srgbClr val="008000"/>
              </a:solidFill>
            </a:endParaRPr>
          </a:p>
          <a:p>
            <a:pPr marL="285750" indent="-285750">
              <a:buFont typeface="Arial"/>
              <a:buChar char="•"/>
            </a:pPr>
            <a:r>
              <a:rPr lang="en-US" sz="2400" dirty="0" smtClean="0">
                <a:solidFill>
                  <a:srgbClr val="008000"/>
                </a:solidFill>
              </a:rPr>
              <a:t>Students have the option of buying lunch everyday or bringing a lunch.</a:t>
            </a: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Lunch is served on early dismissal days.</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If your child is buying lunch, we recommend you set up an electronic account through food services.</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The link is located on the Fairfield Public Schools website under Parent Resources. </a:t>
            </a:r>
          </a:p>
          <a:p>
            <a:pPr marL="285750" indent="-285750">
              <a:buFont typeface="Arial"/>
              <a:buChar char="•"/>
            </a:pPr>
            <a:endParaRPr lang="en-US" sz="2400" dirty="0">
              <a:solidFill>
                <a:srgbClr val="008000"/>
              </a:solidFill>
            </a:endParaRPr>
          </a:p>
          <a:p>
            <a:pPr algn="ctr"/>
            <a:r>
              <a:rPr lang="en-US" sz="2400" dirty="0">
                <a:solidFill>
                  <a:srgbClr val="008000"/>
                </a:solidFill>
              </a:rPr>
              <a:t>https://</a:t>
            </a:r>
            <a:r>
              <a:rPr lang="en-US" sz="2400" dirty="0" err="1">
                <a:solidFill>
                  <a:srgbClr val="008000"/>
                </a:solidFill>
              </a:rPr>
              <a:t>www.mypaymentsplus.com</a:t>
            </a:r>
            <a:r>
              <a:rPr lang="en-US" sz="2400" dirty="0">
                <a:solidFill>
                  <a:srgbClr val="008000"/>
                </a:solidFill>
              </a:rPr>
              <a:t>/</a:t>
            </a:r>
            <a:r>
              <a:rPr lang="en-US" sz="2400" dirty="0" err="1">
                <a:solidFill>
                  <a:srgbClr val="008000"/>
                </a:solidFill>
              </a:rPr>
              <a:t>default.aspx</a:t>
            </a:r>
            <a:endParaRPr lang="en-US" sz="2400" dirty="0">
              <a:solidFill>
                <a:srgbClr val="008000"/>
              </a:solidFill>
            </a:endParaRPr>
          </a:p>
        </p:txBody>
      </p:sp>
    </p:spTree>
    <p:extLst>
      <p:ext uri="{BB962C8B-B14F-4D97-AF65-F5344CB8AC3E}">
        <p14:creationId xmlns:p14="http://schemas.microsoft.com/office/powerpoint/2010/main" val="8693753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10">
          <a:fgClr>
            <a:srgbClr val="CCFFCC"/>
          </a:fgClr>
          <a:bgClr>
            <a:srgbClr val="CCFFCC"/>
          </a:bgClr>
        </a:pattFill>
        <a:effectLst/>
      </p:bgPr>
    </p:bg>
    <p:spTree>
      <p:nvGrpSpPr>
        <p:cNvPr id="1" name=""/>
        <p:cNvGrpSpPr/>
        <p:nvPr/>
      </p:nvGrpSpPr>
      <p:grpSpPr>
        <a:xfrm>
          <a:off x="0" y="0"/>
          <a:ext cx="0" cy="0"/>
          <a:chOff x="0" y="0"/>
          <a:chExt cx="0" cy="0"/>
        </a:xfrm>
      </p:grpSpPr>
      <p:sp>
        <p:nvSpPr>
          <p:cNvPr id="2" name="TextBox 1"/>
          <p:cNvSpPr txBox="1"/>
          <p:nvPr/>
        </p:nvSpPr>
        <p:spPr>
          <a:xfrm>
            <a:off x="557585" y="464687"/>
            <a:ext cx="8115953" cy="5324534"/>
          </a:xfrm>
          <a:prstGeom prst="rect">
            <a:avLst/>
          </a:prstGeom>
          <a:noFill/>
        </p:spPr>
        <p:txBody>
          <a:bodyPr wrap="square" rtlCol="0">
            <a:spAutoFit/>
          </a:bodyPr>
          <a:lstStyle/>
          <a:p>
            <a:pPr algn="ctr"/>
            <a:r>
              <a:rPr lang="en-US" sz="2800" b="1" dirty="0" smtClean="0">
                <a:solidFill>
                  <a:srgbClr val="008000"/>
                </a:solidFill>
              </a:rPr>
              <a:t>Aftercare Program / ATB</a:t>
            </a:r>
          </a:p>
          <a:p>
            <a:endParaRPr lang="en-US" sz="2400" dirty="0">
              <a:solidFill>
                <a:srgbClr val="008000"/>
              </a:solidFill>
            </a:endParaRPr>
          </a:p>
          <a:p>
            <a:pPr marL="285750" indent="-285750">
              <a:buFont typeface="Arial"/>
              <a:buChar char="•"/>
            </a:pPr>
            <a:r>
              <a:rPr lang="en-US" sz="2400" dirty="0" smtClean="0">
                <a:solidFill>
                  <a:srgbClr val="008000"/>
                </a:solidFill>
              </a:rPr>
              <a:t>The Easton Community Center (ECC) runs Burr’s aftercare program. The aftercare program runs until 6:00.</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smtClean="0">
                <a:solidFill>
                  <a:srgbClr val="008000"/>
                </a:solidFill>
              </a:rPr>
              <a:t>The handbook and forms are located on the Burr PTA’s website. Please call the ECC with any questions / special requests.</a:t>
            </a:r>
          </a:p>
          <a:p>
            <a:pPr marL="285750" indent="-285750">
              <a:buFont typeface="Arial"/>
              <a:buChar char="•"/>
            </a:pPr>
            <a:endParaRPr lang="en-US" sz="2400" dirty="0" smtClean="0">
              <a:solidFill>
                <a:srgbClr val="008000"/>
              </a:solidFill>
            </a:endParaRPr>
          </a:p>
          <a:p>
            <a:pPr marL="285750" indent="-285750">
              <a:buFont typeface="Arial"/>
              <a:buChar char="•"/>
            </a:pPr>
            <a:r>
              <a:rPr lang="en-US" sz="2400" dirty="0">
                <a:solidFill>
                  <a:srgbClr val="008000"/>
                </a:solidFill>
                <a:hlinkClick r:id="rId2"/>
              </a:rPr>
              <a:t>http://www.burrpta.org/</a:t>
            </a:r>
            <a:r>
              <a:rPr lang="en-US" sz="2400" dirty="0" smtClean="0">
                <a:solidFill>
                  <a:srgbClr val="008000"/>
                </a:solidFill>
                <a:hlinkClick r:id="rId2"/>
              </a:rPr>
              <a:t>Child_Care_at_Burr.html</a:t>
            </a:r>
            <a:endParaRPr lang="en-US" sz="2400" dirty="0" smtClean="0">
              <a:solidFill>
                <a:srgbClr val="008000"/>
              </a:solidFill>
            </a:endParaRPr>
          </a:p>
          <a:p>
            <a:pPr marL="285750" indent="-285750">
              <a:buFont typeface="Arial"/>
              <a:buChar char="•"/>
            </a:pPr>
            <a:endParaRPr lang="en-US" sz="2400" dirty="0">
              <a:solidFill>
                <a:srgbClr val="008000"/>
              </a:solidFill>
            </a:endParaRPr>
          </a:p>
          <a:p>
            <a:pPr marL="285750" indent="-285750">
              <a:buFont typeface="Arial"/>
              <a:buChar char="•"/>
            </a:pPr>
            <a:r>
              <a:rPr lang="en-US" sz="2400" dirty="0" smtClean="0">
                <a:solidFill>
                  <a:srgbClr val="008000"/>
                </a:solidFill>
              </a:rPr>
              <a:t>Burr’s </a:t>
            </a:r>
            <a:r>
              <a:rPr lang="en-US" sz="2400" i="1" dirty="0" smtClean="0">
                <a:solidFill>
                  <a:srgbClr val="008000"/>
                </a:solidFill>
              </a:rPr>
              <a:t>After the Bell (ATB) </a:t>
            </a:r>
            <a:r>
              <a:rPr lang="en-US" sz="2400" dirty="0" smtClean="0">
                <a:solidFill>
                  <a:srgbClr val="008000"/>
                </a:solidFill>
              </a:rPr>
              <a:t>program offers afterschool enrichment classes multiple times during the year. Look for flyers, notices, etc.</a:t>
            </a:r>
          </a:p>
        </p:txBody>
      </p:sp>
    </p:spTree>
    <p:extLst>
      <p:ext uri="{BB962C8B-B14F-4D97-AF65-F5344CB8AC3E}">
        <p14:creationId xmlns:p14="http://schemas.microsoft.com/office/powerpoint/2010/main" val="106441487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594</TotalTime>
  <Words>849</Words>
  <Application>Microsoft Office PowerPoint</Application>
  <PresentationFormat>On-screen Show (4:3)</PresentationFormat>
  <Paragraphs>141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Bluestein</dc:creator>
  <cp:lastModifiedBy>Windows User</cp:lastModifiedBy>
  <cp:revision>54</cp:revision>
  <dcterms:created xsi:type="dcterms:W3CDTF">2014-08-18T01:20:27Z</dcterms:created>
  <dcterms:modified xsi:type="dcterms:W3CDTF">2014-08-25T15:28:21Z</dcterms:modified>
</cp:coreProperties>
</file>