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4" r:id="rId4"/>
    <p:sldId id="261" r:id="rId5"/>
    <p:sldId id="267" r:id="rId6"/>
    <p:sldId id="266" r:id="rId7"/>
    <p:sldId id="265" r:id="rId8"/>
    <p:sldId id="268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CC33"/>
    <a:srgbClr val="FFFF00"/>
    <a:srgbClr val="0066FF"/>
    <a:srgbClr val="FF6600"/>
    <a:srgbClr val="6600FF"/>
    <a:srgbClr val="000066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6" autoAdjust="0"/>
    <p:restoredTop sz="94660"/>
  </p:normalViewPr>
  <p:slideViewPr>
    <p:cSldViewPr>
      <p:cViewPr varScale="1">
        <p:scale>
          <a:sx n="107" d="100"/>
          <a:sy n="107" d="100"/>
        </p:scale>
        <p:origin x="-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C38D3-45C8-4512-B565-D9EBA8F1F5B0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64F35-1A90-4462-8DF5-B93466500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22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33E02-DCFF-4497-92B2-77C4354F96FF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D4F69-99CF-44C5-9CD8-84D3816574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6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D4F69-99CF-44C5-9CD8-84D3816574B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Gail</a:t>
            </a:r>
          </a:p>
          <a:p>
            <a:r>
              <a:rPr lang="en-US" dirty="0" smtClean="0"/>
              <a:t>Assessment</a:t>
            </a:r>
          </a:p>
          <a:p>
            <a:r>
              <a:rPr lang="en-US" dirty="0" smtClean="0"/>
              <a:t>Book bags</a:t>
            </a:r>
          </a:p>
          <a:p>
            <a:r>
              <a:rPr lang="en-US" dirty="0" smtClean="0"/>
              <a:t>Differentiation</a:t>
            </a:r>
          </a:p>
          <a:p>
            <a:r>
              <a:rPr lang="en-US" dirty="0" smtClean="0"/>
              <a:t>Routine</a:t>
            </a:r>
          </a:p>
          <a:p>
            <a:r>
              <a:rPr lang="en-US" dirty="0" smtClean="0"/>
              <a:t>Predicting, characters,</a:t>
            </a:r>
            <a:r>
              <a:rPr lang="en-US" baseline="0" dirty="0" smtClean="0"/>
              <a:t> retelling, connecting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D4F69-99CF-44C5-9CD8-84D3816574B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D4F69-99CF-44C5-9CD8-84D3816574B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out strategy hand at this point</a:t>
            </a:r>
          </a:p>
          <a:p>
            <a:r>
              <a:rPr lang="en-US" dirty="0" smtClean="0"/>
              <a:t>Look at sight word list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Lisa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D4F69-99CF-44C5-9CD8-84D3816574B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D4F69-99CF-44C5-9CD8-84D3816574B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D4F69-99CF-44C5-9CD8-84D3816574B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D4F69-99CF-44C5-9CD8-84D3816574B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D4F69-99CF-44C5-9CD8-84D3816574B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D4F69-99CF-44C5-9CD8-84D3816574B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67000"/>
            <a:ext cx="9144000" cy="552450"/>
          </a:xfrm>
        </p:spPr>
        <p:txBody>
          <a:bodyPr/>
          <a:lstStyle>
            <a:lvl1pPr algn="ctr">
              <a:defRPr sz="4800">
                <a:ln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76600"/>
            <a:ext cx="9144000" cy="3810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965A50E8-66C7-4CA4-B164-8DB55A97DA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81791-1B55-45C5-A764-481564CDF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F0FC3-321F-417B-AAFF-F50494764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2200" y="381000"/>
            <a:ext cx="1676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6F885-9346-4384-A8D5-0D0BF5928F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DC2FF248-304B-4269-96A6-CD0309379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6576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576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6CD785CE-38B9-4E74-935B-04B73D917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DD760-A22C-441D-99DC-6F1C4C0943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3125"/>
            <a:ext cx="7772400" cy="1362075"/>
          </a:xfrm>
        </p:spPr>
        <p:txBody>
          <a:bodyPr anchor="t"/>
          <a:lstStyle>
            <a:lvl1pPr algn="ctr">
              <a:defRPr lang="en-US" sz="4800" dirty="0" smtClean="0">
                <a:ln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721FE-3422-41A8-B7B3-BCDDE74ED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295400"/>
            <a:ext cx="3200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200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D451D-359A-43DB-B681-B29FDF0D4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77DC6-A8DD-4286-8A88-DF0FD9141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EBC6A-ADB2-40AE-982D-A19553501F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3348B-F233-4814-A17B-3F42AEB7E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3348B-F233-4814-A17B-3F42AEB7E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2093913" cy="1009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427355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2286000"/>
            <a:ext cx="20939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1F54B-7AE9-4CF1-B300-23CD7DF4D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685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3716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EA125C66-FD94-4C83-9B7C-9FA556A1D8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2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200000"/>
        <a:defRPr sz="2400" b="1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200000"/>
        <a:defRPr sz="2000" b="1">
          <a:solidFill>
            <a:schemeClr val="accent2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chemeClr val="accent2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accent2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accent2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ingrockets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arfall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Living Literacy All Day Long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Gail Felberbaum &amp; Lisa Henkel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Language Arts Specialists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839200" cy="7620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0033CC"/>
                </a:solidFill>
                <a:latin typeface="+mn-lt"/>
                <a:ea typeface="Tahoma" pitchFamily="34" charset="0"/>
                <a:cs typeface="Tahoma" pitchFamily="34" charset="0"/>
              </a:rPr>
              <a:t>What is the Language Arts Block?</a:t>
            </a:r>
            <a:endParaRPr lang="en-US" sz="2800" b="1" dirty="0">
              <a:solidFill>
                <a:srgbClr val="0033CC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>
          <a:xfrm>
            <a:off x="1676400" y="1447800"/>
            <a:ext cx="65532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Reading Workshop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Writing Workshop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Mixture of whole class, small group, and individual conferences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Word Work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Interactive Read Aloud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Shared Reading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Interactive Writing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Oral Language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Comprehension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>
                <a:solidFill>
                  <a:srgbClr val="0033CC"/>
                </a:solidFill>
                <a:latin typeface="+mn-lt"/>
              </a:rPr>
              <a:t>Loving to Read, Loving to Learn</a:t>
            </a:r>
            <a:endParaRPr lang="en-US" sz="3200" b="1" i="1" dirty="0">
              <a:solidFill>
                <a:srgbClr val="0033CC"/>
              </a:solidFill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3000" y="1371600"/>
            <a:ext cx="65532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Reading is the foundation of a successful education.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When children struggle in learning to read, they often struggle in other subjects as well.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Children learn to read and learn to love reading….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315200" cy="4572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CC"/>
                </a:solidFill>
                <a:latin typeface="+mn-lt"/>
              </a:rPr>
              <a:t>What Do </a:t>
            </a:r>
            <a:r>
              <a:rPr lang="en-US" sz="3200" b="1" i="1" dirty="0" smtClean="0">
                <a:solidFill>
                  <a:srgbClr val="0033CC"/>
                </a:solidFill>
                <a:latin typeface="+mn-lt"/>
              </a:rPr>
              <a:t>Emerging</a:t>
            </a:r>
            <a:r>
              <a:rPr lang="en-US" sz="3200" b="1" dirty="0" smtClean="0">
                <a:solidFill>
                  <a:srgbClr val="0033CC"/>
                </a:solidFill>
                <a:latin typeface="+mn-lt"/>
              </a:rPr>
              <a:t> </a:t>
            </a:r>
            <a:r>
              <a:rPr lang="en-US" sz="3200" b="1" i="1" dirty="0" smtClean="0">
                <a:solidFill>
                  <a:srgbClr val="0033CC"/>
                </a:solidFill>
                <a:latin typeface="+mn-lt"/>
              </a:rPr>
              <a:t>Readers</a:t>
            </a:r>
            <a:r>
              <a:rPr lang="en-US" sz="3200" b="1" dirty="0" smtClean="0">
                <a:solidFill>
                  <a:srgbClr val="0033CC"/>
                </a:solidFill>
                <a:latin typeface="+mn-lt"/>
              </a:rPr>
              <a:t> Need?</a:t>
            </a:r>
            <a:endParaRPr lang="en-US" sz="3200" b="1" dirty="0">
              <a:solidFill>
                <a:srgbClr val="0033CC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Understand Concepts About Print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Look at picture(s) to gain meaning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Identify letters and sounds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Use reading strategies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Look at beginning sounds in words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 Use picture + beginning sounds to obtain meaning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Recognize sight words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Understand the story-Put it all together!</a:t>
            </a:r>
          </a:p>
          <a:p>
            <a:pPr>
              <a:buFont typeface="Arial" pitchFamily="34" charset="0"/>
              <a:buChar char="•"/>
            </a:pPr>
            <a:endParaRPr lang="en-US" b="0" dirty="0" smtClean="0">
              <a:solidFill>
                <a:srgbClr val="C00000"/>
              </a:solidFill>
            </a:endParaRPr>
          </a:p>
          <a:p>
            <a:r>
              <a:rPr lang="en-US" b="0" dirty="0" smtClean="0">
                <a:solidFill>
                  <a:srgbClr val="C00000"/>
                </a:solidFill>
              </a:rPr>
              <a:t>!</a:t>
            </a:r>
            <a:endParaRPr lang="en-US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7239000" cy="4572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CC"/>
                </a:solidFill>
                <a:latin typeface="+mn-lt"/>
              </a:rPr>
              <a:t>Parents Can Help With Reading</a:t>
            </a:r>
            <a:endParaRPr lang="en-US" sz="3200" b="1" dirty="0">
              <a:solidFill>
                <a:srgbClr val="0033CC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Provide a routine time and comfortable area for reading enjoyment</a:t>
            </a:r>
            <a:br>
              <a:rPr lang="en-US" b="0" dirty="0" smtClean="0">
                <a:solidFill>
                  <a:srgbClr val="C00000"/>
                </a:solidFill>
              </a:rPr>
            </a:br>
            <a:endParaRPr lang="en-US" b="0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Use rich language in conversation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b="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Read books with rhymes, poems, patterns and songs</a:t>
            </a:r>
          </a:p>
          <a:p>
            <a:endParaRPr lang="en-US" b="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Review word wall words (sight words)</a:t>
            </a:r>
          </a:p>
          <a:p>
            <a:pPr>
              <a:lnSpc>
                <a:spcPct val="90000"/>
              </a:lnSpc>
            </a:pPr>
            <a:r>
              <a:rPr lang="en-US" b="0" dirty="0" smtClean="0">
                <a:solidFill>
                  <a:srgbClr val="C00000"/>
                </a:solidFill>
              </a:rPr>
              <a:t/>
            </a:r>
            <a:br>
              <a:rPr lang="en-US" b="0" dirty="0" smtClean="0">
                <a:solidFill>
                  <a:srgbClr val="C00000"/>
                </a:solidFill>
              </a:rPr>
            </a:br>
            <a:endParaRPr lang="en-US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620000" cy="4572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33CC"/>
                </a:solidFill>
                <a:latin typeface="+mn-lt"/>
              </a:rPr>
              <a:t>Parents Can Help With Reading</a:t>
            </a:r>
            <a:endParaRPr lang="en-US" sz="3200" b="1" dirty="0">
              <a:solidFill>
                <a:srgbClr val="0033CC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65532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Read, read, and read some more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b="0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Take a story or picture walk</a:t>
            </a:r>
            <a:br>
              <a:rPr lang="en-US" b="0" dirty="0" smtClean="0">
                <a:solidFill>
                  <a:srgbClr val="C00000"/>
                </a:solidFill>
              </a:rPr>
            </a:br>
            <a:endParaRPr lang="en-US" b="0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Ask children questions about what they are learning in school</a:t>
            </a:r>
            <a:br>
              <a:rPr lang="en-US" b="0" dirty="0" smtClean="0">
                <a:solidFill>
                  <a:srgbClr val="C00000"/>
                </a:solidFill>
              </a:rPr>
            </a:br>
            <a:endParaRPr lang="en-US" b="0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Ask children questions about their reading</a:t>
            </a:r>
            <a:br>
              <a:rPr lang="en-US" b="0" dirty="0" smtClean="0">
                <a:solidFill>
                  <a:srgbClr val="C00000"/>
                </a:solidFill>
              </a:rPr>
            </a:br>
            <a:endParaRPr lang="en-US" b="0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Choose books that are interesting to your child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7162800" cy="4572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sz="3200" b="1" dirty="0" smtClean="0">
                <a:solidFill>
                  <a:srgbClr val="0033CC"/>
                </a:solidFill>
                <a:latin typeface="+mn-lt"/>
              </a:rPr>
              <a:t>What Do </a:t>
            </a:r>
            <a:r>
              <a:rPr lang="en-US" sz="3200" b="1" i="1" dirty="0" smtClean="0">
                <a:solidFill>
                  <a:srgbClr val="0033CC"/>
                </a:solidFill>
                <a:latin typeface="+mn-lt"/>
              </a:rPr>
              <a:t>Emerging Writers </a:t>
            </a:r>
            <a:r>
              <a:rPr lang="en-US" sz="3200" b="1" dirty="0" smtClean="0">
                <a:solidFill>
                  <a:srgbClr val="0033CC"/>
                </a:solidFill>
                <a:latin typeface="+mn-lt"/>
              </a:rPr>
              <a:t>Need?</a:t>
            </a:r>
            <a:endParaRPr lang="en-US" sz="3200" b="1" dirty="0">
              <a:solidFill>
                <a:srgbClr val="0033CC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65532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Form letters – upper and lower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Scribble, draw, write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Add details to pictures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Label drawings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Stretch sounds to write words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Write sentences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Write beginning, middle, end stories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33CC"/>
                </a:solidFill>
                <a:latin typeface="+mn-lt"/>
              </a:rPr>
              <a:t>Parents Can Help With Writing</a:t>
            </a:r>
            <a:endParaRPr lang="en-US" sz="3200" b="1" dirty="0">
              <a:solidFill>
                <a:srgbClr val="0033CC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6553200" cy="449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Use school letter formation chart</a:t>
            </a:r>
            <a:br>
              <a:rPr lang="en-US" b="0" dirty="0" smtClean="0">
                <a:solidFill>
                  <a:srgbClr val="C00000"/>
                </a:solidFill>
              </a:rPr>
            </a:br>
            <a:endParaRPr lang="en-US" sz="2000" b="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Orally rehearse stories at home, in car</a:t>
            </a:r>
            <a:br>
              <a:rPr lang="en-US" b="0" dirty="0" smtClean="0">
                <a:solidFill>
                  <a:srgbClr val="C00000"/>
                </a:solidFill>
              </a:rPr>
            </a:br>
            <a:endParaRPr lang="en-US" sz="2000" b="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Use sequence words; first, next, last</a:t>
            </a:r>
            <a:br>
              <a:rPr lang="en-US" b="0" dirty="0" smtClean="0">
                <a:solidFill>
                  <a:srgbClr val="C00000"/>
                </a:solidFill>
              </a:rPr>
            </a:br>
            <a:endParaRPr lang="en-US" sz="2000" b="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Write stories together</a:t>
            </a:r>
            <a:br>
              <a:rPr lang="en-US" b="0" dirty="0" smtClean="0">
                <a:solidFill>
                  <a:srgbClr val="C00000"/>
                </a:solidFill>
              </a:rPr>
            </a:br>
            <a:endParaRPr lang="en-US" sz="2000" b="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Make lists, labels, thank you cards</a:t>
            </a:r>
            <a:br>
              <a:rPr lang="en-US" b="0" dirty="0" smtClean="0">
                <a:solidFill>
                  <a:srgbClr val="C00000"/>
                </a:solidFill>
              </a:rPr>
            </a:br>
            <a:endParaRPr lang="en-US" sz="2000" b="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Stretch out sounds in words</a:t>
            </a:r>
            <a:br>
              <a:rPr lang="en-US" b="0" dirty="0" smtClean="0">
                <a:solidFill>
                  <a:srgbClr val="C00000"/>
                </a:solidFill>
              </a:rPr>
            </a:br>
            <a:endParaRPr lang="en-US" b="0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+mn-lt"/>
              </a:rPr>
              <a:t>Helpful Websites</a:t>
            </a:r>
            <a:endParaRPr lang="en-US" b="1" dirty="0">
              <a:solidFill>
                <a:srgbClr val="0033CC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hlinkClick r:id="rId3"/>
              </a:rPr>
              <a:t>www.Readingrockets.org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NEA.org/</a:t>
            </a:r>
            <a:r>
              <a:rPr lang="en-US" dirty="0" err="1" smtClean="0">
                <a:solidFill>
                  <a:schemeClr val="tx1"/>
                </a:solidFill>
              </a:rPr>
              <a:t>readacross</a:t>
            </a:r>
            <a:r>
              <a:rPr lang="en-US" dirty="0" smtClean="0">
                <a:solidFill>
                  <a:schemeClr val="tx1"/>
                </a:solidFill>
              </a:rPr>
              <a:t>/parents.html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Familyeducation.com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Pbs.org/</a:t>
            </a:r>
            <a:r>
              <a:rPr lang="en-US" dirty="0" err="1" smtClean="0">
                <a:solidFill>
                  <a:schemeClr val="tx1"/>
                </a:solidFill>
              </a:rPr>
              <a:t>launchingreaders</a:t>
            </a:r>
            <a:r>
              <a:rPr lang="en-US" dirty="0" smtClean="0">
                <a:solidFill>
                  <a:schemeClr val="tx1"/>
                </a:solidFill>
              </a:rPr>
              <a:t>/ecards.html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Readwritethink.org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mtClean="0">
                <a:solidFill>
                  <a:schemeClr val="tx1"/>
                </a:solidFill>
                <a:hlinkClick r:id="rId4"/>
              </a:rPr>
              <a:t>www.Starfall.com</a:t>
            </a:r>
            <a:endParaRPr lang="en-US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AF_SchoolSuppli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usiness_flight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ss_fl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53EDB37-A03C-4599-A6CE-A67D89982D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AF_SchoolSupplies</Template>
  <TotalTime>826</TotalTime>
  <Words>266</Words>
  <Application>Microsoft Office PowerPoint</Application>
  <PresentationFormat>On-screen Show (4:3)</PresentationFormat>
  <Paragraphs>96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AF_SchoolSupplies</vt:lpstr>
      <vt:lpstr>Living Literacy All Day Long</vt:lpstr>
      <vt:lpstr>What is the Language Arts Block?</vt:lpstr>
      <vt:lpstr>Loving to Read, Loving to Learn</vt:lpstr>
      <vt:lpstr>What Do Emerging Readers Need?</vt:lpstr>
      <vt:lpstr>Parents Can Help With Reading</vt:lpstr>
      <vt:lpstr>Parents Can Help With Reading</vt:lpstr>
      <vt:lpstr> What Do Emerging Writers Need?</vt:lpstr>
      <vt:lpstr>Parents Can Help With Writing</vt:lpstr>
      <vt:lpstr>Helpful Websites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With Kindergarten</dc:title>
  <dc:creator>Windows User</dc:creator>
  <cp:lastModifiedBy>Windows User</cp:lastModifiedBy>
  <cp:revision>45</cp:revision>
  <dcterms:created xsi:type="dcterms:W3CDTF">2011-10-21T18:46:02Z</dcterms:created>
  <dcterms:modified xsi:type="dcterms:W3CDTF">2015-04-27T14:03:48Z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TC103368129990</vt:lpwstr>
  </property>
</Properties>
</file>