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55" d="100"/>
          <a:sy n="55" d="100"/>
        </p:scale>
        <p:origin x="125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51F66D-B4B0-4DBA-84A7-51CBE8C1FE66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D1CAEC-A69F-4848-941E-686ABB75D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16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71713" y="1143000"/>
            <a:ext cx="23145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34B18-ACDD-964E-8F3A-DDA4ABBEA3A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536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B776-C89B-40B0-A0CD-32505288725D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C82E-76CA-4E5D-831D-B71F90C96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053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B776-C89B-40B0-A0CD-32505288725D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C82E-76CA-4E5D-831D-B71F90C96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532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B776-C89B-40B0-A0CD-32505288725D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C82E-76CA-4E5D-831D-B71F90C96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945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B776-C89B-40B0-A0CD-32505288725D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C82E-76CA-4E5D-831D-B71F90C96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999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B776-C89B-40B0-A0CD-32505288725D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C82E-76CA-4E5D-831D-B71F90C96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288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B776-C89B-40B0-A0CD-32505288725D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C82E-76CA-4E5D-831D-B71F90C96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977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B776-C89B-40B0-A0CD-32505288725D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C82E-76CA-4E5D-831D-B71F90C96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64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B776-C89B-40B0-A0CD-32505288725D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C82E-76CA-4E5D-831D-B71F90C96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665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B776-C89B-40B0-A0CD-32505288725D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C82E-76CA-4E5D-831D-B71F90C96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648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B776-C89B-40B0-A0CD-32505288725D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C82E-76CA-4E5D-831D-B71F90C96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112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B776-C89B-40B0-A0CD-32505288725D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C82E-76CA-4E5D-831D-B71F90C96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356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CB776-C89B-40B0-A0CD-32505288725D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FC82E-76CA-4E5D-831D-B71F90C96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007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lahiff@fairfieldschools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.tiff"/><Relationship Id="rId4" Type="http://schemas.openxmlformats.org/officeDocument/2006/relationships/hyperlink" Target="http://fairfieldschools.org/schools/dwt/welcome-to-kl-2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9" name="Table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6001100"/>
              </p:ext>
            </p:extLst>
          </p:nvPr>
        </p:nvGraphicFramePr>
        <p:xfrm>
          <a:off x="1072850" y="4328582"/>
          <a:ext cx="4508500" cy="1234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538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46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12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>
                          <a:effectLst/>
                        </a:rPr>
                        <a:t>October 31</a:t>
                      </a:r>
                      <a:r>
                        <a:rPr lang="en-US" sz="2700" baseline="30000">
                          <a:effectLst/>
                        </a:rPr>
                        <a:t>st</a:t>
                      </a:r>
                      <a:r>
                        <a:rPr lang="en-US" sz="2700">
                          <a:effectLst/>
                        </a:rPr>
                        <a:t> </a:t>
                      </a:r>
                      <a:endParaRPr lang="en-US" sz="1600">
                        <a:effectLst/>
                        <a:latin typeface="KG Miss Kindergarten" charset="0"/>
                        <a:ea typeface="Calibri" charset="0"/>
                        <a:cs typeface="Times New Roman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>
                          <a:effectLst/>
                        </a:rPr>
                        <a:t>Halloween Party</a:t>
                      </a:r>
                      <a:endParaRPr lang="en-US" sz="1600">
                        <a:effectLst/>
                        <a:latin typeface="KG Miss Kindergarten" charset="0"/>
                        <a:ea typeface="Calibri" charset="0"/>
                        <a:cs typeface="Times New Roman" charset="0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>
                          <a:effectLst/>
                        </a:rPr>
                        <a:t>October 27</a:t>
                      </a:r>
                      <a:r>
                        <a:rPr lang="en-US" sz="2700" baseline="30000">
                          <a:effectLst/>
                        </a:rPr>
                        <a:t>th</a:t>
                      </a:r>
                      <a:r>
                        <a:rPr lang="en-US" sz="2700">
                          <a:effectLst/>
                        </a:rPr>
                        <a:t> </a:t>
                      </a:r>
                      <a:endParaRPr lang="en-US" sz="1600">
                        <a:effectLst/>
                        <a:latin typeface="KG Miss Kindergarten" charset="0"/>
                        <a:ea typeface="Calibri" charset="0"/>
                        <a:cs typeface="Times New Roman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</a:rPr>
                        <a:t>Conferences</a:t>
                      </a:r>
                      <a:endParaRPr lang="en-US" sz="1600" dirty="0">
                        <a:effectLst/>
                        <a:latin typeface="KG Miss Kindergarten" charset="0"/>
                        <a:ea typeface="Calibri" charset="0"/>
                        <a:cs typeface="Times New Roman" charset="0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0" name="Rectangle 99"/>
          <p:cNvSpPr/>
          <p:nvPr/>
        </p:nvSpPr>
        <p:spPr>
          <a:xfrm>
            <a:off x="0" y="0"/>
            <a:ext cx="6756099" cy="8709096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2400" dirty="0"/>
          </a:p>
        </p:txBody>
      </p:sp>
      <p:sp>
        <p:nvSpPr>
          <p:cNvPr id="101" name="Text Box 3"/>
          <p:cNvSpPr txBox="1"/>
          <p:nvPr/>
        </p:nvSpPr>
        <p:spPr>
          <a:xfrm>
            <a:off x="-1" y="714482"/>
            <a:ext cx="6756099" cy="37987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 smtClean="0">
                <a:solidFill>
                  <a:srgbClr val="FFFFFF"/>
                </a:solidFill>
                <a:latin typeface="KG Miss Kindergarten" charset="0"/>
                <a:ea typeface="Calibri" charset="0"/>
                <a:cs typeface="Times New Roman" charset="0"/>
              </a:rPr>
              <a:t>DECEMBER</a:t>
            </a:r>
            <a:endParaRPr lang="en-US" sz="1000" dirty="0">
              <a:latin typeface="KG Miss Kindergarten" charset="0"/>
              <a:ea typeface="Calibri" charset="0"/>
              <a:cs typeface="Times New Roman" charset="0"/>
            </a:endParaRPr>
          </a:p>
        </p:txBody>
      </p:sp>
      <p:sp>
        <p:nvSpPr>
          <p:cNvPr id="102" name="Text Box 4"/>
          <p:cNvSpPr txBox="1"/>
          <p:nvPr/>
        </p:nvSpPr>
        <p:spPr>
          <a:xfrm>
            <a:off x="1173633" y="1075115"/>
            <a:ext cx="4872019" cy="507463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u="sng" dirty="0">
                <a:solidFill>
                  <a:srgbClr val="0563C1"/>
                </a:solidFill>
                <a:latin typeface="KG Miss Kindergarten" charset="0"/>
                <a:ea typeface="Calibri" charset="0"/>
                <a:cs typeface="Times New Roman" charset="0"/>
                <a:hlinkClick r:id="rId3"/>
              </a:rPr>
              <a:t>klahiff@fairfieldschools.org</a:t>
            </a:r>
            <a:endParaRPr lang="en-US" sz="1200" dirty="0">
              <a:latin typeface="KG Miss Kindergarten" charset="0"/>
              <a:ea typeface="Calibri" charset="0"/>
              <a:cs typeface="Times New Roman" charset="0"/>
            </a:endParaRPr>
          </a:p>
          <a:p>
            <a:pPr algn="ctr"/>
            <a:r>
              <a:rPr lang="en-US" sz="1200" dirty="0">
                <a:latin typeface="KG Miss Kindergarten" charset="0"/>
                <a:ea typeface="Calibri" charset="0"/>
                <a:cs typeface="Times New Roman" charset="0"/>
                <a:hlinkClick r:id="rId4"/>
              </a:rPr>
              <a:t>http://fairfieldschools.org/schools/dwt/welcome-to-kl-2</a:t>
            </a:r>
            <a:r>
              <a:rPr lang="en-US" sz="1200" dirty="0" smtClean="0">
                <a:latin typeface="KG Miss Kindergarten" charset="0"/>
                <a:ea typeface="Calibri" charset="0"/>
                <a:cs typeface="Times New Roman" charset="0"/>
                <a:hlinkClick r:id="rId4"/>
              </a:rPr>
              <a:t>/</a:t>
            </a:r>
            <a:endParaRPr lang="en-US" sz="1200" dirty="0" smtClean="0">
              <a:latin typeface="KG Miss Kindergarten" charset="0"/>
              <a:ea typeface="Calibri" charset="0"/>
              <a:cs typeface="Times New Roman" charset="0"/>
            </a:endParaRPr>
          </a:p>
          <a:p>
            <a:pPr algn="ctr"/>
            <a:endParaRPr lang="en-US" sz="1200" dirty="0">
              <a:latin typeface="KG Miss Kindergarten" charset="0"/>
              <a:ea typeface="Calibri" charset="0"/>
              <a:cs typeface="Times New Roman" charset="0"/>
            </a:endParaRPr>
          </a:p>
        </p:txBody>
      </p:sp>
      <p:sp>
        <p:nvSpPr>
          <p:cNvPr id="103" name="Rounded Rectangle 102"/>
          <p:cNvSpPr/>
          <p:nvPr/>
        </p:nvSpPr>
        <p:spPr>
          <a:xfrm>
            <a:off x="81340" y="1574772"/>
            <a:ext cx="3245758" cy="3406690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2400"/>
          </a:p>
        </p:txBody>
      </p:sp>
      <p:sp>
        <p:nvSpPr>
          <p:cNvPr id="104" name="Text Box 16"/>
          <p:cNvSpPr txBox="1"/>
          <p:nvPr/>
        </p:nvSpPr>
        <p:spPr>
          <a:xfrm>
            <a:off x="-763513" y="2875478"/>
            <a:ext cx="4792133" cy="3204633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>
              <a:latin typeface="KG Miss Kindergarten" charset="0"/>
              <a:ea typeface="Calibri" charset="0"/>
              <a:cs typeface="Times New Roman" charset="0"/>
            </a:endParaRPr>
          </a:p>
        </p:txBody>
      </p:sp>
      <p:sp>
        <p:nvSpPr>
          <p:cNvPr id="105" name="Rectangle 14"/>
          <p:cNvSpPr>
            <a:spLocks noChangeArrowheads="1"/>
          </p:cNvSpPr>
          <p:nvPr/>
        </p:nvSpPr>
        <p:spPr bwMode="auto">
          <a:xfrm>
            <a:off x="1072852" y="4388220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400"/>
          </a:p>
        </p:txBody>
      </p:sp>
      <p:sp>
        <p:nvSpPr>
          <p:cNvPr id="106" name="Rounded Rectangle 105"/>
          <p:cNvSpPr/>
          <p:nvPr/>
        </p:nvSpPr>
        <p:spPr>
          <a:xfrm>
            <a:off x="85422" y="5091040"/>
            <a:ext cx="3245758" cy="3406690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2400"/>
          </a:p>
        </p:txBody>
      </p:sp>
      <p:sp>
        <p:nvSpPr>
          <p:cNvPr id="107" name="Rounded Rectangle 106"/>
          <p:cNvSpPr/>
          <p:nvPr/>
        </p:nvSpPr>
        <p:spPr>
          <a:xfrm>
            <a:off x="3418719" y="1560719"/>
            <a:ext cx="3245758" cy="5497303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2400"/>
          </a:p>
        </p:txBody>
      </p:sp>
      <p:graphicFrame>
        <p:nvGraphicFramePr>
          <p:cNvPr id="108" name="Table 10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1017001"/>
              </p:ext>
            </p:extLst>
          </p:nvPr>
        </p:nvGraphicFramePr>
        <p:xfrm>
          <a:off x="126699" y="2779069"/>
          <a:ext cx="3098800" cy="1790544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54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5151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12/7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KG Miss Kindergarten" charset="0"/>
                        <a:ea typeface="KG Miss Kindergarten" charset="0"/>
                        <a:cs typeface="KG Miss Kindergarten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FIELD TRIP to Cabaret Theater</a:t>
                      </a:r>
                      <a:endParaRPr lang="en-US" sz="1200" dirty="0">
                        <a:solidFill>
                          <a:schemeClr val="tx1"/>
                        </a:solidFill>
                        <a:latin typeface="KG Miss Kindergarten" charset="0"/>
                        <a:ea typeface="KG Miss Kindergarten" charset="0"/>
                        <a:cs typeface="KG Miss Kindergarten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0242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12/26-1/2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KG Miss Kindergarten" charset="0"/>
                        <a:ea typeface="KG Miss Kindergarten" charset="0"/>
                        <a:cs typeface="KG Miss Kindergarten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Holiday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 Vacation</a:t>
                      </a:r>
                      <a:endParaRPr lang="en-US" sz="1200" dirty="0">
                        <a:solidFill>
                          <a:schemeClr val="tx1"/>
                        </a:solidFill>
                        <a:latin typeface="KG Miss Kindergarten" charset="0"/>
                        <a:ea typeface="KG Miss Kindergarten" charset="0"/>
                        <a:cs typeface="KG Miss Kindergarten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5151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KG Miss Kindergarten" charset="0"/>
                        <a:ea typeface="KG Miss Kindergarten" charset="0"/>
                        <a:cs typeface="KG Miss Kindergarten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KG Miss Kindergarten" charset="0"/>
                        <a:ea typeface="KG Miss Kindergarten" charset="0"/>
                        <a:cs typeface="KG Miss Kindergarten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109" name="Group 108"/>
          <p:cNvGrpSpPr/>
          <p:nvPr/>
        </p:nvGrpSpPr>
        <p:grpSpPr>
          <a:xfrm>
            <a:off x="119968" y="2015187"/>
            <a:ext cx="3105531" cy="625804"/>
            <a:chOff x="221869" y="2324290"/>
            <a:chExt cx="3105531" cy="625804"/>
          </a:xfrm>
        </p:grpSpPr>
        <p:sp>
          <p:nvSpPr>
            <p:cNvPr id="110" name="Pentagon 109"/>
            <p:cNvSpPr/>
            <p:nvPr/>
          </p:nvSpPr>
          <p:spPr>
            <a:xfrm>
              <a:off x="221869" y="2324290"/>
              <a:ext cx="3105531" cy="625804"/>
            </a:xfrm>
            <a:prstGeom prst="homePlat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1" name="Straight Connector 110"/>
            <p:cNvCxnSpPr/>
            <p:nvPr/>
          </p:nvCxnSpPr>
          <p:spPr>
            <a:xfrm flipV="1">
              <a:off x="245396" y="2364023"/>
              <a:ext cx="2751804" cy="1"/>
            </a:xfrm>
            <a:prstGeom prst="line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>
              <a:off x="245396" y="2907877"/>
              <a:ext cx="2702635" cy="0"/>
            </a:xfrm>
            <a:prstGeom prst="line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>
              <a:off x="2997200" y="2364023"/>
              <a:ext cx="330200" cy="322836"/>
            </a:xfrm>
            <a:prstGeom prst="line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flipV="1">
              <a:off x="2997200" y="2637193"/>
              <a:ext cx="286087" cy="270324"/>
            </a:xfrm>
            <a:prstGeom prst="line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>
              <a:off x="245396" y="2388856"/>
              <a:ext cx="5882" cy="558754"/>
            </a:xfrm>
            <a:prstGeom prst="line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6" name="TextBox 115"/>
          <p:cNvSpPr txBox="1"/>
          <p:nvPr/>
        </p:nvSpPr>
        <p:spPr>
          <a:xfrm>
            <a:off x="271081" y="2120406"/>
            <a:ext cx="25155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KG Miss Kindergarten" charset="0"/>
                <a:ea typeface="KG Miss Kindergarten" charset="0"/>
                <a:cs typeface="KG Miss Kindergarten" charset="0"/>
              </a:rPr>
              <a:t>Upcoming Events</a:t>
            </a:r>
            <a:endParaRPr lang="en-US" sz="2000" dirty="0">
              <a:solidFill>
                <a:schemeClr val="bg1"/>
              </a:solidFill>
              <a:latin typeface="KG Miss Kindergarten" charset="0"/>
              <a:ea typeface="KG Miss Kindergarten" charset="0"/>
              <a:cs typeface="KG Miss Kindergarten" charset="0"/>
            </a:endParaRPr>
          </a:p>
        </p:txBody>
      </p:sp>
      <p:grpSp>
        <p:nvGrpSpPr>
          <p:cNvPr id="117" name="Group 116"/>
          <p:cNvGrpSpPr/>
          <p:nvPr/>
        </p:nvGrpSpPr>
        <p:grpSpPr>
          <a:xfrm>
            <a:off x="3458530" y="2053115"/>
            <a:ext cx="3105531" cy="625804"/>
            <a:chOff x="221869" y="2324290"/>
            <a:chExt cx="3105531" cy="625804"/>
          </a:xfrm>
        </p:grpSpPr>
        <p:sp>
          <p:nvSpPr>
            <p:cNvPr id="118" name="Pentagon 117"/>
            <p:cNvSpPr/>
            <p:nvPr/>
          </p:nvSpPr>
          <p:spPr>
            <a:xfrm>
              <a:off x="221869" y="2324290"/>
              <a:ext cx="3105531" cy="625804"/>
            </a:xfrm>
            <a:prstGeom prst="homePlat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9" name="Straight Connector 118"/>
            <p:cNvCxnSpPr/>
            <p:nvPr/>
          </p:nvCxnSpPr>
          <p:spPr>
            <a:xfrm flipV="1">
              <a:off x="245396" y="2364023"/>
              <a:ext cx="2751804" cy="1"/>
            </a:xfrm>
            <a:prstGeom prst="line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>
              <a:off x="245396" y="2907877"/>
              <a:ext cx="2702635" cy="0"/>
            </a:xfrm>
            <a:prstGeom prst="line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>
              <a:off x="2997200" y="2364023"/>
              <a:ext cx="330200" cy="322836"/>
            </a:xfrm>
            <a:prstGeom prst="line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 flipV="1">
              <a:off x="2997200" y="2637193"/>
              <a:ext cx="286087" cy="270324"/>
            </a:xfrm>
            <a:prstGeom prst="line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>
              <a:off x="245396" y="2388856"/>
              <a:ext cx="5882" cy="558754"/>
            </a:xfrm>
            <a:prstGeom prst="line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4" name="TextBox 123"/>
          <p:cNvSpPr txBox="1"/>
          <p:nvPr/>
        </p:nvSpPr>
        <p:spPr>
          <a:xfrm>
            <a:off x="3609643" y="2158334"/>
            <a:ext cx="25155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KG Miss Kindergarten" charset="0"/>
                <a:ea typeface="KG Miss Kindergarten" charset="0"/>
                <a:cs typeface="KG Miss Kindergarten" charset="0"/>
              </a:rPr>
              <a:t>Reminders</a:t>
            </a:r>
            <a:endParaRPr lang="en-US" sz="2000" dirty="0">
              <a:solidFill>
                <a:schemeClr val="bg1"/>
              </a:solidFill>
              <a:latin typeface="KG Miss Kindergarten" charset="0"/>
              <a:ea typeface="KG Miss Kindergarten" charset="0"/>
              <a:cs typeface="KG Miss Kindergarten" charset="0"/>
            </a:endParaRPr>
          </a:p>
        </p:txBody>
      </p:sp>
      <p:grpSp>
        <p:nvGrpSpPr>
          <p:cNvPr id="125" name="Group 124"/>
          <p:cNvGrpSpPr/>
          <p:nvPr/>
        </p:nvGrpSpPr>
        <p:grpSpPr>
          <a:xfrm>
            <a:off x="119968" y="5525315"/>
            <a:ext cx="3105531" cy="625804"/>
            <a:chOff x="221869" y="2324290"/>
            <a:chExt cx="3105531" cy="625804"/>
          </a:xfrm>
        </p:grpSpPr>
        <p:sp>
          <p:nvSpPr>
            <p:cNvPr id="126" name="Pentagon 125"/>
            <p:cNvSpPr/>
            <p:nvPr/>
          </p:nvSpPr>
          <p:spPr>
            <a:xfrm>
              <a:off x="221869" y="2324290"/>
              <a:ext cx="3105531" cy="625804"/>
            </a:xfrm>
            <a:prstGeom prst="homePlat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7" name="Straight Connector 126"/>
            <p:cNvCxnSpPr/>
            <p:nvPr/>
          </p:nvCxnSpPr>
          <p:spPr>
            <a:xfrm flipV="1">
              <a:off x="245396" y="2364023"/>
              <a:ext cx="2751804" cy="1"/>
            </a:xfrm>
            <a:prstGeom prst="line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>
              <a:off x="245396" y="2907877"/>
              <a:ext cx="2702635" cy="0"/>
            </a:xfrm>
            <a:prstGeom prst="line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>
              <a:off x="2997200" y="2364023"/>
              <a:ext cx="330200" cy="322836"/>
            </a:xfrm>
            <a:prstGeom prst="line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 flipV="1">
              <a:off x="2997200" y="2637193"/>
              <a:ext cx="286087" cy="270324"/>
            </a:xfrm>
            <a:prstGeom prst="line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>
              <a:off x="245396" y="2388856"/>
              <a:ext cx="5882" cy="558754"/>
            </a:xfrm>
            <a:prstGeom prst="line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2" name="TextBox 131"/>
          <p:cNvSpPr txBox="1"/>
          <p:nvPr/>
        </p:nvSpPr>
        <p:spPr>
          <a:xfrm>
            <a:off x="271081" y="5630534"/>
            <a:ext cx="25155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KG Miss Kindergarten" charset="0"/>
                <a:ea typeface="KG Miss Kindergarten" charset="0"/>
                <a:cs typeface="KG Miss Kindergarten" charset="0"/>
              </a:rPr>
              <a:t>Our Week of Learning</a:t>
            </a:r>
            <a:endParaRPr lang="en-US" sz="1600" dirty="0">
              <a:solidFill>
                <a:schemeClr val="bg1"/>
              </a:solidFill>
              <a:latin typeface="KG Miss Kindergarten" charset="0"/>
              <a:ea typeface="KG Miss Kindergarten" charset="0"/>
              <a:cs typeface="KG Miss Kindergarten" charset="0"/>
            </a:endParaRPr>
          </a:p>
        </p:txBody>
      </p:sp>
      <p:pic>
        <p:nvPicPr>
          <p:cNvPr id="133" name="Picture 13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9968" y="428859"/>
            <a:ext cx="1074267" cy="1081854"/>
          </a:xfrm>
          <a:prstGeom prst="rect">
            <a:avLst/>
          </a:prstGeom>
        </p:spPr>
      </p:pic>
      <p:sp>
        <p:nvSpPr>
          <p:cNvPr id="134" name="Text Box 2"/>
          <p:cNvSpPr txBox="1"/>
          <p:nvPr/>
        </p:nvSpPr>
        <p:spPr>
          <a:xfrm>
            <a:off x="712988" y="-160227"/>
            <a:ext cx="5549901" cy="766233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5400" dirty="0" smtClean="0">
                <a:solidFill>
                  <a:srgbClr val="F07C5C"/>
                </a:solidFill>
                <a:latin typeface="KG Beneath Your Beautiful Chunk" panose="02000000000000000000" pitchFamily="2" charset="0"/>
                <a:ea typeface="KG Blank Space Sketch" charset="0"/>
                <a:cs typeface="KG Blank Space Sketch" charset="0"/>
              </a:rPr>
              <a:t>K</a:t>
            </a:r>
            <a:r>
              <a:rPr lang="en-US" sz="5400" dirty="0" smtClean="0">
                <a:solidFill>
                  <a:srgbClr val="FFF731"/>
                </a:solidFill>
                <a:latin typeface="KG Beneath Your Beautiful Chunk" panose="02000000000000000000" pitchFamily="2" charset="0"/>
                <a:ea typeface="KG Blank Space Sketch" charset="0"/>
                <a:cs typeface="KG Blank Space Sketch" charset="0"/>
              </a:rPr>
              <a:t>i</a:t>
            </a:r>
            <a:r>
              <a:rPr lang="en-US" sz="5400" dirty="0" smtClean="0">
                <a:solidFill>
                  <a:srgbClr val="FF3F8E"/>
                </a:solidFill>
                <a:latin typeface="KG Beneath Your Beautiful Chunk" panose="02000000000000000000" pitchFamily="2" charset="0"/>
                <a:ea typeface="KG Blank Space Sketch" charset="0"/>
                <a:cs typeface="KG Blank Space Sketch" charset="0"/>
              </a:rPr>
              <a:t>n</a:t>
            </a:r>
            <a:r>
              <a:rPr lang="en-US" sz="5400" dirty="0" smtClean="0">
                <a:solidFill>
                  <a:srgbClr val="92D050"/>
                </a:solidFill>
                <a:latin typeface="KG Beneath Your Beautiful Chunk" panose="02000000000000000000" pitchFamily="2" charset="0"/>
                <a:ea typeface="KG Blank Space Sketch" charset="0"/>
                <a:cs typeface="KG Blank Space Sketch" charset="0"/>
              </a:rPr>
              <a:t>d</a:t>
            </a:r>
            <a:r>
              <a:rPr lang="en-US" sz="5400" dirty="0" smtClean="0">
                <a:solidFill>
                  <a:schemeClr val="accent1"/>
                </a:solidFill>
                <a:latin typeface="KG Beneath Your Beautiful Chunk" panose="02000000000000000000" pitchFamily="2" charset="0"/>
                <a:ea typeface="KG Blank Space Sketch" charset="0"/>
                <a:cs typeface="KG Blank Space Sketch" charset="0"/>
              </a:rPr>
              <a:t>e</a:t>
            </a:r>
            <a:r>
              <a:rPr lang="en-US" sz="5400" dirty="0" smtClean="0">
                <a:solidFill>
                  <a:srgbClr val="F07C5C"/>
                </a:solidFill>
                <a:latin typeface="KG Beneath Your Beautiful Chunk" panose="02000000000000000000" pitchFamily="2" charset="0"/>
                <a:ea typeface="KG Blank Space Sketch" charset="0"/>
                <a:cs typeface="KG Blank Space Sketch" charset="0"/>
              </a:rPr>
              <a:t>r</a:t>
            </a:r>
            <a:r>
              <a:rPr lang="en-US" sz="5400" dirty="0" smtClean="0">
                <a:solidFill>
                  <a:srgbClr val="FFF731"/>
                </a:solidFill>
                <a:latin typeface="KG Beneath Your Beautiful Chunk" panose="02000000000000000000" pitchFamily="2" charset="0"/>
                <a:ea typeface="KG Blank Space Sketch" charset="0"/>
                <a:cs typeface="KG Blank Space Sketch" charset="0"/>
              </a:rPr>
              <a:t>g</a:t>
            </a:r>
            <a:r>
              <a:rPr lang="en-US" sz="5400" dirty="0" smtClean="0">
                <a:solidFill>
                  <a:srgbClr val="FF3F8E"/>
                </a:solidFill>
                <a:latin typeface="KG Beneath Your Beautiful Chunk" panose="02000000000000000000" pitchFamily="2" charset="0"/>
                <a:ea typeface="KG Blank Space Sketch" charset="0"/>
                <a:cs typeface="KG Blank Space Sketch" charset="0"/>
              </a:rPr>
              <a:t>a</a:t>
            </a:r>
            <a:r>
              <a:rPr lang="en-US" sz="5400" dirty="0" smtClean="0">
                <a:solidFill>
                  <a:srgbClr val="92D050"/>
                </a:solidFill>
                <a:latin typeface="KG Beneath Your Beautiful Chunk" panose="02000000000000000000" pitchFamily="2" charset="0"/>
                <a:ea typeface="KG Blank Space Sketch" charset="0"/>
                <a:cs typeface="KG Blank Space Sketch" charset="0"/>
              </a:rPr>
              <a:t>r</a:t>
            </a:r>
            <a:r>
              <a:rPr lang="en-US" sz="5400" dirty="0" smtClean="0">
                <a:solidFill>
                  <a:schemeClr val="accent1"/>
                </a:solidFill>
                <a:latin typeface="KG Beneath Your Beautiful Chunk" panose="02000000000000000000" pitchFamily="2" charset="0"/>
                <a:ea typeface="KG Blank Space Sketch" charset="0"/>
                <a:cs typeface="KG Blank Space Sketch" charset="0"/>
              </a:rPr>
              <a:t>t</a:t>
            </a:r>
            <a:r>
              <a:rPr lang="en-US" sz="5400" dirty="0" smtClean="0">
                <a:solidFill>
                  <a:srgbClr val="F07C5C"/>
                </a:solidFill>
                <a:latin typeface="KG Beneath Your Beautiful Chunk" panose="02000000000000000000" pitchFamily="2" charset="0"/>
                <a:ea typeface="KG Blank Space Sketch" charset="0"/>
                <a:cs typeface="KG Blank Space Sketch" charset="0"/>
              </a:rPr>
              <a:t>e</a:t>
            </a:r>
            <a:r>
              <a:rPr lang="en-US" sz="5400" dirty="0" smtClean="0">
                <a:solidFill>
                  <a:srgbClr val="FFF731"/>
                </a:solidFill>
                <a:latin typeface="KG Beneath Your Beautiful Chunk" panose="02000000000000000000" pitchFamily="2" charset="0"/>
                <a:ea typeface="KG Blank Space Sketch" charset="0"/>
                <a:cs typeface="KG Blank Space Sketch" charset="0"/>
              </a:rPr>
              <a:t>n </a:t>
            </a:r>
            <a:r>
              <a:rPr lang="en-US" sz="5400" dirty="0" smtClean="0">
                <a:solidFill>
                  <a:srgbClr val="FF3F8E"/>
                </a:solidFill>
                <a:latin typeface="KG Beneath Your Beautiful Chunk" panose="02000000000000000000" pitchFamily="2" charset="0"/>
                <a:ea typeface="KG Blank Space Sketch" charset="0"/>
                <a:cs typeface="KG Blank Space Sketch" charset="0"/>
              </a:rPr>
              <a:t>N</a:t>
            </a:r>
            <a:r>
              <a:rPr lang="en-US" sz="5400" dirty="0" smtClean="0">
                <a:solidFill>
                  <a:srgbClr val="92D050"/>
                </a:solidFill>
                <a:latin typeface="KG Beneath Your Beautiful Chunk" panose="02000000000000000000" pitchFamily="2" charset="0"/>
                <a:ea typeface="KG Blank Space Sketch" charset="0"/>
                <a:cs typeface="KG Blank Space Sketch" charset="0"/>
              </a:rPr>
              <a:t>e</a:t>
            </a:r>
            <a:r>
              <a:rPr lang="en-US" sz="5400" dirty="0" smtClean="0">
                <a:solidFill>
                  <a:schemeClr val="accent1"/>
                </a:solidFill>
                <a:latin typeface="KG Beneath Your Beautiful Chunk" panose="02000000000000000000" pitchFamily="2" charset="0"/>
                <a:ea typeface="KG Blank Space Sketch" charset="0"/>
                <a:cs typeface="KG Blank Space Sketch" charset="0"/>
              </a:rPr>
              <a:t>w</a:t>
            </a:r>
            <a:r>
              <a:rPr lang="en-US" sz="5400" dirty="0">
                <a:solidFill>
                  <a:srgbClr val="F07C5C"/>
                </a:solidFill>
                <a:latin typeface="KG Beneath Your Beautiful Chunk" panose="02000000000000000000" pitchFamily="2" charset="0"/>
                <a:ea typeface="KG Blank Space Sketch" charset="0"/>
                <a:cs typeface="KG Blank Space Sketch" charset="0"/>
              </a:rPr>
              <a:t>s</a:t>
            </a:r>
            <a:endParaRPr lang="en-US" sz="5400" dirty="0">
              <a:solidFill>
                <a:srgbClr val="E352C9"/>
              </a:solidFill>
              <a:latin typeface="KG Beneath Your Beautiful Chunk" panose="02000000000000000000" pitchFamily="2" charset="0"/>
              <a:ea typeface="KG Blank Space Sketch" charset="0"/>
              <a:cs typeface="KG Blank Space Sketch" charset="0"/>
            </a:endParaRPr>
          </a:p>
        </p:txBody>
      </p:sp>
      <p:sp>
        <p:nvSpPr>
          <p:cNvPr id="135" name="Text Box 4"/>
          <p:cNvSpPr txBox="1"/>
          <p:nvPr/>
        </p:nvSpPr>
        <p:spPr>
          <a:xfrm>
            <a:off x="3313038" y="2783132"/>
            <a:ext cx="3259822" cy="250803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 smtClean="0">
                <a:latin typeface="KG Miss Kindergarten" charset="0"/>
                <a:ea typeface="Calibri" charset="0"/>
                <a:cs typeface="Times New Roman" charset="0"/>
              </a:rPr>
              <a:t>Please pack your child’s lunch in a disposable bag for our field trip! We will be eating there.</a:t>
            </a:r>
            <a:endParaRPr lang="en-US" sz="1200" dirty="0" smtClean="0">
              <a:latin typeface="KG Miss Kindergarten" charset="0"/>
              <a:ea typeface="Calibri" charset="0"/>
              <a:cs typeface="Times New Roman" charset="0"/>
            </a:endParaRPr>
          </a:p>
          <a:p>
            <a:pPr algn="ctr"/>
            <a:r>
              <a:rPr lang="en-US" sz="1200" dirty="0" smtClean="0">
                <a:latin typeface="KG Miss Kindergarten" charset="0"/>
                <a:ea typeface="Calibri" charset="0"/>
                <a:cs typeface="Times New Roman" charset="0"/>
              </a:rPr>
              <a:t> </a:t>
            </a:r>
          </a:p>
          <a:p>
            <a:pPr algn="ctr"/>
            <a:r>
              <a:rPr lang="en-US" sz="1200" dirty="0" smtClean="0">
                <a:latin typeface="KG Flavor and Frames Three" charset="0"/>
                <a:ea typeface="KG Flavor and Frames Three" charset="0"/>
                <a:cs typeface="KG Flavor and Frames Three" charset="0"/>
              </a:rPr>
              <a:t>a   a   a</a:t>
            </a:r>
          </a:p>
          <a:p>
            <a:pPr algn="ctr"/>
            <a:endParaRPr lang="en-US" sz="1200" dirty="0">
              <a:latin typeface="KG Miss Kindergarten" charset="0"/>
              <a:ea typeface="Calibri" charset="0"/>
              <a:cs typeface="Times New Roman" charset="0"/>
            </a:endParaRPr>
          </a:p>
          <a:p>
            <a:pPr algn="ctr"/>
            <a:r>
              <a:rPr lang="en-US" sz="1200" dirty="0" smtClean="0">
                <a:latin typeface="KG Miss Kindergarten" charset="0"/>
                <a:ea typeface="Calibri" charset="0"/>
                <a:cs typeface="Times New Roman" charset="0"/>
              </a:rPr>
              <a:t>December VIPs:</a:t>
            </a:r>
          </a:p>
          <a:p>
            <a:pPr marL="228600" indent="-228600" algn="ctr">
              <a:buAutoNum type="arabicPeriod"/>
            </a:pPr>
            <a:r>
              <a:rPr lang="en-US" sz="1200" dirty="0" smtClean="0">
                <a:latin typeface="KG Miss Kindergarten" charset="0"/>
                <a:ea typeface="Calibri" charset="0"/>
                <a:cs typeface="Times New Roman" charset="0"/>
              </a:rPr>
              <a:t>Eloise 12/5</a:t>
            </a:r>
          </a:p>
          <a:p>
            <a:pPr marL="228600" indent="-228600" algn="ctr">
              <a:buAutoNum type="arabicPeriod"/>
            </a:pPr>
            <a:r>
              <a:rPr lang="en-US" sz="1200" dirty="0" smtClean="0">
                <a:latin typeface="KG Miss Kindergarten" charset="0"/>
                <a:ea typeface="Calibri" charset="0"/>
                <a:cs typeface="Times New Roman" charset="0"/>
              </a:rPr>
              <a:t>Caitlin 12/12</a:t>
            </a:r>
          </a:p>
          <a:p>
            <a:pPr marL="228600" indent="-228600" algn="ctr">
              <a:buAutoNum type="arabicPeriod"/>
            </a:pPr>
            <a:r>
              <a:rPr lang="en-US" sz="1200" dirty="0" err="1" smtClean="0">
                <a:latin typeface="KG Miss Kindergarten" charset="0"/>
                <a:ea typeface="Calibri" charset="0"/>
                <a:cs typeface="Times New Roman" charset="0"/>
              </a:rPr>
              <a:t>Cece</a:t>
            </a:r>
            <a:r>
              <a:rPr lang="en-US" sz="1200" dirty="0" smtClean="0">
                <a:latin typeface="KG Miss Kindergarten" charset="0"/>
                <a:ea typeface="Calibri" charset="0"/>
                <a:cs typeface="Times New Roman" charset="0"/>
              </a:rPr>
              <a:t> 12/19</a:t>
            </a:r>
            <a:endParaRPr lang="en-US" sz="1200" dirty="0" smtClean="0">
              <a:latin typeface="KG Miss Kindergarten" charset="0"/>
              <a:ea typeface="Calibri" charset="0"/>
              <a:cs typeface="Times New Roman" charset="0"/>
            </a:endParaRPr>
          </a:p>
          <a:p>
            <a:pPr algn="ctr"/>
            <a:endParaRPr lang="en-US" sz="1200" dirty="0">
              <a:latin typeface="KG Miss Kindergarten" charset="0"/>
              <a:ea typeface="Calibri" charset="0"/>
              <a:cs typeface="Times New Roman" charset="0"/>
            </a:endParaRPr>
          </a:p>
          <a:p>
            <a:pPr algn="ctr"/>
            <a:r>
              <a:rPr lang="en-US" sz="1200" dirty="0" smtClean="0">
                <a:latin typeface="KG Flavor and Frames Three" charset="0"/>
                <a:ea typeface="KG Flavor and Frames Three" charset="0"/>
                <a:cs typeface="KG Flavor and Frames Three" charset="0"/>
              </a:rPr>
              <a:t>a   a   a</a:t>
            </a:r>
          </a:p>
          <a:p>
            <a:pPr algn="ctr"/>
            <a:endParaRPr lang="en-US" sz="2400" dirty="0" smtClean="0">
              <a:latin typeface="KG Flavor and Frames Three" charset="0"/>
              <a:ea typeface="KG Flavor and Frames Three" charset="0"/>
              <a:cs typeface="KG Flavor and Frames Three" charset="0"/>
            </a:endParaRPr>
          </a:p>
          <a:p>
            <a:pPr algn="ctr"/>
            <a:r>
              <a:rPr lang="en-US" sz="1200" dirty="0" smtClean="0">
                <a:latin typeface="KG Miss Kindergarten" charset="0"/>
                <a:ea typeface="Calibri" charset="0"/>
                <a:cs typeface="Times New Roman" charset="0"/>
              </a:rPr>
              <a:t>Happy Birthday </a:t>
            </a:r>
            <a:r>
              <a:rPr lang="en-US" sz="1200" dirty="0" smtClean="0">
                <a:latin typeface="KG Miss Kindergarten" charset="0"/>
                <a:ea typeface="Calibri" charset="0"/>
                <a:cs typeface="Times New Roman" charset="0"/>
              </a:rPr>
              <a:t>Charlotte! </a:t>
            </a:r>
            <a:endParaRPr lang="en-US" sz="1200" dirty="0" smtClean="0">
              <a:latin typeface="KG Miss Kindergarten" charset="0"/>
              <a:ea typeface="Calibri" charset="0"/>
              <a:cs typeface="Times New Roman" charset="0"/>
            </a:endParaRPr>
          </a:p>
          <a:p>
            <a:pPr algn="ctr"/>
            <a:endParaRPr lang="en-US" sz="1200" dirty="0">
              <a:latin typeface="KG Miss Kindergarten" charset="0"/>
              <a:ea typeface="Calibri" charset="0"/>
              <a:cs typeface="Times New Roman" charset="0"/>
            </a:endParaRPr>
          </a:p>
          <a:p>
            <a:pPr algn="ctr"/>
            <a:endParaRPr lang="en-US" sz="1200" dirty="0" smtClean="0">
              <a:latin typeface="KG Miss Kindergarten" charset="0"/>
              <a:ea typeface="Calibri" charset="0"/>
              <a:cs typeface="Times New Roman" charset="0"/>
            </a:endParaRPr>
          </a:p>
          <a:p>
            <a:pPr algn="ctr"/>
            <a:endParaRPr lang="en-US" sz="1200" dirty="0">
              <a:latin typeface="KG Miss Kindergarten" charset="0"/>
              <a:ea typeface="Calibri" charset="0"/>
              <a:cs typeface="Times New Roman" charset="0"/>
            </a:endParaRPr>
          </a:p>
        </p:txBody>
      </p:sp>
      <p:graphicFrame>
        <p:nvGraphicFramePr>
          <p:cNvPr id="136" name="Table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1310073"/>
              </p:ext>
            </p:extLst>
          </p:nvPr>
        </p:nvGraphicFramePr>
        <p:xfrm>
          <a:off x="138261" y="6213613"/>
          <a:ext cx="3160380" cy="2149172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3160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0017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Reader’s Workshop: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Story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 Elements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KG Miss Kindergarten" charset="0"/>
                        <a:ea typeface="KG Miss Kindergarten" charset="0"/>
                        <a:cs typeface="KG Miss Kindergarten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104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Writer’s Workshop: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Re-reading our writing</a:t>
                      </a:r>
                      <a:endParaRPr lang="en-US" sz="1200" b="1" dirty="0" smtClean="0">
                        <a:solidFill>
                          <a:schemeClr val="tx1"/>
                        </a:solidFill>
                        <a:latin typeface="KG Miss Kindergarten" charset="0"/>
                        <a:ea typeface="KG Miss Kindergarten" charset="0"/>
                        <a:cs typeface="KG Miss Kindergarten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17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Math: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2D Shapes</a:t>
                      </a:r>
                      <a:endParaRPr lang="en-US" sz="1200" b="1" dirty="0" smtClean="0">
                        <a:solidFill>
                          <a:schemeClr val="tx1"/>
                        </a:solidFill>
                        <a:latin typeface="KG Miss Kindergarten" charset="0"/>
                        <a:ea typeface="KG Miss Kindergarten" charset="0"/>
                        <a:cs typeface="KG Miss Kindergarten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0017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Letter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 of the week: </a:t>
                      </a:r>
                      <a:r>
                        <a:rPr lang="en-US" sz="1200" b="0" baseline="0" dirty="0" err="1" smtClean="0">
                          <a:solidFill>
                            <a:schemeClr val="tx1"/>
                          </a:solidFill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Ee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 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KG Miss Kindergarten" charset="0"/>
                        <a:ea typeface="KG Miss Kindergarten" charset="0"/>
                        <a:cs typeface="KG Miss Kindergarten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017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Words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 of the week: 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of, and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KG Miss Kindergarten" charset="0"/>
                        <a:ea typeface="KG Miss Kindergarten" charset="0"/>
                        <a:cs typeface="KG Miss Kindergarten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37" name="Picture 2" descr="Image result for gingerbread clipar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857" y="5969089"/>
            <a:ext cx="3039003" cy="2389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635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2202</TotalTime>
  <Words>101</Words>
  <Application>Microsoft Office PowerPoint</Application>
  <PresentationFormat>On-screen Show (4:3)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KG Beneath Your Beautiful Chunk</vt:lpstr>
      <vt:lpstr>KG Blank Space Sketch</vt:lpstr>
      <vt:lpstr>KG Flavor and Frames Three</vt:lpstr>
      <vt:lpstr>KG Miss Kindergarten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7</cp:revision>
  <dcterms:created xsi:type="dcterms:W3CDTF">2016-09-22T20:10:03Z</dcterms:created>
  <dcterms:modified xsi:type="dcterms:W3CDTF">2016-12-02T19:09:14Z</dcterms:modified>
</cp:coreProperties>
</file>