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3" r:id="rId5"/>
    <p:sldId id="264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F40FFC-5594-48C5-8EF1-A27FF1448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6687-7F71-4FC2-A760-BE5B3ADA7288}" type="datetimeFigureOut">
              <a:rPr lang="en-US" smtClean="0"/>
              <a:t>9/18/2009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7271-3B56-4554-B14F-9C8E444294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1066800" y="4572000"/>
            <a:ext cx="838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705100" y="23241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352800" y="19812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114800" y="55626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715000" y="4648200"/>
            <a:ext cx="1371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553200" y="26670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990600"/>
            <a:ext cx="990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304800"/>
            <a:ext cx="853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Name:</a:t>
            </a:r>
          </a:p>
          <a:p>
            <a:r>
              <a:rPr lang="en-US" dirty="0" smtClean="0"/>
              <a:t>Period: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228600"/>
            <a:ext cx="93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Dr. Kelly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4495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19050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00" y="1371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59066" y="7620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75524" y="3200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86600" y="49530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3000" y="5955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V="1">
            <a:off x="1066800" y="4572000"/>
            <a:ext cx="838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705100" y="23241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314700" y="1943100"/>
            <a:ext cx="12954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114800" y="5562600"/>
            <a:ext cx="8382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715000" y="4648200"/>
            <a:ext cx="1371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553200" y="26670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990600"/>
            <a:ext cx="9906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648200"/>
            <a:ext cx="125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Periosteum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1916668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Compact bone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1143000"/>
            <a:ext cx="8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Osteon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5943600"/>
            <a:ext cx="14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50292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Spongy bone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3316069"/>
            <a:ext cx="2206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Osteocytes</a:t>
            </a:r>
            <a:endParaRPr lang="en-US" dirty="0" smtClean="0"/>
          </a:p>
          <a:p>
            <a:r>
              <a:rPr lang="en-US" dirty="0" smtClean="0"/>
              <a:t>(Encased </a:t>
            </a:r>
            <a:r>
              <a:rPr lang="en-US" dirty="0" err="1" smtClean="0"/>
              <a:t>osteoblasts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381000"/>
            <a:ext cx="211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Bone matrix</a:t>
            </a:r>
          </a:p>
          <a:p>
            <a:r>
              <a:rPr lang="en-US" dirty="0" smtClean="0"/>
              <a:t>(Calcium Phosphate)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ct b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799728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steocy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99728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 Bone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>
                <a:cs typeface="Times New Roman" pitchFamily="18" charset="0"/>
              </a:rPr>
              <a:t>	</a:t>
            </a:r>
            <a:r>
              <a:rPr lang="en-US" sz="2400">
                <a:cs typeface="Times New Roman" pitchFamily="18" charset="0"/>
              </a:rPr>
              <a:t>Compact bone consists of repeating units called osteons. Each osteon has concentric layers of the mineralized matrix deposited around a central canal. The canal contains blood vessels and nerves that serve the bone cells. Bone-forming cells, called osteoblasts, deposit the matrix around the central canal and ultimately surround themselves with the mineralized material, forming a pocket called a lacuna. Once osteoblasts are surrounded by matrix, the cells are called osteocytes. Narrow connections called canaliculi extend from lacunae and connect osteocytes to each other and to the central canal.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3600"/>
              <a:t>Compact Bone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724400"/>
            <a:ext cx="7772400" cy="1676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400">
                <a:cs typeface="Times New Roman" pitchFamily="18" charset="0"/>
              </a:rPr>
              <a:t>	Compact bone is made up of concentric layers of bone matrix surrounding central canals (CC). A canal and its associated layers make up an osteon. Osteocytes are located within cavities called lacunae.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sz="2400">
                <a:cs typeface="Times New Roman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endParaRPr lang="en-US" sz="2400"/>
          </a:p>
        </p:txBody>
      </p:sp>
      <p:pic>
        <p:nvPicPr>
          <p:cNvPr id="6758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524000"/>
            <a:ext cx="5486400" cy="3048000"/>
          </a:xfrm>
          <a:noFill/>
          <a:ln>
            <a:solidFill>
              <a:schemeClr val="bg1"/>
            </a:solidFill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029200" y="3124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cc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flipH="1" flipV="1">
            <a:off x="4495800" y="3048000"/>
            <a:ext cx="5334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600"/>
              <a:t>Osteocytes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257800"/>
            <a:ext cx="7772400" cy="1371600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/>
              <a:t>	Osteocytes (OC) are connected by cellular extensions called canaliculi. These extensions allow nutrients to pass from cell to cell.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524000"/>
            <a:ext cx="6019800" cy="3657600"/>
          </a:xfrm>
          <a:noFill/>
          <a:ln>
            <a:solidFill>
              <a:schemeClr val="tx1"/>
            </a:solidFill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590800" y="228600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oc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2895600" y="25146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5\05.03_microstruct_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5\05.03_microstruct_3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5\05.03_microstruct_3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Compact Bone</vt:lpstr>
      <vt:lpstr>Compact Bone</vt:lpstr>
      <vt:lpstr>Osteocytes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Ryan Kelly</dc:creator>
  <cp:lastModifiedBy>Ryan Kelly</cp:lastModifiedBy>
  <cp:revision>6</cp:revision>
  <dcterms:created xsi:type="dcterms:W3CDTF">2009-09-18T04:21:03Z</dcterms:created>
  <dcterms:modified xsi:type="dcterms:W3CDTF">2009-09-18T05:04:16Z</dcterms:modified>
</cp:coreProperties>
</file>