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E7CF-9F06-4BED-87CB-D81ED3803C83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300C-D0D1-4505-8325-72B2AA37F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75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E7CF-9F06-4BED-87CB-D81ED3803C83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300C-D0D1-4505-8325-72B2AA37F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52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E7CF-9F06-4BED-87CB-D81ED3803C83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300C-D0D1-4505-8325-72B2AA37F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6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E7CF-9F06-4BED-87CB-D81ED3803C83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300C-D0D1-4505-8325-72B2AA37F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33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E7CF-9F06-4BED-87CB-D81ED3803C83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300C-D0D1-4505-8325-72B2AA37F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6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E7CF-9F06-4BED-87CB-D81ED3803C83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300C-D0D1-4505-8325-72B2AA37F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5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E7CF-9F06-4BED-87CB-D81ED3803C83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300C-D0D1-4505-8325-72B2AA37F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38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E7CF-9F06-4BED-87CB-D81ED3803C83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300C-D0D1-4505-8325-72B2AA37F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7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E7CF-9F06-4BED-87CB-D81ED3803C83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300C-D0D1-4505-8325-72B2AA37F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287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E7CF-9F06-4BED-87CB-D81ED3803C83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300C-D0D1-4505-8325-72B2AA37F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96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E7CF-9F06-4BED-87CB-D81ED3803C83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300C-D0D1-4505-8325-72B2AA37F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94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1E7CF-9F06-4BED-87CB-D81ED3803C83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7300C-D0D1-4505-8325-72B2AA37F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27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11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700" y="0"/>
            <a:ext cx="88757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447800" y="2133600"/>
            <a:ext cx="990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447800" y="3733800"/>
            <a:ext cx="1219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248400" y="2819400"/>
            <a:ext cx="11430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248400" y="4876800"/>
            <a:ext cx="1447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524000" y="2643188"/>
            <a:ext cx="15240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1524000" y="3184525"/>
            <a:ext cx="1295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1447800" y="4191000"/>
            <a:ext cx="1524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6324600" y="4175125"/>
            <a:ext cx="12954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6324600" y="3733800"/>
            <a:ext cx="13716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1447800" y="4800600"/>
            <a:ext cx="13716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6324600" y="4495800"/>
            <a:ext cx="12954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752600" y="685800"/>
            <a:ext cx="3437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Heart’s Conduction System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716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2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2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2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22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23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8" dur="2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0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22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22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0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23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6" dur="2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22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300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3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4"/>
                  </p:tgtEl>
                </p:cond>
              </p:nextCondLst>
            </p:seq>
          </p:childTnLst>
        </p:cTn>
      </p:par>
    </p:tnLst>
    <p:bldLst>
      <p:bldP spid="12291" grpId="0" animBg="1"/>
      <p:bldP spid="12292" grpId="0" animBg="1"/>
      <p:bldP spid="12293" grpId="0" animBg="1"/>
      <p:bldP spid="12294" grpId="0" animBg="1"/>
      <p:bldP spid="12295" grpId="0" animBg="1"/>
      <p:bldP spid="12296" grpId="0" animBg="1"/>
      <p:bldP spid="12297" grpId="0" animBg="1"/>
      <p:bldP spid="12299" grpId="0" animBg="1"/>
      <p:bldP spid="12300" grpId="0" animBg="1"/>
      <p:bldP spid="1230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Chest lea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581400"/>
            <a:ext cx="3429000" cy="2811463"/>
          </a:xfrm>
          <a:prstGeom prst="rect">
            <a:avLst/>
          </a:prstGeom>
          <a:noFill/>
        </p:spPr>
      </p:pic>
      <p:pic>
        <p:nvPicPr>
          <p:cNvPr id="3074" name="Picture 2" descr="http://www.umm.edu/graphics/images/es/11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990600"/>
            <a:ext cx="4762498" cy="3810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859440" y="3080984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ECG Lead Placement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6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11"/>
          <p:cNvPicPr preferRelativeResize="0">
            <a:picLocks noChangeAspect="1" noChangeArrowheads="1"/>
          </p:cNvPicPr>
          <p:nvPr/>
        </p:nvPicPr>
        <p:blipFill>
          <a:blip r:embed="rId3" cstate="print"/>
          <a:srcRect l="18214" t="24445" r="12762" b="24445"/>
          <a:stretch>
            <a:fillRect/>
          </a:stretch>
        </p:blipFill>
        <p:spPr bwMode="auto">
          <a:xfrm>
            <a:off x="1295400" y="457200"/>
            <a:ext cx="6248400" cy="598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4497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11"/>
          <p:cNvPicPr preferRelativeResize="0">
            <a:picLocks noChangeAspect="1" noChangeArrowheads="1"/>
          </p:cNvPicPr>
          <p:nvPr/>
        </p:nvPicPr>
        <p:blipFill>
          <a:blip r:embed="rId3" cstate="print"/>
          <a:srcRect l="46503" t="28889" r="20872" b="31111"/>
          <a:stretch>
            <a:fillRect/>
          </a:stretch>
        </p:blipFill>
        <p:spPr bwMode="auto">
          <a:xfrm>
            <a:off x="304800" y="1905000"/>
            <a:ext cx="2895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 descr="11"/>
          <p:cNvPicPr preferRelativeResize="0">
            <a:picLocks noChangeAspect="1" noChangeArrowheads="1"/>
          </p:cNvPicPr>
          <p:nvPr/>
        </p:nvPicPr>
        <p:blipFill>
          <a:blip r:embed="rId3" cstate="print"/>
          <a:srcRect l="78984" t="28889" r="4704" b="28888"/>
          <a:stretch>
            <a:fillRect/>
          </a:stretch>
        </p:blipFill>
        <p:spPr bwMode="auto">
          <a:xfrm>
            <a:off x="3600450" y="1905000"/>
            <a:ext cx="1447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4" name="Picture 4" descr="11"/>
          <p:cNvPicPr preferRelativeResize="0">
            <a:picLocks noChangeAspect="1" noChangeArrowheads="1"/>
          </p:cNvPicPr>
          <p:nvPr/>
        </p:nvPicPr>
        <p:blipFill>
          <a:blip r:embed="rId3" cstate="print"/>
          <a:srcRect l="15596" t="30000" r="52638" b="31111"/>
          <a:stretch>
            <a:fillRect/>
          </a:stretch>
        </p:blipFill>
        <p:spPr bwMode="auto">
          <a:xfrm>
            <a:off x="5410200" y="2028825"/>
            <a:ext cx="2819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524000" y="42672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4038600" y="4267200"/>
            <a:ext cx="6096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629400" y="4343400"/>
            <a:ext cx="6096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295400" y="4362450"/>
            <a:ext cx="933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Systole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505200" y="4371975"/>
            <a:ext cx="159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Early Diastole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899150" y="4389438"/>
            <a:ext cx="2203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Mid to Late Diastole</a:t>
            </a: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H="1">
            <a:off x="1295400" y="1447800"/>
            <a:ext cx="381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1371600" y="1066800"/>
            <a:ext cx="71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“Lub”</a:t>
            </a:r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H="1">
            <a:off x="4114800" y="1447800"/>
            <a:ext cx="609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4403725" y="10747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“Dub”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28850" y="304800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Heart Sounds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97718" y="1368623"/>
            <a:ext cx="21042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Closing of the AV valves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781550" y="1365447"/>
            <a:ext cx="3140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Closing of aortic and pulmonic valves</a:t>
            </a:r>
            <a:endParaRPr 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841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11"/>
          <p:cNvPicPr preferRelativeResize="0">
            <a:picLocks noChangeAspect="1" noChangeArrowheads="1"/>
          </p:cNvPicPr>
          <p:nvPr/>
        </p:nvPicPr>
        <p:blipFill>
          <a:blip r:embed="rId3" cstate="print"/>
          <a:srcRect l="18214" t="21111" r="14200" b="18889"/>
          <a:stretch>
            <a:fillRect/>
          </a:stretch>
        </p:blipFill>
        <p:spPr bwMode="auto">
          <a:xfrm>
            <a:off x="1905000" y="838200"/>
            <a:ext cx="4840288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3038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11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700" y="0"/>
            <a:ext cx="88757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1070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11"/>
          <p:cNvPicPr preferRelativeResize="0"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85" t="14670" r="13745" b="10471"/>
          <a:stretch/>
        </p:blipFill>
        <p:spPr bwMode="auto">
          <a:xfrm>
            <a:off x="526493" y="1006095"/>
            <a:ext cx="6751782" cy="513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60580" y="658212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Artery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329728" y="3057236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Capillaries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33922" y="764246"/>
            <a:ext cx="222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91614" y="1100365"/>
            <a:ext cx="15071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Narrow diameter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067341" y="1439328"/>
            <a:ext cx="17764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Internal elastic layer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2362483" y="2242066"/>
            <a:ext cx="1837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External elastic layer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2340504" y="1840348"/>
            <a:ext cx="17309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Thick smooth muscle layer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800600" y="6139934"/>
            <a:ext cx="20762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Only one cell layer thick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2721210" y="295373"/>
            <a:ext cx="2480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Blood Vessel Anatomy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278275" y="1401620"/>
            <a:ext cx="1398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Wider diameter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7297914" y="2427878"/>
            <a:ext cx="1617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(No elastic layers)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7353692" y="2964631"/>
            <a:ext cx="1575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Thinner smooth muscle layer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7315983" y="1816817"/>
            <a:ext cx="1459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One-way valves</a:t>
            </a:r>
            <a:endParaRPr lang="en-US" sz="1400" dirty="0"/>
          </a:p>
        </p:txBody>
      </p:sp>
      <p:cxnSp>
        <p:nvCxnSpPr>
          <p:cNvPr id="17" name="Straight Arrow Connector 16"/>
          <p:cNvCxnSpPr>
            <a:stCxn id="5" idx="1"/>
          </p:cNvCxnSpPr>
          <p:nvPr/>
        </p:nvCxnSpPr>
        <p:spPr>
          <a:xfrm flipH="1">
            <a:off x="1676400" y="1254254"/>
            <a:ext cx="215214" cy="18507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1"/>
          </p:cNvCxnSpPr>
          <p:nvPr/>
        </p:nvCxnSpPr>
        <p:spPr>
          <a:xfrm flipH="1">
            <a:off x="1784007" y="1593217"/>
            <a:ext cx="283334" cy="247131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1"/>
          </p:cNvCxnSpPr>
          <p:nvPr/>
        </p:nvCxnSpPr>
        <p:spPr>
          <a:xfrm flipH="1">
            <a:off x="2067341" y="1994237"/>
            <a:ext cx="273163" cy="1538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1"/>
          </p:cNvCxnSpPr>
          <p:nvPr/>
        </p:nvCxnSpPr>
        <p:spPr>
          <a:xfrm flipH="1">
            <a:off x="2067341" y="2395955"/>
            <a:ext cx="295142" cy="1538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9" idx="1"/>
          </p:cNvCxnSpPr>
          <p:nvPr/>
        </p:nvCxnSpPr>
        <p:spPr>
          <a:xfrm flipH="1" flipV="1">
            <a:off x="4591612" y="6139934"/>
            <a:ext cx="208988" cy="153889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2" idx="1"/>
          </p:cNvCxnSpPr>
          <p:nvPr/>
        </p:nvCxnSpPr>
        <p:spPr>
          <a:xfrm flipH="1">
            <a:off x="6553200" y="1555509"/>
            <a:ext cx="725075" cy="1538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5" idx="1"/>
          </p:cNvCxnSpPr>
          <p:nvPr/>
        </p:nvCxnSpPr>
        <p:spPr>
          <a:xfrm flipH="1">
            <a:off x="6553200" y="1970706"/>
            <a:ext cx="762783" cy="2353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93" name="Straight Arrow Connector 33792"/>
          <p:cNvCxnSpPr>
            <a:stCxn id="14" idx="1"/>
          </p:cNvCxnSpPr>
          <p:nvPr/>
        </p:nvCxnSpPr>
        <p:spPr>
          <a:xfrm flipH="1" flipV="1">
            <a:off x="6781800" y="3124200"/>
            <a:ext cx="571892" cy="102041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96" name="TextBox 33795"/>
          <p:cNvSpPr txBox="1"/>
          <p:nvPr/>
        </p:nvSpPr>
        <p:spPr>
          <a:xfrm>
            <a:off x="5486400" y="5715784"/>
            <a:ext cx="20072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Smallest blood vessels</a:t>
            </a:r>
            <a:endParaRPr lang="en-US" sz="1400" dirty="0"/>
          </a:p>
        </p:txBody>
      </p:sp>
      <p:cxnSp>
        <p:nvCxnSpPr>
          <p:cNvPr id="33798" name="Straight Arrow Connector 33797"/>
          <p:cNvCxnSpPr>
            <a:stCxn id="33796" idx="1"/>
          </p:cNvCxnSpPr>
          <p:nvPr/>
        </p:nvCxnSpPr>
        <p:spPr>
          <a:xfrm flipH="1" flipV="1">
            <a:off x="5334000" y="5791200"/>
            <a:ext cx="152400" cy="78473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22741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11"/>
          <p:cNvPicPr preferRelativeResize="0">
            <a:picLocks noChangeAspect="1" noChangeArrowheads="1"/>
          </p:cNvPicPr>
          <p:nvPr/>
        </p:nvPicPr>
        <p:blipFill>
          <a:blip r:embed="rId3" cstate="print"/>
          <a:srcRect l="21091" t="16667" r="19952" b="14444"/>
          <a:stretch>
            <a:fillRect/>
          </a:stretch>
        </p:blipFill>
        <p:spPr bwMode="auto">
          <a:xfrm>
            <a:off x="2590800" y="304800"/>
            <a:ext cx="4183063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41325" y="493713"/>
            <a:ext cx="1924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“Muscular Pump”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143000"/>
            <a:ext cx="24032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Helps low pressure </a:t>
            </a:r>
          </a:p>
          <a:p>
            <a:r>
              <a:rPr lang="en-US" dirty="0" smtClean="0"/>
              <a:t>blood in veins return</a:t>
            </a:r>
          </a:p>
          <a:p>
            <a:r>
              <a:rPr lang="en-US" dirty="0" smtClean="0"/>
              <a:t>to the heart.</a:t>
            </a:r>
          </a:p>
          <a:p>
            <a:r>
              <a:rPr lang="en-US" dirty="0" smtClean="0"/>
              <a:t>Especially in the legs.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14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IMAGE_TITLE" val="c:\gtk-powerpoint\mariebjpegs\11\11.05_instrinscond.eps_1.jp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IMAGE_TITLE" val="c:\gtk-powerpoint\mariebjpegs\11\11.u01_ecg_1.jp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IMAGE_TITLE" val="c:\gtk-powerpoint\mariebjpegs\11\11.06_cardiaccycle.eps_2.jp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IMAGE_TITLE" val="c:\gtk-powerpoint\mariebjpegs\11\11.17_pressure_1.jp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IMAGE_TITLE" val="c:\gtk-powerpoint\mariebjpegs\11\11.08a_semartvien.eps_1.jp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IMAGE_TITLE" val="c:\gtk-powerpoint\mariebjpegs\11\11.08b_vesselstruct.eps_3.jp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IMAGE_TITLE" val="c:\gtk-powerpoint\mariebjpegs\11\11.09_muscpump_1.jpg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92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Fairfield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Kelly, Ryan</dc:creator>
  <cp:lastModifiedBy>Kelly, Ryan</cp:lastModifiedBy>
  <cp:revision>1</cp:revision>
  <dcterms:created xsi:type="dcterms:W3CDTF">2016-03-07T15:00:00Z</dcterms:created>
  <dcterms:modified xsi:type="dcterms:W3CDTF">2016-03-07T15:07:52Z</dcterms:modified>
</cp:coreProperties>
</file>