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E378-18D0-4738-9FD7-4C4A126F26B3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B82B-9776-4EA6-88DF-65BE78F00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E378-18D0-4738-9FD7-4C4A126F26B3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B82B-9776-4EA6-88DF-65BE78F00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E378-18D0-4738-9FD7-4C4A126F26B3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B82B-9776-4EA6-88DF-65BE78F00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E378-18D0-4738-9FD7-4C4A126F26B3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B82B-9776-4EA6-88DF-65BE78F00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E378-18D0-4738-9FD7-4C4A126F26B3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B82B-9776-4EA6-88DF-65BE78F00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E378-18D0-4738-9FD7-4C4A126F26B3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B82B-9776-4EA6-88DF-65BE78F00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E378-18D0-4738-9FD7-4C4A126F26B3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B82B-9776-4EA6-88DF-65BE78F00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E378-18D0-4738-9FD7-4C4A126F26B3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B82B-9776-4EA6-88DF-65BE78F00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E378-18D0-4738-9FD7-4C4A126F26B3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B82B-9776-4EA6-88DF-65BE78F00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E378-18D0-4738-9FD7-4C4A126F26B3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B82B-9776-4EA6-88DF-65BE78F00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E378-18D0-4738-9FD7-4C4A126F26B3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B82B-9776-4EA6-88DF-65BE78F00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AE378-18D0-4738-9FD7-4C4A126F26B3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4B82B-9776-4EA6-88DF-65BE78F00F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674920"/>
            <a:ext cx="64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blood receiving chambers of the heart are the atria.</a:t>
            </a:r>
            <a:endParaRPr lang="en-US" sz="4000" dirty="0"/>
          </a:p>
        </p:txBody>
      </p:sp>
      <p:sp>
        <p:nvSpPr>
          <p:cNvPr id="2" name="Rounded Rectangle 1"/>
          <p:cNvSpPr/>
          <p:nvPr/>
        </p:nvSpPr>
        <p:spPr>
          <a:xfrm>
            <a:off x="5105400" y="2438400"/>
            <a:ext cx="990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219200"/>
            <a:ext cx="708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</a:t>
            </a:r>
            <a:r>
              <a:rPr lang="en-US" sz="4000" dirty="0" err="1" smtClean="0"/>
              <a:t>sinoatrial</a:t>
            </a:r>
            <a:r>
              <a:rPr lang="en-US" sz="4000" dirty="0" smtClean="0"/>
              <a:t> (SA) node of the heart is found in the wall of the right atrium.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007246" y="2608555"/>
            <a:ext cx="2802754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295400"/>
            <a:ext cx="6400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second major node of the heart that receives signals from the SA node is called the AV node.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219200" y="3276600"/>
            <a:ext cx="1905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990600"/>
            <a:ext cx="5562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Heart contraction is also known by the term Systole.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143000" y="2362200"/>
            <a:ext cx="1752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600200"/>
            <a:ext cx="594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Heart muscle relaxation is also known by the term Diastole.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990600" y="2943687"/>
            <a:ext cx="2209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1430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normal heart rate is approximately </a:t>
            </a:r>
          </a:p>
          <a:p>
            <a:r>
              <a:rPr lang="en-US" sz="4000" dirty="0" smtClean="0"/>
              <a:t>60-100 </a:t>
            </a:r>
            <a:r>
              <a:rPr lang="en-US" sz="4000" dirty="0" smtClean="0"/>
              <a:t>beats per minute.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899234" y="2500546"/>
            <a:ext cx="5272966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447800"/>
            <a:ext cx="6172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Unusual heart sounds, such as those emitted by poorly functioning valves, are called Heart murmurs.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371600" y="3352800"/>
            <a:ext cx="3276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990600"/>
            <a:ext cx="63245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smallest vessels, which carry blood to the cells of the tissues are the capillaries.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4330822" y="2406588"/>
            <a:ext cx="2146178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066800"/>
            <a:ext cx="6172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inner layer of the vein often folds inward to form valves.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219200" y="2429522"/>
            <a:ext cx="1524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1" y="1066800"/>
            <a:ext cx="6553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Dilated veins with pooled blood cause a condition known as varicose veins.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3352800" y="2490147"/>
            <a:ext cx="3048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90600"/>
            <a:ext cx="746759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typical blood pressure reading contains two numbers of which the first number is the systolic pressure and the second number is the diastolic </a:t>
            </a:r>
            <a:r>
              <a:rPr lang="en-US" sz="4000" dirty="0" err="1" smtClean="0"/>
              <a:t>pressue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838200" y="3581400"/>
            <a:ext cx="3581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781452"/>
            <a:ext cx="76256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pumping chambers of the heart are the ventricles.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2286000" y="2514600"/>
            <a:ext cx="2057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838200"/>
            <a:ext cx="662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only </a:t>
            </a:r>
            <a:r>
              <a:rPr lang="en-US" sz="4000" dirty="0" smtClean="0"/>
              <a:t>arteries </a:t>
            </a:r>
            <a:r>
              <a:rPr lang="en-US" sz="4000" dirty="0" smtClean="0"/>
              <a:t>of the body that carries oxygen-poor blood </a:t>
            </a:r>
            <a:r>
              <a:rPr lang="en-US" sz="4000" dirty="0" smtClean="0"/>
              <a:t>are</a:t>
            </a:r>
            <a:r>
              <a:rPr lang="en-US" sz="4000" dirty="0" smtClean="0"/>
              <a:t> </a:t>
            </a:r>
            <a:r>
              <a:rPr lang="en-US" sz="4000" dirty="0" smtClean="0"/>
              <a:t>the pulmonary </a:t>
            </a:r>
            <a:r>
              <a:rPr lang="en-US" sz="4000" dirty="0" smtClean="0"/>
              <a:t>arteries.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2819400" y="2209800"/>
            <a:ext cx="4038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1" y="914400"/>
            <a:ext cx="731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only veins of the body that carry oxygen-rich blood are the pulmonary veins.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914400" y="2286000"/>
            <a:ext cx="3733799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066800"/>
            <a:ext cx="480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fluid portion of the blood is the plasma.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295400" y="2438400"/>
            <a:ext cx="1905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1" y="1219200"/>
            <a:ext cx="61721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major molecule that transports oxygen within red blood cells is hemoglobin.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4140322" y="2590800"/>
            <a:ext cx="2641477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447800"/>
            <a:ext cx="6477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Red blood cells are formed in the bone marrow through a process known as </a:t>
            </a:r>
            <a:r>
              <a:rPr lang="en-US" sz="4000" dirty="0" err="1" smtClean="0"/>
              <a:t>hematopoiesis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219200" y="3352800"/>
            <a:ext cx="32385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524000"/>
            <a:ext cx="6400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Red blood cells survive and circulate in the human blood stream for approximately 100-120 days.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397122" y="3505200"/>
            <a:ext cx="2946277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295400"/>
            <a:ext cx="63245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production of red blood cells is regulated by a hormone known as Erythropoietin or EPO.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295400" y="3276600"/>
            <a:ext cx="4648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066800"/>
            <a:ext cx="5791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Antibodies are produced by white blood cells known as B cells.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981200" y="2402889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066800"/>
            <a:ext cx="64007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mass of platelets that patch a hole in a blood vessel is known as a platelet plug.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3962400" y="2438400"/>
            <a:ext cx="2743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3716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two major types of cells in your lymph nodes are T-lymphocytes (T cells) and B-lymphocytes (B cells).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2667000" y="2743200"/>
            <a:ext cx="4953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371600"/>
            <a:ext cx="70166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Blood returns to the heart from the lungs by means of the pulmonary veins.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990601" y="2743200"/>
            <a:ext cx="3508326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9906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Substances capable of stimulating the immune system are known as antigens.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143000" y="2362200"/>
            <a:ext cx="2133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295400"/>
            <a:ext cx="63246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Foreign organisms are engulfed by macrophages in a process known as </a:t>
            </a:r>
            <a:r>
              <a:rPr lang="en-US" sz="4000" dirty="0" err="1" smtClean="0"/>
              <a:t>phagocytosis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295400" y="3276600"/>
            <a:ext cx="2819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1430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cells needed to activate both B-cells and Killer T-cells are called Helper T-cells. 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838200" y="2514600"/>
            <a:ext cx="3048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90600"/>
            <a:ext cx="7772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Cells that kill virus-infected cells are known as </a:t>
            </a:r>
          </a:p>
          <a:p>
            <a:r>
              <a:rPr lang="en-US" sz="4000" dirty="0" smtClean="0"/>
              <a:t>Killer T cells (or Cytotoxic T-lymphocytes, CTLs). 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533400" y="2289326"/>
            <a:ext cx="6019800" cy="1139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143000"/>
            <a:ext cx="6477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purpose of the eye is to gather light from the environment and form an image on cells of the retina.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5791200" y="3124200"/>
            <a:ext cx="1600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1" y="1066800"/>
            <a:ext cx="701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nerve that carries impulses from the eye to the brain is the optic nerve.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143000" y="2438400"/>
            <a:ext cx="2666999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143000"/>
            <a:ext cx="723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inner coat of the posterior wall of the eye is composed of the retina (or rods and cones).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039056" y="2514600"/>
            <a:ext cx="5666543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990600"/>
            <a:ext cx="662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outer wall of the eye consists of the cornea and the sclera.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066800" y="2286000"/>
            <a:ext cx="1524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0668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thin, watery fluid in the anterior chamber of the eye is aqueous humor.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5105400" y="1828800"/>
            <a:ext cx="3352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143000"/>
            <a:ext cx="6934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jellylike substance that fills the posterior chamber of the eye is called vitreous humor.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3886200" y="2514600"/>
            <a:ext cx="3429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321293"/>
            <a:ext cx="670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large artery carrying blood from the left ventricle of the heart is the aorta.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3581400" y="2644066"/>
            <a:ext cx="1066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295400"/>
            <a:ext cx="75579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pupil of the eye is an opening in the portion of the eye known as the iris.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828800" y="2667000"/>
            <a:ext cx="990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371600"/>
            <a:ext cx="6553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eyelids are covered on their surfaces by the mucous membrane called the conjunctiva.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066800" y="3352800"/>
            <a:ext cx="2590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1" y="1219200"/>
            <a:ext cx="731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Tears that bathe the eyeball and keep it moist are produced by the </a:t>
            </a:r>
            <a:r>
              <a:rPr lang="en-US" sz="4000" dirty="0" err="1" smtClean="0"/>
              <a:t>lacrimal</a:t>
            </a:r>
            <a:r>
              <a:rPr lang="en-US" sz="4000" dirty="0" smtClean="0"/>
              <a:t> glands.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867792" y="2590800"/>
            <a:ext cx="3247007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066800"/>
            <a:ext cx="701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Twilight (dim light) vision is concerned with those retinal cells known as rods.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4191000" y="2438400"/>
            <a:ext cx="1066799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295400"/>
            <a:ext cx="6400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Daylight vision and close, detailed vision are permitted by those retinal cells known as cones.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905000" y="32766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990600"/>
            <a:ext cx="6172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place where most cones are concentrated is the fovea.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990600" y="22860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1" y="1371600"/>
            <a:ext cx="723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optic disc contains no visual receptors and is therefore called the blind spot.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828800" y="2688454"/>
            <a:ext cx="2438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2192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lobe of the brain where visual patterns are interpreted is the occipital lobe.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981200" y="2590800"/>
            <a:ext cx="2895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066800"/>
            <a:ext cx="72389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change of the lens shape to focus objects at various distances is under the control of a muscle called the </a:t>
            </a:r>
            <a:r>
              <a:rPr lang="en-US" sz="4000" dirty="0" err="1" smtClean="0"/>
              <a:t>ciliary</a:t>
            </a:r>
            <a:r>
              <a:rPr lang="en-US" sz="4000" dirty="0" smtClean="0"/>
              <a:t> muscle.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2819400" y="3048000"/>
            <a:ext cx="2895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295400"/>
            <a:ext cx="6477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middle ear bones, which transmit sound to the inner ear, are known as the </a:t>
            </a:r>
            <a:r>
              <a:rPr lang="en-US" sz="4000" dirty="0" err="1" smtClean="0"/>
              <a:t>ossicles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5581834" y="2640367"/>
            <a:ext cx="1809565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143000"/>
            <a:ext cx="6477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Blood vessels that carry blood away from the heart are arteries.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084554" y="2438400"/>
            <a:ext cx="1658645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219200"/>
            <a:ext cx="723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long, slender tube leading from the pharynx (throat) to the middle ear is the Eustachian tube.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4686300" y="2590800"/>
            <a:ext cx="34671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219200"/>
            <a:ext cx="624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snail-like structure of the inner ear is called the cochlea.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163714" y="2514600"/>
            <a:ext cx="1884285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447800"/>
            <a:ext cx="61721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Sound-induced nerve impulses are transmitted to the brain for interpretation over the cochlear branch of the nerve called the </a:t>
            </a:r>
            <a:r>
              <a:rPr lang="en-US" sz="4000" dirty="0" err="1" smtClean="0"/>
              <a:t>vestibulocochlear</a:t>
            </a:r>
            <a:r>
              <a:rPr lang="en-US" sz="4000" dirty="0" smtClean="0"/>
              <a:t> nerve.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219200" y="4572000"/>
            <a:ext cx="518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524000"/>
            <a:ext cx="64262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five primary tastes are sweet, sour, salty, umami, and bitter.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066800" y="2895600"/>
            <a:ext cx="1295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447800"/>
            <a:ext cx="594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Blood vessels that carry blood toward the heart are veins.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219200" y="2819400"/>
            <a:ext cx="1066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371600"/>
            <a:ext cx="6781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On the right side of the heart, the valve between the right atrium and right ventricle is the Right AV valve (or tricuspid valve).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914400" y="3276600"/>
            <a:ext cx="59436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295400"/>
            <a:ext cx="6629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flaps of the heart valves are anchored to the wall of the ventricles by tissue chords known as </a:t>
            </a:r>
            <a:r>
              <a:rPr lang="en-US" sz="4000" dirty="0" err="1" smtClean="0"/>
              <a:t>Chordae</a:t>
            </a:r>
            <a:r>
              <a:rPr lang="en-US" sz="4000" dirty="0" smtClean="0"/>
              <a:t> </a:t>
            </a:r>
            <a:r>
              <a:rPr lang="en-US" sz="4000" dirty="0" err="1" smtClean="0"/>
              <a:t>Tendinae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3505200" y="3276600"/>
            <a:ext cx="3733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295400"/>
            <a:ext cx="723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Arteries that supply blood to the tissue of the heart itself are the coronary arteries.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079376" y="2667000"/>
            <a:ext cx="3606923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854</Words>
  <Application>Microsoft Office PowerPoint</Application>
  <PresentationFormat>On-screen Show (4:3)</PresentationFormat>
  <Paragraphs>55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Ryan Kelly</dc:creator>
  <cp:lastModifiedBy>Windows User</cp:lastModifiedBy>
  <cp:revision>16</cp:revision>
  <dcterms:created xsi:type="dcterms:W3CDTF">2012-05-17T01:38:14Z</dcterms:created>
  <dcterms:modified xsi:type="dcterms:W3CDTF">2014-06-09T13:04:19Z</dcterms:modified>
</cp:coreProperties>
</file>