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2"/>
  </p:notesMasterIdLst>
  <p:sldIdLst>
    <p:sldId id="256" r:id="rId2"/>
    <p:sldId id="258" r:id="rId3"/>
    <p:sldId id="324" r:id="rId4"/>
    <p:sldId id="325" r:id="rId5"/>
    <p:sldId id="327" r:id="rId6"/>
    <p:sldId id="328" r:id="rId7"/>
    <p:sldId id="326" r:id="rId8"/>
    <p:sldId id="263" r:id="rId9"/>
    <p:sldId id="291" r:id="rId10"/>
    <p:sldId id="295" r:id="rId11"/>
    <p:sldId id="432" r:id="rId12"/>
    <p:sldId id="433" r:id="rId13"/>
    <p:sldId id="434" r:id="rId14"/>
    <p:sldId id="435" r:id="rId15"/>
    <p:sldId id="436" r:id="rId16"/>
    <p:sldId id="437" r:id="rId17"/>
    <p:sldId id="438" r:id="rId18"/>
    <p:sldId id="439" r:id="rId19"/>
    <p:sldId id="301" r:id="rId20"/>
    <p:sldId id="440" r:id="rId21"/>
    <p:sldId id="374" r:id="rId22"/>
    <p:sldId id="441" r:id="rId23"/>
    <p:sldId id="375" r:id="rId24"/>
    <p:sldId id="442" r:id="rId25"/>
    <p:sldId id="376" r:id="rId26"/>
    <p:sldId id="443" r:id="rId27"/>
    <p:sldId id="377" r:id="rId28"/>
    <p:sldId id="533" r:id="rId29"/>
    <p:sldId id="444" r:id="rId30"/>
    <p:sldId id="306" r:id="rId31"/>
    <p:sldId id="381" r:id="rId32"/>
    <p:sldId id="445" r:id="rId33"/>
    <p:sldId id="380" r:id="rId34"/>
    <p:sldId id="446" r:id="rId35"/>
    <p:sldId id="534" r:id="rId36"/>
    <p:sldId id="379" r:id="rId37"/>
    <p:sldId id="447" r:id="rId38"/>
    <p:sldId id="378" r:id="rId39"/>
    <p:sldId id="448" r:id="rId40"/>
    <p:sldId id="312" r:id="rId41"/>
    <p:sldId id="449" r:id="rId42"/>
    <p:sldId id="385" r:id="rId43"/>
    <p:sldId id="450" r:id="rId44"/>
    <p:sldId id="384" r:id="rId45"/>
    <p:sldId id="451" r:id="rId46"/>
    <p:sldId id="383" r:id="rId47"/>
    <p:sldId id="452" r:id="rId48"/>
    <p:sldId id="382" r:id="rId49"/>
    <p:sldId id="453" r:id="rId50"/>
    <p:sldId id="318" r:id="rId51"/>
    <p:sldId id="454" r:id="rId52"/>
    <p:sldId id="388" r:id="rId53"/>
    <p:sldId id="455" r:id="rId54"/>
    <p:sldId id="387" r:id="rId55"/>
    <p:sldId id="456" r:id="rId56"/>
    <p:sldId id="386" r:id="rId57"/>
    <p:sldId id="457" r:id="rId58"/>
    <p:sldId id="370" r:id="rId59"/>
    <p:sldId id="389" r:id="rId60"/>
    <p:sldId id="458" r:id="rId61"/>
    <p:sldId id="320" r:id="rId62"/>
    <p:sldId id="459" r:id="rId63"/>
    <p:sldId id="393" r:id="rId64"/>
    <p:sldId id="460" r:id="rId65"/>
    <p:sldId id="392" r:id="rId66"/>
    <p:sldId id="461" r:id="rId67"/>
    <p:sldId id="391" r:id="rId68"/>
    <p:sldId id="462" r:id="rId69"/>
    <p:sldId id="390" r:id="rId70"/>
    <p:sldId id="463" r:id="rId7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7" autoAdjust="0"/>
    <p:restoredTop sz="90929"/>
  </p:normalViewPr>
  <p:slideViewPr>
    <p:cSldViewPr>
      <p:cViewPr>
        <p:scale>
          <a:sx n="50" d="100"/>
          <a:sy n="50" d="100"/>
        </p:scale>
        <p:origin x="-918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5C09CE-CE78-4A05-9D00-52EF569AF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84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EB95C-860E-4648-AEDA-40B7B4374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B7EE9-319D-4813-8EA6-341902B5E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9604-087B-45BA-BBF2-211495558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A5A36-2A88-4FDF-99B8-CBDE351D5C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C2D76-B46A-4A5D-9737-15A6C865ED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92E78-A134-4C24-9110-176F5DABF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0579B-6D53-483E-9B59-4AFC845DE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78E73-3D3E-4968-A347-92D71E3AF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B534D-E8E4-4746-885B-3B7350965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25BF2-E5EC-417E-A766-7681543F9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D51DA-5A27-4CD6-9A41-1409B41FF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87BDDA-EB11-462F-8EE9-8A7E1CAAC7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4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4.xml"/><Relationship Id="rId3" Type="http://schemas.openxmlformats.org/officeDocument/2006/relationships/image" Target="../media/image4.png"/><Relationship Id="rId21" Type="http://schemas.openxmlformats.org/officeDocument/2006/relationships/slide" Target="slide44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2.xml"/><Relationship Id="rId33" Type="http://schemas.openxmlformats.org/officeDocument/2006/relationships/slide" Target="slide69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29" Type="http://schemas.openxmlformats.org/officeDocument/2006/relationships/slide" Target="slide61.xml"/><Relationship Id="rId1" Type="http://schemas.openxmlformats.org/officeDocument/2006/relationships/themeOverride" Target="../theme/themeOverride1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24" Type="http://schemas.openxmlformats.org/officeDocument/2006/relationships/slide" Target="slide50.xml"/><Relationship Id="rId32" Type="http://schemas.openxmlformats.org/officeDocument/2006/relationships/slide" Target="slide67.xml"/><Relationship Id="rId5" Type="http://schemas.openxmlformats.org/officeDocument/2006/relationships/slide" Target="slide11.xml"/><Relationship Id="rId15" Type="http://schemas.openxmlformats.org/officeDocument/2006/relationships/slide" Target="slide31.xml"/><Relationship Id="rId23" Type="http://schemas.openxmlformats.org/officeDocument/2006/relationships/slide" Target="slide48.xml"/><Relationship Id="rId28" Type="http://schemas.openxmlformats.org/officeDocument/2006/relationships/slide" Target="slide59.xml"/><Relationship Id="rId10" Type="http://schemas.openxmlformats.org/officeDocument/2006/relationships/slide" Target="slide21.xml"/><Relationship Id="rId19" Type="http://schemas.openxmlformats.org/officeDocument/2006/relationships/slide" Target="slide40.xml"/><Relationship Id="rId31" Type="http://schemas.openxmlformats.org/officeDocument/2006/relationships/slide" Target="slide65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29.xml"/><Relationship Id="rId22" Type="http://schemas.openxmlformats.org/officeDocument/2006/relationships/slide" Target="slide46.xml"/><Relationship Id="rId27" Type="http://schemas.openxmlformats.org/officeDocument/2006/relationships/slide" Target="slide56.xml"/><Relationship Id="rId30" Type="http://schemas.openxmlformats.org/officeDocument/2006/relationships/slide" Target="slide6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A20CA-69DB-43E9-8767-3893E068A99F}" type="slidenum">
              <a:rPr lang="en-US"/>
              <a:pPr/>
              <a:t>1</a:t>
            </a:fld>
            <a:endParaRPr lang="en-US"/>
          </a:p>
        </p:txBody>
      </p:sp>
      <p:pic>
        <p:nvPicPr>
          <p:cNvPr id="2055" name="Picture 7"/>
          <p:cNvPicPr>
            <a:picLocks noRot="1" noChangeAspect="1" noChangeArrowheads="1"/>
          </p:cNvPicPr>
          <p:nvPr>
            <a:wavAudioFile r:embed="rId1" name="WELCOME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1600" y="6705600"/>
            <a:ext cx="152400" cy="152400"/>
          </a:xfrm>
          <a:prstGeom prst="rect">
            <a:avLst/>
          </a:prstGeom>
          <a:noFill/>
        </p:spPr>
      </p:pic>
      <p:pic>
        <p:nvPicPr>
          <p:cNvPr id="205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2" name="RNDONE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1600" y="6705600"/>
            <a:ext cx="152400" cy="152400"/>
          </a:xfrm>
          <a:prstGeom prst="rect">
            <a:avLst/>
          </a:prstGeom>
          <a:noFill/>
        </p:spPr>
      </p:pic>
      <p:pic>
        <p:nvPicPr>
          <p:cNvPr id="2058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3" name="FADEAPPL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7818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9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6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671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14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50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4901-3332-4010-A574-FCA852869D82}" type="slidenum">
              <a:rPr lang="en-US"/>
              <a:pPr/>
              <a:t>10</a:t>
            </a:fld>
            <a:endParaRPr lang="en-US"/>
          </a:p>
        </p:txBody>
      </p:sp>
      <p:sp>
        <p:nvSpPr>
          <p:cNvPr id="43011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bicep?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DFA0-780C-4559-901B-CB200B1B0075}" type="slidenum">
              <a:rPr lang="en-US"/>
              <a:pPr/>
              <a:t>11</a:t>
            </a:fld>
            <a:endParaRPr lang="en-US"/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1905000" y="1828800"/>
            <a:ext cx="5943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60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endParaRPr lang="en-US" sz="60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title"/>
          </p:nvPr>
        </p:nvSpPr>
        <p:spPr>
          <a:xfrm>
            <a:off x="1219200" y="2514600"/>
            <a:ext cx="65532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This muscle does trunk flexion.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3B00-35E1-4C1B-9B77-C148C6977261}" type="slidenum">
              <a:rPr lang="en-US"/>
              <a:pPr/>
              <a:t>12</a:t>
            </a:fld>
            <a:endParaRPr lang="en-US"/>
          </a:p>
        </p:txBody>
      </p:sp>
      <p:sp>
        <p:nvSpPr>
          <p:cNvPr id="18944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rectus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abdominis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6A32-BB3D-49A4-8334-B6C087E9557E}" type="slidenum">
              <a:rPr lang="en-US"/>
              <a:pPr/>
              <a:t>13</a:t>
            </a:fld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title"/>
          </p:nvPr>
        </p:nvSpPr>
        <p:spPr>
          <a:xfrm>
            <a:off x="990600" y="2362200"/>
            <a:ext cx="70866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Weak hip flexor and lateral rotator.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C2AF-9823-4A2A-ADB6-4B3DC0BEC3C9}" type="slidenum">
              <a:rPr lang="en-US"/>
              <a:pPr/>
              <a:t>14</a:t>
            </a:fld>
            <a:endParaRPr lang="en-US"/>
          </a:p>
        </p:txBody>
      </p:sp>
      <p:sp>
        <p:nvSpPr>
          <p:cNvPr id="193541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2743200"/>
            <a:ext cx="70866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 the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sartorius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muscle?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EF5EA-3AE4-4578-BBC3-8EF96500BF96}" type="slidenum">
              <a:rPr lang="en-US"/>
              <a:pPr/>
              <a:t>15</a:t>
            </a:fld>
            <a:endParaRPr lang="en-US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title"/>
          </p:nvPr>
        </p:nvSpPr>
        <p:spPr>
          <a:xfrm>
            <a:off x="1219200" y="3124200"/>
            <a:ext cx="6553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Neck flexion (together); Neck rotation (alone).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E503-56A8-4E0C-89B9-954F3C3338FE}" type="slidenum">
              <a:rPr lang="en-US"/>
              <a:pPr/>
              <a:t>16</a:t>
            </a:fld>
            <a:endParaRPr lang="en-US"/>
          </a:p>
        </p:txBody>
      </p:sp>
      <p:sp>
        <p:nvSpPr>
          <p:cNvPr id="195589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2895600"/>
            <a:ext cx="75438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are the sternocleidomastoid muscles?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88D0-7528-41F2-973F-DC5F448DDC69}" type="slidenum">
              <a:rPr lang="en-US"/>
              <a:pPr/>
              <a:t>17</a:t>
            </a:fld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title"/>
          </p:nvPr>
        </p:nvSpPr>
        <p:spPr>
          <a:xfrm>
            <a:off x="1371600" y="1219200"/>
            <a:ext cx="6781800" cy="4419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Name the quadriceps muscles and their action. 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BCF7-B9C0-43FF-B0EC-345A039543CB}" type="slidenum">
              <a:rPr lang="en-US"/>
              <a:pPr/>
              <a:t>18</a:t>
            </a:fld>
            <a:endParaRPr lang="en-US"/>
          </a:p>
        </p:txBody>
      </p:sp>
      <p:sp>
        <p:nvSpPr>
          <p:cNvPr id="19763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title"/>
          </p:nvPr>
        </p:nvSpPr>
        <p:spPr>
          <a:xfrm>
            <a:off x="1143000" y="2743200"/>
            <a:ext cx="7010400" cy="1143000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are rectus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femoris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vastus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lateralis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vastus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medialis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vastus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intermedius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?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hat is knee extension?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9EF6-F82D-4835-95C4-5A33D303F2A1}" type="slidenum">
              <a:rPr lang="en-US"/>
              <a:pPr/>
              <a:t>19</a:t>
            </a:fld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6477000" cy="5867400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Structures that bring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nutrients like glucose and oxygen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muscles and carry waste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products like carbon dioxide and lactic acid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D9C1-416F-4BFF-80A5-415F3210E878}" type="slidenum">
              <a:rPr lang="en-US"/>
              <a:pPr/>
              <a:t>2</a:t>
            </a:fld>
            <a:endParaRPr lang="en-US"/>
          </a:p>
        </p:txBody>
      </p:sp>
      <p:pic>
        <p:nvPicPr>
          <p:cNvPr id="4099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WILLAPIR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7800" y="6781800"/>
            <a:ext cx="76200" cy="762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981200"/>
            <a:ext cx="7772400" cy="3048000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Muscles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67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3A2C5-5090-426C-8865-B0D38D2E520A}" type="slidenum">
              <a:rPr lang="en-US"/>
              <a:pPr/>
              <a:t>20</a:t>
            </a:fld>
            <a:endParaRPr lang="en-US"/>
          </a:p>
        </p:txBody>
      </p:sp>
      <p:sp>
        <p:nvSpPr>
          <p:cNvPr id="23040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2362200"/>
            <a:ext cx="7239000" cy="11430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are blood vessels?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074-32F6-4AB7-BD56-5718541867EE}" type="slidenum">
              <a:rPr lang="en-US"/>
              <a:pPr/>
              <a:t>21</a:t>
            </a:fld>
            <a:endParaRPr lang="en-US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2743200"/>
            <a:ext cx="6934200" cy="11430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Connective tissue structure that attaches a muscle to the bone.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271E-2CF1-44F5-9F29-311D0883ED69}" type="slidenum">
              <a:rPr lang="en-US"/>
              <a:pPr/>
              <a:t>22</a:t>
            </a:fld>
            <a:endParaRPr lang="en-US"/>
          </a:p>
        </p:txBody>
      </p:sp>
      <p:sp>
        <p:nvSpPr>
          <p:cNvPr id="231429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title"/>
          </p:nvPr>
        </p:nvSpPr>
        <p:spPr>
          <a:xfrm>
            <a:off x="1371600" y="2514600"/>
            <a:ext cx="6553200" cy="11430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a tendon?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7FE0-ECAE-484E-A603-F3F0A8407843}" type="slidenum">
              <a:rPr lang="en-US"/>
              <a:pPr/>
              <a:t>23</a:t>
            </a:fld>
            <a:endParaRPr lang="en-US"/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Another name given to a single muscle cell.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15CBE-0BB1-4B3B-BCEC-1EA69FA73AC2}" type="slidenum">
              <a:rPr lang="en-US"/>
              <a:pPr/>
              <a:t>24</a:t>
            </a:fld>
            <a:endParaRPr lang="en-US"/>
          </a:p>
        </p:txBody>
      </p:sp>
      <p:sp>
        <p:nvSpPr>
          <p:cNvPr id="23245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362200"/>
            <a:ext cx="7772400" cy="11430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a muscle fiber?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8F42-6E01-434D-A576-F91D4AF558B5}" type="slidenum">
              <a:rPr lang="en-US"/>
              <a:pPr/>
              <a:t>25</a:t>
            </a:fld>
            <a:endParaRPr lang="en-US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bundle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of muscle fibers wrapped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together.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CD3D3-F20D-4650-B49C-5D4A80512A45}" type="slidenum">
              <a:rPr lang="en-US"/>
              <a:pPr/>
              <a:t>26</a:t>
            </a:fld>
            <a:endParaRPr lang="en-US"/>
          </a:p>
        </p:txBody>
      </p:sp>
      <p:sp>
        <p:nvSpPr>
          <p:cNvPr id="23347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 a fascicle?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A81A-0EAE-48EE-B3DF-5F3BD2D5C064}" type="slidenum">
              <a:rPr lang="en-US"/>
              <a:pPr/>
              <a:t>27</a:t>
            </a:fld>
            <a:endParaRPr 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286000"/>
            <a:ext cx="77724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approximate number of skeletal muscles in the human body.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4EDA-43A5-4191-AA46-035CFDC9083F}" type="slidenum">
              <a:rPr lang="en-US"/>
              <a:pPr/>
              <a:t>28</a:t>
            </a:fld>
            <a:endParaRPr lang="en-US"/>
          </a:p>
        </p:txBody>
      </p:sp>
      <p:sp>
        <p:nvSpPr>
          <p:cNvPr id="326659" name="AutoShape 3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 600-850?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8971-32F9-4856-BD97-326ADEE92043}" type="slidenum">
              <a:rPr lang="en-US"/>
              <a:pPr/>
              <a:t>29</a:t>
            </a:fld>
            <a:endParaRPr lang="en-US"/>
          </a:p>
        </p:txBody>
      </p:sp>
      <p:sp>
        <p:nvSpPr>
          <p:cNvPr id="234502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7432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ontractile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protein that makes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thick filaments.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6326-F63A-4A58-8FE9-D5A6CCFB95DB}" type="slidenum">
              <a:rPr lang="en-US"/>
              <a:pPr/>
              <a:t>3</a:t>
            </a:fld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905000"/>
            <a:ext cx="7772400" cy="2971800"/>
          </a:xfrm>
        </p:spPr>
        <p:txBody>
          <a:bodyPr/>
          <a:lstStyle/>
          <a:p>
            <a:r>
              <a:rPr lang="en-US" sz="8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Gross Anatomy</a:t>
            </a:r>
          </a:p>
        </p:txBody>
      </p:sp>
    </p:spTree>
  </p:cSld>
  <p:clrMapOvr>
    <a:masterClrMapping/>
  </p:clrMapOvr>
  <p:transition advTm="3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C719-5731-433B-A041-EFBDABE013D4}" type="slidenum">
              <a:rPr lang="en-US"/>
              <a:pPr/>
              <a:t>30</a:t>
            </a:fld>
            <a:endParaRPr lang="en-US"/>
          </a:p>
        </p:txBody>
      </p:sp>
      <p:sp>
        <p:nvSpPr>
          <p:cNvPr id="54278" name="AutoShape 6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myosin protein?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2FF12-B609-4770-B339-4A71238971BB}" type="slidenum">
              <a:rPr lang="en-US"/>
              <a:pPr/>
              <a:t>31</a:t>
            </a:fld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28194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ontractile protein that makes the thin filaments.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84E9A-D030-4D41-996B-C632B52E3F90}" type="slidenum">
              <a:rPr lang="en-US"/>
              <a:pPr/>
              <a:t>32</a:t>
            </a:fld>
            <a:endParaRPr lang="en-US"/>
          </a:p>
        </p:txBody>
      </p:sp>
      <p:sp>
        <p:nvSpPr>
          <p:cNvPr id="23552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actin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protein?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AA24-48CA-4939-8BD2-0A3C129C4F7D}" type="slidenum">
              <a:rPr lang="en-US"/>
              <a:pPr/>
              <a:t>33</a:t>
            </a:fld>
            <a:endParaRPr lang="en-US"/>
          </a:p>
        </p:txBody>
      </p:sp>
      <p:sp>
        <p:nvSpPr>
          <p:cNvPr id="135176" name="Rectangle 8"/>
          <p:cNvSpPr>
            <a:spLocks noGrp="1" noChangeArrowheads="1"/>
          </p:cNvSpPr>
          <p:nvPr>
            <p:ph type="title"/>
          </p:nvPr>
        </p:nvSpPr>
        <p:spPr>
          <a:xfrm>
            <a:off x="762000" y="31242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Name given to one contractile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unit (the proteins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between two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z-lines).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2FD9-596B-4381-8494-F30BFF233B70}" type="slidenum">
              <a:rPr lang="en-US"/>
              <a:pPr/>
              <a:t>34</a:t>
            </a:fld>
            <a:endParaRPr lang="en-US"/>
          </a:p>
        </p:txBody>
      </p:sp>
      <p:sp>
        <p:nvSpPr>
          <p:cNvPr id="236549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a sarcomere?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49AD-04EE-4770-B247-7B232A7B73A0}" type="slidenum">
              <a:rPr lang="en-US"/>
              <a:pPr/>
              <a:t>35</a:t>
            </a:fld>
            <a:endParaRPr lang="en-US"/>
          </a:p>
        </p:txBody>
      </p:sp>
      <p:sp>
        <p:nvSpPr>
          <p:cNvPr id="328706" name="WordArt 2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52578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52549"/>
                        <a:invGamma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Daily</a:t>
            </a:r>
          </a:p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52549"/>
                        <a:invGamma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Double!!</a:t>
            </a:r>
          </a:p>
        </p:txBody>
      </p:sp>
      <p:pic>
        <p:nvPicPr>
          <p:cNvPr id="328707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S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3246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9" fill="hold"/>
                                        <p:tgtEl>
                                          <p:spTgt spid="3287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707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9C57F-0D54-4BCB-AE3E-95D6C9658F2E}" type="slidenum">
              <a:rPr lang="en-US"/>
              <a:pPr/>
              <a:t>36</a:t>
            </a:fld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Muscles get bigger and stronger by 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A. Making more muscle cells.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B. Adding more protein to existing cells.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84D3D-4E8B-4478-84EE-4F44AF5F1F0C}" type="slidenum">
              <a:rPr lang="en-US"/>
              <a:pPr/>
              <a:t>37</a:t>
            </a:fld>
            <a:endParaRPr lang="en-US"/>
          </a:p>
        </p:txBody>
      </p:sp>
      <p:sp>
        <p:nvSpPr>
          <p:cNvPr id="23757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38400"/>
            <a:ext cx="78486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 B? Adding more protein to existing muscle cells.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5634-C7BB-4F2D-8AEB-37BF587BD14C}" type="slidenum">
              <a:rPr lang="en-US"/>
              <a:pPr/>
              <a:t>38</a:t>
            </a:fld>
            <a:endParaRPr lang="en-US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5562600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Bundles of thick and thin contractile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protein filaments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form these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structures within a muscle cell.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3694-7794-4F33-86EF-86E81A6F30CA}" type="slidenum">
              <a:rPr lang="en-US"/>
              <a:pPr/>
              <a:t>39</a:t>
            </a:fld>
            <a:endParaRPr lang="en-US"/>
          </a:p>
        </p:txBody>
      </p:sp>
      <p:sp>
        <p:nvSpPr>
          <p:cNvPr id="23859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are myofibrils?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6DFC-D9AF-49A6-BBF4-4F99A66B5772}" type="slidenum">
              <a:rPr lang="en-US"/>
              <a:pPr/>
              <a:t>4</a:t>
            </a:fld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514600"/>
            <a:ext cx="7772400" cy="1143000"/>
          </a:xfrm>
        </p:spPr>
        <p:txBody>
          <a:bodyPr/>
          <a:lstStyle/>
          <a:p>
            <a:r>
              <a:rPr lang="en-US" sz="8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Microscopic Anatomy</a:t>
            </a:r>
          </a:p>
        </p:txBody>
      </p:sp>
    </p:spTree>
  </p:cSld>
  <p:clrMapOvr>
    <a:masterClrMapping/>
  </p:clrMapOvr>
  <p:transition advTm="3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04E5-9335-413F-B623-2BBB2B7ABF0A}" type="slidenum">
              <a:rPr lang="en-US"/>
              <a:pPr/>
              <a:t>40</a:t>
            </a:fld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1295400"/>
            <a:ext cx="77724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Muscle that does this.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3124200" cy="32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D1E0-BF78-4C5A-A2F8-10CB0C9803F8}" type="slidenum">
              <a:rPr lang="en-US"/>
              <a:pPr/>
              <a:t>41</a:t>
            </a:fld>
            <a:endParaRPr lang="en-US"/>
          </a:p>
        </p:txBody>
      </p:sp>
      <p:sp>
        <p:nvSpPr>
          <p:cNvPr id="239621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deltoid?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C94B-1449-437C-BEE0-96186EB25A09}" type="slidenum">
              <a:rPr lang="en-US"/>
              <a:pPr/>
              <a:t>42</a:t>
            </a:fld>
            <a:endParaRPr lang="en-US"/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76275" y="1447800"/>
            <a:ext cx="77724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Muscle that enables you to do this.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800"/>
            <a:ext cx="3638550" cy="368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3CDE-F9BB-491D-8D85-5E404CA18E18}" type="slidenum">
              <a:rPr lang="en-US"/>
              <a:pPr/>
              <a:t>43</a:t>
            </a:fld>
            <a:endParaRPr lang="en-US"/>
          </a:p>
        </p:txBody>
      </p:sp>
      <p:sp>
        <p:nvSpPr>
          <p:cNvPr id="24064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are your triceps?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75FB-8852-4B84-BF3C-B55FE9861C14}" type="slidenum">
              <a:rPr lang="en-US"/>
              <a:pPr/>
              <a:t>44</a:t>
            </a:fld>
            <a:endParaRPr lang="en-US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Muscle that does this.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 descr="http://www.weight-lifting-workout-routines.com/lats-pulldow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14599"/>
            <a:ext cx="4038600" cy="369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D87F-1D49-49A5-8618-6EC773FE9D14}" type="slidenum">
              <a:rPr lang="en-US"/>
              <a:pPr/>
              <a:t>45</a:t>
            </a:fld>
            <a:endParaRPr lang="en-US"/>
          </a:p>
        </p:txBody>
      </p:sp>
      <p:sp>
        <p:nvSpPr>
          <p:cNvPr id="241669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latissimus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dorsi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6CD57-0831-480D-9F76-28E88E525419}" type="slidenum">
              <a:rPr lang="en-US"/>
              <a:pPr/>
              <a:t>46</a:t>
            </a:fld>
            <a:endParaRPr lang="en-US"/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Muscle group that does this.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 descr="http://www.building-muscle101.com/images/hack_squ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399"/>
            <a:ext cx="3886200" cy="350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5532-4206-450F-AEE5-0B4F6E002EB4}" type="slidenum">
              <a:rPr lang="en-US"/>
              <a:pPr/>
              <a:t>47</a:t>
            </a:fld>
            <a:endParaRPr lang="en-US"/>
          </a:p>
        </p:txBody>
      </p:sp>
      <p:sp>
        <p:nvSpPr>
          <p:cNvPr id="24269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are your quadriceps?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7C067-DE18-463D-977D-3E60672776B4}" type="slidenum">
              <a:rPr lang="en-US"/>
              <a:pPr/>
              <a:t>48</a:t>
            </a:fld>
            <a:endParaRPr lang="en-US"/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23622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Muscles that rotate the upper body like this.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2" descr="http://www.weight-lifting-workout-routines.com/trunk-rotation-mach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2647950"/>
            <a:ext cx="3505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D157-69D9-4678-B4D4-3EF2B7E978C8}" type="slidenum">
              <a:rPr lang="en-US"/>
              <a:pPr/>
              <a:t>49</a:t>
            </a:fld>
            <a:endParaRPr lang="en-US"/>
          </a:p>
        </p:txBody>
      </p:sp>
      <p:sp>
        <p:nvSpPr>
          <p:cNvPr id="24371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are the internal and external </a:t>
            </a: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obliques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E530-4A50-4A9B-AE03-A84EC6E69D1C}" type="slidenum">
              <a:rPr lang="en-US"/>
              <a:pPr/>
              <a:t>5</a:t>
            </a:fld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2895600"/>
            <a:ext cx="7162800" cy="1143000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Muscle </a:t>
            </a:r>
            <a:r>
              <a:rPr lang="en-US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Pics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Tm="300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55B4E-481F-43A6-ABEC-CF4FA592FCD8}" type="slidenum">
              <a:rPr lang="en-US"/>
              <a:pPr/>
              <a:t>50</a:t>
            </a:fld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25146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nergy pathway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that requires oxygen.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5425-31E7-4C0D-9B6F-665AE22B496C}" type="slidenum">
              <a:rPr lang="en-US"/>
              <a:pPr/>
              <a:t>51</a:t>
            </a:fld>
            <a:endParaRPr lang="en-US"/>
          </a:p>
        </p:txBody>
      </p:sp>
      <p:sp>
        <p:nvSpPr>
          <p:cNvPr id="244741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aerobic energy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pathway?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786-2F49-409A-BF76-4FCC269FAE93}" type="slidenum">
              <a:rPr lang="en-US"/>
              <a:pPr/>
              <a:t>52</a:t>
            </a:fld>
            <a:endParaRPr lang="en-US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nergy pathway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that does not require oxygen.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4BE55-3631-4AEB-9F5F-DD46DF118659}" type="slidenum">
              <a:rPr lang="en-US"/>
              <a:pPr/>
              <a:t>53</a:t>
            </a:fld>
            <a:endParaRPr lang="en-US"/>
          </a:p>
        </p:txBody>
      </p:sp>
      <p:sp>
        <p:nvSpPr>
          <p:cNvPr id="24576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6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4102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anaerobic energy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pathway?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25A-96DC-4FFB-A86E-A457296784AF}" type="slidenum">
              <a:rPr lang="en-US"/>
              <a:pPr/>
              <a:t>54</a:t>
            </a:fld>
            <a:endParaRPr 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Cell organelle where aerobic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energy production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takes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EEAE-1BF0-416E-A351-8F5E51D7A62D}" type="slidenum">
              <a:rPr lang="en-US"/>
              <a:pPr/>
              <a:t>55</a:t>
            </a:fld>
            <a:endParaRPr lang="en-US"/>
          </a:p>
        </p:txBody>
      </p:sp>
      <p:sp>
        <p:nvSpPr>
          <p:cNvPr id="246789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2209800"/>
            <a:ext cx="7772400" cy="11430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the mitochondria?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5FB4-302E-4FC5-806F-034672B22ACA}" type="slidenum">
              <a:rPr lang="en-US"/>
              <a:pPr/>
              <a:t>56</a:t>
            </a:fld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2286000"/>
            <a:ext cx="77724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Acidic byproduct of anaerobic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energy production.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799DF-94F0-4AB8-A28C-341DF0C7E2F2}" type="slidenum">
              <a:rPr lang="en-US"/>
              <a:pPr/>
              <a:t>57</a:t>
            </a:fld>
            <a:endParaRPr lang="en-US"/>
          </a:p>
        </p:txBody>
      </p:sp>
      <p:sp>
        <p:nvSpPr>
          <p:cNvPr id="24781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lactic acid?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5AEA-B0EF-442E-965D-67F5D073B847}" type="slidenum">
              <a:rPr lang="en-US"/>
              <a:pPr/>
              <a:t>58</a:t>
            </a:fld>
            <a:endParaRPr lang="en-US"/>
          </a:p>
        </p:txBody>
      </p:sp>
      <p:sp>
        <p:nvSpPr>
          <p:cNvPr id="119810" name="WordArt 2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057400" y="1905000"/>
            <a:ext cx="52578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52549"/>
                        <a:invGamma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Daily</a:t>
            </a:r>
          </a:p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0000">
                        <a:gamma/>
                        <a:shade val="52549"/>
                        <a:invGamma/>
                      </a:srgbClr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Double!!</a:t>
            </a:r>
          </a:p>
        </p:txBody>
      </p:sp>
      <p:pic>
        <p:nvPicPr>
          <p:cNvPr id="119811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S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324600"/>
            <a:ext cx="76200" cy="7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9" fill="hold"/>
                                        <p:tgtEl>
                                          <p:spTgt spid="1198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9811"/>
                </p:tgtEl>
              </p:cMediaNode>
            </p:audio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4A604-3E7F-463A-805E-9B1153A9D0E3}" type="slidenum">
              <a:rPr lang="en-US"/>
              <a:pPr/>
              <a:t>59</a:t>
            </a:fld>
            <a:endParaRPr lang="en-US"/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7772400" cy="3200400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Number of ATP generated per glucose using aerobic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pathway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vs. number of ATP generated per glucose using anaerobic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pathway.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402E-6091-496F-9A65-FF0CD9859B59}" type="slidenum">
              <a:rPr lang="en-US"/>
              <a:pPr/>
              <a:t>6</a:t>
            </a:fld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2209800"/>
            <a:ext cx="6781800" cy="2514600"/>
          </a:xfrm>
        </p:spPr>
        <p:txBody>
          <a:bodyPr/>
          <a:lstStyle/>
          <a:p>
            <a:r>
              <a:rPr lang="en-US" sz="8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Energy</a:t>
            </a:r>
          </a:p>
        </p:txBody>
      </p:sp>
    </p:spTree>
  </p:cSld>
  <p:clrMapOvr>
    <a:masterClrMapping/>
  </p:clrMapOvr>
  <p:transition advTm="300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4C41-BC93-4F17-BF82-F61421FFA169}" type="slidenum">
              <a:rPr lang="en-US"/>
              <a:pPr/>
              <a:t>60</a:t>
            </a:fld>
            <a:endParaRPr lang="en-US"/>
          </a:p>
        </p:txBody>
      </p:sp>
      <p:sp>
        <p:nvSpPr>
          <p:cNvPr id="24883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36 ATP vs. 2 ATP?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51C4-43C3-4122-AC2F-E00E10CC30C6}" type="slidenum">
              <a:rPr lang="en-US"/>
              <a:pPr/>
              <a:t>61</a:t>
            </a:fld>
            <a:endParaRPr lang="en-U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54864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Thick filaments use this energetic molecule to pull thin filaments together and cause contraction.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EFC05-3011-4E4D-ABEF-494E1EFBC6D9}" type="slidenum">
              <a:rPr lang="en-US"/>
              <a:pPr/>
              <a:t>62</a:t>
            </a:fld>
            <a:endParaRPr lang="en-US"/>
          </a:p>
        </p:txBody>
      </p:sp>
      <p:sp>
        <p:nvSpPr>
          <p:cNvPr id="250885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2438400"/>
            <a:ext cx="7696200" cy="11430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is ATP?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3FFDD-BB33-4223-BB7E-3D280F91C78E}" type="slidenum">
              <a:rPr lang="en-US"/>
              <a:pPr/>
              <a:t>63</a:t>
            </a:fld>
            <a:endParaRPr 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56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Aerobic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exercise leads to an increase in these structures responsible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for delivering oxygen and nutrients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working muscles.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A28A8-47AA-4B12-86F5-432FACEB408D}" type="slidenum">
              <a:rPr lang="en-US"/>
              <a:pPr/>
              <a:t>64</a:t>
            </a:fld>
            <a:endParaRPr lang="en-US"/>
          </a:p>
        </p:txBody>
      </p:sp>
      <p:sp>
        <p:nvSpPr>
          <p:cNvPr id="251909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2743200"/>
          </a:xfrm>
        </p:spPr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are blood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vessels?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560D6-BE62-48A4-AA8C-DB87C8AEE3C6}" type="slidenum">
              <a:rPr lang="en-US"/>
              <a:pPr/>
              <a:t>65</a:t>
            </a:fld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2057400"/>
            <a:ext cx="7772400" cy="2667000"/>
          </a:xfrm>
        </p:spPr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This organ increases in size and strength to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better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deliver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oxygen-rich blood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working muscles.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48D0-E863-4975-A2FB-D2D465D86EC1}" type="slidenum">
              <a:rPr lang="en-US"/>
              <a:pPr/>
              <a:t>66</a:t>
            </a:fld>
            <a:endParaRPr lang="en-US"/>
          </a:p>
        </p:txBody>
      </p:sp>
      <p:sp>
        <p:nvSpPr>
          <p:cNvPr id="252933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29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31242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the heart?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5B8C-4550-4E27-B377-0674B9E39C15}" type="slidenum">
              <a:rPr lang="en-US"/>
              <a:pPr/>
              <a:t>67</a:t>
            </a:fld>
            <a:endParaRPr lang="en-US"/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Anaerobic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exercise leads to an increase in these within a muscle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cell, which causes your muscle cells to increase in size and strength.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E718-8C4F-4868-8EF7-FC511E9995FA}" type="slidenum">
              <a:rPr lang="en-US"/>
              <a:pPr/>
              <a:t>68</a:t>
            </a:fld>
            <a:endParaRPr lang="en-US"/>
          </a:p>
        </p:txBody>
      </p:sp>
      <p:sp>
        <p:nvSpPr>
          <p:cNvPr id="253957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are contractile proteins or contractile filaments or myofibrils?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F9C8-1507-48A2-9D52-67E1C84DFBC1}" type="slidenum">
              <a:rPr lang="en-US"/>
              <a:pPr/>
              <a:t>69</a:t>
            </a:fld>
            <a:endParaRPr lang="en-US"/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3810000"/>
          </a:xfrm>
        </p:spPr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Protein in muscle cells that binds oxygen.  Its concentration increases in response to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aerobic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exercise.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319A-6D81-44BC-9D0B-98F43C4B7E49}" type="slidenum">
              <a:rPr lang="en-US"/>
              <a:pPr/>
              <a:t>7</a:t>
            </a:fld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124200"/>
            <a:ext cx="7772400" cy="1143000"/>
          </a:xfrm>
        </p:spPr>
        <p:txBody>
          <a:bodyPr/>
          <a:lstStyle/>
          <a:p>
            <a:r>
              <a:rPr lang="en-US" sz="8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Exercise</a:t>
            </a: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72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2D83-5D61-425B-AD9C-7BF7EBC1D3DB}" type="slidenum">
              <a:rPr lang="en-US"/>
              <a:pPr/>
              <a:t>70</a:t>
            </a:fld>
            <a:endParaRPr lang="en-US"/>
          </a:p>
        </p:txBody>
      </p:sp>
      <p:sp>
        <p:nvSpPr>
          <p:cNvPr id="254981" name="AutoShape 5">
            <a:hlinkClick r:id="rId2" action="ppaction://hlinksldjump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85800" y="5486400"/>
            <a:ext cx="1219200" cy="838200"/>
          </a:xfrm>
          <a:prstGeom prst="actionButtonBlank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3200400"/>
          </a:xfrm>
        </p:spPr>
        <p:txBody>
          <a:bodyPr/>
          <a:lstStyle/>
          <a:p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What is myoglobin?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D927B-59F3-44E3-A2E8-E305E11EA24E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1143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Muscles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Gross Anatomy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2766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Microscopic Anatomy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47244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Muscle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Pics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62484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Energy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7848600" y="304800"/>
            <a:ext cx="1143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Exercise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61925" y="1295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4" action="ppaction://hlinksldjump"/>
              </a:rPr>
              <a:t>$100</a:t>
            </a:r>
            <a:endParaRPr lang="en-US" sz="4000" b="1"/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161925" y="2438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5" action="ppaction://hlinksldjump"/>
              </a:rPr>
              <a:t>$200</a:t>
            </a:r>
            <a:endParaRPr lang="en-US" sz="4000" b="1"/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161925" y="3581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6" action="ppaction://hlinksldjump"/>
              </a:rPr>
              <a:t>$300</a:t>
            </a:r>
            <a:endParaRPr lang="en-US" sz="4000" b="1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161925" y="4724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7" action="ppaction://hlinksldjump"/>
              </a:rPr>
              <a:t>$400</a:t>
            </a:r>
            <a:endParaRPr lang="en-US" sz="4000" b="1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161925" y="5867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8" action="ppaction://hlinksldjump"/>
              </a:rPr>
              <a:t>$500</a:t>
            </a:r>
            <a:endParaRPr lang="en-US" sz="4000" b="1"/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1685925" y="1292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9" action="ppaction://hlinksldjump"/>
              </a:rPr>
              <a:t>$100</a:t>
            </a:r>
            <a:endParaRPr lang="en-US" sz="4000" b="1"/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1695450" y="2435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0" action="ppaction://hlinksldjump"/>
              </a:rPr>
              <a:t>$200</a:t>
            </a:r>
            <a:endParaRPr lang="en-US" sz="4000" b="1"/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1685925" y="3578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1" action="ppaction://hlinksldjump"/>
              </a:rPr>
              <a:t>$300</a:t>
            </a:r>
            <a:endParaRPr lang="en-US" sz="4000" b="1"/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1685925" y="4721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2" action="ppaction://hlinksldjump"/>
              </a:rPr>
              <a:t>$400</a:t>
            </a:r>
            <a:endParaRPr lang="en-US" sz="4000" b="1"/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1685925" y="5864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3" action="ppaction://hlinksldjump"/>
              </a:rPr>
              <a:t>$500</a:t>
            </a:r>
            <a:endParaRPr lang="en-US" sz="4000" b="1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3209925" y="12795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4" action="ppaction://hlinksldjump"/>
              </a:rPr>
              <a:t>$100</a:t>
            </a:r>
            <a:endParaRPr lang="en-US" sz="4000" b="1"/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3209925" y="24384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5" action="ppaction://hlinksldjump"/>
              </a:rPr>
              <a:t>$200</a:t>
            </a:r>
            <a:endParaRPr lang="en-US" sz="4000" b="1"/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3200400" y="35655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6" action="ppaction://hlinksldjump"/>
              </a:rPr>
              <a:t>$300</a:t>
            </a:r>
            <a:endParaRPr lang="en-US" sz="4000" b="1"/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3209925" y="4721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7" action="ppaction://hlinksldjump"/>
              </a:rPr>
              <a:t>$400</a:t>
            </a:r>
            <a:endParaRPr lang="en-US" sz="4000" b="1"/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3209925" y="5864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8" action="ppaction://hlinksldjump"/>
              </a:rPr>
              <a:t>$500</a:t>
            </a:r>
            <a:endParaRPr lang="en-US" sz="4000" b="1"/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4724400" y="1292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19" action="ppaction://hlinksldjump"/>
              </a:rPr>
              <a:t>$100</a:t>
            </a:r>
            <a:endParaRPr lang="en-US" sz="4000" b="1"/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4724400" y="2435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0" action="ppaction://hlinksldjump"/>
              </a:rPr>
              <a:t>$200</a:t>
            </a:r>
            <a:endParaRPr lang="en-US" sz="4000" b="1"/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4733925" y="3578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1" action="ppaction://hlinksldjump"/>
              </a:rPr>
              <a:t>$300</a:t>
            </a:r>
            <a:endParaRPr lang="en-US" sz="4000" b="1"/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4733925" y="4721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2" action="ppaction://hlinksldjump"/>
              </a:rPr>
              <a:t>$400</a:t>
            </a:r>
            <a:endParaRPr lang="en-US" sz="4000" b="1"/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4733925" y="5864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3" action="ppaction://hlinksldjump"/>
              </a:rPr>
              <a:t>$500</a:t>
            </a:r>
            <a:endParaRPr lang="en-US" sz="4000" b="1"/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6267450" y="1292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4" action="ppaction://hlinksldjump"/>
              </a:rPr>
              <a:t>$100</a:t>
            </a:r>
            <a:endParaRPr lang="en-US" sz="4000" b="1"/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6257925" y="2435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5" action="ppaction://hlinksldjump"/>
              </a:rPr>
              <a:t>$200</a:t>
            </a:r>
            <a:endParaRPr lang="en-US" sz="4000" b="1"/>
          </a:p>
        </p:txBody>
      </p: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6267450" y="3578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6" action="ppaction://hlinksldjump"/>
              </a:rPr>
              <a:t>$300</a:t>
            </a:r>
            <a:endParaRPr lang="en-US" sz="4000" b="1"/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6267450" y="4721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7" action="ppaction://hlinksldjump"/>
              </a:rPr>
              <a:t>$400</a:t>
            </a:r>
            <a:endParaRPr lang="en-US" sz="4000" b="1"/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6267450" y="5864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8" action="ppaction://hlinksldjump"/>
              </a:rPr>
              <a:t>$500</a:t>
            </a:r>
            <a:endParaRPr lang="en-US" sz="4000" b="1"/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7791450" y="1292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29" action="ppaction://hlinksldjump"/>
              </a:rPr>
              <a:t>$100</a:t>
            </a:r>
            <a:endParaRPr lang="en-US" sz="4000" b="1"/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7791450" y="2435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30" action="ppaction://hlinksldjump"/>
              </a:rPr>
              <a:t>$200</a:t>
            </a:r>
            <a:endParaRPr lang="en-US" sz="4000" b="1"/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7781925" y="3578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31" action="ppaction://hlinksldjump"/>
              </a:rPr>
              <a:t>$300</a:t>
            </a:r>
            <a:endParaRPr lang="en-US" sz="4000" b="1"/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7791450" y="4721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32" action="ppaction://hlinksldjump"/>
              </a:rPr>
              <a:t>$400</a:t>
            </a:r>
            <a:endParaRPr lang="en-US" sz="4000" b="1"/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7791450" y="5864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hlinkClick r:id="rId33" action="ppaction://hlinksldjump"/>
              </a:rPr>
              <a:t>$500</a:t>
            </a:r>
            <a:endParaRPr lang="en-US" sz="4000" b="1"/>
          </a:p>
        </p:txBody>
      </p:sp>
      <p:sp>
        <p:nvSpPr>
          <p:cNvPr id="9290" name="AutoShape 7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839200" y="6553200"/>
            <a:ext cx="228600" cy="152400"/>
          </a:xfrm>
          <a:prstGeom prst="star5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5B38-3D5D-40B1-B34A-30607BFFEB6F}" type="slidenum">
              <a:rPr lang="en-US"/>
              <a:pPr/>
              <a:t>9</a:t>
            </a:fld>
            <a:endParaRPr lang="en-US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title"/>
          </p:nvPr>
        </p:nvSpPr>
        <p:spPr>
          <a:xfrm>
            <a:off x="1219200" y="3048000"/>
            <a:ext cx="68580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This muscle does elbow flexion.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00"/>
    </a:hlink>
    <a:folHlink>
      <a:srgbClr val="33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661</Words>
  <Application>Microsoft Office PowerPoint</Application>
  <PresentationFormat>On-screen Show (4:3)</PresentationFormat>
  <Paragraphs>176</Paragraphs>
  <Slides>70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Default Design</vt:lpstr>
      <vt:lpstr>PowerPoint Presentation</vt:lpstr>
      <vt:lpstr>Muscles</vt:lpstr>
      <vt:lpstr>Gross Anatomy</vt:lpstr>
      <vt:lpstr>Microscopic Anatomy</vt:lpstr>
      <vt:lpstr>Muscle Pics </vt:lpstr>
      <vt:lpstr>Energy</vt:lpstr>
      <vt:lpstr>Exercise </vt:lpstr>
      <vt:lpstr>PowerPoint Presentation</vt:lpstr>
      <vt:lpstr>This muscle does elbow flexion. </vt:lpstr>
      <vt:lpstr>What is the bicep?</vt:lpstr>
      <vt:lpstr>This muscle does trunk flexion.</vt:lpstr>
      <vt:lpstr>What is the  rectus abdominis?</vt:lpstr>
      <vt:lpstr>Weak hip flexor and lateral rotator.</vt:lpstr>
      <vt:lpstr>What is the sartorius muscle?</vt:lpstr>
      <vt:lpstr>Neck flexion (together); Neck rotation (alone).</vt:lpstr>
      <vt:lpstr>What are the sternocleidomastoid muscles?</vt:lpstr>
      <vt:lpstr>Name the quadriceps muscles and their action.  </vt:lpstr>
      <vt:lpstr>What are rectus femoris, vastus lateralis, vastus medialis, vastus intermedius? What is knee extension?</vt:lpstr>
      <vt:lpstr>Structures that bring nutrients like glucose and oxygen to muscles and carry waste products like carbon dioxide and lactic acid away.</vt:lpstr>
      <vt:lpstr>What are blood vessels?</vt:lpstr>
      <vt:lpstr>Connective tissue structure that attaches a muscle to the bone.</vt:lpstr>
      <vt:lpstr>What is a tendon?</vt:lpstr>
      <vt:lpstr>Another name given to a single muscle cell.</vt:lpstr>
      <vt:lpstr>What is a muscle fiber?</vt:lpstr>
      <vt:lpstr>A bundle of muscle fibers wrapped together.</vt:lpstr>
      <vt:lpstr>What is a fascicle?</vt:lpstr>
      <vt:lpstr>The approximate number of skeletal muscles in the human body.</vt:lpstr>
      <vt:lpstr>What is 600-850?</vt:lpstr>
      <vt:lpstr>Contractile protein that makes the thick filaments.</vt:lpstr>
      <vt:lpstr>What is myosin protein?</vt:lpstr>
      <vt:lpstr>Contractile protein that makes the thin filaments.</vt:lpstr>
      <vt:lpstr>What is actin protein?</vt:lpstr>
      <vt:lpstr>Name given to one contractile unit (the proteins between two z-lines).</vt:lpstr>
      <vt:lpstr>What is a sarcomere?</vt:lpstr>
      <vt:lpstr>PowerPoint Presentation</vt:lpstr>
      <vt:lpstr>Muscles get bigger and stronger by  A. Making more muscle cells. B. Adding more protein to existing cells.</vt:lpstr>
      <vt:lpstr>What is B? Adding more protein to existing muscle cells.</vt:lpstr>
      <vt:lpstr>Bundles of thick and thin contractile protein filaments form these structures within a muscle cell.</vt:lpstr>
      <vt:lpstr>What are myofibrils?</vt:lpstr>
      <vt:lpstr>Muscle that does this. </vt:lpstr>
      <vt:lpstr>What is the deltoid?</vt:lpstr>
      <vt:lpstr>Muscle that enables you to do this. </vt:lpstr>
      <vt:lpstr>What are your triceps?</vt:lpstr>
      <vt:lpstr>Muscle that does this. </vt:lpstr>
      <vt:lpstr>What is latissimus dorsi?</vt:lpstr>
      <vt:lpstr>Muscle group that does this. </vt:lpstr>
      <vt:lpstr>What are your quadriceps?</vt:lpstr>
      <vt:lpstr>Muscles that rotate the upper body like this. </vt:lpstr>
      <vt:lpstr>What are the internal and external obliques?</vt:lpstr>
      <vt:lpstr>Energy pathway that requires oxygen.</vt:lpstr>
      <vt:lpstr>What is aerobic energy pathway?</vt:lpstr>
      <vt:lpstr>Energy pathway that does not require oxygen.</vt:lpstr>
      <vt:lpstr>What is anaerobic energy pathway?</vt:lpstr>
      <vt:lpstr>Cell organelle where aerobic energy production takes place.</vt:lpstr>
      <vt:lpstr>What is the mitochondria?</vt:lpstr>
      <vt:lpstr>Acidic byproduct of anaerobic energy production.</vt:lpstr>
      <vt:lpstr>What is lactic acid?</vt:lpstr>
      <vt:lpstr>PowerPoint Presentation</vt:lpstr>
      <vt:lpstr>Number of ATP generated per glucose using aerobic pathway vs. number of ATP generated per glucose using anaerobic pathway.</vt:lpstr>
      <vt:lpstr>What is 36 ATP vs. 2 ATP?</vt:lpstr>
      <vt:lpstr>Thick filaments use this energetic molecule to pull thin filaments together and cause contraction.</vt:lpstr>
      <vt:lpstr>What is ATP?</vt:lpstr>
      <vt:lpstr>Aerobic exercise leads to an increase in these structures responsible for delivering oxygen and nutrients to working muscles.</vt:lpstr>
      <vt:lpstr>What are blood vessels?</vt:lpstr>
      <vt:lpstr>This organ increases in size and strength to better deliver oxygen-rich blood to working muscles.</vt:lpstr>
      <vt:lpstr>What is the heart?</vt:lpstr>
      <vt:lpstr>Anaerobic exercise leads to an increase in these within a muscle cell, which causes your muscle cells to increase in size and strength.</vt:lpstr>
      <vt:lpstr>What are contractile proteins or contractile filaments or myofibrils?</vt:lpstr>
      <vt:lpstr>Protein in muscle cells that binds oxygen.  Its concentration increases in response to aerobic exercise.</vt:lpstr>
      <vt:lpstr>What is myoglobin?</vt:lpstr>
    </vt:vector>
  </TitlesOfParts>
  <Company>Jessamine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Matt Hamlyn</dc:creator>
  <dc:description>email mhamlyn@jessamine.k12.ky.us</dc:description>
  <cp:lastModifiedBy>Windows User</cp:lastModifiedBy>
  <cp:revision>72</cp:revision>
  <dcterms:created xsi:type="dcterms:W3CDTF">1999-10-07T17:16:48Z</dcterms:created>
  <dcterms:modified xsi:type="dcterms:W3CDTF">2011-11-29T16:08:05Z</dcterms:modified>
</cp:coreProperties>
</file>