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7" r:id="rId2"/>
    <p:sldId id="308" r:id="rId3"/>
    <p:sldId id="289" r:id="rId4"/>
    <p:sldId id="290" r:id="rId5"/>
    <p:sldId id="257" r:id="rId6"/>
    <p:sldId id="291" r:id="rId7"/>
    <p:sldId id="301" r:id="rId8"/>
    <p:sldId id="258" r:id="rId9"/>
    <p:sldId id="303" r:id="rId10"/>
    <p:sldId id="292" r:id="rId11"/>
    <p:sldId id="304" r:id="rId12"/>
    <p:sldId id="305" r:id="rId13"/>
    <p:sldId id="300" r:id="rId14"/>
    <p:sldId id="274" r:id="rId15"/>
    <p:sldId id="263" r:id="rId16"/>
    <p:sldId id="296" r:id="rId17"/>
    <p:sldId id="302" r:id="rId18"/>
    <p:sldId id="262" r:id="rId19"/>
    <p:sldId id="261" r:id="rId20"/>
    <p:sldId id="297" r:id="rId21"/>
    <p:sldId id="299" r:id="rId22"/>
    <p:sldId id="264" r:id="rId23"/>
    <p:sldId id="298" r:id="rId24"/>
    <p:sldId id="265" r:id="rId25"/>
    <p:sldId id="283" r:id="rId26"/>
    <p:sldId id="284" r:id="rId27"/>
    <p:sldId id="285" r:id="rId28"/>
    <p:sldId id="286" r:id="rId29"/>
    <p:sldId id="306" r:id="rId30"/>
  </p:sldIdLst>
  <p:sldSz cx="9144000" cy="6858000" type="screen4x3"/>
  <p:notesSz cx="69977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709" autoAdjust="0"/>
  </p:normalViewPr>
  <p:slideViewPr>
    <p:cSldViewPr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6134AB-7E64-4286-BB87-B0C5F1264B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181CE8-6FE1-4C11-B7D9-BEAA9DBE9B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25D24-FC45-47D5-B912-EE2A46F367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6C1D53-9026-4FA7-ADE9-8CE28BABE7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A747E7-B274-4864-9B58-2F80FD8C38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568402-CFAC-408F-81EA-B1FC9C2350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B0BD95-CAD4-45C9-BF17-9E91495618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D226B0-CBD4-4403-95EA-E1203DB661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0CF4EB-B2B3-45D3-AC0F-4AE5C4301C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2ED9DD-7DAD-43BB-9E25-17257DA28C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7A89A4-F3DE-4409-949C-0DC5DB7CBD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31D08983-2E8A-42C0-B405-F8BB85D63B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07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400" y="0"/>
            <a:ext cx="52990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22043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07"/>
          <p:cNvPicPr preferRelativeResize="0">
            <a:picLocks noChangeAspect="1" noChangeArrowheads="1"/>
          </p:cNvPicPr>
          <p:nvPr/>
        </p:nvPicPr>
        <p:blipFill>
          <a:blip r:embed="rId3" cstate="print"/>
          <a:srcRect l="18172" t="13333" r="19156" b="11111"/>
          <a:stretch>
            <a:fillRect/>
          </a:stretch>
        </p:blipFill>
        <p:spPr bwMode="auto">
          <a:xfrm>
            <a:off x="914400" y="0"/>
            <a:ext cx="7239000" cy="674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1828800" y="762000"/>
            <a:ext cx="1447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5791200" y="762000"/>
            <a:ext cx="1447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6324600" y="2362200"/>
            <a:ext cx="16002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6324600" y="2971800"/>
            <a:ext cx="17526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3962400" y="152400"/>
            <a:ext cx="1600200" cy="304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6096000" y="1143000"/>
            <a:ext cx="1905000" cy="533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6324600" y="2057400"/>
            <a:ext cx="1600200" cy="304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4106" name="Rectangle 10"/>
          <p:cNvSpPr>
            <a:spLocks noChangeArrowheads="1"/>
          </p:cNvSpPr>
          <p:nvPr/>
        </p:nvSpPr>
        <p:spPr bwMode="auto">
          <a:xfrm>
            <a:off x="2057400" y="152400"/>
            <a:ext cx="1219200" cy="60960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8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107" name="Rectangle 11"/>
          <p:cNvSpPr>
            <a:spLocks noChangeArrowheads="1"/>
          </p:cNvSpPr>
          <p:nvPr/>
        </p:nvSpPr>
        <p:spPr bwMode="auto">
          <a:xfrm>
            <a:off x="5486400" y="533400"/>
            <a:ext cx="1905000" cy="22860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9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108" name="Rectangle 12"/>
          <p:cNvSpPr>
            <a:spLocks noChangeArrowheads="1"/>
          </p:cNvSpPr>
          <p:nvPr/>
        </p:nvSpPr>
        <p:spPr bwMode="auto">
          <a:xfrm>
            <a:off x="1143000" y="4114800"/>
            <a:ext cx="1828800" cy="609600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 smtClean="0"/>
              <a:t>14</a:t>
            </a:r>
            <a:endParaRPr lang="en-US" dirty="0"/>
          </a:p>
        </p:txBody>
      </p:sp>
      <p:sp>
        <p:nvSpPr>
          <p:cNvPr id="4109" name="Rectangle 13"/>
          <p:cNvSpPr>
            <a:spLocks noChangeArrowheads="1"/>
          </p:cNvSpPr>
          <p:nvPr/>
        </p:nvSpPr>
        <p:spPr bwMode="auto">
          <a:xfrm>
            <a:off x="4419600" y="5638800"/>
            <a:ext cx="1143000" cy="8382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 smtClean="0"/>
              <a:t>15</a:t>
            </a:r>
            <a:endParaRPr lang="en-US" dirty="0"/>
          </a:p>
        </p:txBody>
      </p:sp>
      <p:sp>
        <p:nvSpPr>
          <p:cNvPr id="4110" name="Rectangle 14"/>
          <p:cNvSpPr>
            <a:spLocks noChangeArrowheads="1"/>
          </p:cNvSpPr>
          <p:nvPr/>
        </p:nvSpPr>
        <p:spPr bwMode="auto">
          <a:xfrm>
            <a:off x="6324600" y="3429000"/>
            <a:ext cx="14478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 smtClean="0"/>
              <a:t>10</a:t>
            </a:r>
            <a:endParaRPr lang="en-US" dirty="0"/>
          </a:p>
        </p:txBody>
      </p:sp>
      <p:sp>
        <p:nvSpPr>
          <p:cNvPr id="4111" name="Rectangle 15"/>
          <p:cNvSpPr>
            <a:spLocks noChangeArrowheads="1"/>
          </p:cNvSpPr>
          <p:nvPr/>
        </p:nvSpPr>
        <p:spPr bwMode="auto">
          <a:xfrm>
            <a:off x="6372225" y="3714750"/>
            <a:ext cx="609600" cy="2286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11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112" name="Rectangle 16"/>
          <p:cNvSpPr>
            <a:spLocks noChangeArrowheads="1"/>
          </p:cNvSpPr>
          <p:nvPr/>
        </p:nvSpPr>
        <p:spPr bwMode="auto">
          <a:xfrm>
            <a:off x="6324600" y="4038600"/>
            <a:ext cx="1219200" cy="5334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12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113" name="Rectangle 17"/>
          <p:cNvSpPr>
            <a:spLocks noChangeArrowheads="1"/>
          </p:cNvSpPr>
          <p:nvPr/>
        </p:nvSpPr>
        <p:spPr bwMode="auto">
          <a:xfrm>
            <a:off x="6324600" y="4648200"/>
            <a:ext cx="838200" cy="5334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13</a:t>
            </a:r>
            <a:endParaRPr lang="en-US" dirty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5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7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4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6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4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8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4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9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4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7" dur="5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0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4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1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4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3" dur="10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2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4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3"/>
                  </p:tgtEl>
                </p:cond>
              </p:nextCondLst>
            </p:seq>
          </p:childTnLst>
        </p:cTn>
      </p:par>
    </p:tnLst>
    <p:bldLst>
      <p:bldP spid="4099" grpId="0" animBg="1"/>
      <p:bldP spid="4100" grpId="0" animBg="1"/>
      <p:bldP spid="4101" grpId="0" animBg="1"/>
      <p:bldP spid="4102" grpId="0" animBg="1"/>
      <p:bldP spid="4103" grpId="0" animBg="1"/>
      <p:bldP spid="4104" grpId="0" animBg="1"/>
      <p:bldP spid="4105" grpId="0" animBg="1"/>
      <p:bldP spid="4106" grpId="0" animBg="1"/>
      <p:bldP spid="4107" grpId="0" animBg="1"/>
      <p:bldP spid="4108" grpId="0" animBg="1"/>
      <p:bldP spid="4109" grpId="0" animBg="1"/>
      <p:bldP spid="4110" grpId="0" animBg="1"/>
      <p:bldP spid="4111" grpId="0" animBg="1"/>
      <p:bldP spid="4112" grpId="0" animBg="1"/>
      <p:bldP spid="41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highered.mheducation.com/sites/dl/free/0072507470/234428/mc_ch14_fig0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48"/>
          <a:stretch/>
        </p:blipFill>
        <p:spPr bwMode="auto">
          <a:xfrm>
            <a:off x="914400" y="599090"/>
            <a:ext cx="7267030" cy="5039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5813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age.slidesharecdn.com/specialsenses-olfaction-150423225559-conversion-gate01/95/special-senses-olfaction-15-638.jpg?cb=142982987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143000"/>
            <a:ext cx="7315200" cy="4116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922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07"/>
          <p:cNvPicPr preferRelativeResize="0">
            <a:picLocks noChangeAspect="1" noChangeArrowheads="1"/>
          </p:cNvPicPr>
          <p:nvPr/>
        </p:nvPicPr>
        <p:blipFill>
          <a:blip r:embed="rId3" cstate="print"/>
          <a:srcRect l="18172" t="13333" r="19156" b="11111"/>
          <a:stretch>
            <a:fillRect/>
          </a:stretch>
        </p:blipFill>
        <p:spPr bwMode="auto">
          <a:xfrm>
            <a:off x="914400" y="0"/>
            <a:ext cx="7239000" cy="674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62308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07"/>
          <p:cNvPicPr preferRelativeResize="0"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9700" y="0"/>
            <a:ext cx="88757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07"/>
          <p:cNvPicPr preferRelativeResize="0"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9700" y="0"/>
            <a:ext cx="88757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Straight Arrow Connector 3"/>
          <p:cNvCxnSpPr/>
          <p:nvPr/>
        </p:nvCxnSpPr>
        <p:spPr>
          <a:xfrm>
            <a:off x="1600200" y="1371600"/>
            <a:ext cx="1143000" cy="6096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rot="5400000">
            <a:off x="5181600" y="1371600"/>
            <a:ext cx="838200" cy="5334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10800000" flipV="1">
            <a:off x="6248400" y="2667000"/>
            <a:ext cx="1143000" cy="5334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676400" y="4114800"/>
            <a:ext cx="167640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1600200" y="2133600"/>
            <a:ext cx="2514600" cy="12954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1524000" y="2819400"/>
            <a:ext cx="2209800" cy="9906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>
            <a:off x="2971800" y="1828800"/>
            <a:ext cx="1752600" cy="762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10800000" flipV="1">
            <a:off x="4495800" y="3962400"/>
            <a:ext cx="2514600" cy="762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1905000" y="4343400"/>
            <a:ext cx="1524000" cy="3048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1752600" y="4495800"/>
            <a:ext cx="2209800" cy="9144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2209800" y="5181600"/>
            <a:ext cx="1981200" cy="6858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10800000">
            <a:off x="4343400" y="5791200"/>
            <a:ext cx="2057400" cy="3048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10800000">
            <a:off x="5562600" y="4648200"/>
            <a:ext cx="1524000" cy="4572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971800" y="609600"/>
            <a:ext cx="1954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Corpus </a:t>
            </a:r>
            <a:r>
              <a:rPr lang="en-US" dirty="0" err="1" smtClean="0"/>
              <a:t>Callosum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5791200" y="914400"/>
            <a:ext cx="154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Parietal Lobe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7391400" y="2438400"/>
            <a:ext cx="1646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Occipital Lobe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7086600" y="3810000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Midbrain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7086600" y="4953000"/>
            <a:ext cx="13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Cerebellum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6477000" y="5943600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Spinal cord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1295400" y="5867400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Medulla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1066800" y="5257800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Pons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228600" y="4572000"/>
            <a:ext cx="1646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Pituitary gland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76200" y="3897868"/>
            <a:ext cx="1518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Optic chiasm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76200" y="2526268"/>
            <a:ext cx="1659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Hypothalamus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457200" y="1828800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Thalamus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685800" y="990600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Frontal Lobe</a:t>
            </a:r>
            <a:endParaRPr lang="en-US" dirty="0"/>
          </a:p>
        </p:txBody>
      </p:sp>
      <p:cxnSp>
        <p:nvCxnSpPr>
          <p:cNvPr id="65" name="Straight Arrow Connector 64"/>
          <p:cNvCxnSpPr/>
          <p:nvPr/>
        </p:nvCxnSpPr>
        <p:spPr>
          <a:xfrm rot="5400000">
            <a:off x="4610100" y="1943100"/>
            <a:ext cx="1752600" cy="16764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6400800" y="1676400"/>
            <a:ext cx="13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Pineal body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07"/>
          <p:cNvPicPr preferRelativeResize="0"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9700" y="0"/>
            <a:ext cx="88757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Straight Arrow Connector 3"/>
          <p:cNvCxnSpPr/>
          <p:nvPr/>
        </p:nvCxnSpPr>
        <p:spPr>
          <a:xfrm>
            <a:off x="1600200" y="1371600"/>
            <a:ext cx="1143000" cy="6096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rot="5400000">
            <a:off x="5181600" y="1371600"/>
            <a:ext cx="838200" cy="5334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10800000" flipV="1">
            <a:off x="6248400" y="2667000"/>
            <a:ext cx="1143000" cy="5334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676400" y="4114800"/>
            <a:ext cx="167640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1600200" y="2133600"/>
            <a:ext cx="2514600" cy="12954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1524000" y="2819400"/>
            <a:ext cx="2209800" cy="9906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>
            <a:off x="2971800" y="1828800"/>
            <a:ext cx="1752600" cy="762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10800000" flipV="1">
            <a:off x="4495800" y="3962400"/>
            <a:ext cx="2514600" cy="762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1905000" y="4343400"/>
            <a:ext cx="1524000" cy="3048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1752600" y="4495800"/>
            <a:ext cx="2209800" cy="9144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2209800" y="5181600"/>
            <a:ext cx="1981200" cy="6858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10800000">
            <a:off x="4343400" y="5791200"/>
            <a:ext cx="2057400" cy="3048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10800000">
            <a:off x="5562600" y="4648200"/>
            <a:ext cx="1524000" cy="4572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971800" y="609600"/>
            <a:ext cx="1954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Corpus </a:t>
            </a:r>
            <a:r>
              <a:rPr lang="en-US" dirty="0" err="1" smtClean="0"/>
              <a:t>Callosum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5791200" y="914400"/>
            <a:ext cx="154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Parietal Lobe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7391400" y="2438400"/>
            <a:ext cx="1646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Occipital Lobe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7086600" y="3810000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Midbrain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7086600" y="4953000"/>
            <a:ext cx="13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Cerebellum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6477000" y="5943600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Spinal cord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1295400" y="5867400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Medulla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1066800" y="5257800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Pons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228600" y="4572000"/>
            <a:ext cx="1646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Pituitary gland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76200" y="3897868"/>
            <a:ext cx="1518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Optic chiasm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76200" y="2526268"/>
            <a:ext cx="1659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Hypothalamus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457200" y="1828800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Thalamus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685800" y="990600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Frontal Lobe</a:t>
            </a:r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533400" y="914400"/>
            <a:ext cx="1676400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7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2895600" y="533400"/>
            <a:ext cx="2133600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8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5715000" y="838200"/>
            <a:ext cx="1676400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9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7391400" y="2362200"/>
            <a:ext cx="1600200" cy="533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11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7010400" y="3657600"/>
            <a:ext cx="1295400" cy="609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12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7086600" y="4876800"/>
            <a:ext cx="1447800" cy="533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13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6477000" y="5867400"/>
            <a:ext cx="1371600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14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381000" y="1752600"/>
            <a:ext cx="1295400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6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0" y="2514600"/>
            <a:ext cx="1752600" cy="381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5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0" y="3886200"/>
            <a:ext cx="1600200" cy="381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4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228600" y="4572000"/>
            <a:ext cx="1600200" cy="381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3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990600" y="5257800"/>
            <a:ext cx="762000" cy="381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2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1143000" y="5867400"/>
            <a:ext cx="1295400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1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65" name="Straight Arrow Connector 64"/>
          <p:cNvCxnSpPr/>
          <p:nvPr/>
        </p:nvCxnSpPr>
        <p:spPr>
          <a:xfrm rot="5400000">
            <a:off x="4610100" y="1943100"/>
            <a:ext cx="1752600" cy="16764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6400800" y="1676400"/>
            <a:ext cx="13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Pineal body</a:t>
            </a:r>
            <a:endParaRPr lang="en-US" dirty="0"/>
          </a:p>
        </p:txBody>
      </p:sp>
      <p:sp>
        <p:nvSpPr>
          <p:cNvPr id="67" name="Rectangle 66"/>
          <p:cNvSpPr/>
          <p:nvPr/>
        </p:nvSpPr>
        <p:spPr>
          <a:xfrm>
            <a:off x="6400800" y="1676400"/>
            <a:ext cx="1676400" cy="381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10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6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07"/>
          <p:cNvPicPr preferRelativeResize="0"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9700" y="0"/>
            <a:ext cx="88757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Straight Arrow Connector 3"/>
          <p:cNvCxnSpPr/>
          <p:nvPr/>
        </p:nvCxnSpPr>
        <p:spPr>
          <a:xfrm>
            <a:off x="1600200" y="1371600"/>
            <a:ext cx="1143000" cy="6096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rot="5400000">
            <a:off x="5181600" y="1371600"/>
            <a:ext cx="838200" cy="5334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10800000" flipV="1">
            <a:off x="6248400" y="2667000"/>
            <a:ext cx="1143000" cy="5334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676400" y="4114800"/>
            <a:ext cx="167640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1600200" y="2133600"/>
            <a:ext cx="2514600" cy="12954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1524000" y="2819400"/>
            <a:ext cx="2209800" cy="9906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>
            <a:off x="2971800" y="1828800"/>
            <a:ext cx="1752600" cy="762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10800000" flipV="1">
            <a:off x="4495800" y="3962400"/>
            <a:ext cx="2514600" cy="762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1905000" y="4343400"/>
            <a:ext cx="1524000" cy="3048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1752600" y="4495800"/>
            <a:ext cx="2209800" cy="9144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2209800" y="5181600"/>
            <a:ext cx="1981200" cy="6858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10800000">
            <a:off x="4343400" y="5791200"/>
            <a:ext cx="2057400" cy="3048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10800000">
            <a:off x="5562600" y="4648200"/>
            <a:ext cx="1524000" cy="4572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971800" y="609600"/>
            <a:ext cx="1954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Corpus </a:t>
            </a:r>
            <a:r>
              <a:rPr lang="en-US" dirty="0" err="1" smtClean="0"/>
              <a:t>Callosum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5791200" y="914400"/>
            <a:ext cx="154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Parietal Lobe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7391400" y="2438400"/>
            <a:ext cx="1646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Occipital Lobe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7086600" y="3810000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Midbrain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7086600" y="4953000"/>
            <a:ext cx="13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Cerebellum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6477000" y="5943600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Spinal cord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1295400" y="5867400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Medulla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1066800" y="5257800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Pons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228600" y="4572000"/>
            <a:ext cx="1646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Pituitary gland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76200" y="3897868"/>
            <a:ext cx="1518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Optic chiasm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76200" y="2526268"/>
            <a:ext cx="1659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Hypothalamus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457200" y="1828800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Thalamus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685800" y="990600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Frontal Lobe</a:t>
            </a:r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533400" y="914400"/>
            <a:ext cx="1676400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2895600" y="533400"/>
            <a:ext cx="2133600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5715000" y="838200"/>
            <a:ext cx="1676400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7391400" y="2362200"/>
            <a:ext cx="1600200" cy="533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7010400" y="3657600"/>
            <a:ext cx="1295400" cy="609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7086600" y="4876800"/>
            <a:ext cx="1447800" cy="533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6477000" y="5867400"/>
            <a:ext cx="1371600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381000" y="1752600"/>
            <a:ext cx="1295400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0" y="2514600"/>
            <a:ext cx="1752600" cy="381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0" y="3886200"/>
            <a:ext cx="1600200" cy="381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228600" y="4572000"/>
            <a:ext cx="1600200" cy="381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990600" y="5257800"/>
            <a:ext cx="762000" cy="381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1143000" y="5867400"/>
            <a:ext cx="1295400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65" name="Straight Arrow Connector 64"/>
          <p:cNvCxnSpPr/>
          <p:nvPr/>
        </p:nvCxnSpPr>
        <p:spPr>
          <a:xfrm rot="5400000">
            <a:off x="4610100" y="1943100"/>
            <a:ext cx="1752600" cy="16764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6400800" y="1676400"/>
            <a:ext cx="13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Pineal body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03099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07"/>
          <p:cNvPicPr preferRelativeResize="0"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9700" y="0"/>
            <a:ext cx="88757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07"/>
          <p:cNvPicPr preferRelativeResize="0"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9700" y="0"/>
            <a:ext cx="88757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07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400" y="0"/>
            <a:ext cx="52990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44565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3d-brain.ki.se/mri/mri-pictures/ventric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3505200"/>
            <a:ext cx="2743200" cy="2753121"/>
          </a:xfrm>
          <a:prstGeom prst="rect">
            <a:avLst/>
          </a:prstGeom>
          <a:noFill/>
        </p:spPr>
      </p:pic>
      <p:pic>
        <p:nvPicPr>
          <p:cNvPr id="3" name="Picture 2" descr="http://media.wiley.com/wires/WCS/WCS36/nfig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457200"/>
            <a:ext cx="6248400" cy="27336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8" name="Picture 4" descr="http://farm4.static.flickr.com/3253/2686529522_e84063cda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219200"/>
            <a:ext cx="4572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07"/>
          <p:cNvPicPr preferRelativeResize="0"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9700" y="0"/>
            <a:ext cx="88757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http://www.obfocus.com/images/csf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219200"/>
            <a:ext cx="4191000" cy="46595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07"/>
          <p:cNvPicPr preferRelativeResize="0"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9700" y="0"/>
            <a:ext cx="88757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1066800" y="838200"/>
            <a:ext cx="2362200" cy="381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1066800" y="1676400"/>
            <a:ext cx="1524000" cy="6858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6629400" y="914400"/>
            <a:ext cx="1524000" cy="762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6858000" y="1676400"/>
            <a:ext cx="990600" cy="1752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07"/>
          <p:cNvPicPr preferRelativeResize="0"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30400" y="0"/>
            <a:ext cx="52990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5" descr="spinal_nerv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0"/>
            <a:ext cx="30670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7" descr="peripheral%20nerv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838200"/>
            <a:ext cx="4684713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5" descr="dermatom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304800"/>
            <a:ext cx="4964113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07"/>
          <p:cNvPicPr preferRelativeResize="0"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30400" y="0"/>
            <a:ext cx="52990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431376.r76.cf2.rackcdn.com/11068/fnana-05-00029-HTML/image_m/fnana-05-00029-g0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09600"/>
            <a:ext cx="8236046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7890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ages.google.com/url?source=imgres&amp;ct=img&amp;q=http://www.human-nervous-system.com/wp-content/uploads/2009/07/human-nervous-system.png&amp;usg=AFQjCNEi1vCj7IaEfg2VIc5qByDanky0M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76200"/>
            <a:ext cx="4010025" cy="661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extBox 2"/>
          <p:cNvSpPr txBox="1">
            <a:spLocks noChangeArrowheads="1"/>
          </p:cNvSpPr>
          <p:nvPr/>
        </p:nvSpPr>
        <p:spPr bwMode="auto">
          <a:xfrm>
            <a:off x="304800" y="1143000"/>
            <a:ext cx="23383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The Nervous System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images.google.com/url?source=imgres&amp;ct=img&amp;q=http://www.demosschiropractic.com/illus/autonomic-nervous-system.gif&amp;usg=AFQjCNFizskAi_J0OpjcIDvTYXhuxoVVF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0"/>
            <a:ext cx="4953000" cy="682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07"/>
          <p:cNvPicPr preferRelativeResize="0">
            <a:picLocks noChangeAspect="1" noChangeArrowheads="1"/>
          </p:cNvPicPr>
          <p:nvPr/>
        </p:nvPicPr>
        <p:blipFill>
          <a:blip r:embed="rId3" cstate="print"/>
          <a:srcRect l="49078" t="30000" r="1985" b="25555"/>
          <a:stretch>
            <a:fillRect/>
          </a:stretch>
        </p:blipFill>
        <p:spPr bwMode="auto">
          <a:xfrm>
            <a:off x="1447800" y="1066800"/>
            <a:ext cx="65532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6096000" y="2209800"/>
            <a:ext cx="1600200" cy="685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5943600" y="3124200"/>
            <a:ext cx="3048000" cy="381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dirty="0" smtClean="0"/>
              <a:t>Thalamus and Hypothalamus</a:t>
            </a:r>
            <a:endParaRPr lang="en-US" dirty="0"/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6096000" y="3657600"/>
            <a:ext cx="1600200" cy="3810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324600" y="4495800"/>
            <a:ext cx="14157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Midbrain</a:t>
            </a:r>
          </a:p>
          <a:p>
            <a:pPr marL="342900" indent="-342900">
              <a:buAutoNum type="arabicPeriod"/>
            </a:pPr>
            <a:r>
              <a:rPr lang="en-US" dirty="0" smtClean="0"/>
              <a:t>Pons</a:t>
            </a:r>
          </a:p>
          <a:p>
            <a:pPr marL="342900" indent="-342900">
              <a:buAutoNum type="arabicPeriod"/>
            </a:pPr>
            <a:r>
              <a:rPr lang="en-US" dirty="0" smtClean="0"/>
              <a:t>Medulla</a:t>
            </a:r>
            <a:endParaRPr lang="en-US" dirty="0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6096000" y="4191000"/>
            <a:ext cx="1676400" cy="12192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43600" y="3048000"/>
            <a:ext cx="3200400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0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0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7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0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3075" grpId="0" animBg="1"/>
      <p:bldP spid="3077" grpId="0" animBg="1"/>
      <p:bldP spid="307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07"/>
          <p:cNvPicPr preferRelativeResize="0">
            <a:picLocks noChangeAspect="1" noChangeArrowheads="1"/>
          </p:cNvPicPr>
          <p:nvPr/>
        </p:nvPicPr>
        <p:blipFill>
          <a:blip r:embed="rId3" cstate="print"/>
          <a:srcRect l="49078" t="30000" r="1985" b="25555"/>
          <a:stretch>
            <a:fillRect/>
          </a:stretch>
        </p:blipFill>
        <p:spPr bwMode="auto">
          <a:xfrm>
            <a:off x="1447800" y="1066800"/>
            <a:ext cx="65532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6096000" y="2209800"/>
            <a:ext cx="1600200" cy="685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5943600" y="3124200"/>
            <a:ext cx="3048000" cy="381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dirty="0" smtClean="0"/>
              <a:t>Thalamus and Hypothalamus</a:t>
            </a:r>
            <a:endParaRPr lang="en-US" dirty="0"/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6096000" y="3657600"/>
            <a:ext cx="1600200" cy="3810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324600" y="4495800"/>
            <a:ext cx="14157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Midbrain</a:t>
            </a:r>
          </a:p>
          <a:p>
            <a:pPr marL="342900" indent="-342900">
              <a:buAutoNum type="arabicPeriod"/>
            </a:pPr>
            <a:r>
              <a:rPr lang="en-US" dirty="0" smtClean="0"/>
              <a:t>Pons</a:t>
            </a:r>
          </a:p>
          <a:p>
            <a:pPr marL="342900" indent="-342900">
              <a:buAutoNum type="arabicPeriod"/>
            </a:pPr>
            <a:r>
              <a:rPr lang="en-US" dirty="0" smtClean="0"/>
              <a:t>Medulla</a:t>
            </a:r>
            <a:endParaRPr lang="en-US" dirty="0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6096000" y="4191000"/>
            <a:ext cx="1676400" cy="12192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943600" y="3048000"/>
            <a:ext cx="3200400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0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0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7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0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3075" grpId="0" animBg="1"/>
      <p:bldP spid="3077" grpId="0" animBg="1"/>
      <p:bldP spid="307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07"/>
          <p:cNvPicPr preferRelativeResize="0">
            <a:picLocks noChangeAspect="1" noChangeArrowheads="1"/>
          </p:cNvPicPr>
          <p:nvPr/>
        </p:nvPicPr>
        <p:blipFill>
          <a:blip r:embed="rId3" cstate="print"/>
          <a:srcRect l="49078" t="30000" r="1985" b="25555"/>
          <a:stretch>
            <a:fillRect/>
          </a:stretch>
        </p:blipFill>
        <p:spPr bwMode="auto">
          <a:xfrm>
            <a:off x="1447800" y="1066800"/>
            <a:ext cx="65532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5943600" y="3124200"/>
            <a:ext cx="3048000" cy="381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dirty="0" smtClean="0"/>
              <a:t>Thalamus and Hypothalamus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324600" y="4495800"/>
            <a:ext cx="14157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Midbrain</a:t>
            </a:r>
          </a:p>
          <a:p>
            <a:pPr marL="342900" indent="-342900">
              <a:buAutoNum type="arabicPeriod"/>
            </a:pPr>
            <a:r>
              <a:rPr lang="en-US" dirty="0" smtClean="0"/>
              <a:t>Pons</a:t>
            </a:r>
          </a:p>
          <a:p>
            <a:pPr marL="342900" indent="-342900">
              <a:buAutoNum type="arabicPeriod"/>
            </a:pPr>
            <a:r>
              <a:rPr lang="en-US" dirty="0" smtClean="0"/>
              <a:t>Medulla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95656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07"/>
          <p:cNvPicPr preferRelativeResize="0">
            <a:picLocks noChangeAspect="1" noChangeArrowheads="1"/>
          </p:cNvPicPr>
          <p:nvPr/>
        </p:nvPicPr>
        <p:blipFill>
          <a:blip r:embed="rId3" cstate="print"/>
          <a:srcRect l="18172" t="13333" r="19156" b="11111"/>
          <a:stretch>
            <a:fillRect/>
          </a:stretch>
        </p:blipFill>
        <p:spPr bwMode="auto">
          <a:xfrm>
            <a:off x="914400" y="0"/>
            <a:ext cx="7239000" cy="674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1828800" y="762000"/>
            <a:ext cx="1447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5791200" y="762000"/>
            <a:ext cx="1447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6324600" y="2362200"/>
            <a:ext cx="16002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6324600" y="2971800"/>
            <a:ext cx="17526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3962400" y="152400"/>
            <a:ext cx="16002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6096000" y="1143000"/>
            <a:ext cx="19050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6324600" y="2057400"/>
            <a:ext cx="16002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6" name="Rectangle 10"/>
          <p:cNvSpPr>
            <a:spLocks noChangeArrowheads="1"/>
          </p:cNvSpPr>
          <p:nvPr/>
        </p:nvSpPr>
        <p:spPr bwMode="auto">
          <a:xfrm>
            <a:off x="2057400" y="152400"/>
            <a:ext cx="12192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7" name="Rectangle 11"/>
          <p:cNvSpPr>
            <a:spLocks noChangeArrowheads="1"/>
          </p:cNvSpPr>
          <p:nvPr/>
        </p:nvSpPr>
        <p:spPr bwMode="auto">
          <a:xfrm>
            <a:off x="5486400" y="533400"/>
            <a:ext cx="19050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8" name="Rectangle 12"/>
          <p:cNvSpPr>
            <a:spLocks noChangeArrowheads="1"/>
          </p:cNvSpPr>
          <p:nvPr/>
        </p:nvSpPr>
        <p:spPr bwMode="auto">
          <a:xfrm>
            <a:off x="1143000" y="4114800"/>
            <a:ext cx="18288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9" name="Rectangle 13"/>
          <p:cNvSpPr>
            <a:spLocks noChangeArrowheads="1"/>
          </p:cNvSpPr>
          <p:nvPr/>
        </p:nvSpPr>
        <p:spPr bwMode="auto">
          <a:xfrm>
            <a:off x="4419600" y="5638800"/>
            <a:ext cx="1143000" cy="8382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10" name="Rectangle 14"/>
          <p:cNvSpPr>
            <a:spLocks noChangeArrowheads="1"/>
          </p:cNvSpPr>
          <p:nvPr/>
        </p:nvSpPr>
        <p:spPr bwMode="auto">
          <a:xfrm>
            <a:off x="6324600" y="3429000"/>
            <a:ext cx="14478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11" name="Rectangle 15"/>
          <p:cNvSpPr>
            <a:spLocks noChangeArrowheads="1"/>
          </p:cNvSpPr>
          <p:nvPr/>
        </p:nvSpPr>
        <p:spPr bwMode="auto">
          <a:xfrm>
            <a:off x="6372225" y="3714750"/>
            <a:ext cx="609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12" name="Rectangle 16"/>
          <p:cNvSpPr>
            <a:spLocks noChangeArrowheads="1"/>
          </p:cNvSpPr>
          <p:nvPr/>
        </p:nvSpPr>
        <p:spPr bwMode="auto">
          <a:xfrm>
            <a:off x="6324600" y="4038600"/>
            <a:ext cx="12192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13" name="Rectangle 17"/>
          <p:cNvSpPr>
            <a:spLocks noChangeArrowheads="1"/>
          </p:cNvSpPr>
          <p:nvPr/>
        </p:nvSpPr>
        <p:spPr bwMode="auto">
          <a:xfrm>
            <a:off x="6324600" y="4648200"/>
            <a:ext cx="8382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5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7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4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6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4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8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4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9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4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7" dur="5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0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4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1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4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3" dur="10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2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4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3"/>
                  </p:tgtEl>
                </p:cond>
              </p:nextCondLst>
            </p:seq>
          </p:childTnLst>
        </p:cTn>
      </p:par>
    </p:tnLst>
    <p:bldLst>
      <p:bldP spid="4099" grpId="0" animBg="1"/>
      <p:bldP spid="4100" grpId="0" animBg="1"/>
      <p:bldP spid="4101" grpId="0" animBg="1"/>
      <p:bldP spid="4102" grpId="0" animBg="1"/>
      <p:bldP spid="4103" grpId="0" animBg="1"/>
      <p:bldP spid="4104" grpId="0" animBg="1"/>
      <p:bldP spid="4105" grpId="0" animBg="1"/>
      <p:bldP spid="4106" grpId="0" animBg="1"/>
      <p:bldP spid="4107" grpId="0" animBg="1"/>
      <p:bldP spid="4108" grpId="0" animBg="1"/>
      <p:bldP spid="4109" grpId="0" animBg="1"/>
      <p:bldP spid="4110" grpId="0" animBg="1"/>
      <p:bldP spid="4111" grpId="0" animBg="1"/>
      <p:bldP spid="4112" grpId="0" animBg="1"/>
      <p:bldP spid="41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07"/>
          <p:cNvPicPr preferRelativeResize="0">
            <a:picLocks noChangeAspect="1" noChangeArrowheads="1"/>
          </p:cNvPicPr>
          <p:nvPr/>
        </p:nvPicPr>
        <p:blipFill>
          <a:blip r:embed="rId3" cstate="print"/>
          <a:srcRect l="18172" t="13333" r="19156" b="11111"/>
          <a:stretch>
            <a:fillRect/>
          </a:stretch>
        </p:blipFill>
        <p:spPr bwMode="auto">
          <a:xfrm>
            <a:off x="914400" y="0"/>
            <a:ext cx="7239000" cy="674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1828800" y="762000"/>
            <a:ext cx="1447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5791200" y="762000"/>
            <a:ext cx="1447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6324600" y="2362200"/>
            <a:ext cx="16002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6324600" y="2971800"/>
            <a:ext cx="17526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3962400" y="152400"/>
            <a:ext cx="16002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6096000" y="1143000"/>
            <a:ext cx="19050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6324600" y="2057400"/>
            <a:ext cx="16002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6" name="Rectangle 10"/>
          <p:cNvSpPr>
            <a:spLocks noChangeArrowheads="1"/>
          </p:cNvSpPr>
          <p:nvPr/>
        </p:nvSpPr>
        <p:spPr bwMode="auto">
          <a:xfrm>
            <a:off x="2057400" y="152400"/>
            <a:ext cx="12192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7" name="Rectangle 11"/>
          <p:cNvSpPr>
            <a:spLocks noChangeArrowheads="1"/>
          </p:cNvSpPr>
          <p:nvPr/>
        </p:nvSpPr>
        <p:spPr bwMode="auto">
          <a:xfrm>
            <a:off x="5486400" y="533400"/>
            <a:ext cx="19050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10" name="Rectangle 14"/>
          <p:cNvSpPr>
            <a:spLocks noChangeArrowheads="1"/>
          </p:cNvSpPr>
          <p:nvPr/>
        </p:nvSpPr>
        <p:spPr bwMode="auto">
          <a:xfrm>
            <a:off x="6324600" y="3429000"/>
            <a:ext cx="14478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11" name="Rectangle 15"/>
          <p:cNvSpPr>
            <a:spLocks noChangeArrowheads="1"/>
          </p:cNvSpPr>
          <p:nvPr/>
        </p:nvSpPr>
        <p:spPr bwMode="auto">
          <a:xfrm>
            <a:off x="6372225" y="3714750"/>
            <a:ext cx="609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12" name="Rectangle 16"/>
          <p:cNvSpPr>
            <a:spLocks noChangeArrowheads="1"/>
          </p:cNvSpPr>
          <p:nvPr/>
        </p:nvSpPr>
        <p:spPr bwMode="auto">
          <a:xfrm>
            <a:off x="6324600" y="4038600"/>
            <a:ext cx="12192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13" name="Rectangle 17"/>
          <p:cNvSpPr>
            <a:spLocks noChangeArrowheads="1"/>
          </p:cNvSpPr>
          <p:nvPr/>
        </p:nvSpPr>
        <p:spPr bwMode="auto">
          <a:xfrm>
            <a:off x="6324600" y="4648200"/>
            <a:ext cx="8382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59519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5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7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4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6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4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9" dur="5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0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4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1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4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10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2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4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3"/>
                  </p:tgtEl>
                </p:cond>
              </p:nextCondLst>
            </p:seq>
          </p:childTnLst>
        </p:cTn>
      </p:par>
    </p:tnLst>
    <p:bldLst>
      <p:bldP spid="4099" grpId="0" animBg="1"/>
      <p:bldP spid="4100" grpId="0" animBg="1"/>
      <p:bldP spid="4101" grpId="0" animBg="1"/>
      <p:bldP spid="4102" grpId="0" animBg="1"/>
      <p:bldP spid="4103" grpId="0" animBg="1"/>
      <p:bldP spid="4104" grpId="0" animBg="1"/>
      <p:bldP spid="4105" grpId="0" animBg="1"/>
      <p:bldP spid="4106" grpId="0" animBg="1"/>
      <p:bldP spid="4107" grpId="0" animBg="1"/>
      <p:bldP spid="4110" grpId="0" animBg="1"/>
      <p:bldP spid="4111" grpId="0" animBg="1"/>
      <p:bldP spid="4112" grpId="0" animBg="1"/>
      <p:bldP spid="411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IMAGE_TITLE" val="c:\gtk-powerpoint\mariebjpegs\07\07.02_nervorg_1.jpg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IMAGE_TITLE" val="c:\gtk-powerpoint\mariebjpegs\07\07.14_cerebral_1.jp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IMAGE_TITLE" val="c:\gtk-powerpoint\mariebjpegs\07\07.15a_dienceph_3.jp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IMAGE_TITLE" val="c:\gtk-powerpoint\mariebjpegs\07\07.15a_dienceph_3.jpg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IMAGE_TITLE" val="c:\gtk-powerpoint\mariebjpegs\07\07.15a_dienceph_3.jp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IMAGE_TITLE" val="c:\gtk-powerpoint\mariebjpegs\07\07.17ab_ventricles_3.jp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IMAGE_TITLE" val="c:\gtk-powerpoint\mariebjpegs\07\07.17ab_ventricles_1.jpg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IMAGE_TITLE" val="c:\gtk-powerpoint\mariebjpegs\07\07.17c_ventricles_3.jpg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IMAGE_TITLE" val="c:\gtk-powerpoint\mariebjpegs\07\07.17c_ventricles_1.jpg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IMAGE_TITLE" val="c:\gtk-powerpoint\mariebjpegs\07\07.18_spinalcord_1.jpg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IMAGE_TITLE" val="c:\gtk-powerpoint\mariebjpegs\07\07.25_autoanat_1.jp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IMAGE_TITLE" val="c:\gtk-powerpoint\mariebjpegs\07\07.02_nervorg_2.jp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IMAGE_TITLE" val="c:\gtk-powerpoint\mariebjpegs\07\07.12_brain_1.jp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IMAGE_TITLE" val="c:\gtk-powerpoint\mariebjpegs\07\07.12_brain_1.jp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IMAGE_TITLE" val="c:\gtk-powerpoint\mariebjpegs\07\07.12_brain_1.jp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IMAGE_TITLE" val="c:\gtk-powerpoint\mariebjpegs\07\07.13a_brainlat_1.jp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IMAGE_TITLE" val="c:\gtk-powerpoint\mariebjpegs\07\07.13a_brainlat_1.jp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IMAGE_TITLE" val="c:\gtk-powerpoint\mariebjpegs\07\07.13a_brainlat_1.jp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IMAGE_TITLE" val="c:\gtk-powerpoint\mariebjpegs\07\07.13a_brainlat_1.jpg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2184</TotalTime>
  <Words>120</Words>
  <Application>Microsoft Office PowerPoint</Application>
  <PresentationFormat>On-screen Show (4:3)</PresentationFormat>
  <Paragraphs>88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Arial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 Cellular and Molecular Physiology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Michelle L. Kelly</dc:creator>
  <cp:lastModifiedBy>Kelly, Ryan</cp:lastModifiedBy>
  <cp:revision>89</cp:revision>
  <cp:lastPrinted>2011-12-20T15:04:24Z</cp:lastPrinted>
  <dcterms:created xsi:type="dcterms:W3CDTF">2008-12-01T04:45:24Z</dcterms:created>
  <dcterms:modified xsi:type="dcterms:W3CDTF">2016-01-07T13:02:36Z</dcterms:modified>
</cp:coreProperties>
</file>