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6" r:id="rId1"/>
  </p:sldMasterIdLst>
  <p:sldIdLst>
    <p:sldId id="256" r:id="rId2"/>
    <p:sldId id="257" r:id="rId3"/>
    <p:sldId id="258" r:id="rId4"/>
    <p:sldId id="280" r:id="rId5"/>
    <p:sldId id="281" r:id="rId6"/>
    <p:sldId id="288" r:id="rId7"/>
    <p:sldId id="259" r:id="rId8"/>
    <p:sldId id="279" r:id="rId9"/>
    <p:sldId id="275" r:id="rId10"/>
    <p:sldId id="261" r:id="rId11"/>
    <p:sldId id="265" r:id="rId12"/>
    <p:sldId id="285" r:id="rId13"/>
    <p:sldId id="289" r:id="rId14"/>
    <p:sldId id="266" r:id="rId15"/>
    <p:sldId id="287" r:id="rId16"/>
    <p:sldId id="267" r:id="rId17"/>
    <p:sldId id="268" r:id="rId18"/>
    <p:sldId id="269" r:id="rId19"/>
    <p:sldId id="270" r:id="rId20"/>
    <p:sldId id="286" r:id="rId21"/>
    <p:sldId id="271" r:id="rId22"/>
    <p:sldId id="27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24" autoAdjust="0"/>
    <p:restoredTop sz="94660"/>
  </p:normalViewPr>
  <p:slideViewPr>
    <p:cSldViewPr>
      <p:cViewPr>
        <p:scale>
          <a:sx n="75" d="100"/>
          <a:sy n="75" d="100"/>
        </p:scale>
        <p:origin x="-1026" y="-7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C90DB2-CA1A-483D-BCB9-85BA9A43DFD3}"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62D1102D-FEF1-47FF-9F84-4AC72C7B6386}">
      <dgm:prSet phldrT="[Text]" custT="1"/>
      <dgm:spPr/>
      <dgm:t>
        <a:bodyPr vert="horz"/>
        <a:lstStyle/>
        <a:p>
          <a:endParaRPr lang="en-US" sz="1600" b="1" dirty="0" smtClean="0">
            <a:solidFill>
              <a:schemeClr val="bg1"/>
            </a:solidFill>
          </a:endParaRPr>
        </a:p>
        <a:p>
          <a:r>
            <a:rPr lang="en-US" sz="1600" b="1" dirty="0" smtClean="0">
              <a:solidFill>
                <a:schemeClr val="bg1"/>
              </a:solidFill>
            </a:rPr>
            <a:t>Cost of Attendance: $50,000</a:t>
          </a:r>
        </a:p>
        <a:p>
          <a:r>
            <a:rPr lang="en-US" sz="1600" dirty="0" smtClean="0"/>
            <a:t>Breakdown of Award:</a:t>
          </a:r>
        </a:p>
        <a:p>
          <a:r>
            <a:rPr lang="en-US" sz="1600" dirty="0" smtClean="0"/>
            <a:t>Trustee Award $10,000</a:t>
          </a:r>
        </a:p>
        <a:p>
          <a:r>
            <a:rPr lang="en-US" sz="1600" dirty="0" smtClean="0"/>
            <a:t>Performing Arts Award: $5,000</a:t>
          </a:r>
        </a:p>
        <a:p>
          <a:r>
            <a:rPr lang="en-US" sz="1600" dirty="0" smtClean="0"/>
            <a:t>Wyatt U need based grant: $2,000</a:t>
          </a:r>
        </a:p>
        <a:p>
          <a:r>
            <a:rPr lang="en-US" sz="1600" dirty="0" smtClean="0"/>
            <a:t>Work Study Award: $1,000</a:t>
          </a:r>
        </a:p>
        <a:p>
          <a:r>
            <a:rPr lang="en-US" sz="1600" dirty="0" smtClean="0"/>
            <a:t>Federal Direct Subsidized Stafford Loan: $3,500</a:t>
          </a:r>
        </a:p>
        <a:p>
          <a:r>
            <a:rPr lang="en-US" sz="1600" dirty="0" smtClean="0"/>
            <a:t>Federal Direct Unsubsidized Stafford Loan $2,000</a:t>
          </a:r>
        </a:p>
        <a:p>
          <a:endParaRPr lang="en-US" sz="1600" dirty="0" smtClean="0"/>
        </a:p>
        <a:p>
          <a:r>
            <a:rPr lang="en-US" sz="2400" dirty="0" smtClean="0"/>
            <a:t>Total Awards: $23,500</a:t>
          </a:r>
        </a:p>
      </dgm:t>
    </dgm:pt>
    <dgm:pt modelId="{D31CB710-706A-4E67-8D7C-AE78D382B7C3}" type="parTrans" cxnId="{A7300ACC-B107-4485-8B7C-2656E6C204D9}">
      <dgm:prSet/>
      <dgm:spPr/>
      <dgm:t>
        <a:bodyPr/>
        <a:lstStyle/>
        <a:p>
          <a:endParaRPr lang="en-US"/>
        </a:p>
      </dgm:t>
    </dgm:pt>
    <dgm:pt modelId="{01AE1274-20AC-4A16-AF5D-91AC7E22D1EB}" type="sibTrans" cxnId="{A7300ACC-B107-4485-8B7C-2656E6C204D9}">
      <dgm:prSet/>
      <dgm:spPr/>
      <dgm:t>
        <a:bodyPr/>
        <a:lstStyle/>
        <a:p>
          <a:endParaRPr lang="en-US"/>
        </a:p>
      </dgm:t>
    </dgm:pt>
    <dgm:pt modelId="{AF76EF2E-13E8-4E20-B990-045932AC25D4}" type="pres">
      <dgm:prSet presAssocID="{21C90DB2-CA1A-483D-BCB9-85BA9A43DFD3}" presName="Name0" presStyleCnt="0">
        <dgm:presLayoutVars>
          <dgm:dir/>
          <dgm:resizeHandles val="exact"/>
        </dgm:presLayoutVars>
      </dgm:prSet>
      <dgm:spPr/>
      <dgm:t>
        <a:bodyPr/>
        <a:lstStyle/>
        <a:p>
          <a:endParaRPr lang="en-US"/>
        </a:p>
      </dgm:t>
    </dgm:pt>
    <dgm:pt modelId="{F5BE6524-7205-4DE4-B2F7-DEDCD8C66402}" type="pres">
      <dgm:prSet presAssocID="{62D1102D-FEF1-47FF-9F84-4AC72C7B6386}" presName="Name5" presStyleLbl="vennNode1" presStyleIdx="0" presStyleCnt="1" custLinFactNeighborX="-78" custLinFactNeighborY="-1748">
        <dgm:presLayoutVars>
          <dgm:bulletEnabled val="1"/>
        </dgm:presLayoutVars>
      </dgm:prSet>
      <dgm:spPr/>
      <dgm:t>
        <a:bodyPr/>
        <a:lstStyle/>
        <a:p>
          <a:endParaRPr lang="en-US"/>
        </a:p>
      </dgm:t>
    </dgm:pt>
  </dgm:ptLst>
  <dgm:cxnLst>
    <dgm:cxn modelId="{34937840-4A23-4D2F-8130-F0D24C648289}" type="presOf" srcId="{62D1102D-FEF1-47FF-9F84-4AC72C7B6386}" destId="{F5BE6524-7205-4DE4-B2F7-DEDCD8C66402}" srcOrd="0" destOrd="0" presId="urn:microsoft.com/office/officeart/2005/8/layout/venn3"/>
    <dgm:cxn modelId="{A7300ACC-B107-4485-8B7C-2656E6C204D9}" srcId="{21C90DB2-CA1A-483D-BCB9-85BA9A43DFD3}" destId="{62D1102D-FEF1-47FF-9F84-4AC72C7B6386}" srcOrd="0" destOrd="0" parTransId="{D31CB710-706A-4E67-8D7C-AE78D382B7C3}" sibTransId="{01AE1274-20AC-4A16-AF5D-91AC7E22D1EB}"/>
    <dgm:cxn modelId="{5BEFEFAF-F085-446B-9EF0-AFDA1C7E4083}" type="presOf" srcId="{21C90DB2-CA1A-483D-BCB9-85BA9A43DFD3}" destId="{AF76EF2E-13E8-4E20-B990-045932AC25D4}" srcOrd="0" destOrd="0" presId="urn:microsoft.com/office/officeart/2005/8/layout/venn3"/>
    <dgm:cxn modelId="{A337F6ED-43F2-4B61-9341-6C76A04610C9}" type="presParOf" srcId="{AF76EF2E-13E8-4E20-B990-045932AC25D4}" destId="{F5BE6524-7205-4DE4-B2F7-DEDCD8C66402}" srcOrd="0"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C0F92D60-D60D-467D-B50E-8A088E90D0F3}" type="datetimeFigureOut">
              <a:rPr lang="en-US" smtClean="0"/>
              <a:pPr/>
              <a:t>11/22/2013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DAD161F9-307D-4EA7-AB40-811B61CF5D01}"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0F92D60-D60D-467D-B50E-8A088E90D0F3}" type="datetimeFigureOut">
              <a:rPr lang="en-US" smtClean="0"/>
              <a:pPr/>
              <a:t>11/22/2013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161F9-307D-4EA7-AB40-811B61CF5D0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0F92D60-D60D-467D-B50E-8A088E90D0F3}" type="datetimeFigureOut">
              <a:rPr lang="en-US" smtClean="0"/>
              <a:pPr/>
              <a:t>11/22/2013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161F9-307D-4EA7-AB40-811B61CF5D0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0F92D60-D60D-467D-B50E-8A088E90D0F3}" type="datetimeFigureOut">
              <a:rPr lang="en-US" smtClean="0"/>
              <a:pPr/>
              <a:t>11/22/2013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161F9-307D-4EA7-AB40-811B61CF5D01}"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0F92D60-D60D-467D-B50E-8A088E90D0F3}" type="datetimeFigureOut">
              <a:rPr lang="en-US" smtClean="0"/>
              <a:pPr/>
              <a:t>11/22/2013</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DAD161F9-307D-4EA7-AB40-811B61CF5D0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C0F92D60-D60D-467D-B50E-8A088E90D0F3}" type="datetimeFigureOut">
              <a:rPr lang="en-US" smtClean="0"/>
              <a:pPr/>
              <a:t>11/22/2013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161F9-307D-4EA7-AB40-811B61CF5D01}"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C0F92D60-D60D-467D-B50E-8A088E90D0F3}" type="datetimeFigureOut">
              <a:rPr lang="en-US" smtClean="0"/>
              <a:pPr/>
              <a:t>11/22/2013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D161F9-307D-4EA7-AB40-811B61CF5D01}"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0F92D60-D60D-467D-B50E-8A088E90D0F3}" type="datetimeFigureOut">
              <a:rPr lang="en-US" smtClean="0"/>
              <a:pPr/>
              <a:t>11/22/2013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D161F9-307D-4EA7-AB40-811B61CF5D0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F92D60-D60D-467D-B50E-8A088E90D0F3}" type="datetimeFigureOut">
              <a:rPr lang="en-US" smtClean="0"/>
              <a:pPr/>
              <a:t>11/22/2013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D161F9-307D-4EA7-AB40-811B61CF5D0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0F92D60-D60D-467D-B50E-8A088E90D0F3}" type="datetimeFigureOut">
              <a:rPr lang="en-US" smtClean="0"/>
              <a:pPr/>
              <a:t>11/22/2013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161F9-307D-4EA7-AB40-811B61CF5D01}"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0F92D60-D60D-467D-B50E-8A088E90D0F3}" type="datetimeFigureOut">
              <a:rPr lang="en-US" smtClean="0"/>
              <a:pPr/>
              <a:t>11/22/2013</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DAD161F9-307D-4EA7-AB40-811B61CF5D01}"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C0F92D60-D60D-467D-B50E-8A088E90D0F3}" type="datetimeFigureOut">
              <a:rPr lang="en-US" smtClean="0"/>
              <a:pPr/>
              <a:t>11/22/2013</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DAD161F9-307D-4EA7-AB40-811B61CF5D0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pin.ed.gov/" TargetMode="External"/><Relationship Id="rId2" Type="http://schemas.openxmlformats.org/officeDocument/2006/relationships/hyperlink" Target="http://www.fafsa.com/" TargetMode="External"/><Relationship Id="rId1" Type="http://schemas.openxmlformats.org/officeDocument/2006/relationships/slideLayout" Target="../slideLayouts/slideLayout2.xml"/><Relationship Id="rId4" Type="http://schemas.openxmlformats.org/officeDocument/2006/relationships/hyperlink" Target="http://www.fafsa.ed.gov/"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youtube.com/watch?v=kbJ55UWMEFE&amp;list=PL23B9A23CD8DD82DD"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chesla.org/" TargetMode="External"/><Relationship Id="rId2" Type="http://schemas.openxmlformats.org/officeDocument/2006/relationships/hyperlink" Target="http://www.studentloans.gov/" TargetMode="External"/><Relationship Id="rId1" Type="http://schemas.openxmlformats.org/officeDocument/2006/relationships/slideLayout" Target="../slideLayouts/slideLayout2.xml"/><Relationship Id="rId6" Type="http://schemas.openxmlformats.org/officeDocument/2006/relationships/hyperlink" Target="http://www.collegeboard.com/" TargetMode="External"/><Relationship Id="rId5" Type="http://schemas.openxmlformats.org/officeDocument/2006/relationships/hyperlink" Target="http://www.scholarships.com/" TargetMode="External"/><Relationship Id="rId4" Type="http://schemas.openxmlformats.org/officeDocument/2006/relationships/hyperlink" Target="http://www.fastweb.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hyperlink" Target="http://www.fafsa.ed.gov/"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dirty="0" smtClean="0"/>
              <a:t>Kelly E. Jambo</a:t>
            </a:r>
          </a:p>
          <a:p>
            <a:r>
              <a:rPr lang="en-US" dirty="0" smtClean="0"/>
              <a:t>Director of Financial Assistance</a:t>
            </a:r>
          </a:p>
          <a:p>
            <a:r>
              <a:rPr lang="en-US" dirty="0" smtClean="0"/>
              <a:t>Sacred Heart University</a:t>
            </a:r>
            <a:endParaRPr lang="en-US" dirty="0"/>
          </a:p>
        </p:txBody>
      </p:sp>
      <p:sp>
        <p:nvSpPr>
          <p:cNvPr id="2" name="Title 1"/>
          <p:cNvSpPr>
            <a:spLocks noGrp="1"/>
          </p:cNvSpPr>
          <p:nvPr>
            <p:ph type="ctrTitle"/>
          </p:nvPr>
        </p:nvSpPr>
        <p:spPr/>
        <p:txBody>
          <a:bodyPr>
            <a:normAutofit/>
          </a:bodyPr>
          <a:lstStyle/>
          <a:p>
            <a:r>
              <a:rPr lang="en-US" dirty="0" smtClean="0"/>
              <a:t>Understanding The College Financial Aid Process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2800" dirty="0" smtClean="0"/>
              <a:t>The MOST Common Financial Aid application is…</a:t>
            </a:r>
            <a:br>
              <a:rPr lang="en-US" sz="2800" dirty="0" smtClean="0"/>
            </a:br>
            <a:r>
              <a:rPr lang="en-US" sz="2800" b="1" dirty="0" smtClean="0">
                <a:effectLst>
                  <a:outerShdw blurRad="38100" dist="38100" dir="2700000" algn="tl">
                    <a:srgbClr val="000000">
                      <a:alpha val="43137"/>
                    </a:srgbClr>
                  </a:outerShdw>
                </a:effectLst>
              </a:rPr>
              <a:t>Free Application for Federal Student Aid</a:t>
            </a:r>
            <a:endParaRPr lang="en-US" sz="2800" b="1" dirty="0">
              <a:effectLst>
                <a:outerShdw blurRad="38100" dist="38100" dir="2700000" algn="tl">
                  <a:srgbClr val="000000">
                    <a:alpha val="43137"/>
                  </a:srgbClr>
                </a:outerShdw>
              </a:effectLst>
            </a:endParaRPr>
          </a:p>
        </p:txBody>
      </p:sp>
      <p:sp>
        <p:nvSpPr>
          <p:cNvPr id="2" name="Content Placeholder 1"/>
          <p:cNvSpPr>
            <a:spLocks noGrp="1"/>
          </p:cNvSpPr>
          <p:nvPr>
            <p:ph sz="quarter" idx="1"/>
          </p:nvPr>
        </p:nvSpPr>
        <p:spPr>
          <a:xfrm>
            <a:off x="838200" y="1295400"/>
            <a:ext cx="7871791" cy="5105400"/>
          </a:xfrm>
        </p:spPr>
        <p:txBody>
          <a:bodyPr>
            <a:noAutofit/>
          </a:bodyPr>
          <a:lstStyle/>
          <a:p>
            <a:r>
              <a:rPr lang="en-US" sz="1400" dirty="0" smtClean="0"/>
              <a:t>FAFSA= Federal $$$</a:t>
            </a:r>
          </a:p>
          <a:p>
            <a:r>
              <a:rPr lang="en-US" sz="1400" dirty="0" smtClean="0"/>
              <a:t>This is a FREE Application….DO NOT GO TO          </a:t>
            </a:r>
            <a:r>
              <a:rPr lang="en-US" sz="1600" dirty="0" smtClean="0">
                <a:solidFill>
                  <a:schemeClr val="bg1"/>
                </a:solidFill>
                <a:effectLst>
                  <a:outerShdw blurRad="38100" dist="38100" dir="2700000" algn="tl">
                    <a:srgbClr val="000000">
                      <a:alpha val="43137"/>
                    </a:srgbClr>
                  </a:outerShdw>
                </a:effectLst>
                <a:hlinkClick r:id="rId2"/>
              </a:rPr>
              <a:t>www.FAFSA.com</a:t>
            </a:r>
            <a:endParaRPr lang="en-US" sz="1600" dirty="0" smtClean="0">
              <a:solidFill>
                <a:schemeClr val="bg1"/>
              </a:solidFill>
              <a:effectLst>
                <a:outerShdw blurRad="38100" dist="38100" dir="2700000" algn="tl">
                  <a:srgbClr val="000000">
                    <a:alpha val="43137"/>
                  </a:srgbClr>
                </a:outerShdw>
              </a:effectLst>
            </a:endParaRPr>
          </a:p>
          <a:p>
            <a:r>
              <a:rPr lang="en-US" sz="1400" dirty="0" smtClean="0"/>
              <a:t>Application is on-line only and available </a:t>
            </a:r>
            <a:r>
              <a:rPr lang="en-US" sz="1400" b="1" dirty="0" smtClean="0"/>
              <a:t>January </a:t>
            </a:r>
            <a:r>
              <a:rPr lang="en-US" sz="1400" b="1" smtClean="0"/>
              <a:t>1 2014</a:t>
            </a:r>
            <a:endParaRPr lang="en-US" sz="1400" b="1" dirty="0" smtClean="0"/>
          </a:p>
          <a:p>
            <a:r>
              <a:rPr lang="en-US" sz="1400" dirty="0" smtClean="0"/>
              <a:t>Apply for a federal PIN number now!  </a:t>
            </a:r>
          </a:p>
          <a:p>
            <a:pPr lvl="3"/>
            <a:r>
              <a:rPr lang="en-US" sz="1400" b="1" dirty="0" smtClean="0">
                <a:effectLst>
                  <a:outerShdw blurRad="38100" dist="38100" dir="2700000" algn="tl">
                    <a:srgbClr val="000000">
                      <a:alpha val="43137"/>
                    </a:srgbClr>
                  </a:outerShdw>
                </a:effectLst>
                <a:hlinkClick r:id="rId3"/>
              </a:rPr>
              <a:t>www.pin.ed.gov</a:t>
            </a:r>
            <a:endParaRPr lang="en-US" sz="1400" b="1" dirty="0" smtClean="0">
              <a:effectLst>
                <a:outerShdw blurRad="38100" dist="38100" dir="2700000" algn="tl">
                  <a:srgbClr val="000000">
                    <a:alpha val="43137"/>
                  </a:srgbClr>
                </a:outerShdw>
              </a:effectLst>
            </a:endParaRPr>
          </a:p>
          <a:p>
            <a:pPr lvl="3"/>
            <a:r>
              <a:rPr lang="en-US" sz="1400" dirty="0" smtClean="0"/>
              <a:t>Parent and Student MUST have a PIN Number in order to authenticate the application.</a:t>
            </a:r>
          </a:p>
          <a:p>
            <a:r>
              <a:rPr lang="en-US" sz="1400" dirty="0" smtClean="0"/>
              <a:t>Only custodial parents file FAFSA</a:t>
            </a:r>
          </a:p>
          <a:p>
            <a:r>
              <a:rPr lang="en-US" sz="1400" dirty="0" smtClean="0"/>
              <a:t>If remarried….SORRY!!!</a:t>
            </a:r>
          </a:p>
          <a:p>
            <a:r>
              <a:rPr lang="en-US" sz="1400" dirty="0" smtClean="0"/>
              <a:t>You may ESTIMATE however eventually you will need student and parent(s) previous tax year 1040 and W2’s (2013) to input OR depending on timing you may be able to import that IRS data directly into the FAFSA application.  </a:t>
            </a:r>
          </a:p>
          <a:p>
            <a:r>
              <a:rPr lang="en-US" sz="1400" b="1" dirty="0" smtClean="0">
                <a:solidFill>
                  <a:schemeClr val="accent5">
                    <a:lumMod val="75000"/>
                  </a:schemeClr>
                </a:solidFill>
              </a:rPr>
              <a:t>DRT: Data Retrieval Tool</a:t>
            </a:r>
          </a:p>
          <a:p>
            <a:r>
              <a:rPr lang="en-US" sz="1400" dirty="0" smtClean="0"/>
              <a:t>College may request copy of 2013 Tax Transcript/W2s</a:t>
            </a:r>
          </a:p>
          <a:p>
            <a:r>
              <a:rPr lang="en-US" sz="1400" dirty="0" smtClean="0"/>
              <a:t>Examples of federal aid include: </a:t>
            </a:r>
            <a:r>
              <a:rPr lang="en-US" sz="1400" b="1" dirty="0" smtClean="0"/>
              <a:t>Pell Grant/Supplemental Grant/Federal Direct Stafford Loan/Work Study/State Grant (CICSG) if student attends CT College.</a:t>
            </a:r>
          </a:p>
          <a:p>
            <a:r>
              <a:rPr lang="en-US" sz="1400" dirty="0" smtClean="0"/>
              <a:t>Every question MUST be answered…if left blank the FAFSA will be rejected…</a:t>
            </a:r>
          </a:p>
          <a:p>
            <a:pPr lvl="6"/>
            <a:r>
              <a:rPr lang="en-US" sz="1400" dirty="0" smtClean="0"/>
              <a:t>Ex: Gender question</a:t>
            </a:r>
          </a:p>
          <a:p>
            <a:r>
              <a:rPr lang="en-US" sz="1400" dirty="0" smtClean="0"/>
              <a:t>Once your tax return is filed you may go back into</a:t>
            </a:r>
            <a:r>
              <a:rPr lang="en-US" sz="1400" b="1" dirty="0" smtClean="0">
                <a:effectLst>
                  <a:outerShdw blurRad="38100" dist="38100" dir="2700000" algn="tl">
                    <a:srgbClr val="000000">
                      <a:alpha val="43137"/>
                    </a:srgbClr>
                  </a:outerShdw>
                </a:effectLst>
              </a:rPr>
              <a:t> </a:t>
            </a:r>
            <a:r>
              <a:rPr lang="en-US" sz="1400" b="1" dirty="0" smtClean="0">
                <a:effectLst>
                  <a:outerShdw blurRad="38100" dist="38100" dir="2700000" algn="tl">
                    <a:srgbClr val="000000">
                      <a:alpha val="43137"/>
                    </a:srgbClr>
                  </a:outerShdw>
                </a:effectLst>
                <a:hlinkClick r:id="rId4"/>
              </a:rPr>
              <a:t>www.fafsa.gov</a:t>
            </a:r>
            <a:r>
              <a:rPr lang="en-US" sz="1400" b="1" dirty="0" smtClean="0">
                <a:effectLst>
                  <a:outerShdw blurRad="38100" dist="38100" dir="2700000" algn="tl">
                    <a:srgbClr val="000000">
                      <a:alpha val="43137"/>
                    </a:srgbClr>
                  </a:outerShdw>
                </a:effectLst>
              </a:rPr>
              <a:t> </a:t>
            </a:r>
            <a:r>
              <a:rPr lang="en-US" sz="1400" dirty="0" smtClean="0"/>
              <a:t>to update your estimated or erroneous data.</a:t>
            </a:r>
          </a:p>
          <a:p>
            <a:r>
              <a:rPr lang="en-US" sz="1400" dirty="0" smtClean="0"/>
              <a:t>Once the FAFSA is submitted it will provide the college with a </a:t>
            </a:r>
            <a:r>
              <a:rPr lang="en-US" sz="1400" b="1" i="1" dirty="0" smtClean="0">
                <a:solidFill>
                  <a:srgbClr val="7030A0"/>
                </a:solidFill>
                <a:effectLst>
                  <a:outerShdw blurRad="38100" dist="38100" dir="2700000" algn="tl">
                    <a:srgbClr val="000000">
                      <a:alpha val="43137"/>
                    </a:srgbClr>
                  </a:outerShdw>
                </a:effectLst>
              </a:rPr>
              <a:t>family contribution.</a:t>
            </a:r>
          </a:p>
          <a:p>
            <a:pPr lvl="6"/>
            <a:endParaRPr lang="en-US" sz="1400" dirty="0" smtClean="0"/>
          </a:p>
          <a:p>
            <a:pPr lvl="4"/>
            <a:endParaRPr lang="en-US" sz="1400" dirty="0" smtClean="0"/>
          </a:p>
        </p:txBody>
      </p:sp>
      <p:sp>
        <p:nvSpPr>
          <p:cNvPr id="4" name="Oval 3"/>
          <p:cNvSpPr/>
          <p:nvPr/>
        </p:nvSpPr>
        <p:spPr>
          <a:xfrm>
            <a:off x="4368800" y="1524000"/>
            <a:ext cx="1905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a:endCxn id="4" idx="2"/>
          </p:cNvCxnSpPr>
          <p:nvPr/>
        </p:nvCxnSpPr>
        <p:spPr>
          <a:xfrm flipH="1" flipV="1">
            <a:off x="4368800" y="1714500"/>
            <a:ext cx="1803400" cy="19050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FAFSA: www.fafsa.gov</a:t>
            </a:r>
            <a:endParaRPr lang="en-US" dirty="0"/>
          </a:p>
        </p:txBody>
      </p:sp>
      <p:pic>
        <p:nvPicPr>
          <p:cNvPr id="4098" name="Picture 2"/>
          <p:cNvPicPr>
            <a:picLocks noGrp="1" noChangeAspect="1" noChangeArrowheads="1"/>
          </p:cNvPicPr>
          <p:nvPr>
            <p:ph sz="quarter" idx="1"/>
          </p:nvPr>
        </p:nvPicPr>
        <p:blipFill>
          <a:blip r:embed="rId2" cstate="print"/>
          <a:srcRect/>
          <a:stretch>
            <a:fillRect/>
          </a:stretch>
        </p:blipFill>
        <p:spPr bwMode="auto">
          <a:xfrm>
            <a:off x="1707377" y="1447800"/>
            <a:ext cx="6186445"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FAFSA on </a:t>
            </a:r>
            <a:r>
              <a:rPr lang="en-US" dirty="0" err="1" smtClean="0"/>
              <a:t>Youtube</a:t>
            </a:r>
            <a:endParaRPr lang="en-US" dirty="0"/>
          </a:p>
        </p:txBody>
      </p:sp>
      <p:pic>
        <p:nvPicPr>
          <p:cNvPr id="5122" name="Picture 2"/>
          <p:cNvPicPr>
            <a:picLocks noGrp="1" noChangeAspect="1" noChangeArrowheads="1"/>
          </p:cNvPicPr>
          <p:nvPr>
            <p:ph sz="quarter" idx="1"/>
          </p:nvPr>
        </p:nvPicPr>
        <p:blipFill>
          <a:blip r:embed="rId2" cstate="print"/>
          <a:srcRect/>
          <a:stretch>
            <a:fillRect/>
          </a:stretch>
        </p:blipFill>
        <p:spPr bwMode="auto">
          <a:xfrm>
            <a:off x="1066800" y="1447800"/>
            <a:ext cx="7162800"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
            <a:ext cx="7772400" cy="2544762"/>
          </a:xfrm>
        </p:spPr>
        <p:txBody>
          <a:bodyPr>
            <a:normAutofit/>
          </a:bodyPr>
          <a:lstStyle/>
          <a:p>
            <a:r>
              <a:rPr lang="en-US" dirty="0" smtClean="0">
                <a:hlinkClick r:id="rId2"/>
              </a:rPr>
              <a:t>How to Fill out the FAFSA- </a:t>
            </a:r>
            <a:r>
              <a:rPr lang="en-US" dirty="0" err="1" smtClean="0">
                <a:hlinkClick r:id="rId2"/>
              </a:rPr>
              <a:t>Youtube</a:t>
            </a:r>
            <a:r>
              <a:rPr lang="en-US" dirty="0" smtClean="0"/>
              <a:t/>
            </a:r>
            <a:br>
              <a:rPr lang="en-US" dirty="0" smtClean="0"/>
            </a:br>
            <a:r>
              <a:rPr lang="en-US" dirty="0" smtClean="0"/>
              <a:t> </a:t>
            </a:r>
            <a:r>
              <a:rPr lang="en-US" sz="2000" dirty="0" smtClean="0"/>
              <a:t/>
            </a:r>
            <a:br>
              <a:rPr lang="en-US" sz="2000" dirty="0" smtClean="0"/>
            </a:br>
            <a:endParaRPr lang="en-US" sz="2000" dirty="0"/>
          </a:p>
        </p:txBody>
      </p:sp>
      <p:pic>
        <p:nvPicPr>
          <p:cNvPr id="6147" name="Picture 3"/>
          <p:cNvPicPr>
            <a:picLocks noGrp="1" noChangeAspect="1" noChangeArrowheads="1"/>
          </p:cNvPicPr>
          <p:nvPr>
            <p:ph sz="quarter" idx="1"/>
          </p:nvPr>
        </p:nvPicPr>
        <p:blipFill>
          <a:blip r:embed="rId3" cstate="print"/>
          <a:srcRect/>
          <a:stretch>
            <a:fillRect/>
          </a:stretch>
        </p:blipFill>
        <p:spPr bwMode="auto">
          <a:xfrm>
            <a:off x="304800" y="2286000"/>
            <a:ext cx="8458200" cy="35387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All of my forms are submitted…now what?</a:t>
            </a:r>
            <a:endParaRPr lang="en-US" dirty="0"/>
          </a:p>
        </p:txBody>
      </p:sp>
      <p:sp>
        <p:nvSpPr>
          <p:cNvPr id="2" name="Content Placeholder 1"/>
          <p:cNvSpPr>
            <a:spLocks noGrp="1"/>
          </p:cNvSpPr>
          <p:nvPr>
            <p:ph sz="quarter" idx="1"/>
          </p:nvPr>
        </p:nvSpPr>
        <p:spPr/>
        <p:txBody>
          <a:bodyPr/>
          <a:lstStyle/>
          <a:p>
            <a:r>
              <a:rPr lang="en-US" dirty="0" smtClean="0"/>
              <a:t>Colleges will then put together aid packages to discount your overall family share.</a:t>
            </a:r>
          </a:p>
          <a:p>
            <a:endParaRPr lang="en-US" dirty="0" smtClean="0"/>
          </a:p>
          <a:p>
            <a:endParaRPr lang="en-US" dirty="0"/>
          </a:p>
        </p:txBody>
      </p:sp>
      <p:graphicFrame>
        <p:nvGraphicFramePr>
          <p:cNvPr id="6" name="Table 5"/>
          <p:cNvGraphicFramePr>
            <a:graphicFrameLocks noGrp="1"/>
          </p:cNvGraphicFramePr>
          <p:nvPr/>
        </p:nvGraphicFramePr>
        <p:xfrm>
          <a:off x="914400" y="2667000"/>
          <a:ext cx="7162800" cy="2438399"/>
        </p:xfrm>
        <a:graphic>
          <a:graphicData uri="http://schemas.openxmlformats.org/drawingml/2006/table">
            <a:tbl>
              <a:tblPr firstRow="1" bandRow="1">
                <a:tableStyleId>{5C22544A-7EE6-4342-B048-85BDC9FD1C3A}</a:tableStyleId>
              </a:tblPr>
              <a:tblGrid>
                <a:gridCol w="2387600"/>
                <a:gridCol w="2387600"/>
                <a:gridCol w="2387600"/>
              </a:tblGrid>
              <a:tr h="735019">
                <a:tc>
                  <a:txBody>
                    <a:bodyPr/>
                    <a:lstStyle/>
                    <a:p>
                      <a:r>
                        <a:rPr lang="en-US" dirty="0" smtClean="0"/>
                        <a:t>Kelly University</a:t>
                      </a:r>
                      <a:endParaRPr lang="en-US" dirty="0"/>
                    </a:p>
                  </a:txBody>
                  <a:tcPr/>
                </a:tc>
                <a:tc>
                  <a:txBody>
                    <a:bodyPr/>
                    <a:lstStyle/>
                    <a:p>
                      <a:r>
                        <a:rPr lang="en-US" dirty="0" smtClean="0"/>
                        <a:t>Elizabeth</a:t>
                      </a:r>
                      <a:r>
                        <a:rPr lang="en-US" baseline="0" dirty="0" smtClean="0"/>
                        <a:t> College</a:t>
                      </a:r>
                      <a:endParaRPr lang="en-US" dirty="0"/>
                    </a:p>
                  </a:txBody>
                  <a:tcPr/>
                </a:tc>
                <a:tc>
                  <a:txBody>
                    <a:bodyPr/>
                    <a:lstStyle/>
                    <a:p>
                      <a:r>
                        <a:rPr lang="en-US" dirty="0" smtClean="0"/>
                        <a:t>Jambo Community College</a:t>
                      </a:r>
                      <a:endParaRPr lang="en-US" dirty="0"/>
                    </a:p>
                  </a:txBody>
                  <a:tcPr/>
                </a:tc>
              </a:tr>
              <a:tr h="425845">
                <a:tc>
                  <a:txBody>
                    <a:bodyPr/>
                    <a:lstStyle/>
                    <a:p>
                      <a:r>
                        <a:rPr lang="en-US" dirty="0" smtClean="0"/>
                        <a:t>Cost: $50,000</a:t>
                      </a:r>
                      <a:endParaRPr lang="en-US" dirty="0"/>
                    </a:p>
                  </a:txBody>
                  <a:tcPr/>
                </a:tc>
                <a:tc>
                  <a:txBody>
                    <a:bodyPr/>
                    <a:lstStyle/>
                    <a:p>
                      <a:r>
                        <a:rPr lang="en-US" dirty="0" smtClean="0"/>
                        <a:t>Cost</a:t>
                      </a:r>
                      <a:r>
                        <a:rPr lang="en-US" baseline="0" dirty="0" smtClean="0"/>
                        <a:t> $40,000</a:t>
                      </a:r>
                      <a:endParaRPr lang="en-US" dirty="0"/>
                    </a:p>
                  </a:txBody>
                  <a:tcPr/>
                </a:tc>
                <a:tc>
                  <a:txBody>
                    <a:bodyPr/>
                    <a:lstStyle/>
                    <a:p>
                      <a:r>
                        <a:rPr lang="en-US" dirty="0" smtClean="0"/>
                        <a:t>Cost: $3,000</a:t>
                      </a:r>
                      <a:endParaRPr lang="en-US" dirty="0"/>
                    </a:p>
                  </a:txBody>
                  <a:tcPr/>
                </a:tc>
              </a:tr>
              <a:tr h="425845">
                <a:tc>
                  <a:txBody>
                    <a:bodyPr/>
                    <a:lstStyle/>
                    <a:p>
                      <a:r>
                        <a:rPr lang="en-US" dirty="0" smtClean="0"/>
                        <a:t>EFC: </a:t>
                      </a:r>
                      <a:r>
                        <a:rPr lang="en-US" baseline="0" dirty="0" smtClean="0"/>
                        <a:t> $20,000</a:t>
                      </a:r>
                      <a:endParaRPr lang="en-US" dirty="0"/>
                    </a:p>
                  </a:txBody>
                  <a:tcPr/>
                </a:tc>
                <a:tc>
                  <a:txBody>
                    <a:bodyPr/>
                    <a:lstStyle/>
                    <a:p>
                      <a:r>
                        <a:rPr lang="en-US" dirty="0" smtClean="0"/>
                        <a:t>EFC: $20,000</a:t>
                      </a:r>
                      <a:endParaRPr lang="en-US" dirty="0"/>
                    </a:p>
                  </a:txBody>
                  <a:tcPr/>
                </a:tc>
                <a:tc>
                  <a:txBody>
                    <a:bodyPr/>
                    <a:lstStyle/>
                    <a:p>
                      <a:r>
                        <a:rPr lang="en-US" dirty="0" smtClean="0"/>
                        <a:t>EFC: $20,000</a:t>
                      </a:r>
                      <a:endParaRPr lang="en-US" dirty="0"/>
                    </a:p>
                  </a:txBody>
                  <a:tcPr/>
                </a:tc>
              </a:tr>
              <a:tr h="425845">
                <a:tc>
                  <a:txBody>
                    <a:bodyPr/>
                    <a:lstStyle/>
                    <a:p>
                      <a:r>
                        <a:rPr lang="en-US" b="1" dirty="0" smtClean="0">
                          <a:solidFill>
                            <a:srgbClr val="7030A0"/>
                          </a:solidFill>
                          <a:effectLst/>
                        </a:rPr>
                        <a:t>Need:</a:t>
                      </a:r>
                      <a:r>
                        <a:rPr lang="en-US" b="1" baseline="0" dirty="0" smtClean="0">
                          <a:solidFill>
                            <a:srgbClr val="7030A0"/>
                          </a:solidFill>
                          <a:effectLst/>
                        </a:rPr>
                        <a:t> $30,000</a:t>
                      </a:r>
                      <a:endParaRPr lang="en-US" b="1" dirty="0">
                        <a:solidFill>
                          <a:srgbClr val="7030A0"/>
                        </a:solidFill>
                        <a:effectLst/>
                      </a:endParaRPr>
                    </a:p>
                  </a:txBody>
                  <a:tcPr/>
                </a:tc>
                <a:tc>
                  <a:txBody>
                    <a:bodyPr/>
                    <a:lstStyle/>
                    <a:p>
                      <a:r>
                        <a:rPr lang="en-US" b="1" dirty="0" smtClean="0">
                          <a:solidFill>
                            <a:srgbClr val="7030A0"/>
                          </a:solidFill>
                          <a:effectLst/>
                        </a:rPr>
                        <a:t>Need: $20,000</a:t>
                      </a:r>
                      <a:endParaRPr lang="en-US" b="1" dirty="0">
                        <a:solidFill>
                          <a:srgbClr val="7030A0"/>
                        </a:solidFill>
                        <a:effectLst/>
                      </a:endParaRPr>
                    </a:p>
                  </a:txBody>
                  <a:tcPr/>
                </a:tc>
                <a:tc>
                  <a:txBody>
                    <a:bodyPr/>
                    <a:lstStyle/>
                    <a:p>
                      <a:r>
                        <a:rPr lang="en-US" b="1" dirty="0" smtClean="0">
                          <a:solidFill>
                            <a:srgbClr val="7030A0"/>
                          </a:solidFill>
                          <a:effectLst/>
                        </a:rPr>
                        <a:t>Need: $0</a:t>
                      </a:r>
                      <a:endParaRPr lang="en-US" b="1" dirty="0">
                        <a:solidFill>
                          <a:srgbClr val="7030A0"/>
                        </a:solidFill>
                        <a:effectLst/>
                      </a:endParaRPr>
                    </a:p>
                  </a:txBody>
                  <a:tcPr/>
                </a:tc>
              </a:tr>
              <a:tr h="425845">
                <a:tc>
                  <a:txBody>
                    <a:bodyPr/>
                    <a:lstStyle/>
                    <a:p>
                      <a:r>
                        <a:rPr lang="en-US" sz="1600" dirty="0" smtClean="0"/>
                        <a:t>Aid</a:t>
                      </a:r>
                      <a:r>
                        <a:rPr lang="en-US" sz="1600" baseline="0" dirty="0" smtClean="0"/>
                        <a:t> Package: ???</a:t>
                      </a:r>
                      <a:endParaRPr lang="en-US" sz="1600" dirty="0"/>
                    </a:p>
                  </a:txBody>
                  <a:tcPr/>
                </a:tc>
                <a:tc>
                  <a:txBody>
                    <a:bodyPr/>
                    <a:lstStyle/>
                    <a:p>
                      <a:r>
                        <a:rPr lang="en-US" sz="1600" dirty="0" smtClean="0"/>
                        <a:t>Aid Package:???</a:t>
                      </a:r>
                      <a:endParaRPr lang="en-US" sz="1600" dirty="0"/>
                    </a:p>
                  </a:txBody>
                  <a:tcPr/>
                </a:tc>
                <a:tc>
                  <a:txBody>
                    <a:bodyPr/>
                    <a:lstStyle/>
                    <a:p>
                      <a:r>
                        <a:rPr lang="en-US" sz="1600" dirty="0" smtClean="0"/>
                        <a:t>Aid Package: ???</a:t>
                      </a:r>
                      <a:endParaRPr lang="en-US" sz="1600" dirty="0"/>
                    </a:p>
                  </a:txBody>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Types of Financial Assistance	</a:t>
            </a:r>
            <a:endParaRPr lang="en-US" dirty="0"/>
          </a:p>
        </p:txBody>
      </p:sp>
      <p:sp>
        <p:nvSpPr>
          <p:cNvPr id="2" name="Content Placeholder 1"/>
          <p:cNvSpPr>
            <a:spLocks noGrp="1"/>
          </p:cNvSpPr>
          <p:nvPr>
            <p:ph sz="quarter" idx="1"/>
          </p:nvPr>
        </p:nvSpPr>
        <p:spPr/>
        <p:txBody>
          <a:bodyPr/>
          <a:lstStyle/>
          <a:p>
            <a:r>
              <a:rPr lang="en-US" dirty="0" smtClean="0"/>
              <a:t>Scholarships/Merit awards</a:t>
            </a:r>
          </a:p>
          <a:p>
            <a:r>
              <a:rPr lang="en-US" dirty="0" smtClean="0"/>
              <a:t>Institutional Grants</a:t>
            </a:r>
          </a:p>
          <a:p>
            <a:r>
              <a:rPr lang="en-US" dirty="0" smtClean="0"/>
              <a:t>Work Study</a:t>
            </a:r>
          </a:p>
          <a:p>
            <a:r>
              <a:rPr lang="en-US" dirty="0" smtClean="0"/>
              <a:t>Federal/Private Loans</a:t>
            </a:r>
          </a:p>
          <a:p>
            <a:r>
              <a:rPr lang="en-US" dirty="0" smtClean="0"/>
              <a:t>Outside Scholarship</a:t>
            </a:r>
          </a:p>
          <a:p>
            <a:r>
              <a:rPr lang="en-US" dirty="0" smtClean="0"/>
              <a:t>State Grant </a:t>
            </a:r>
          </a:p>
          <a:p>
            <a:r>
              <a:rPr lang="en-US" dirty="0" smtClean="0"/>
              <a:t>Federal Grants</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Wyatt University	</a:t>
            </a:r>
            <a:endParaRPr lang="en-US" dirty="0"/>
          </a:p>
        </p:txBody>
      </p:sp>
      <p:graphicFrame>
        <p:nvGraphicFramePr>
          <p:cNvPr id="4" name="Content Placeholder 3"/>
          <p:cNvGraphicFramePr>
            <a:graphicFrameLocks noGrp="1"/>
          </p:cNvGraphicFramePr>
          <p:nvPr>
            <p:ph sz="quarter" idx="1"/>
          </p:nvPr>
        </p:nvGraphicFramePr>
        <p:xfrm>
          <a:off x="914400" y="1447800"/>
          <a:ext cx="7772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Straight Connector 5"/>
          <p:cNvCxnSpPr/>
          <p:nvPr/>
        </p:nvCxnSpPr>
        <p:spPr>
          <a:xfrm>
            <a:off x="3124200" y="5029200"/>
            <a:ext cx="28956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6600" dirty="0" smtClean="0"/>
              <a:t>Family Share</a:t>
            </a:r>
            <a:endParaRPr lang="en-US" sz="6600" dirty="0"/>
          </a:p>
        </p:txBody>
      </p:sp>
      <p:sp>
        <p:nvSpPr>
          <p:cNvPr id="2" name="Content Placeholder 1"/>
          <p:cNvSpPr>
            <a:spLocks noGrp="1"/>
          </p:cNvSpPr>
          <p:nvPr>
            <p:ph sz="quarter" idx="1"/>
          </p:nvPr>
        </p:nvSpPr>
        <p:spPr/>
        <p:txBody>
          <a:bodyPr/>
          <a:lstStyle/>
          <a:p>
            <a:endParaRPr lang="en-US" dirty="0" smtClean="0"/>
          </a:p>
          <a:p>
            <a:endParaRPr lang="en-US" dirty="0" smtClean="0"/>
          </a:p>
          <a:p>
            <a:endParaRPr lang="en-US" dirty="0" smtClean="0"/>
          </a:p>
          <a:p>
            <a:pPr>
              <a:buNone/>
            </a:pPr>
            <a:r>
              <a:rPr lang="en-US" dirty="0" smtClean="0"/>
              <a:t>Cost of Attendance – Financial Aid = Family Share</a:t>
            </a:r>
          </a:p>
          <a:p>
            <a:pPr algn="ctr"/>
            <a:r>
              <a:rPr lang="en-US" sz="3600" dirty="0" smtClean="0"/>
              <a:t>$50,000 - $23,500 = $26,500</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What are my options if I feel the gap is too large…</a:t>
            </a:r>
            <a:endParaRPr lang="en-US" dirty="0"/>
          </a:p>
        </p:txBody>
      </p:sp>
      <p:sp>
        <p:nvSpPr>
          <p:cNvPr id="2" name="Content Placeholder 1"/>
          <p:cNvSpPr>
            <a:spLocks noGrp="1"/>
          </p:cNvSpPr>
          <p:nvPr>
            <p:ph sz="quarter" idx="1"/>
          </p:nvPr>
        </p:nvSpPr>
        <p:spPr/>
        <p:txBody>
          <a:bodyPr>
            <a:normAutofit fontScale="92500" lnSpcReduction="20000"/>
          </a:bodyPr>
          <a:lstStyle/>
          <a:p>
            <a:r>
              <a:rPr lang="en-US" dirty="0" smtClean="0"/>
              <a:t>Families and students can meet or contact the financial aid office directly to discuss the awards.</a:t>
            </a:r>
          </a:p>
          <a:p>
            <a:r>
              <a:rPr lang="en-US" dirty="0" smtClean="0"/>
              <a:t>Appealing the award may be an option.</a:t>
            </a:r>
          </a:p>
          <a:p>
            <a:pPr lvl="4"/>
            <a:r>
              <a:rPr lang="en-US" sz="1800" dirty="0" smtClean="0"/>
              <a:t>Professional judgment with the collection of proper documentation</a:t>
            </a:r>
          </a:p>
          <a:p>
            <a:r>
              <a:rPr lang="en-US" dirty="0" smtClean="0"/>
              <a:t>Loans: </a:t>
            </a:r>
            <a:r>
              <a:rPr lang="en-US" sz="3200" b="1" dirty="0" smtClean="0">
                <a:effectLst>
                  <a:outerShdw blurRad="38100" dist="38100" dir="2700000" algn="tl">
                    <a:srgbClr val="000000">
                      <a:alpha val="43137"/>
                    </a:srgbClr>
                  </a:outerShdw>
                </a:effectLst>
                <a:hlinkClick r:id="rId2"/>
              </a:rPr>
              <a:t>www.studentloans.gov</a:t>
            </a:r>
            <a:endParaRPr lang="en-US" sz="3200" b="1" dirty="0" smtClean="0">
              <a:effectLst>
                <a:outerShdw blurRad="38100" dist="38100" dir="2700000" algn="tl">
                  <a:srgbClr val="000000">
                    <a:alpha val="43137"/>
                  </a:srgbClr>
                </a:outerShdw>
              </a:effectLst>
            </a:endParaRPr>
          </a:p>
          <a:p>
            <a:pPr lvl="3"/>
            <a:r>
              <a:rPr lang="en-US" sz="3200" b="1" dirty="0" smtClean="0">
                <a:effectLst>
                  <a:outerShdw blurRad="38100" dist="38100" dir="2700000" algn="tl">
                    <a:srgbClr val="000000">
                      <a:alpha val="43137"/>
                    </a:srgbClr>
                  </a:outerShdw>
                </a:effectLst>
                <a:hlinkClick r:id="rId3"/>
              </a:rPr>
              <a:t>www.chesla.org</a:t>
            </a:r>
            <a:endParaRPr lang="en-US" sz="3200" b="1" dirty="0" smtClean="0">
              <a:effectLst>
                <a:outerShdw blurRad="38100" dist="38100" dir="2700000" algn="tl">
                  <a:srgbClr val="000000">
                    <a:alpha val="43137"/>
                  </a:srgbClr>
                </a:outerShdw>
              </a:effectLst>
            </a:endParaRPr>
          </a:p>
          <a:p>
            <a:r>
              <a:rPr lang="en-US" dirty="0" smtClean="0"/>
              <a:t>Payment Plans</a:t>
            </a:r>
          </a:p>
          <a:p>
            <a:r>
              <a:rPr lang="en-US" dirty="0" smtClean="0"/>
              <a:t>Outside scholarships…</a:t>
            </a:r>
          </a:p>
          <a:p>
            <a:pPr lvl="3"/>
            <a:r>
              <a:rPr lang="en-US" sz="3200" b="1" dirty="0" smtClean="0">
                <a:effectLst>
                  <a:outerShdw blurRad="38100" dist="38100" dir="2700000" algn="tl">
                    <a:srgbClr val="000000">
                      <a:alpha val="43137"/>
                    </a:srgbClr>
                  </a:outerShdw>
                </a:effectLst>
                <a:hlinkClick r:id="rId4"/>
              </a:rPr>
              <a:t>www.fastweb.com</a:t>
            </a:r>
            <a:endParaRPr lang="en-US" sz="3200" b="1" dirty="0" smtClean="0">
              <a:effectLst>
                <a:outerShdw blurRad="38100" dist="38100" dir="2700000" algn="tl">
                  <a:srgbClr val="000000">
                    <a:alpha val="43137"/>
                  </a:srgbClr>
                </a:outerShdw>
              </a:effectLst>
            </a:endParaRPr>
          </a:p>
          <a:p>
            <a:pPr lvl="3"/>
            <a:r>
              <a:rPr lang="en-US" sz="3200" b="1" dirty="0" smtClean="0">
                <a:effectLst>
                  <a:outerShdw blurRad="38100" dist="38100" dir="2700000" algn="tl">
                    <a:srgbClr val="000000">
                      <a:alpha val="43137"/>
                    </a:srgbClr>
                  </a:outerShdw>
                </a:effectLst>
                <a:hlinkClick r:id="rId5"/>
              </a:rPr>
              <a:t>www.scholarships.com</a:t>
            </a:r>
            <a:endParaRPr lang="en-US" sz="3200" b="1" dirty="0" smtClean="0">
              <a:effectLst>
                <a:outerShdw blurRad="38100" dist="38100" dir="2700000" algn="tl">
                  <a:srgbClr val="000000">
                    <a:alpha val="43137"/>
                  </a:srgbClr>
                </a:outerShdw>
              </a:effectLst>
            </a:endParaRPr>
          </a:p>
          <a:p>
            <a:pPr lvl="3"/>
            <a:r>
              <a:rPr lang="en-US" sz="3200" b="1" dirty="0" smtClean="0">
                <a:effectLst>
                  <a:outerShdw blurRad="38100" dist="38100" dir="2700000" algn="tl">
                    <a:srgbClr val="000000">
                      <a:alpha val="43137"/>
                    </a:srgbClr>
                  </a:outerShdw>
                </a:effectLst>
                <a:hlinkClick r:id="rId6"/>
              </a:rPr>
              <a:t>www.collegeboard.com</a:t>
            </a:r>
            <a:endParaRPr lang="en-US" sz="3200" b="1" dirty="0" smtClean="0">
              <a:effectLst>
                <a:outerShdw blurRad="38100" dist="38100" dir="2700000" algn="tl">
                  <a:srgbClr val="000000">
                    <a:alpha val="43137"/>
                  </a:srgbClr>
                </a:outerShdw>
              </a:effectLst>
            </a:endParaRPr>
          </a:p>
          <a:p>
            <a:pPr lvl="3">
              <a:buNone/>
            </a:pPr>
            <a:endParaRPr lang="en-US" dirty="0" smtClean="0"/>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dirty="0" smtClean="0"/>
              <a:t>Net-Price Calculator (NPC)…</a:t>
            </a:r>
            <a:endParaRPr lang="en-US" dirty="0"/>
          </a:p>
        </p:txBody>
      </p:sp>
      <p:pic>
        <p:nvPicPr>
          <p:cNvPr id="2050" name="Picture 2"/>
          <p:cNvPicPr>
            <a:picLocks noGrp="1" noChangeAspect="1" noChangeArrowheads="1"/>
          </p:cNvPicPr>
          <p:nvPr>
            <p:ph sz="quarter" idx="1"/>
          </p:nvPr>
        </p:nvPicPr>
        <p:blipFill>
          <a:blip r:embed="rId2" cstate="print"/>
          <a:stretch>
            <a:fillRect/>
          </a:stretch>
        </p:blipFill>
        <p:spPr bwMode="auto">
          <a:xfrm>
            <a:off x="1518224" y="1447800"/>
            <a:ext cx="6564752"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28600"/>
            <a:ext cx="8229600" cy="1219200"/>
          </a:xfrm>
        </p:spPr>
        <p:txBody>
          <a:bodyPr>
            <a:noAutofit/>
          </a:bodyPr>
          <a:lstStyle/>
          <a:p>
            <a:pPr algn="ctr"/>
            <a:r>
              <a:rPr lang="en-US" sz="4000" dirty="0" smtClean="0"/>
              <a:t/>
            </a:r>
            <a:br>
              <a:rPr lang="en-US" sz="4000" dirty="0" smtClean="0"/>
            </a:br>
            <a:r>
              <a:rPr lang="en-US" sz="4000" dirty="0" smtClean="0">
                <a:solidFill>
                  <a:schemeClr val="tx1"/>
                </a:solidFill>
              </a:rPr>
              <a:t>“I am so overwhelmed.  Where do I begin?”</a:t>
            </a:r>
            <a:endParaRPr lang="en-US" sz="4000" dirty="0">
              <a:solidFill>
                <a:schemeClr val="tx1"/>
              </a:solidFill>
            </a:endParaRPr>
          </a:p>
        </p:txBody>
      </p:sp>
      <p:sp>
        <p:nvSpPr>
          <p:cNvPr id="2" name="Content Placeholder 1"/>
          <p:cNvSpPr>
            <a:spLocks noGrp="1"/>
          </p:cNvSpPr>
          <p:nvPr>
            <p:ph sz="quarter" idx="1"/>
          </p:nvPr>
        </p:nvSpPr>
        <p:spPr/>
        <p:txBody>
          <a:bodyPr>
            <a:normAutofit fontScale="92500"/>
          </a:bodyPr>
          <a:lstStyle/>
          <a:p>
            <a:r>
              <a:rPr lang="en-US" dirty="0" smtClean="0"/>
              <a:t>Research the necessary forms and deadlines for each college the student applies to.</a:t>
            </a:r>
          </a:p>
          <a:p>
            <a:pPr lvl="3"/>
            <a:r>
              <a:rPr lang="en-US" dirty="0" smtClean="0"/>
              <a:t>Although you may believe you do NOT qualify for aid please fill out the paperwork anyway.</a:t>
            </a:r>
          </a:p>
          <a:p>
            <a:pPr lvl="3"/>
            <a:r>
              <a:rPr lang="en-US" dirty="0" smtClean="0"/>
              <a:t>Colleges utilize various forms to make determinations on aid eligibility.</a:t>
            </a:r>
          </a:p>
          <a:p>
            <a:pPr lvl="3"/>
            <a:r>
              <a:rPr lang="en-US" dirty="0" smtClean="0"/>
              <a:t>Make sure you know which forms pertain to which college:</a:t>
            </a:r>
          </a:p>
          <a:p>
            <a:pPr lvl="3"/>
            <a:r>
              <a:rPr lang="en-US" dirty="0" smtClean="0"/>
              <a:t>If a deadline </a:t>
            </a:r>
            <a:r>
              <a:rPr lang="en-US" sz="2000" b="1" dirty="0" smtClean="0"/>
              <a:t>passes</a:t>
            </a:r>
            <a:r>
              <a:rPr lang="en-US" dirty="0" smtClean="0"/>
              <a:t> your student may forfeit aid eligibility.</a:t>
            </a:r>
          </a:p>
          <a:p>
            <a:pPr lvl="3"/>
            <a:r>
              <a:rPr lang="en-US" dirty="0" smtClean="0"/>
              <a:t>Each and every college has a different deadline…you MUST be organized!</a:t>
            </a:r>
          </a:p>
          <a:p>
            <a:pPr lvl="3"/>
            <a:r>
              <a:rPr lang="en-US" dirty="0" smtClean="0"/>
              <a:t>If deadline is March 1</a:t>
            </a:r>
            <a:r>
              <a:rPr lang="en-US" baseline="30000" dirty="0" smtClean="0"/>
              <a:t>st</a:t>
            </a:r>
            <a:r>
              <a:rPr lang="en-US" dirty="0" smtClean="0"/>
              <a:t> commit to getting applications done two weeks prior.</a:t>
            </a:r>
          </a:p>
          <a:p>
            <a:pPr lvl="3"/>
            <a:r>
              <a:rPr lang="en-US" b="1" dirty="0" smtClean="0"/>
              <a:t>DO NOT WAIT FOR STUDENT TO BE ACCEPTED!!!!</a:t>
            </a:r>
          </a:p>
          <a:p>
            <a:pPr lvl="3"/>
            <a:r>
              <a:rPr lang="en-US" dirty="0" smtClean="0"/>
              <a:t>Although it is nice to listen to others who have gone through this process…speak to the colleges directly.</a:t>
            </a:r>
          </a:p>
          <a:p>
            <a:pPr lvl="3">
              <a:buNone/>
            </a:pPr>
            <a:endParaRPr lang="en-US" dirty="0" smtClean="0"/>
          </a:p>
          <a:p>
            <a:pPr lvl="3"/>
            <a:endParaRPr lang="en-US" dirty="0" smtClean="0"/>
          </a:p>
          <a:p>
            <a:pPr lvl="3"/>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 page based on info…</a:t>
            </a:r>
            <a:endParaRPr lang="en-US" dirty="0"/>
          </a:p>
        </p:txBody>
      </p:sp>
      <p:pic>
        <p:nvPicPr>
          <p:cNvPr id="1026" name="Picture 2"/>
          <p:cNvPicPr>
            <a:picLocks noGrp="1" noChangeAspect="1" noChangeArrowheads="1"/>
          </p:cNvPicPr>
          <p:nvPr>
            <p:ph sz="quarter" idx="1"/>
          </p:nvPr>
        </p:nvPicPr>
        <p:blipFill>
          <a:blip r:embed="rId2" cstate="print"/>
          <a:srcRect/>
          <a:stretch>
            <a:fillRect/>
          </a:stretch>
        </p:blipFill>
        <p:spPr bwMode="auto">
          <a:xfrm>
            <a:off x="838200" y="1447800"/>
            <a:ext cx="7467600" cy="5029200"/>
          </a:xfrm>
          <a:prstGeom prst="rect">
            <a:avLst/>
          </a:prstGeom>
          <a:noFill/>
          <a:ln w="9525">
            <a:noFill/>
            <a:miter lim="800000"/>
            <a:headEnd/>
            <a:tailEnd/>
          </a:ln>
        </p:spPr>
      </p:pic>
      <p:cxnSp>
        <p:nvCxnSpPr>
          <p:cNvPr id="6" name="Straight Arrow Connector 5"/>
          <p:cNvCxnSpPr/>
          <p:nvPr/>
        </p:nvCxnSpPr>
        <p:spPr>
          <a:xfrm flipH="1">
            <a:off x="5943600" y="5715000"/>
            <a:ext cx="1905000" cy="5334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Final Notes…</a:t>
            </a:r>
            <a:endParaRPr lang="en-US" dirty="0"/>
          </a:p>
        </p:txBody>
      </p:sp>
      <p:sp>
        <p:nvSpPr>
          <p:cNvPr id="2" name="Content Placeholder 1"/>
          <p:cNvSpPr>
            <a:spLocks noGrp="1"/>
          </p:cNvSpPr>
          <p:nvPr>
            <p:ph sz="quarter" idx="1"/>
          </p:nvPr>
        </p:nvSpPr>
        <p:spPr/>
        <p:txBody>
          <a:bodyPr>
            <a:normAutofit/>
          </a:bodyPr>
          <a:lstStyle/>
          <a:p>
            <a:r>
              <a:rPr lang="en-US" dirty="0" smtClean="0"/>
              <a:t>If possible it is important to visit all colleges your student is interested in.</a:t>
            </a:r>
          </a:p>
          <a:p>
            <a:r>
              <a:rPr lang="en-US" dirty="0" smtClean="0"/>
              <a:t>Deadlines</a:t>
            </a:r>
          </a:p>
          <a:p>
            <a:r>
              <a:rPr lang="en-US" dirty="0" smtClean="0"/>
              <a:t>Forms</a:t>
            </a:r>
          </a:p>
          <a:p>
            <a:r>
              <a:rPr lang="en-US" dirty="0" smtClean="0"/>
              <a:t>Understanding costs and award letters</a:t>
            </a:r>
          </a:p>
          <a:p>
            <a:r>
              <a:rPr lang="en-US" dirty="0" smtClean="0"/>
              <a:t>Speaking with the aid office</a:t>
            </a:r>
          </a:p>
          <a:p>
            <a:r>
              <a:rPr lang="en-US" dirty="0" smtClean="0"/>
              <a:t>Family Share</a:t>
            </a:r>
          </a:p>
          <a:p>
            <a:r>
              <a:rPr lang="en-US" dirty="0" smtClean="0"/>
              <a:t>Importance of Outside Scholarships</a:t>
            </a:r>
          </a:p>
          <a:p>
            <a:endParaRPr lang="en-U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2743200"/>
            <a:ext cx="8229600" cy="1219200"/>
          </a:xfrm>
        </p:spPr>
        <p:txBody>
          <a:bodyPr/>
          <a:lstStyle/>
          <a:p>
            <a:pPr algn="ctr"/>
            <a:r>
              <a:rPr lang="en-US" dirty="0" smtClean="0"/>
              <a:t>Questions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solidFill>
                  <a:schemeClr val="tx1"/>
                </a:solidFill>
              </a:rPr>
              <a:t>Where can I access financial aid forms?</a:t>
            </a:r>
            <a:endParaRPr lang="en-US" dirty="0">
              <a:solidFill>
                <a:schemeClr val="tx1"/>
              </a:solidFill>
            </a:endParaRPr>
          </a:p>
        </p:txBody>
      </p:sp>
      <p:sp>
        <p:nvSpPr>
          <p:cNvPr id="2" name="Content Placeholder 1"/>
          <p:cNvSpPr>
            <a:spLocks noGrp="1"/>
          </p:cNvSpPr>
          <p:nvPr>
            <p:ph sz="quarter" idx="1"/>
          </p:nvPr>
        </p:nvSpPr>
        <p:spPr/>
        <p:txBody>
          <a:bodyPr>
            <a:normAutofit fontScale="92500" lnSpcReduction="10000"/>
          </a:bodyPr>
          <a:lstStyle/>
          <a:p>
            <a:r>
              <a:rPr lang="en-US" dirty="0" smtClean="0"/>
              <a:t>If the college has their own forms it may be on their website.</a:t>
            </a:r>
          </a:p>
          <a:p>
            <a:r>
              <a:rPr lang="en-US" dirty="0" smtClean="0"/>
              <a:t>FAFSA= Free Application for Federal Student Aid</a:t>
            </a:r>
          </a:p>
          <a:p>
            <a:pPr lvl="3"/>
            <a:r>
              <a:rPr lang="en-US" sz="4000" b="1" dirty="0" smtClean="0">
                <a:solidFill>
                  <a:schemeClr val="accent2"/>
                </a:solidFill>
                <a:effectLst>
                  <a:outerShdw blurRad="38100" dist="38100" dir="2700000" algn="tl">
                    <a:srgbClr val="000000">
                      <a:alpha val="43137"/>
                    </a:srgbClr>
                  </a:outerShdw>
                </a:effectLst>
                <a:hlinkClick r:id="rId2"/>
              </a:rPr>
              <a:t>www.fafsa.ed.gov</a:t>
            </a:r>
            <a:endParaRPr lang="en-US" sz="4000" b="1" dirty="0" smtClean="0">
              <a:solidFill>
                <a:schemeClr val="accent2"/>
              </a:solidFill>
              <a:effectLst>
                <a:outerShdw blurRad="38100" dist="38100" dir="2700000" algn="tl">
                  <a:srgbClr val="000000">
                    <a:alpha val="43137"/>
                  </a:srgbClr>
                </a:outerShdw>
              </a:effectLst>
            </a:endParaRPr>
          </a:p>
          <a:p>
            <a:pPr lvl="3"/>
            <a:r>
              <a:rPr lang="en-US" sz="1700" dirty="0" smtClean="0"/>
              <a:t>All colleges administering federal aid must require students to complete the FAFSA</a:t>
            </a:r>
          </a:p>
          <a:p>
            <a:r>
              <a:rPr lang="en-US" dirty="0" smtClean="0"/>
              <a:t>CSS Profile: </a:t>
            </a:r>
            <a:r>
              <a:rPr lang="en-US" b="1" u="sng" dirty="0" smtClean="0">
                <a:effectLst>
                  <a:outerShdw blurRad="38100" dist="38100" dir="2700000" algn="tl">
                    <a:srgbClr val="000000">
                      <a:alpha val="43137"/>
                    </a:srgbClr>
                  </a:outerShdw>
                </a:effectLst>
              </a:rPr>
              <a:t>www.collegeboard.org</a:t>
            </a:r>
          </a:p>
          <a:p>
            <a:pPr lvl="5"/>
            <a:r>
              <a:rPr lang="en-US" dirty="0" smtClean="0"/>
              <a:t>Cost to register and to list one college is $25.00 each additional school listed is $16.00. Fee waivers are determined by the college board only based on income levels.</a:t>
            </a:r>
          </a:p>
          <a:p>
            <a:r>
              <a:rPr lang="en-US" dirty="0" smtClean="0"/>
              <a:t>NCP Profile: Non custodial Parent Profile 				</a:t>
            </a:r>
            <a:r>
              <a:rPr lang="en-US" b="1" u="sng" dirty="0" smtClean="0">
                <a:effectLst>
                  <a:outerShdw blurRad="38100" dist="38100" dir="2700000" algn="tl">
                    <a:srgbClr val="000000">
                      <a:alpha val="43137"/>
                    </a:srgbClr>
                  </a:outerShdw>
                </a:effectLst>
              </a:rPr>
              <a:t>www.collegeboard.org</a:t>
            </a:r>
          </a:p>
          <a:p>
            <a:r>
              <a:rPr lang="en-US" dirty="0" smtClean="0"/>
              <a:t>To see whether the colleges you apply to require this form please visit: </a:t>
            </a:r>
            <a:r>
              <a:rPr lang="en-US" b="1" u="sng" dirty="0" smtClean="0">
                <a:effectLst>
                  <a:outerShdw blurRad="38100" dist="38100" dir="2700000" algn="tl">
                    <a:srgbClr val="000000">
                      <a:alpha val="43137"/>
                    </a:srgbClr>
                  </a:outerShdw>
                </a:effectLst>
              </a:rPr>
              <a:t>www.collegeboard.org</a:t>
            </a:r>
          </a:p>
          <a:p>
            <a:endParaRPr lang="en-US" dirty="0" smtClean="0"/>
          </a:p>
          <a:p>
            <a:pPr>
              <a:buNone/>
            </a:pPr>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b="1" dirty="0" smtClean="0"/>
              <a:t>What is the CSS Profile Application</a:t>
            </a:r>
            <a:endParaRPr lang="en-US" b="1" dirty="0"/>
          </a:p>
        </p:txBody>
      </p:sp>
      <p:sp>
        <p:nvSpPr>
          <p:cNvPr id="2" name="Content Placeholder 1"/>
          <p:cNvSpPr>
            <a:spLocks noGrp="1"/>
          </p:cNvSpPr>
          <p:nvPr>
            <p:ph sz="quarter" idx="1"/>
          </p:nvPr>
        </p:nvSpPr>
        <p:spPr/>
        <p:txBody>
          <a:bodyPr>
            <a:normAutofit fontScale="85000" lnSpcReduction="20000"/>
          </a:bodyPr>
          <a:lstStyle/>
          <a:p>
            <a:r>
              <a:rPr lang="en-US" sz="2200" dirty="0" smtClean="0"/>
              <a:t>CSS Profile = University $$$$.  </a:t>
            </a:r>
          </a:p>
          <a:p>
            <a:r>
              <a:rPr lang="en-US" sz="2200" b="1" dirty="0" smtClean="0"/>
              <a:t>Application is On-Line Only</a:t>
            </a:r>
          </a:p>
          <a:p>
            <a:r>
              <a:rPr lang="en-US" sz="2200" dirty="0" smtClean="0"/>
              <a:t>You will need:</a:t>
            </a:r>
          </a:p>
          <a:p>
            <a:pPr lvl="2"/>
            <a:r>
              <a:rPr lang="en-US" sz="2200" dirty="0" smtClean="0"/>
              <a:t>Parent/Step-parent and Student previous years tax return…</a:t>
            </a:r>
            <a:r>
              <a:rPr lang="en-US" sz="2200" b="1" dirty="0" smtClean="0"/>
              <a:t>2013 W2’s and federal tax return (1040/1040A/1040 EZ)</a:t>
            </a:r>
          </a:p>
          <a:p>
            <a:pPr lvl="2"/>
            <a:r>
              <a:rPr lang="en-US" sz="2200" dirty="0" smtClean="0"/>
              <a:t>You may </a:t>
            </a:r>
            <a:r>
              <a:rPr lang="en-US" sz="4700" dirty="0" smtClean="0"/>
              <a:t>estimate</a:t>
            </a:r>
            <a:r>
              <a:rPr lang="en-US" sz="2200" dirty="0" smtClean="0"/>
              <a:t> off of your 2012 federal tax return and W2’s</a:t>
            </a:r>
          </a:p>
          <a:p>
            <a:pPr lvl="2"/>
            <a:r>
              <a:rPr lang="en-US" sz="2200" dirty="0" smtClean="0"/>
              <a:t>Asset and investment info</a:t>
            </a:r>
          </a:p>
          <a:p>
            <a:pPr lvl="2"/>
            <a:r>
              <a:rPr lang="en-US" sz="2200" dirty="0" smtClean="0"/>
              <a:t>Correct Social Security numbers</a:t>
            </a:r>
          </a:p>
          <a:p>
            <a:pPr lvl="2"/>
            <a:r>
              <a:rPr lang="en-US" sz="2200" dirty="0" smtClean="0"/>
              <a:t>Correct DOB years…</a:t>
            </a:r>
          </a:p>
          <a:p>
            <a:pPr lvl="2"/>
            <a:r>
              <a:rPr lang="en-US" sz="2200" dirty="0" smtClean="0"/>
              <a:t>To answer ALL questions even if the answer is zero</a:t>
            </a:r>
          </a:p>
          <a:p>
            <a:pPr lvl="2"/>
            <a:r>
              <a:rPr lang="en-US" sz="2200" dirty="0" smtClean="0"/>
              <a:t>Changes and updates can be made however you must print out a copy of the form, make the corrections manually and then fax the updates to the colleges.</a:t>
            </a:r>
          </a:p>
          <a:p>
            <a:pPr algn="ctr"/>
            <a:r>
              <a:rPr lang="en-US" sz="2200" dirty="0" smtClean="0"/>
              <a:t>Once the CSS Profile is submitted it will provide the college with a </a:t>
            </a:r>
          </a:p>
          <a:p>
            <a:pPr algn="ctr">
              <a:buNone/>
            </a:pPr>
            <a:r>
              <a:rPr lang="en-US" sz="5200" b="1" i="1" dirty="0" smtClean="0">
                <a:solidFill>
                  <a:srgbClr val="7030A0"/>
                </a:solidFill>
              </a:rPr>
              <a:t>family contribution=EFC</a:t>
            </a:r>
          </a:p>
          <a:p>
            <a:pPr lvl="2"/>
            <a:endParaRPr lang="en-US" dirty="0" smtClean="0"/>
          </a:p>
          <a:p>
            <a:pPr lvl="2"/>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0"/>
            <a:ext cx="8229600" cy="1219200"/>
          </a:xfrm>
        </p:spPr>
        <p:txBody>
          <a:bodyPr>
            <a:noAutofit/>
          </a:bodyPr>
          <a:lstStyle/>
          <a:p>
            <a:pPr algn="ctr"/>
            <a:r>
              <a:rPr lang="en-US" sz="2600" dirty="0" smtClean="0"/>
              <a:t/>
            </a:r>
            <a:br>
              <a:rPr lang="en-US" sz="2600" dirty="0" smtClean="0"/>
            </a:br>
            <a:r>
              <a:rPr lang="en-US" sz="4800" b="1" dirty="0" smtClean="0"/>
              <a:t>Non-Custodial Parent Profile</a:t>
            </a:r>
            <a:endParaRPr lang="en-US" sz="4800" b="1" dirty="0"/>
          </a:p>
        </p:txBody>
      </p:sp>
      <p:sp>
        <p:nvSpPr>
          <p:cNvPr id="2" name="Content Placeholder 1"/>
          <p:cNvSpPr>
            <a:spLocks noGrp="1"/>
          </p:cNvSpPr>
          <p:nvPr>
            <p:ph sz="quarter" idx="1"/>
          </p:nvPr>
        </p:nvSpPr>
        <p:spPr>
          <a:xfrm>
            <a:off x="457200" y="1752600"/>
            <a:ext cx="8229600" cy="4572000"/>
          </a:xfrm>
        </p:spPr>
        <p:txBody>
          <a:bodyPr>
            <a:normAutofit/>
          </a:bodyPr>
          <a:lstStyle/>
          <a:p>
            <a:endParaRPr lang="en-US" sz="2000" dirty="0" smtClean="0"/>
          </a:p>
          <a:p>
            <a:r>
              <a:rPr lang="en-US" sz="1800" dirty="0" smtClean="0"/>
              <a:t>The Non-Custodial Parent Profile (NCP) is requested by some colleges in addition to the CSS Profile.  </a:t>
            </a:r>
          </a:p>
          <a:p>
            <a:pPr lvl="3"/>
            <a:r>
              <a:rPr lang="en-US" sz="1800" dirty="0" smtClean="0"/>
              <a:t>You can see who asks for this by visiting </a:t>
            </a:r>
            <a:r>
              <a:rPr lang="en-US" sz="1800" b="1" u="sng" dirty="0" smtClean="0">
                <a:effectLst>
                  <a:outerShdw blurRad="38100" dist="38100" dir="2700000" algn="tl">
                    <a:srgbClr val="000000">
                      <a:alpha val="43137"/>
                    </a:srgbClr>
                  </a:outerShdw>
                </a:effectLst>
              </a:rPr>
              <a:t>www.collegeboard.org</a:t>
            </a:r>
          </a:p>
          <a:p>
            <a:r>
              <a:rPr lang="en-US" sz="1800" dirty="0" smtClean="0"/>
              <a:t>Application is on-line only!</a:t>
            </a:r>
          </a:p>
          <a:p>
            <a:r>
              <a:rPr lang="en-US" sz="1800" dirty="0" smtClean="0"/>
              <a:t>Cost is the same as CSS Profile</a:t>
            </a:r>
          </a:p>
          <a:p>
            <a:r>
              <a:rPr lang="en-US" sz="1800" dirty="0" smtClean="0"/>
              <a:t>This forms is requested of families who are divorced or separated.  </a:t>
            </a:r>
          </a:p>
          <a:p>
            <a:r>
              <a:rPr lang="en-US" sz="1800" dirty="0" smtClean="0"/>
              <a:t>It will require the NCP to input their previous years income/asset info based on their federal tax return.</a:t>
            </a:r>
          </a:p>
          <a:p>
            <a:r>
              <a:rPr lang="en-US" sz="1800" dirty="0" smtClean="0"/>
              <a:t>Some colleges, not all,  may have waiver process with proper documentation.</a:t>
            </a:r>
          </a:p>
          <a:p>
            <a:r>
              <a:rPr lang="en-US" sz="1800" dirty="0" smtClean="0"/>
              <a:t>Once the NCP is submitted the college(s) will come up with a </a:t>
            </a:r>
          </a:p>
          <a:p>
            <a:pPr algn="ctr">
              <a:buNone/>
            </a:pPr>
            <a:r>
              <a:rPr lang="en-US" sz="4800" b="1" i="1" dirty="0" smtClean="0">
                <a:solidFill>
                  <a:srgbClr val="7030A0"/>
                </a:solidFill>
              </a:rPr>
              <a:t>Family Contribution=EFC</a:t>
            </a:r>
            <a:endParaRPr lang="en-US" sz="700" b="1" i="1" dirty="0" smtClean="0">
              <a:solidFill>
                <a:srgbClr val="7030A0"/>
              </a:solidFill>
            </a:endParaRPr>
          </a:p>
          <a:p>
            <a:endParaRPr lang="en-US" sz="18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is where you apply…</a:t>
            </a:r>
            <a:endParaRPr lang="en-US" dirty="0"/>
          </a:p>
        </p:txBody>
      </p:sp>
      <p:pic>
        <p:nvPicPr>
          <p:cNvPr id="1026" name="Picture 2"/>
          <p:cNvPicPr>
            <a:picLocks noGrp="1" noChangeAspect="1" noChangeArrowheads="1"/>
          </p:cNvPicPr>
          <p:nvPr>
            <p:ph sz="quarter" idx="1"/>
          </p:nvPr>
        </p:nvPicPr>
        <p:blipFill>
          <a:blip r:embed="rId2" cstate="print"/>
          <a:srcRect/>
          <a:stretch>
            <a:fillRect/>
          </a:stretch>
        </p:blipFill>
        <p:spPr bwMode="auto">
          <a:xfrm>
            <a:off x="1879429" y="1447800"/>
            <a:ext cx="5842341" cy="4572000"/>
          </a:xfrm>
          <a:prstGeom prst="rect">
            <a:avLst/>
          </a:prstGeom>
          <a:noFill/>
          <a:ln w="9525">
            <a:noFill/>
            <a:miter lim="800000"/>
            <a:headEnd/>
            <a:tailEnd/>
          </a:ln>
        </p:spPr>
      </p:pic>
      <p:cxnSp>
        <p:nvCxnSpPr>
          <p:cNvPr id="9" name="Straight Arrow Connector 8"/>
          <p:cNvCxnSpPr/>
          <p:nvPr/>
        </p:nvCxnSpPr>
        <p:spPr>
          <a:xfrm flipV="1">
            <a:off x="1524000" y="5791200"/>
            <a:ext cx="13716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4800"/>
            <a:ext cx="8229600" cy="1219200"/>
          </a:xfrm>
        </p:spPr>
        <p:txBody>
          <a:bodyPr>
            <a:noAutofit/>
          </a:bodyPr>
          <a:lstStyle/>
          <a:p>
            <a:r>
              <a:rPr lang="en-US" sz="3200" b="1" dirty="0" smtClean="0"/>
              <a:t/>
            </a:r>
            <a:br>
              <a:rPr lang="en-US" sz="3200" b="1" dirty="0" smtClean="0"/>
            </a:br>
            <a:r>
              <a:rPr lang="en-US" sz="2000" b="1" dirty="0" smtClean="0"/>
              <a:t>Here is the list of institutions who require the CSS Profile/Non-Custodial Profile…</a:t>
            </a:r>
            <a:br>
              <a:rPr lang="en-US" sz="2000" b="1" dirty="0" smtClean="0"/>
            </a:br>
            <a:r>
              <a:rPr lang="en-US" sz="2000" b="1" dirty="0" smtClean="0"/>
              <a:t>	</a:t>
            </a:r>
            <a:r>
              <a:rPr lang="en-US" sz="2000" b="1" i="1" dirty="0" smtClean="0"/>
              <a:t>if the college is not listed do not complete the form…</a:t>
            </a:r>
            <a:endParaRPr lang="en-US" sz="2000" b="1" i="1" dirty="0"/>
          </a:p>
        </p:txBody>
      </p:sp>
      <p:cxnSp>
        <p:nvCxnSpPr>
          <p:cNvPr id="6" name="Straight Arrow Connector 5"/>
          <p:cNvCxnSpPr/>
          <p:nvPr/>
        </p:nvCxnSpPr>
        <p:spPr>
          <a:xfrm>
            <a:off x="5257800" y="1981200"/>
            <a:ext cx="0" cy="11430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8" name="Straight Arrow Connector 7"/>
          <p:cNvCxnSpPr/>
          <p:nvPr/>
        </p:nvCxnSpPr>
        <p:spPr>
          <a:xfrm>
            <a:off x="6324600" y="1981200"/>
            <a:ext cx="0" cy="10668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2" name="Picture 2"/>
          <p:cNvPicPr>
            <a:picLocks noGrp="1" noChangeAspect="1" noChangeArrowheads="1"/>
          </p:cNvPicPr>
          <p:nvPr>
            <p:ph sz="quarter" idx="1"/>
          </p:nvPr>
        </p:nvPicPr>
        <p:blipFill>
          <a:blip r:embed="rId2" cstate="print"/>
          <a:srcRect/>
          <a:stretch>
            <a:fillRect/>
          </a:stretch>
        </p:blipFill>
        <p:spPr bwMode="auto">
          <a:xfrm>
            <a:off x="1295400" y="1600200"/>
            <a:ext cx="6248399" cy="4572000"/>
          </a:xfrm>
          <a:prstGeom prst="rect">
            <a:avLst/>
          </a:prstGeom>
          <a:noFill/>
          <a:ln w="9525">
            <a:noFill/>
            <a:miter lim="800000"/>
            <a:headEnd/>
            <a:tailEnd/>
          </a:ln>
        </p:spPr>
      </p:pic>
      <p:cxnSp>
        <p:nvCxnSpPr>
          <p:cNvPr id="9" name="Straight Arrow Connector 8"/>
          <p:cNvCxnSpPr/>
          <p:nvPr/>
        </p:nvCxnSpPr>
        <p:spPr>
          <a:xfrm flipH="1">
            <a:off x="3581400" y="2895600"/>
            <a:ext cx="5334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029200" y="1905000"/>
            <a:ext cx="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6324600" y="1905000"/>
            <a:ext cx="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90600" y="304800"/>
            <a:ext cx="7772400" cy="1143000"/>
          </a:xfrm>
        </p:spPr>
        <p:txBody>
          <a:bodyPr>
            <a:normAutofit fontScale="90000"/>
          </a:bodyPr>
          <a:lstStyle/>
          <a:p>
            <a:r>
              <a:rPr lang="en-US" b="1" dirty="0" smtClean="0"/>
              <a:t>CSS Profile Webinar…</a:t>
            </a:r>
            <a:br>
              <a:rPr lang="en-US" b="1" dirty="0" smtClean="0"/>
            </a:br>
            <a:endParaRPr lang="en-US" b="1" dirty="0"/>
          </a:p>
        </p:txBody>
      </p:sp>
      <p:pic>
        <p:nvPicPr>
          <p:cNvPr id="2050" name="Picture 2"/>
          <p:cNvPicPr>
            <a:picLocks noGrp="1" noChangeAspect="1" noChangeArrowheads="1"/>
          </p:cNvPicPr>
          <p:nvPr>
            <p:ph sz="quarter" idx="1"/>
          </p:nvPr>
        </p:nvPicPr>
        <p:blipFill>
          <a:blip r:embed="rId2" cstate="print"/>
          <a:srcRect/>
          <a:stretch>
            <a:fillRect/>
          </a:stretch>
        </p:blipFill>
        <p:spPr bwMode="auto">
          <a:xfrm>
            <a:off x="1118404" y="1447800"/>
            <a:ext cx="7364392"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CSS Profile cont</a:t>
            </a:r>
            <a:endParaRPr lang="en-US" dirty="0"/>
          </a:p>
        </p:txBody>
      </p:sp>
      <p:sp>
        <p:nvSpPr>
          <p:cNvPr id="5" name="Oval 4"/>
          <p:cNvSpPr/>
          <p:nvPr/>
        </p:nvSpPr>
        <p:spPr>
          <a:xfrm>
            <a:off x="3352800" y="4267200"/>
            <a:ext cx="2209800" cy="76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429000" y="4267200"/>
            <a:ext cx="22098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p:cNvPicPr>
            <a:picLocks noGrp="1" noChangeAspect="1" noChangeArrowheads="1"/>
          </p:cNvPicPr>
          <p:nvPr>
            <p:ph sz="quarter" idx="1"/>
          </p:nvPr>
        </p:nvPicPr>
        <p:blipFill>
          <a:blip r:embed="rId2" cstate="print"/>
          <a:srcRect/>
          <a:stretch>
            <a:fillRect/>
          </a:stretch>
        </p:blipFill>
        <p:spPr bwMode="auto">
          <a:xfrm>
            <a:off x="1219200" y="1371600"/>
            <a:ext cx="6390788"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33945</TotalTime>
  <Words>933</Words>
  <Application>Microsoft Office PowerPoint</Application>
  <PresentationFormat>On-screen Show (4:3)</PresentationFormat>
  <Paragraphs>137</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Equity</vt:lpstr>
      <vt:lpstr>Understanding The College Financial Aid Process </vt:lpstr>
      <vt:lpstr> “I am so overwhelmed.  Where do I begin?”</vt:lpstr>
      <vt:lpstr>Where can I access financial aid forms?</vt:lpstr>
      <vt:lpstr>What is the CSS Profile Application</vt:lpstr>
      <vt:lpstr> Non-Custodial Parent Profile</vt:lpstr>
      <vt:lpstr>This is where you apply…</vt:lpstr>
      <vt:lpstr> Here is the list of institutions who require the CSS Profile/Non-Custodial Profile…  if the college is not listed do not complete the form…</vt:lpstr>
      <vt:lpstr>CSS Profile Webinar… </vt:lpstr>
      <vt:lpstr>CSS Profile cont</vt:lpstr>
      <vt:lpstr>The MOST Common Financial Aid application is… Free Application for Federal Student Aid</vt:lpstr>
      <vt:lpstr>FAFSA: www.fafsa.gov</vt:lpstr>
      <vt:lpstr>FAFSA on Youtube</vt:lpstr>
      <vt:lpstr>How to Fill out the FAFSA- Youtube   </vt:lpstr>
      <vt:lpstr>All of my forms are submitted…now what?</vt:lpstr>
      <vt:lpstr>Types of Financial Assistance </vt:lpstr>
      <vt:lpstr>Wyatt University </vt:lpstr>
      <vt:lpstr>Family Share</vt:lpstr>
      <vt:lpstr>What are my options if I feel the gap is too large…</vt:lpstr>
      <vt:lpstr>Net-Price Calculator (NPC)…</vt:lpstr>
      <vt:lpstr>Result page based on info…</vt:lpstr>
      <vt:lpstr>Final Notes…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jambok</dc:creator>
  <cp:lastModifiedBy>Windows User</cp:lastModifiedBy>
  <cp:revision>1741</cp:revision>
  <dcterms:created xsi:type="dcterms:W3CDTF">2011-09-26T16:46:32Z</dcterms:created>
  <dcterms:modified xsi:type="dcterms:W3CDTF">2013-11-22T12:54:41Z</dcterms:modified>
</cp:coreProperties>
</file>