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8" r:id="rId2"/>
    <p:sldId id="264" r:id="rId3"/>
    <p:sldId id="265" r:id="rId4"/>
    <p:sldId id="270" r:id="rId5"/>
    <p:sldId id="271" r:id="rId6"/>
    <p:sldId id="272" r:id="rId7"/>
    <p:sldId id="273" r:id="rId8"/>
    <p:sldId id="274" r:id="rId9"/>
    <p:sldId id="275" r:id="rId10"/>
    <p:sldId id="276" r:id="rId11"/>
    <p:sldId id="277" r:id="rId12"/>
    <p:sldId id="278" r:id="rId13"/>
    <p:sldId id="279" r:id="rId14"/>
    <p:sldId id="280" r:id="rId15"/>
    <p:sldId id="266" r:id="rId16"/>
    <p:sldId id="267" r:id="rId17"/>
    <p:sldId id="256" r:id="rId18"/>
    <p:sldId id="257" r:id="rId19"/>
    <p:sldId id="26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00" y="-59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B78159-7178-4545-999B-E10BF328D0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8917B5-45AD-4AEE-A03D-C8021E5AEBDE}" type="datetimeFigureOut">
              <a:rPr lang="en-US" smtClean="0"/>
              <a:pPr/>
              <a:t>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78159-7178-4545-999B-E10BF328D0DE}"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A8917B5-45AD-4AEE-A03D-C8021E5AEBDE}" type="datetimeFigureOut">
              <a:rPr lang="en-US" smtClean="0"/>
              <a:pPr/>
              <a:t>1/27/2014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F7B78159-7178-4545-999B-E10BF328D0D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A8917B5-45AD-4AEE-A03D-C8021E5AEBDE}" type="datetimeFigureOut">
              <a:rPr lang="en-US" smtClean="0"/>
              <a:pPr/>
              <a:t>1/27/2014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7B78159-7178-4545-999B-E10BF328D0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Course Selection Process</a:t>
            </a:r>
            <a:endParaRPr lang="en-US" dirty="0"/>
          </a:p>
        </p:txBody>
      </p:sp>
      <p:sp>
        <p:nvSpPr>
          <p:cNvPr id="3" name="Subtitle 2"/>
          <p:cNvSpPr>
            <a:spLocks noGrp="1"/>
          </p:cNvSpPr>
          <p:nvPr>
            <p:ph type="subTitle" idx="1"/>
          </p:nvPr>
        </p:nvSpPr>
        <p:spPr/>
        <p:txBody>
          <a:bodyPr>
            <a:normAutofit/>
          </a:bodyPr>
          <a:lstStyle/>
          <a:p>
            <a:r>
              <a:rPr lang="en-US" dirty="0" smtClean="0"/>
              <a:t>Fairfield Ludlowe High School</a:t>
            </a:r>
          </a:p>
          <a:p>
            <a:endParaRPr lang="en-US" dirty="0" smtClean="0"/>
          </a:p>
          <a:p>
            <a:endParaRPr lang="en-US" dirty="0"/>
          </a:p>
          <a:p>
            <a:endParaRPr lang="en-US" dirty="0"/>
          </a:p>
        </p:txBody>
      </p:sp>
    </p:spTree>
    <p:extLst>
      <p:ext uri="{BB962C8B-B14F-4D97-AF65-F5344CB8AC3E}">
        <p14:creationId xmlns:p14="http://schemas.microsoft.com/office/powerpoint/2010/main" val="2317200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Comparison Among Levels of </a:t>
            </a:r>
            <a:br>
              <a:rPr lang="en-US" sz="4100" dirty="0" smtClean="0"/>
            </a:br>
            <a:r>
              <a:rPr lang="en-US" sz="4100" dirty="0" smtClean="0"/>
              <a:t>Social Studies</a:t>
            </a:r>
            <a:endParaRPr lang="en-US" sz="4100" dirty="0"/>
          </a:p>
        </p:txBody>
      </p:sp>
      <p:sp>
        <p:nvSpPr>
          <p:cNvPr id="3" name="Content Placeholder 2"/>
          <p:cNvSpPr>
            <a:spLocks noGrp="1"/>
          </p:cNvSpPr>
          <p:nvPr>
            <p:ph sz="half" idx="1"/>
          </p:nvPr>
        </p:nvSpPr>
        <p:spPr>
          <a:xfrm>
            <a:off x="457200" y="1524000"/>
            <a:ext cx="4038600" cy="5257800"/>
          </a:xfrm>
        </p:spPr>
        <p:txBody>
          <a:bodyPr>
            <a:noAutofit/>
          </a:bodyPr>
          <a:lstStyle/>
          <a:p>
            <a:r>
              <a:rPr lang="en-US" sz="1800" b="1" dirty="0"/>
              <a:t>AP Government and </a:t>
            </a:r>
            <a:r>
              <a:rPr lang="en-US" sz="1800" b="1" dirty="0" smtClean="0"/>
              <a:t>Politics</a:t>
            </a:r>
            <a:r>
              <a:rPr lang="en-US" sz="1600" b="1" dirty="0" smtClean="0"/>
              <a:t>	</a:t>
            </a:r>
            <a:endParaRPr lang="en-US" sz="1600" b="1" dirty="0"/>
          </a:p>
          <a:p>
            <a:pPr marL="578358" lvl="1" indent="-285750">
              <a:spcBef>
                <a:spcPts val="0"/>
              </a:spcBef>
              <a:buFont typeface="Arial"/>
              <a:buChar char="•"/>
            </a:pPr>
            <a:r>
              <a:rPr lang="en-US" sz="1600" b="1" dirty="0"/>
              <a:t>5-7 hrs per week </a:t>
            </a:r>
            <a:r>
              <a:rPr lang="en-US" sz="1600" b="1" dirty="0">
                <a:solidFill>
                  <a:prstClr val="black"/>
                </a:solidFill>
              </a:rPr>
              <a:t>(average) outside of class time</a:t>
            </a:r>
          </a:p>
          <a:p>
            <a:pPr marL="578358" lvl="1" indent="-285750">
              <a:spcBef>
                <a:spcPts val="0"/>
              </a:spcBef>
              <a:buFont typeface="Arial"/>
              <a:buChar char="•"/>
            </a:pPr>
            <a:r>
              <a:rPr lang="en-US" sz="1600" b="1" dirty="0">
                <a:solidFill>
                  <a:prstClr val="black"/>
                </a:solidFill>
              </a:rPr>
              <a:t>Summer assignment</a:t>
            </a:r>
            <a:endParaRPr lang="en-US" sz="1600" b="1" dirty="0"/>
          </a:p>
          <a:p>
            <a:endParaRPr lang="en-US" sz="1600" b="1" dirty="0"/>
          </a:p>
          <a:p>
            <a:r>
              <a:rPr lang="en-US" sz="1800" b="1" dirty="0"/>
              <a:t>AP Modern European History</a:t>
            </a:r>
          </a:p>
          <a:p>
            <a:pPr marL="578358" lvl="1" indent="-285750">
              <a:spcBef>
                <a:spcPts val="0"/>
              </a:spcBef>
              <a:buFont typeface="Arial"/>
              <a:buChar char="•"/>
            </a:pPr>
            <a:r>
              <a:rPr lang="en-US" sz="1600" b="1" dirty="0"/>
              <a:t>4-7 hrs per week </a:t>
            </a:r>
            <a:r>
              <a:rPr lang="en-US" sz="1600" b="1" dirty="0">
                <a:solidFill>
                  <a:prstClr val="black"/>
                </a:solidFill>
              </a:rPr>
              <a:t>(average) outside of class time</a:t>
            </a:r>
            <a:endParaRPr lang="en-US" sz="1600" b="1" dirty="0"/>
          </a:p>
          <a:p>
            <a:pPr marL="578358" lvl="1" indent="-285750">
              <a:spcBef>
                <a:spcPts val="0"/>
              </a:spcBef>
              <a:buFont typeface="Arial"/>
              <a:buChar char="•"/>
            </a:pPr>
            <a:r>
              <a:rPr lang="en-US" sz="1600" b="1" dirty="0"/>
              <a:t>Summer assignment</a:t>
            </a:r>
          </a:p>
          <a:p>
            <a:pPr marL="285750" indent="-285750">
              <a:buFont typeface="Arial"/>
              <a:buChar char="•"/>
            </a:pPr>
            <a:endParaRPr lang="en-US" sz="1600" b="1" dirty="0"/>
          </a:p>
          <a:p>
            <a:r>
              <a:rPr lang="en-US" sz="1800" b="1" dirty="0"/>
              <a:t>AP </a:t>
            </a:r>
            <a:r>
              <a:rPr lang="en-US" sz="1800" b="1" dirty="0" smtClean="0"/>
              <a:t>Psychology</a:t>
            </a:r>
            <a:endParaRPr lang="en-US" sz="1800" b="1" dirty="0"/>
          </a:p>
          <a:p>
            <a:pPr marL="578358" lvl="1" indent="-285750">
              <a:spcBef>
                <a:spcPts val="0"/>
              </a:spcBef>
              <a:buFont typeface="Arial"/>
              <a:buChar char="•"/>
            </a:pPr>
            <a:r>
              <a:rPr lang="en-US" sz="1600" b="1" dirty="0"/>
              <a:t>4-7 </a:t>
            </a:r>
            <a:r>
              <a:rPr lang="en-US" sz="1600" b="1" dirty="0" err="1"/>
              <a:t>hrs</a:t>
            </a:r>
            <a:r>
              <a:rPr lang="en-US" sz="1600" b="1" dirty="0"/>
              <a:t> per week </a:t>
            </a:r>
            <a:r>
              <a:rPr lang="en-US" sz="1600" b="1" dirty="0">
                <a:solidFill>
                  <a:prstClr val="black"/>
                </a:solidFill>
              </a:rPr>
              <a:t>(average) outside of class time</a:t>
            </a:r>
            <a:endParaRPr lang="en-US" sz="1600" b="1" dirty="0"/>
          </a:p>
          <a:p>
            <a:pPr marL="578358" lvl="1" indent="-285750">
              <a:spcBef>
                <a:spcPts val="0"/>
              </a:spcBef>
              <a:buFont typeface="Arial"/>
              <a:buChar char="•"/>
            </a:pPr>
            <a:r>
              <a:rPr lang="en-US" sz="1600" b="1" dirty="0"/>
              <a:t>Summer </a:t>
            </a:r>
            <a:r>
              <a:rPr lang="en-US" sz="1600" b="1" dirty="0" smtClean="0"/>
              <a:t>assignment</a:t>
            </a:r>
          </a:p>
          <a:p>
            <a:pPr marL="292608" lvl="1" indent="0">
              <a:spcBef>
                <a:spcPts val="0"/>
              </a:spcBef>
              <a:buNone/>
            </a:pPr>
            <a:endParaRPr lang="en-US" sz="1600" b="1" dirty="0"/>
          </a:p>
          <a:p>
            <a:r>
              <a:rPr lang="en-US" sz="1800" b="1" dirty="0" smtClean="0"/>
              <a:t>AP </a:t>
            </a:r>
            <a:r>
              <a:rPr lang="en-US" sz="1800" b="1" dirty="0"/>
              <a:t>American Studies</a:t>
            </a:r>
          </a:p>
          <a:p>
            <a:pPr marL="578358" lvl="1" indent="-285750">
              <a:spcBef>
                <a:spcPts val="0"/>
              </a:spcBef>
              <a:buFont typeface="Arial"/>
              <a:buChar char="•"/>
            </a:pPr>
            <a:r>
              <a:rPr lang="en-US" sz="1600" b="1" dirty="0"/>
              <a:t>6-9 hrs per week </a:t>
            </a:r>
            <a:r>
              <a:rPr lang="en-US" sz="1600" b="1" dirty="0">
                <a:solidFill>
                  <a:prstClr val="black"/>
                </a:solidFill>
              </a:rPr>
              <a:t>(average) outside of class time</a:t>
            </a:r>
            <a:endParaRPr lang="en-US" sz="1600" b="1" dirty="0"/>
          </a:p>
          <a:p>
            <a:pPr marL="578358" lvl="1" indent="-285750">
              <a:spcBef>
                <a:spcPts val="0"/>
              </a:spcBef>
              <a:buFont typeface="Arial"/>
              <a:buChar char="•"/>
            </a:pPr>
            <a:r>
              <a:rPr lang="en-US" sz="1600" b="1" dirty="0"/>
              <a:t>Summer assignment</a:t>
            </a:r>
          </a:p>
          <a:p>
            <a:endParaRPr lang="en-US" sz="1400" b="1" dirty="0"/>
          </a:p>
          <a:p>
            <a:endParaRPr lang="en-US" sz="1400" b="1" dirty="0"/>
          </a:p>
          <a:p>
            <a:endParaRPr lang="en-US" sz="1200" dirty="0"/>
          </a:p>
          <a:p>
            <a:endParaRPr lang="en-US" sz="1200" dirty="0"/>
          </a:p>
        </p:txBody>
      </p:sp>
      <p:sp>
        <p:nvSpPr>
          <p:cNvPr id="7" name="Content Placeholder 6"/>
          <p:cNvSpPr>
            <a:spLocks noGrp="1"/>
          </p:cNvSpPr>
          <p:nvPr>
            <p:ph sz="half" idx="2"/>
          </p:nvPr>
        </p:nvSpPr>
        <p:spPr>
          <a:xfrm>
            <a:off x="4724400" y="1524000"/>
            <a:ext cx="4038600" cy="4876800"/>
          </a:xfrm>
        </p:spPr>
        <p:txBody>
          <a:bodyPr>
            <a:normAutofit fontScale="92500" lnSpcReduction="10000"/>
          </a:bodyPr>
          <a:lstStyle/>
          <a:p>
            <a:r>
              <a:rPr lang="en-US" sz="1800" b="1" dirty="0"/>
              <a:t>AP United States History</a:t>
            </a:r>
          </a:p>
          <a:p>
            <a:pPr marL="578358" lvl="1" indent="-285750">
              <a:spcBef>
                <a:spcPts val="0"/>
              </a:spcBef>
              <a:buFont typeface="Arial"/>
              <a:buChar char="•"/>
            </a:pPr>
            <a:r>
              <a:rPr lang="en-US" sz="1600" b="1" dirty="0"/>
              <a:t>6-8 </a:t>
            </a:r>
            <a:r>
              <a:rPr lang="en-US" sz="1600" b="1" dirty="0" err="1"/>
              <a:t>hrs</a:t>
            </a:r>
            <a:r>
              <a:rPr lang="en-US" sz="1600" b="1" dirty="0"/>
              <a:t> per week </a:t>
            </a:r>
            <a:r>
              <a:rPr lang="en-US" sz="1600" b="1" dirty="0">
                <a:solidFill>
                  <a:prstClr val="black"/>
                </a:solidFill>
              </a:rPr>
              <a:t>(average) outside of class time</a:t>
            </a:r>
            <a:endParaRPr lang="en-US" sz="1600" b="1" dirty="0"/>
          </a:p>
          <a:p>
            <a:pPr marL="578358" lvl="1" indent="-285750">
              <a:spcBef>
                <a:spcPts val="0"/>
              </a:spcBef>
              <a:buFont typeface="Arial"/>
              <a:buChar char="•"/>
            </a:pPr>
            <a:r>
              <a:rPr lang="en-US" sz="1600" b="1" dirty="0"/>
              <a:t>Summer </a:t>
            </a:r>
            <a:r>
              <a:rPr lang="en-US" sz="1600" b="1" dirty="0" smtClean="0"/>
              <a:t>assignment</a:t>
            </a:r>
          </a:p>
          <a:p>
            <a:pPr marL="578358" lvl="1" indent="-285750">
              <a:spcBef>
                <a:spcPts val="0"/>
              </a:spcBef>
              <a:buFont typeface="Arial"/>
              <a:buChar char="•"/>
            </a:pPr>
            <a:endParaRPr lang="en-US" sz="3000" b="1" dirty="0"/>
          </a:p>
          <a:p>
            <a:r>
              <a:rPr lang="en-US" sz="1800" b="1" dirty="0" smtClean="0"/>
              <a:t>Level </a:t>
            </a:r>
            <a:r>
              <a:rPr lang="en-US" sz="1800" b="1" dirty="0"/>
              <a:t>1 courses</a:t>
            </a:r>
          </a:p>
          <a:p>
            <a:pPr marL="578358" lvl="1" indent="-285750">
              <a:buFont typeface="Arial"/>
              <a:buChar char="•"/>
            </a:pPr>
            <a:r>
              <a:rPr lang="en-US" sz="1600" b="1" dirty="0"/>
              <a:t>3-4 hrs per week </a:t>
            </a:r>
            <a:r>
              <a:rPr lang="en-US" sz="1600" b="1" dirty="0">
                <a:solidFill>
                  <a:prstClr val="black"/>
                </a:solidFill>
              </a:rPr>
              <a:t>(average) outside of class time</a:t>
            </a:r>
            <a:r>
              <a:rPr lang="en-US" sz="1600" b="1" dirty="0"/>
              <a:t> </a:t>
            </a:r>
          </a:p>
          <a:p>
            <a:endParaRPr lang="en-US" sz="3000" b="1" dirty="0" smtClean="0"/>
          </a:p>
          <a:p>
            <a:endParaRPr lang="en-US" sz="1600" b="1" dirty="0"/>
          </a:p>
          <a:p>
            <a:r>
              <a:rPr lang="en-US" sz="1800" b="1" dirty="0"/>
              <a:t>Level 2 courses </a:t>
            </a:r>
          </a:p>
          <a:p>
            <a:pPr marL="578358" lvl="1" indent="-285750">
              <a:buFont typeface="Arial" pitchFamily="34" charset="0"/>
              <a:buChar char="•"/>
            </a:pPr>
            <a:r>
              <a:rPr lang="en-US" sz="1600" b="1" dirty="0"/>
              <a:t>2-3 hrs per week </a:t>
            </a:r>
            <a:r>
              <a:rPr lang="en-US" sz="1600" b="1" dirty="0">
                <a:solidFill>
                  <a:prstClr val="black"/>
                </a:solidFill>
              </a:rPr>
              <a:t>(average) outside of class time</a:t>
            </a:r>
            <a:endParaRPr lang="en-US" sz="1600" b="1" dirty="0"/>
          </a:p>
          <a:p>
            <a:endParaRPr lang="en-US" sz="1900" b="1" dirty="0" smtClean="0"/>
          </a:p>
          <a:p>
            <a:endParaRPr lang="en-US" sz="2400" b="1" dirty="0"/>
          </a:p>
          <a:p>
            <a:r>
              <a:rPr lang="en-US" sz="1800" b="1" dirty="0"/>
              <a:t>Level </a:t>
            </a:r>
            <a:r>
              <a:rPr lang="en-US" sz="1800" b="1" dirty="0" smtClean="0"/>
              <a:t>O </a:t>
            </a:r>
            <a:r>
              <a:rPr lang="en-US" sz="1800" b="1" dirty="0"/>
              <a:t>courses</a:t>
            </a:r>
          </a:p>
          <a:p>
            <a:pPr marL="578358" lvl="1" indent="-285750">
              <a:buFont typeface="Arial" pitchFamily="34" charset="0"/>
              <a:buChar char="•"/>
            </a:pPr>
            <a:r>
              <a:rPr lang="en-US" sz="1600" b="1" dirty="0"/>
              <a:t>1.5-3 hrs per week </a:t>
            </a:r>
            <a:r>
              <a:rPr lang="en-US" sz="1600" b="1" dirty="0">
                <a:solidFill>
                  <a:prstClr val="black"/>
                </a:solidFill>
              </a:rPr>
              <a:t>(average) outside of class time</a:t>
            </a:r>
            <a:endParaRPr lang="en-US" sz="1600" dirty="0"/>
          </a:p>
          <a:p>
            <a:pPr marL="118872" indent="0">
              <a:buNone/>
            </a:pPr>
            <a:endParaRPr lang="en-US" dirty="0"/>
          </a:p>
        </p:txBody>
      </p:sp>
    </p:spTree>
    <p:extLst>
      <p:ext uri="{BB962C8B-B14F-4D97-AF65-F5344CB8AC3E}">
        <p14:creationId xmlns:p14="http://schemas.microsoft.com/office/powerpoint/2010/main" val="1696324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1523206" y="457200"/>
            <a:ext cx="6096000" cy="677108"/>
          </a:xfrm>
          <a:prstGeom prst="rect">
            <a:avLst/>
          </a:prstGeom>
          <a:noFill/>
        </p:spPr>
        <p:txBody>
          <a:bodyPr wrap="square" rtlCol="0">
            <a:spAutoFit/>
          </a:bodyPr>
          <a:lstStyle/>
          <a:p>
            <a:pPr algn="ctr"/>
            <a:r>
              <a:rPr lang="en-US" sz="2000" b="1" dirty="0"/>
              <a:t>SCIENCE</a:t>
            </a:r>
          </a:p>
          <a:p>
            <a:pPr algn="ctr"/>
            <a:r>
              <a:rPr lang="en-US" b="1" i="1" dirty="0"/>
              <a:t>SUGGESTED</a:t>
            </a:r>
            <a:r>
              <a:rPr lang="en-US" b="1" dirty="0"/>
              <a:t> COURSE SEQUENCE</a:t>
            </a:r>
            <a:endParaRPr lang="en-US" dirty="0"/>
          </a:p>
        </p:txBody>
      </p:sp>
      <p:pic>
        <p:nvPicPr>
          <p:cNvPr id="2084" name="Picture 3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7" y="1524000"/>
            <a:ext cx="9027558"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5974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Comparison Among Levels of Science</a:t>
            </a:r>
            <a:endParaRPr lang="en-US" sz="4100" dirty="0"/>
          </a:p>
        </p:txBody>
      </p:sp>
      <p:sp>
        <p:nvSpPr>
          <p:cNvPr id="3" name="Content Placeholder 2"/>
          <p:cNvSpPr>
            <a:spLocks noGrp="1"/>
          </p:cNvSpPr>
          <p:nvPr>
            <p:ph idx="1"/>
          </p:nvPr>
        </p:nvSpPr>
        <p:spPr/>
        <p:txBody>
          <a:bodyPr>
            <a:normAutofit fontScale="85000" lnSpcReduction="10000"/>
          </a:bodyPr>
          <a:lstStyle/>
          <a:p>
            <a:r>
              <a:rPr lang="en-US" sz="2900" b="1" dirty="0" smtClean="0"/>
              <a:t>AP </a:t>
            </a:r>
            <a:r>
              <a:rPr lang="en-US" sz="2900" b="1" dirty="0"/>
              <a:t>Environmental Science, Biology, Chemistry, </a:t>
            </a:r>
            <a:r>
              <a:rPr lang="en-US" sz="2900" b="1" dirty="0" smtClean="0"/>
              <a:t>Physics</a:t>
            </a:r>
          </a:p>
          <a:p>
            <a:pPr lvl="1"/>
            <a:r>
              <a:rPr lang="en-US" sz="2600" b="1" dirty="0" smtClean="0"/>
              <a:t>7-10 </a:t>
            </a:r>
            <a:r>
              <a:rPr lang="en-US" sz="2600" b="1" dirty="0"/>
              <a:t>hrs per week (average) outside of class </a:t>
            </a:r>
            <a:r>
              <a:rPr lang="en-US" sz="2600" b="1" dirty="0" smtClean="0"/>
              <a:t>time</a:t>
            </a:r>
          </a:p>
          <a:p>
            <a:pPr lvl="1"/>
            <a:r>
              <a:rPr lang="en-US" sz="2600" b="1" dirty="0" smtClean="0"/>
              <a:t>Most </a:t>
            </a:r>
            <a:r>
              <a:rPr lang="en-US" sz="2600" b="1" dirty="0"/>
              <a:t>courses have summer assignments</a:t>
            </a:r>
          </a:p>
          <a:p>
            <a:endParaRPr lang="en-US" b="1" dirty="0"/>
          </a:p>
          <a:p>
            <a:r>
              <a:rPr lang="en-US" sz="2800" b="1" dirty="0"/>
              <a:t>Level 1 courses </a:t>
            </a:r>
            <a:endParaRPr lang="en-US" sz="2800" b="1" dirty="0" smtClean="0"/>
          </a:p>
          <a:p>
            <a:pPr lvl="1"/>
            <a:r>
              <a:rPr lang="en-US" sz="2600" b="1" dirty="0" smtClean="0"/>
              <a:t>3-4 </a:t>
            </a:r>
            <a:r>
              <a:rPr lang="en-US" sz="2600" b="1" dirty="0"/>
              <a:t>hrs per week (average) outside of class time</a:t>
            </a:r>
          </a:p>
          <a:p>
            <a:endParaRPr lang="en-US" b="1" dirty="0"/>
          </a:p>
          <a:p>
            <a:r>
              <a:rPr lang="en-US" sz="2800" b="1" dirty="0"/>
              <a:t>Level 2 </a:t>
            </a:r>
            <a:r>
              <a:rPr lang="en-US" sz="2800" b="1" dirty="0" smtClean="0"/>
              <a:t>courses</a:t>
            </a:r>
          </a:p>
          <a:p>
            <a:pPr lvl="1"/>
            <a:r>
              <a:rPr lang="en-US" sz="2600" b="1" dirty="0" smtClean="0"/>
              <a:t>1.5-2  </a:t>
            </a:r>
            <a:r>
              <a:rPr lang="en-US" sz="2600" b="1" dirty="0" err="1" smtClean="0"/>
              <a:t>hrs</a:t>
            </a:r>
            <a:r>
              <a:rPr lang="en-US" sz="2600" b="1" dirty="0" smtClean="0"/>
              <a:t> per week (average) outside of class time</a:t>
            </a:r>
          </a:p>
          <a:p>
            <a:endParaRPr lang="en-US" b="1" dirty="0"/>
          </a:p>
          <a:p>
            <a:r>
              <a:rPr lang="en-US" sz="2800" b="1" dirty="0"/>
              <a:t>Level </a:t>
            </a:r>
            <a:r>
              <a:rPr lang="en-US" sz="2800" b="1" dirty="0" smtClean="0"/>
              <a:t>O </a:t>
            </a:r>
            <a:r>
              <a:rPr lang="en-US" sz="2800" b="1" dirty="0"/>
              <a:t>courses </a:t>
            </a:r>
            <a:endParaRPr lang="en-US" sz="2800" b="1" dirty="0" smtClean="0"/>
          </a:p>
          <a:p>
            <a:pPr lvl="1"/>
            <a:r>
              <a:rPr lang="en-US" sz="2400" b="1" dirty="0" smtClean="0"/>
              <a:t>1.5-2 </a:t>
            </a:r>
            <a:r>
              <a:rPr lang="en-US" sz="2400" b="1" dirty="0"/>
              <a:t>hrs per week (average) outside of class time</a:t>
            </a:r>
          </a:p>
          <a:p>
            <a:endParaRPr lang="en-US" dirty="0"/>
          </a:p>
        </p:txBody>
      </p:sp>
    </p:spTree>
    <p:extLst>
      <p:ext uri="{BB962C8B-B14F-4D97-AF65-F5344CB8AC3E}">
        <p14:creationId xmlns:p14="http://schemas.microsoft.com/office/powerpoint/2010/main" val="3593392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27" t="14594" r="10927" b="5477"/>
          <a:stretch/>
        </p:blipFill>
        <p:spPr bwMode="auto">
          <a:xfrm>
            <a:off x="0" y="0"/>
            <a:ext cx="9144000" cy="6874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5156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Comparison Among Levels of </a:t>
            </a:r>
            <a:br>
              <a:rPr lang="en-US" sz="4100" dirty="0" smtClean="0"/>
            </a:br>
            <a:r>
              <a:rPr lang="en-US" sz="4100" dirty="0" smtClean="0"/>
              <a:t>World Languages</a:t>
            </a:r>
            <a:endParaRPr lang="en-US" sz="4100" dirty="0"/>
          </a:p>
        </p:txBody>
      </p:sp>
      <p:sp>
        <p:nvSpPr>
          <p:cNvPr id="3" name="Content Placeholder 2"/>
          <p:cNvSpPr>
            <a:spLocks noGrp="1"/>
          </p:cNvSpPr>
          <p:nvPr>
            <p:ph idx="1"/>
          </p:nvPr>
        </p:nvSpPr>
        <p:spPr/>
        <p:txBody>
          <a:bodyPr>
            <a:normAutofit fontScale="85000" lnSpcReduction="20000"/>
          </a:bodyPr>
          <a:lstStyle/>
          <a:p>
            <a:r>
              <a:rPr lang="en-US" b="1" dirty="0"/>
              <a:t>AP French, Spanish, Latin</a:t>
            </a:r>
          </a:p>
          <a:p>
            <a:pPr marL="578358" lvl="1" indent="-285750">
              <a:buFont typeface="Arial"/>
              <a:buChar char="•"/>
            </a:pPr>
            <a:r>
              <a:rPr lang="en-US" b="1" dirty="0"/>
              <a:t>5-8 hrs per week (average) outside of class time</a:t>
            </a:r>
          </a:p>
          <a:p>
            <a:pPr marL="578358" lvl="1" indent="-285750">
              <a:buFont typeface="Arial"/>
              <a:buChar char="•"/>
            </a:pPr>
            <a:r>
              <a:rPr lang="en-US" b="1" dirty="0"/>
              <a:t>Most courses have summer assignments</a:t>
            </a:r>
          </a:p>
          <a:p>
            <a:endParaRPr lang="en-US" b="1" dirty="0"/>
          </a:p>
          <a:p>
            <a:r>
              <a:rPr lang="en-US" b="1" dirty="0"/>
              <a:t>Level 1 courses</a:t>
            </a:r>
          </a:p>
          <a:p>
            <a:pPr marL="578358" lvl="1" indent="-285750">
              <a:buFont typeface="Arial"/>
              <a:buChar char="•"/>
            </a:pPr>
            <a:r>
              <a:rPr lang="en-US" b="1" dirty="0"/>
              <a:t>3-6 hrs per week (average) outside of class time</a:t>
            </a:r>
          </a:p>
          <a:p>
            <a:endParaRPr lang="en-US" b="1" dirty="0"/>
          </a:p>
          <a:p>
            <a:r>
              <a:rPr lang="en-US" b="1" dirty="0"/>
              <a:t>Level 2 courses </a:t>
            </a:r>
          </a:p>
          <a:p>
            <a:pPr marL="578358" lvl="1" indent="-285750">
              <a:buFont typeface="Arial" pitchFamily="34" charset="0"/>
              <a:buChar char="•"/>
            </a:pPr>
            <a:r>
              <a:rPr lang="en-US" b="1" dirty="0"/>
              <a:t>2-4  hrs per week (average) outside of class time</a:t>
            </a:r>
          </a:p>
          <a:p>
            <a:endParaRPr lang="en-US" b="1" dirty="0"/>
          </a:p>
          <a:p>
            <a:r>
              <a:rPr lang="en-US" b="1" dirty="0"/>
              <a:t>Level </a:t>
            </a:r>
            <a:r>
              <a:rPr lang="en-US" b="1" dirty="0" smtClean="0"/>
              <a:t>O </a:t>
            </a:r>
            <a:r>
              <a:rPr lang="en-US" b="1" dirty="0"/>
              <a:t>courses </a:t>
            </a:r>
          </a:p>
          <a:p>
            <a:pPr marL="578358" lvl="1" indent="-285750">
              <a:buFont typeface="Arial" pitchFamily="34" charset="0"/>
              <a:buChar char="•"/>
            </a:pPr>
            <a:r>
              <a:rPr lang="en-US" b="1" dirty="0"/>
              <a:t>2-4 hrs per week (average) outside of class time</a:t>
            </a:r>
          </a:p>
          <a:p>
            <a:endParaRPr lang="en-US" dirty="0"/>
          </a:p>
        </p:txBody>
      </p:sp>
    </p:spTree>
    <p:extLst>
      <p:ext uri="{BB962C8B-B14F-4D97-AF65-F5344CB8AC3E}">
        <p14:creationId xmlns:p14="http://schemas.microsoft.com/office/powerpoint/2010/main" val="3619822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Process</a:t>
            </a:r>
            <a:endParaRPr lang="en-US" dirty="0"/>
          </a:p>
        </p:txBody>
      </p:sp>
      <p:sp>
        <p:nvSpPr>
          <p:cNvPr id="3" name="Content Placeholder 2"/>
          <p:cNvSpPr>
            <a:spLocks noGrp="1"/>
          </p:cNvSpPr>
          <p:nvPr>
            <p:ph idx="1"/>
          </p:nvPr>
        </p:nvSpPr>
        <p:spPr>
          <a:xfrm>
            <a:off x="685800" y="1828800"/>
            <a:ext cx="7696200" cy="4930409"/>
          </a:xfrm>
        </p:spPr>
        <p:txBody>
          <a:bodyPr>
            <a:normAutofit fontScale="47500" lnSpcReduction="20000"/>
          </a:bodyPr>
          <a:lstStyle/>
          <a:p>
            <a:pPr marL="82296" indent="0">
              <a:lnSpc>
                <a:spcPct val="120000"/>
              </a:lnSpc>
              <a:buNone/>
            </a:pPr>
            <a:r>
              <a:rPr lang="en-US" sz="4700" dirty="0">
                <a:cs typeface="Iskoola Pota" pitchFamily="34" charset="0"/>
              </a:rPr>
              <a:t>1. </a:t>
            </a:r>
            <a:r>
              <a:rPr lang="en-US" sz="4700" dirty="0" smtClean="0">
                <a:cs typeface="Iskoola Pota" pitchFamily="34" charset="0"/>
              </a:rPr>
              <a:t> </a:t>
            </a:r>
            <a:r>
              <a:rPr lang="en-US" sz="4700" b="1" u="sng" dirty="0" smtClean="0">
                <a:cs typeface="Iskoola Pota" pitchFamily="34" charset="0"/>
              </a:rPr>
              <a:t>Get </a:t>
            </a:r>
            <a:r>
              <a:rPr lang="en-US" sz="4700" b="1" u="sng" dirty="0">
                <a:cs typeface="Iskoola Pota" pitchFamily="34" charset="0"/>
              </a:rPr>
              <a:t>Informed</a:t>
            </a:r>
          </a:p>
          <a:p>
            <a:pPr lvl="0">
              <a:lnSpc>
                <a:spcPct val="120000"/>
              </a:lnSpc>
            </a:pPr>
            <a:r>
              <a:rPr lang="en-US" sz="3500" dirty="0">
                <a:cs typeface="Iskoola Pota" pitchFamily="34" charset="0"/>
              </a:rPr>
              <a:t>Read the </a:t>
            </a:r>
            <a:r>
              <a:rPr lang="en-US" sz="3500" u="sng" dirty="0">
                <a:cs typeface="Iskoola Pota" pitchFamily="34" charset="0"/>
              </a:rPr>
              <a:t>Program Of Studies</a:t>
            </a:r>
            <a:r>
              <a:rPr lang="en-US" sz="3500" dirty="0">
                <a:cs typeface="Iskoola Pota" pitchFamily="34" charset="0"/>
              </a:rPr>
              <a:t> and course information posted </a:t>
            </a:r>
            <a:r>
              <a:rPr lang="en-US" sz="3500" dirty="0" smtClean="0">
                <a:cs typeface="Iskoola Pota" pitchFamily="34" charset="0"/>
              </a:rPr>
              <a:t>online</a:t>
            </a:r>
            <a:r>
              <a:rPr lang="en-US" sz="3500" dirty="0">
                <a:cs typeface="Iskoola Pota" pitchFamily="34" charset="0"/>
              </a:rPr>
              <a:t>, speak with your teachers</a:t>
            </a:r>
          </a:p>
          <a:p>
            <a:pPr lvl="0">
              <a:lnSpc>
                <a:spcPct val="120000"/>
              </a:lnSpc>
            </a:pPr>
            <a:r>
              <a:rPr lang="en-US" sz="3500" dirty="0" smtClean="0">
                <a:cs typeface="Iskoola Pota" pitchFamily="34" charset="0"/>
              </a:rPr>
              <a:t>Course </a:t>
            </a:r>
            <a:r>
              <a:rPr lang="en-US" sz="3500" dirty="0" smtClean="0">
                <a:cs typeface="Iskoola Pota" pitchFamily="34" charset="0"/>
              </a:rPr>
              <a:t>Selection </a:t>
            </a:r>
            <a:r>
              <a:rPr lang="en-US" sz="3500" dirty="0" smtClean="0">
                <a:cs typeface="Iskoola Pota" pitchFamily="34" charset="0"/>
              </a:rPr>
              <a:t>night</a:t>
            </a:r>
            <a:endParaRPr lang="en-US" sz="3500" dirty="0">
              <a:cs typeface="Iskoola Pota" pitchFamily="34" charset="0"/>
            </a:endParaRPr>
          </a:p>
          <a:p>
            <a:pPr lvl="0">
              <a:lnSpc>
                <a:spcPct val="120000"/>
              </a:lnSpc>
            </a:pPr>
            <a:r>
              <a:rPr lang="en-US" sz="3500" dirty="0" smtClean="0">
                <a:cs typeface="Iskoola Pota" pitchFamily="34" charset="0"/>
              </a:rPr>
              <a:t>Class </a:t>
            </a:r>
            <a:r>
              <a:rPr lang="en-US" sz="3500" dirty="0" smtClean="0">
                <a:cs typeface="Iskoola Pota" pitchFamily="34" charset="0"/>
              </a:rPr>
              <a:t>meetings - Monday, February 3</a:t>
            </a:r>
            <a:r>
              <a:rPr lang="en-US" sz="3500" baseline="30000" dirty="0" smtClean="0">
                <a:cs typeface="Iskoola Pota" pitchFamily="34" charset="0"/>
              </a:rPr>
              <a:t>rd</a:t>
            </a:r>
            <a:r>
              <a:rPr lang="en-US" sz="3500" dirty="0" smtClean="0">
                <a:cs typeface="Iskoola Pota" pitchFamily="34" charset="0"/>
              </a:rPr>
              <a:t> </a:t>
            </a:r>
            <a:endParaRPr lang="en-US" sz="3500" dirty="0">
              <a:cs typeface="Iskoola Pota" pitchFamily="34" charset="0"/>
            </a:endParaRPr>
          </a:p>
          <a:p>
            <a:endParaRPr lang="en-US" sz="3400" dirty="0" smtClean="0">
              <a:cs typeface="Iskoola Pota" pitchFamily="34" charset="0"/>
            </a:endParaRPr>
          </a:p>
          <a:p>
            <a:pPr marL="463550" indent="-382588">
              <a:lnSpc>
                <a:spcPct val="120000"/>
              </a:lnSpc>
              <a:buNone/>
            </a:pPr>
            <a:r>
              <a:rPr lang="en-US" sz="4700" dirty="0" smtClean="0">
                <a:cs typeface="Iskoola Pota" pitchFamily="34" charset="0"/>
              </a:rPr>
              <a:t>2</a:t>
            </a:r>
            <a:r>
              <a:rPr lang="en-US" sz="4700" dirty="0">
                <a:cs typeface="Iskoola Pota" pitchFamily="34" charset="0"/>
              </a:rPr>
              <a:t>. </a:t>
            </a:r>
            <a:r>
              <a:rPr lang="en-US" sz="4700" dirty="0" smtClean="0">
                <a:cs typeface="Iskoola Pota" pitchFamily="34" charset="0"/>
              </a:rPr>
              <a:t> </a:t>
            </a:r>
            <a:r>
              <a:rPr lang="en-US" sz="4700" b="1" u="sng" dirty="0" smtClean="0">
                <a:cs typeface="Iskoola Pota" pitchFamily="34" charset="0"/>
              </a:rPr>
              <a:t>Complete </a:t>
            </a:r>
            <a:r>
              <a:rPr lang="en-US" sz="4700" b="1" u="sng" dirty="0">
                <a:cs typeface="Iskoola Pota" pitchFamily="34" charset="0"/>
              </a:rPr>
              <a:t>the Course Selection </a:t>
            </a:r>
            <a:r>
              <a:rPr lang="en-US" sz="4700" b="1" u="sng" dirty="0" smtClean="0">
                <a:cs typeface="Iskoola Pota" pitchFamily="34" charset="0"/>
              </a:rPr>
              <a:t>Worksheet </a:t>
            </a:r>
            <a:r>
              <a:rPr lang="en-US" sz="4700" b="1" u="sng" dirty="0">
                <a:cs typeface="Iskoola Pota" pitchFamily="34" charset="0"/>
              </a:rPr>
              <a:t>with your requests </a:t>
            </a:r>
          </a:p>
          <a:p>
            <a:pPr lvl="0">
              <a:lnSpc>
                <a:spcPct val="120000"/>
              </a:lnSpc>
            </a:pPr>
            <a:r>
              <a:rPr lang="en-US" sz="3400" dirty="0">
                <a:cs typeface="Iskoola Pota" pitchFamily="34" charset="0"/>
              </a:rPr>
              <a:t>Be sure all information is accurate and complete</a:t>
            </a:r>
          </a:p>
          <a:p>
            <a:pPr lvl="0">
              <a:lnSpc>
                <a:spcPct val="120000"/>
              </a:lnSpc>
            </a:pPr>
            <a:r>
              <a:rPr lang="en-US" sz="3400" dirty="0">
                <a:cs typeface="Iskoola Pota" pitchFamily="34" charset="0"/>
              </a:rPr>
              <a:t>Week of February </a:t>
            </a:r>
            <a:r>
              <a:rPr lang="en-US" sz="3400" dirty="0" smtClean="0">
                <a:cs typeface="Iskoola Pota" pitchFamily="34" charset="0"/>
              </a:rPr>
              <a:t>3 - 7:  </a:t>
            </a:r>
            <a:r>
              <a:rPr lang="en-US" sz="3400" dirty="0">
                <a:cs typeface="Iskoola Pota" pitchFamily="34" charset="0"/>
              </a:rPr>
              <a:t>Teachers will spend class time discussing department </a:t>
            </a:r>
            <a:r>
              <a:rPr lang="en-US" sz="3400" dirty="0" smtClean="0">
                <a:cs typeface="Iskoola Pota" pitchFamily="34" charset="0"/>
              </a:rPr>
              <a:t>courses and </a:t>
            </a:r>
            <a:r>
              <a:rPr lang="en-US" sz="3400" dirty="0">
                <a:cs typeface="Iskoola Pota" pitchFamily="34" charset="0"/>
              </a:rPr>
              <a:t>their recommendations, and signing Course Selection </a:t>
            </a:r>
            <a:r>
              <a:rPr lang="en-US" sz="3400" dirty="0" smtClean="0">
                <a:cs typeface="Iskoola Pota" pitchFamily="34" charset="0"/>
              </a:rPr>
              <a:t>Worksheet</a:t>
            </a:r>
            <a:endParaRPr lang="en-US" sz="3400" dirty="0">
              <a:cs typeface="Iskoola Pota" pitchFamily="34" charset="0"/>
            </a:endParaRPr>
          </a:p>
          <a:p>
            <a:pPr lvl="0">
              <a:lnSpc>
                <a:spcPct val="120000"/>
              </a:lnSpc>
            </a:pPr>
            <a:r>
              <a:rPr lang="en-US" sz="3400" dirty="0">
                <a:cs typeface="Iskoola Pota" pitchFamily="34" charset="0"/>
              </a:rPr>
              <a:t>Sign your form when completed</a:t>
            </a:r>
          </a:p>
          <a:p>
            <a:pPr lvl="0">
              <a:lnSpc>
                <a:spcPct val="120000"/>
              </a:lnSpc>
            </a:pPr>
            <a:r>
              <a:rPr lang="en-US" sz="3400" dirty="0">
                <a:cs typeface="Iskoola Pota" pitchFamily="34" charset="0"/>
              </a:rPr>
              <a:t>Obtain your parent’s signature </a:t>
            </a:r>
            <a:endParaRPr lang="en-US" sz="3400" dirty="0" smtClean="0">
              <a:cs typeface="Iskoola Pota" pitchFamily="34" charset="0"/>
            </a:endParaRPr>
          </a:p>
          <a:p>
            <a:pPr lvl="0">
              <a:lnSpc>
                <a:spcPct val="120000"/>
              </a:lnSpc>
            </a:pPr>
            <a:r>
              <a:rPr lang="en-US" sz="3400" dirty="0" smtClean="0">
                <a:cs typeface="Iskoola Pota" pitchFamily="34" charset="0"/>
              </a:rPr>
              <a:t>Enter your </a:t>
            </a:r>
            <a:r>
              <a:rPr lang="en-US" sz="3400" b="1" i="1" dirty="0" smtClean="0">
                <a:cs typeface="Iskoola Pota" pitchFamily="34" charset="0"/>
              </a:rPr>
              <a:t>Requests</a:t>
            </a:r>
            <a:r>
              <a:rPr lang="en-US" sz="3400" dirty="0" smtClean="0">
                <a:cs typeface="Iskoola Pota" pitchFamily="34" charset="0"/>
              </a:rPr>
              <a:t> into Infinite Campus</a:t>
            </a:r>
            <a:endParaRPr lang="en-US" sz="3400" dirty="0">
              <a:cs typeface="Iskoola Pota" pitchFamily="34" charset="0"/>
            </a:endParaRPr>
          </a:p>
          <a:p>
            <a:pPr lvl="0">
              <a:lnSpc>
                <a:spcPct val="120000"/>
              </a:lnSpc>
            </a:pPr>
            <a:r>
              <a:rPr lang="en-US" sz="3400" dirty="0">
                <a:cs typeface="Iskoola Pota" pitchFamily="34" charset="0"/>
              </a:rPr>
              <a:t>Turn your </a:t>
            </a:r>
            <a:r>
              <a:rPr lang="en-US" sz="3400" dirty="0" smtClean="0">
                <a:cs typeface="Iskoola Pota" pitchFamily="34" charset="0"/>
              </a:rPr>
              <a:t>completed, </a:t>
            </a:r>
            <a:r>
              <a:rPr lang="en-US" sz="3400" dirty="0">
                <a:cs typeface="Iskoola Pota" pitchFamily="34" charset="0"/>
              </a:rPr>
              <a:t>signed </a:t>
            </a:r>
            <a:r>
              <a:rPr lang="en-US" sz="3400" dirty="0" smtClean="0">
                <a:cs typeface="Iskoola Pota" pitchFamily="34" charset="0"/>
              </a:rPr>
              <a:t>Course Selection Worksheet </a:t>
            </a:r>
            <a:r>
              <a:rPr lang="en-US" sz="3400" dirty="0">
                <a:cs typeface="Iskoola Pota" pitchFamily="34" charset="0"/>
              </a:rPr>
              <a:t>into your school counselor on or before February 11, </a:t>
            </a:r>
            <a:r>
              <a:rPr lang="en-US" sz="3400" dirty="0" smtClean="0">
                <a:cs typeface="Iskoola Pota" pitchFamily="34" charset="0"/>
              </a:rPr>
              <a:t>2014</a:t>
            </a:r>
            <a:endParaRPr lang="en-US" sz="3400" dirty="0">
              <a:cs typeface="Iskoola Pota" pitchFamily="34" charset="0"/>
            </a:endParaRPr>
          </a:p>
          <a:p>
            <a:endParaRPr lang="en-US" dirty="0" smtClean="0">
              <a:latin typeface="Iskoola Pota" pitchFamily="34" charset="0"/>
              <a:cs typeface="Iskoola Pota" pitchFamily="34" charset="0"/>
            </a:endParaRPr>
          </a:p>
          <a:p>
            <a:endParaRPr lang="en-US" dirty="0"/>
          </a:p>
        </p:txBody>
      </p:sp>
    </p:spTree>
    <p:extLst>
      <p:ext uri="{BB962C8B-B14F-4D97-AF65-F5344CB8AC3E}">
        <p14:creationId xmlns:p14="http://schemas.microsoft.com/office/powerpoint/2010/main" val="683588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Process</a:t>
            </a:r>
            <a:endParaRPr lang="en-US" dirty="0"/>
          </a:p>
        </p:txBody>
      </p:sp>
      <p:sp>
        <p:nvSpPr>
          <p:cNvPr id="3" name="Content Placeholder 2"/>
          <p:cNvSpPr>
            <a:spLocks noGrp="1"/>
          </p:cNvSpPr>
          <p:nvPr>
            <p:ph idx="1"/>
          </p:nvPr>
        </p:nvSpPr>
        <p:spPr>
          <a:xfrm>
            <a:off x="457200" y="1775191"/>
            <a:ext cx="8229600" cy="4625609"/>
          </a:xfrm>
        </p:spPr>
        <p:txBody>
          <a:bodyPr>
            <a:normAutofit/>
          </a:bodyPr>
          <a:lstStyle/>
          <a:p>
            <a:pPr marL="0" indent="0">
              <a:buNone/>
            </a:pPr>
            <a:r>
              <a:rPr lang="en-US" sz="2600" b="1" dirty="0">
                <a:cs typeface="Iskoola Pota" pitchFamily="34" charset="0"/>
              </a:rPr>
              <a:t>3.  </a:t>
            </a:r>
            <a:r>
              <a:rPr lang="en-US" sz="2600" b="1" u="sng" dirty="0">
                <a:cs typeface="Iskoola Pota" pitchFamily="34" charset="0"/>
              </a:rPr>
              <a:t>Review your requests with your school counselor</a:t>
            </a:r>
          </a:p>
          <a:p>
            <a:pPr lvl="0"/>
            <a:r>
              <a:rPr lang="en-US" sz="2000" dirty="0">
                <a:cs typeface="Iskoola Pota" pitchFamily="34" charset="0"/>
              </a:rPr>
              <a:t>Schedule an appointment between </a:t>
            </a:r>
            <a:r>
              <a:rPr lang="en-US" sz="2000">
                <a:cs typeface="Iskoola Pota" pitchFamily="34" charset="0"/>
              </a:rPr>
              <a:t>February </a:t>
            </a:r>
            <a:r>
              <a:rPr lang="en-US" sz="2000" smtClean="0">
                <a:cs typeface="Iskoola Pota" pitchFamily="34" charset="0"/>
              </a:rPr>
              <a:t>12 </a:t>
            </a:r>
            <a:r>
              <a:rPr lang="en-US" sz="2000" dirty="0">
                <a:cs typeface="Iskoola Pota" pitchFamily="34" charset="0"/>
              </a:rPr>
              <a:t>and 28</a:t>
            </a:r>
            <a:r>
              <a:rPr lang="en-US" sz="2000" baseline="30000" dirty="0">
                <a:cs typeface="Iskoola Pota" pitchFamily="34" charset="0"/>
              </a:rPr>
              <a:t>th</a:t>
            </a:r>
            <a:r>
              <a:rPr lang="en-US" sz="2000" dirty="0">
                <a:cs typeface="Iskoola Pota" pitchFamily="34" charset="0"/>
              </a:rPr>
              <a:t> </a:t>
            </a:r>
            <a:endParaRPr lang="en-US" sz="2000" dirty="0" smtClean="0">
              <a:cs typeface="Iskoola Pota" pitchFamily="34" charset="0"/>
            </a:endParaRPr>
          </a:p>
          <a:p>
            <a:pPr lvl="0"/>
            <a:r>
              <a:rPr lang="en-US" sz="2000" dirty="0" smtClean="0">
                <a:cs typeface="Iskoola Pota" pitchFamily="34" charset="0"/>
              </a:rPr>
              <a:t>Enter </a:t>
            </a:r>
            <a:r>
              <a:rPr lang="en-US" sz="2000" dirty="0">
                <a:cs typeface="Iskoola Pota" pitchFamily="34" charset="0"/>
              </a:rPr>
              <a:t>your final selections into </a:t>
            </a:r>
            <a:r>
              <a:rPr lang="en-US" sz="2000" dirty="0" smtClean="0">
                <a:cs typeface="Iskoola Pota" pitchFamily="34" charset="0"/>
              </a:rPr>
              <a:t>Infinite </a:t>
            </a:r>
            <a:r>
              <a:rPr lang="en-US" sz="2000" dirty="0">
                <a:cs typeface="Iskoola Pota" pitchFamily="34" charset="0"/>
              </a:rPr>
              <a:t>Campus </a:t>
            </a:r>
            <a:r>
              <a:rPr lang="en-US" sz="2000" dirty="0" smtClean="0">
                <a:cs typeface="Iskoola Pota" pitchFamily="34" charset="0"/>
              </a:rPr>
              <a:t>(</a:t>
            </a:r>
            <a:r>
              <a:rPr lang="en-US" sz="2000" dirty="0" smtClean="0">
                <a:cs typeface="Iskoola Pota" pitchFamily="34" charset="0"/>
              </a:rPr>
              <a:t>with counselor’s assistance</a:t>
            </a:r>
            <a:r>
              <a:rPr lang="en-US" sz="2000" dirty="0" smtClean="0">
                <a:cs typeface="Iskoola Pota" pitchFamily="34" charset="0"/>
              </a:rPr>
              <a:t>)</a:t>
            </a:r>
          </a:p>
          <a:p>
            <a:pPr lvl="0"/>
            <a:r>
              <a:rPr lang="en-US" sz="2000" dirty="0" smtClean="0">
                <a:cs typeface="Iskoola Pota" pitchFamily="34" charset="0"/>
              </a:rPr>
              <a:t>Print out Final Course Request Form from Infinite Campus</a:t>
            </a:r>
            <a:endParaRPr lang="en-US" sz="2000" dirty="0">
              <a:cs typeface="Iskoola Pota" pitchFamily="34" charset="0"/>
            </a:endParaRPr>
          </a:p>
          <a:p>
            <a:endParaRPr lang="en-US" sz="2600" dirty="0" smtClean="0">
              <a:cs typeface="Iskoola Pota" pitchFamily="34" charset="0"/>
            </a:endParaRPr>
          </a:p>
          <a:p>
            <a:pPr marL="0" indent="0">
              <a:buNone/>
            </a:pPr>
            <a:r>
              <a:rPr lang="en-US" sz="2600" b="1" dirty="0" smtClean="0">
                <a:cs typeface="Iskoola Pota" pitchFamily="34" charset="0"/>
              </a:rPr>
              <a:t>4</a:t>
            </a:r>
            <a:r>
              <a:rPr lang="en-US" sz="2600" b="1" dirty="0">
                <a:cs typeface="Iskoola Pota" pitchFamily="34" charset="0"/>
              </a:rPr>
              <a:t>. </a:t>
            </a:r>
            <a:r>
              <a:rPr lang="en-US" sz="2600" b="1" dirty="0" smtClean="0">
                <a:cs typeface="Iskoola Pota" pitchFamily="34" charset="0"/>
              </a:rPr>
              <a:t> </a:t>
            </a:r>
            <a:r>
              <a:rPr lang="en-US" sz="2600" b="1" u="sng" dirty="0" smtClean="0">
                <a:cs typeface="Iskoola Pota" pitchFamily="34" charset="0"/>
              </a:rPr>
              <a:t>Final </a:t>
            </a:r>
            <a:r>
              <a:rPr lang="en-US" sz="2600" b="1" u="sng" dirty="0">
                <a:cs typeface="Iskoola Pota" pitchFamily="34" charset="0"/>
              </a:rPr>
              <a:t>Step</a:t>
            </a:r>
          </a:p>
          <a:p>
            <a:pPr lvl="0"/>
            <a:r>
              <a:rPr lang="en-US" sz="2000" dirty="0" smtClean="0">
                <a:cs typeface="Iskoola Pota" pitchFamily="34" charset="0"/>
              </a:rPr>
              <a:t>Sign </a:t>
            </a:r>
            <a:r>
              <a:rPr lang="en-US" sz="2000" dirty="0">
                <a:cs typeface="Iskoola Pota" pitchFamily="34" charset="0"/>
              </a:rPr>
              <a:t>and obtain your parent’s signature on the </a:t>
            </a:r>
            <a:r>
              <a:rPr lang="en-US" sz="2000" dirty="0">
                <a:cs typeface="Iskoola Pota" pitchFamily="34" charset="0"/>
              </a:rPr>
              <a:t>Final Course Request Form </a:t>
            </a:r>
            <a:endParaRPr lang="en-US" sz="2000" dirty="0" smtClean="0">
              <a:cs typeface="Iskoola Pota" pitchFamily="34" charset="0"/>
            </a:endParaRPr>
          </a:p>
          <a:p>
            <a:pPr lvl="0"/>
            <a:r>
              <a:rPr lang="en-US" sz="2000" dirty="0" smtClean="0">
                <a:cs typeface="Iskoola Pota" pitchFamily="34" charset="0"/>
              </a:rPr>
              <a:t>Return </a:t>
            </a:r>
            <a:r>
              <a:rPr lang="en-US" sz="2000" dirty="0">
                <a:cs typeface="Iskoola Pota" pitchFamily="34" charset="0"/>
              </a:rPr>
              <a:t>the Final Course Request Form to </a:t>
            </a:r>
            <a:r>
              <a:rPr lang="en-US" sz="2000" dirty="0">
                <a:cs typeface="Iskoola Pota" pitchFamily="34" charset="0"/>
              </a:rPr>
              <a:t>your school counselor on or </a:t>
            </a:r>
            <a:r>
              <a:rPr lang="en-US" sz="2000" dirty="0" smtClean="0">
                <a:cs typeface="Iskoola Pota" pitchFamily="34" charset="0"/>
              </a:rPr>
              <a:t>before </a:t>
            </a:r>
            <a:r>
              <a:rPr lang="en-US" sz="2000" b="1" u="sng" dirty="0" smtClean="0">
                <a:cs typeface="Iskoola Pota" pitchFamily="34" charset="0"/>
              </a:rPr>
              <a:t>MARCH </a:t>
            </a:r>
            <a:r>
              <a:rPr lang="en-US" sz="2000" b="1" u="sng" dirty="0">
                <a:cs typeface="Iskoola Pota" pitchFamily="34" charset="0"/>
              </a:rPr>
              <a:t>3</a:t>
            </a:r>
            <a:r>
              <a:rPr lang="en-US" sz="2000" b="1" u="sng" dirty="0" smtClean="0">
                <a:cs typeface="Iskoola Pota" pitchFamily="34" charset="0"/>
              </a:rPr>
              <a:t>, 2014</a:t>
            </a:r>
            <a:endParaRPr lang="en-US" sz="2000" b="1" dirty="0">
              <a:cs typeface="Iskoola Pota" pitchFamily="34" charset="0"/>
            </a:endParaRPr>
          </a:p>
          <a:p>
            <a:endParaRPr lang="en-US" dirty="0"/>
          </a:p>
        </p:txBody>
      </p:sp>
    </p:spTree>
    <p:extLst>
      <p:ext uri="{BB962C8B-B14F-4D97-AF65-F5344CB8AC3E}">
        <p14:creationId xmlns:p14="http://schemas.microsoft.com/office/powerpoint/2010/main" val="3163003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Changing/Dropping Courses</a:t>
            </a:r>
            <a:endParaRPr lang="en-US" dirty="0"/>
          </a:p>
        </p:txBody>
      </p:sp>
      <p:sp>
        <p:nvSpPr>
          <p:cNvPr id="5" name="Content Placeholder 4"/>
          <p:cNvSpPr>
            <a:spLocks noGrp="1"/>
          </p:cNvSpPr>
          <p:nvPr>
            <p:ph idx="1"/>
          </p:nvPr>
        </p:nvSpPr>
        <p:spPr>
          <a:xfrm>
            <a:off x="457200" y="1775191"/>
            <a:ext cx="8458200" cy="4625609"/>
          </a:xfrm>
        </p:spPr>
        <p:txBody>
          <a:bodyPr>
            <a:normAutofit fontScale="92500" lnSpcReduction="10000"/>
          </a:bodyPr>
          <a:lstStyle/>
          <a:p>
            <a:pPr marL="0" indent="0">
              <a:spcAft>
                <a:spcPts val="1200"/>
              </a:spcAft>
              <a:buNone/>
            </a:pPr>
            <a:r>
              <a:rPr lang="en-US" dirty="0" smtClean="0">
                <a:cs typeface="Iskoola Pota" pitchFamily="34" charset="0"/>
              </a:rPr>
              <a:t>Once </a:t>
            </a:r>
            <a:r>
              <a:rPr lang="en-US" dirty="0">
                <a:cs typeface="Iskoola Pota" pitchFamily="34" charset="0"/>
              </a:rPr>
              <a:t>schedules are finalized, </a:t>
            </a:r>
            <a:r>
              <a:rPr lang="en-US" dirty="0" smtClean="0">
                <a:cs typeface="Iskoola Pota" pitchFamily="34" charset="0"/>
              </a:rPr>
              <a:t>counselors </a:t>
            </a:r>
            <a:r>
              <a:rPr lang="en-US" dirty="0">
                <a:cs typeface="Iskoola Pota" pitchFamily="34" charset="0"/>
              </a:rPr>
              <a:t>will make </a:t>
            </a:r>
            <a:r>
              <a:rPr lang="en-US" dirty="0" smtClean="0">
                <a:cs typeface="Iskoola Pota" pitchFamily="34" charset="0"/>
              </a:rPr>
              <a:t>changes </a:t>
            </a:r>
            <a:r>
              <a:rPr lang="en-US" dirty="0">
                <a:cs typeface="Iskoola Pota" pitchFamily="34" charset="0"/>
              </a:rPr>
              <a:t>for the following </a:t>
            </a:r>
            <a:r>
              <a:rPr lang="en-US" dirty="0" smtClean="0">
                <a:cs typeface="Iskoola Pota" pitchFamily="34" charset="0"/>
              </a:rPr>
              <a:t>reasons only:</a:t>
            </a:r>
          </a:p>
          <a:p>
            <a:pPr lvl="0"/>
            <a:r>
              <a:rPr lang="en-US" dirty="0" smtClean="0">
                <a:cs typeface="Iskoola Pota" pitchFamily="34" charset="0"/>
              </a:rPr>
              <a:t>An </a:t>
            </a:r>
            <a:r>
              <a:rPr lang="en-US" dirty="0">
                <a:cs typeface="Iskoola Pota" pitchFamily="34" charset="0"/>
              </a:rPr>
              <a:t>incomplete schedule or insufficient credits</a:t>
            </a:r>
          </a:p>
          <a:p>
            <a:pPr lvl="0"/>
            <a:r>
              <a:rPr lang="en-US" dirty="0">
                <a:cs typeface="Iskoola Pota" pitchFamily="34" charset="0"/>
              </a:rPr>
              <a:t>A course scheduled in error by the school</a:t>
            </a:r>
          </a:p>
          <a:p>
            <a:pPr lvl="0"/>
            <a:r>
              <a:rPr lang="en-US" dirty="0" smtClean="0">
                <a:cs typeface="Iskoola Pota" pitchFamily="34" charset="0"/>
              </a:rPr>
              <a:t>Changes </a:t>
            </a:r>
            <a:r>
              <a:rPr lang="en-US" dirty="0">
                <a:cs typeface="Iskoola Pota" pitchFamily="34" charset="0"/>
              </a:rPr>
              <a:t>needed as the result of courses failed</a:t>
            </a:r>
          </a:p>
          <a:p>
            <a:r>
              <a:rPr lang="en-US" dirty="0" smtClean="0">
                <a:cs typeface="Iskoola Pota" pitchFamily="34" charset="0"/>
              </a:rPr>
              <a:t>Changes </a:t>
            </a:r>
            <a:r>
              <a:rPr lang="en-US" dirty="0">
                <a:cs typeface="Iskoola Pota" pitchFamily="34" charset="0"/>
              </a:rPr>
              <a:t>needed as the result of summer school </a:t>
            </a:r>
            <a:r>
              <a:rPr lang="en-US" dirty="0" smtClean="0">
                <a:cs typeface="Iskoola Pota" pitchFamily="34" charset="0"/>
              </a:rPr>
              <a:t>work</a:t>
            </a:r>
          </a:p>
          <a:p>
            <a:r>
              <a:rPr lang="en-US" dirty="0" smtClean="0">
                <a:cs typeface="Iskoola Pota" pitchFamily="34" charset="0"/>
              </a:rPr>
              <a:t>As always, students with concerns regarding their academic progress should speak to their teacher and school counselor.</a:t>
            </a:r>
            <a:endParaRPr lang="en-US" dirty="0">
              <a:cs typeface="Iskoola Pota" pitchFamily="34" charset="0"/>
            </a:endParaRPr>
          </a:p>
          <a:p>
            <a:endParaRPr lang="en-US" dirty="0"/>
          </a:p>
        </p:txBody>
      </p:sp>
    </p:spTree>
    <p:extLst>
      <p:ext uri="{BB962C8B-B14F-4D97-AF65-F5344CB8AC3E}">
        <p14:creationId xmlns:p14="http://schemas.microsoft.com/office/powerpoint/2010/main" val="2032169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Calendar for </a:t>
            </a:r>
            <a:br>
              <a:rPr lang="en-US" dirty="0" smtClean="0"/>
            </a:br>
            <a:r>
              <a:rPr lang="en-US" dirty="0" smtClean="0"/>
              <a:t>Changing/Dropping Courses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cs typeface="Iskoola Pota" pitchFamily="34" charset="0"/>
              </a:rPr>
              <a:t>Course </a:t>
            </a:r>
            <a:r>
              <a:rPr lang="en-US" dirty="0">
                <a:cs typeface="Iskoola Pota" pitchFamily="34" charset="0"/>
              </a:rPr>
              <a:t>changes </a:t>
            </a:r>
            <a:r>
              <a:rPr lang="en-US" dirty="0" smtClean="0">
                <a:cs typeface="Iskoola Pota" pitchFamily="34" charset="0"/>
              </a:rPr>
              <a:t>will not be approved during </a:t>
            </a:r>
            <a:r>
              <a:rPr lang="en-US" dirty="0">
                <a:cs typeface="Iskoola Pota" pitchFamily="34" charset="0"/>
              </a:rPr>
              <a:t>the first two weeks of </a:t>
            </a:r>
            <a:r>
              <a:rPr lang="en-US" dirty="0" smtClean="0">
                <a:cs typeface="Iskoola Pota" pitchFamily="34" charset="0"/>
              </a:rPr>
              <a:t>any course (except for reasons posted on previous slide).</a:t>
            </a:r>
          </a:p>
          <a:p>
            <a:pPr marL="118872" lvl="0" indent="0">
              <a:buNone/>
            </a:pPr>
            <a:endParaRPr lang="en-US" dirty="0" smtClean="0">
              <a:cs typeface="Iskoola Pota" pitchFamily="34" charset="0"/>
            </a:endParaRPr>
          </a:p>
          <a:p>
            <a:pPr lvl="0"/>
            <a:r>
              <a:rPr lang="en-US" dirty="0" smtClean="0">
                <a:cs typeface="Iskoola Pota" pitchFamily="34" charset="0"/>
              </a:rPr>
              <a:t>After </a:t>
            </a:r>
            <a:r>
              <a:rPr lang="en-US" dirty="0">
                <a:cs typeface="Iskoola Pota" pitchFamily="34" charset="0"/>
              </a:rPr>
              <a:t>the </a:t>
            </a:r>
            <a:r>
              <a:rPr lang="en-US" i="1" dirty="0" smtClean="0">
                <a:cs typeface="Iskoola Pota" pitchFamily="34" charset="0"/>
              </a:rPr>
              <a:t>first quarter </a:t>
            </a:r>
            <a:r>
              <a:rPr lang="en-US" dirty="0" smtClean="0">
                <a:cs typeface="Iskoola Pota" pitchFamily="34" charset="0"/>
              </a:rPr>
              <a:t>of </a:t>
            </a:r>
            <a:r>
              <a:rPr lang="en-US" dirty="0">
                <a:cs typeface="Iskoola Pota" pitchFamily="34" charset="0"/>
              </a:rPr>
              <a:t>any course, any changes will result in a grade of </a:t>
            </a:r>
            <a:r>
              <a:rPr lang="en-US" b="1" dirty="0">
                <a:cs typeface="Iskoola Pota" pitchFamily="34" charset="0"/>
              </a:rPr>
              <a:t>“W” </a:t>
            </a:r>
            <a:r>
              <a:rPr lang="en-US" dirty="0">
                <a:cs typeface="Iskoola Pota" pitchFamily="34" charset="0"/>
              </a:rPr>
              <a:t>(withdrawn</a:t>
            </a:r>
            <a:r>
              <a:rPr lang="en-US" dirty="0" smtClean="0">
                <a:cs typeface="Iskoola Pota" pitchFamily="34" charset="0"/>
              </a:rPr>
              <a:t>) which will </a:t>
            </a:r>
            <a:r>
              <a:rPr lang="en-US" dirty="0">
                <a:cs typeface="Iskoola Pota" pitchFamily="34" charset="0"/>
              </a:rPr>
              <a:t>appear on </a:t>
            </a:r>
            <a:r>
              <a:rPr lang="en-US" dirty="0" smtClean="0">
                <a:cs typeface="Iskoola Pota" pitchFamily="34" charset="0"/>
              </a:rPr>
              <a:t>your transcript—this </a:t>
            </a:r>
            <a:r>
              <a:rPr lang="en-US" dirty="0">
                <a:cs typeface="Iskoola Pota" pitchFamily="34" charset="0"/>
              </a:rPr>
              <a:t>applies even to level changes</a:t>
            </a:r>
            <a:r>
              <a:rPr lang="en-US" dirty="0" smtClean="0">
                <a:cs typeface="Iskoola Pota" pitchFamily="34" charset="0"/>
              </a:rPr>
              <a:t>.  This will not impact GPA.  After the 1</a:t>
            </a:r>
            <a:r>
              <a:rPr lang="en-US" baseline="30000" dirty="0" smtClean="0">
                <a:cs typeface="Iskoola Pota" pitchFamily="34" charset="0"/>
              </a:rPr>
              <a:t>st</a:t>
            </a:r>
            <a:r>
              <a:rPr lang="en-US" dirty="0" smtClean="0">
                <a:cs typeface="Iskoola Pota" pitchFamily="34" charset="0"/>
              </a:rPr>
              <a:t> semester, any student dropping a full year course which they are failing will receive a grade of WF.</a:t>
            </a:r>
            <a:endParaRPr lang="en-US" dirty="0">
              <a:cs typeface="Iskoola Pota" pitchFamily="34" charset="0"/>
            </a:endParaRPr>
          </a:p>
          <a:p>
            <a:endParaRPr lang="en-US" dirty="0"/>
          </a:p>
        </p:txBody>
      </p:sp>
    </p:spTree>
    <p:extLst>
      <p:ext uri="{BB962C8B-B14F-4D97-AF65-F5344CB8AC3E}">
        <p14:creationId xmlns:p14="http://schemas.microsoft.com/office/powerpoint/2010/main" val="1635605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Rationale for Change/Drop Policy</a:t>
            </a:r>
            <a:endParaRPr lang="en-US" dirty="0"/>
          </a:p>
        </p:txBody>
      </p:sp>
      <p:sp>
        <p:nvSpPr>
          <p:cNvPr id="3" name="Content Placeholder 2"/>
          <p:cNvSpPr>
            <a:spLocks noGrp="1"/>
          </p:cNvSpPr>
          <p:nvPr>
            <p:ph idx="1"/>
          </p:nvPr>
        </p:nvSpPr>
        <p:spPr>
          <a:xfrm>
            <a:off x="457200" y="1775191"/>
            <a:ext cx="8534400" cy="4625609"/>
          </a:xfrm>
        </p:spPr>
        <p:txBody>
          <a:bodyPr>
            <a:normAutofit fontScale="85000" lnSpcReduction="20000"/>
          </a:bodyPr>
          <a:lstStyle/>
          <a:p>
            <a:r>
              <a:rPr lang="en-US" dirty="0" smtClean="0">
                <a:cs typeface="Iskoola Pota" pitchFamily="34" charset="0"/>
              </a:rPr>
              <a:t>Our goal is to provide students and teachers with balanced classes.  </a:t>
            </a:r>
          </a:p>
          <a:p>
            <a:r>
              <a:rPr lang="en-US" dirty="0" smtClean="0">
                <a:cs typeface="Iskoola Pota" pitchFamily="34" charset="0"/>
              </a:rPr>
              <a:t>Multiple changes to a schedule causes students to miss critical information shared in the initial days the course meets.</a:t>
            </a:r>
          </a:p>
          <a:p>
            <a:r>
              <a:rPr lang="en-US" dirty="0" smtClean="0">
                <a:cs typeface="Iskoola Pota" pitchFamily="34" charset="0"/>
              </a:rPr>
              <a:t>Even a single change can affect enrollment in multiple courses, increasing disruption.</a:t>
            </a:r>
          </a:p>
          <a:p>
            <a:r>
              <a:rPr lang="en-US" dirty="0" smtClean="0">
                <a:cs typeface="Iskoola Pota" pitchFamily="34" charset="0"/>
              </a:rPr>
              <a:t>We build the master schedule from student course requests, so it is important to have accurate counts. </a:t>
            </a:r>
          </a:p>
          <a:p>
            <a:r>
              <a:rPr lang="en-US" dirty="0" smtClean="0">
                <a:cs typeface="Iskoola Pota" pitchFamily="34" charset="0"/>
              </a:rPr>
              <a:t>Our process is providing students with more opportunity and responsibility to build their schedule – and we are looking to foster commitment to original requests.</a:t>
            </a:r>
          </a:p>
          <a:p>
            <a:endParaRPr lang="en-US" dirty="0"/>
          </a:p>
          <a:p>
            <a:endParaRPr lang="en-US" dirty="0"/>
          </a:p>
        </p:txBody>
      </p:sp>
    </p:spTree>
    <p:extLst>
      <p:ext uri="{BB962C8B-B14F-4D97-AF65-F5344CB8AC3E}">
        <p14:creationId xmlns:p14="http://schemas.microsoft.com/office/powerpoint/2010/main" val="2530443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Resources for Students/Parents</a:t>
            </a:r>
            <a:endParaRPr lang="en-US" dirty="0"/>
          </a:p>
        </p:txBody>
      </p:sp>
      <p:sp>
        <p:nvSpPr>
          <p:cNvPr id="3" name="Content Placeholder 2"/>
          <p:cNvSpPr>
            <a:spLocks noGrp="1"/>
          </p:cNvSpPr>
          <p:nvPr>
            <p:ph idx="1"/>
          </p:nvPr>
        </p:nvSpPr>
        <p:spPr/>
        <p:txBody>
          <a:bodyPr>
            <a:normAutofit fontScale="85000" lnSpcReduction="20000"/>
          </a:bodyPr>
          <a:lstStyle/>
          <a:p>
            <a:pPr marL="463550" indent="-463550">
              <a:spcBef>
                <a:spcPts val="1200"/>
              </a:spcBef>
            </a:pPr>
            <a:r>
              <a:rPr lang="en-US" dirty="0" smtClean="0"/>
              <a:t>Program of Studies – the most thorough resource you have</a:t>
            </a:r>
          </a:p>
          <a:p>
            <a:pPr marL="463550" indent="-463550">
              <a:spcBef>
                <a:spcPts val="1200"/>
              </a:spcBef>
            </a:pPr>
            <a:r>
              <a:rPr lang="en-US" dirty="0" smtClean="0"/>
              <a:t>Student assemblies</a:t>
            </a:r>
          </a:p>
          <a:p>
            <a:pPr marL="463550" indent="-463550">
              <a:spcBef>
                <a:spcPts val="1200"/>
              </a:spcBef>
            </a:pPr>
            <a:r>
              <a:rPr lang="en-US" dirty="0" smtClean="0"/>
              <a:t>Conversations with teachers, counselors, curriculum leaders, administrators</a:t>
            </a:r>
          </a:p>
          <a:p>
            <a:pPr marL="463550" indent="-463550">
              <a:spcBef>
                <a:spcPts val="1200"/>
              </a:spcBef>
            </a:pPr>
            <a:r>
              <a:rPr lang="en-US" dirty="0" smtClean="0"/>
              <a:t>Course Selection Night, January 29– all materials posted online</a:t>
            </a:r>
          </a:p>
          <a:p>
            <a:pPr marL="463550" indent="-463550">
              <a:spcBef>
                <a:spcPts val="1200"/>
              </a:spcBef>
            </a:pPr>
            <a:r>
              <a:rPr lang="en-US" dirty="0" smtClean="0"/>
              <a:t>Informational website</a:t>
            </a:r>
            <a:r>
              <a:rPr lang="en-US" dirty="0"/>
              <a:t>: </a:t>
            </a:r>
            <a:endParaRPr lang="en-US" dirty="0" smtClean="0"/>
          </a:p>
          <a:p>
            <a:pPr marL="463550" indent="0">
              <a:buNone/>
            </a:pPr>
            <a:r>
              <a:rPr lang="en-US" sz="2600" dirty="0" smtClean="0">
                <a:solidFill>
                  <a:srgbClr val="0000FF"/>
                </a:solidFill>
              </a:rPr>
              <a:t>www.fairfieldschools.org/highschoolcourse_selection.html</a:t>
            </a:r>
          </a:p>
          <a:p>
            <a:pPr marL="463550" indent="0">
              <a:buNone/>
            </a:pPr>
            <a:r>
              <a:rPr lang="en-US" sz="2400" dirty="0"/>
              <a:t>(</a:t>
            </a:r>
            <a:r>
              <a:rPr lang="en-US" sz="2400" dirty="0" smtClean="0"/>
              <a:t>Includes: Course descriptions, AP syllabi, AP sample tasks and exemplary student work samples, table of time commitment expectations for each class)</a:t>
            </a:r>
          </a:p>
          <a:p>
            <a:pPr marL="0" indent="0">
              <a:buNone/>
            </a:pPr>
            <a:endParaRPr lang="en-US" sz="2400" dirty="0">
              <a:solidFill>
                <a:srgbClr val="0000FF"/>
              </a:solidFill>
            </a:endParaRPr>
          </a:p>
          <a:p>
            <a:pPr marL="0" indent="0">
              <a:buNone/>
            </a:pPr>
            <a:endParaRPr lang="en-US" sz="2400" dirty="0">
              <a:solidFill>
                <a:srgbClr val="0000FF"/>
              </a:solidFill>
            </a:endParaRPr>
          </a:p>
          <a:p>
            <a:pPr marL="514350" indent="-514350">
              <a:buFont typeface="+mj-lt"/>
              <a:buAutoNum type="arabicPeriod"/>
            </a:pPr>
            <a:endParaRPr lang="en-US" dirty="0"/>
          </a:p>
        </p:txBody>
      </p:sp>
    </p:spTree>
    <p:extLst>
      <p:ext uri="{BB962C8B-B14F-4D97-AF65-F5344CB8AC3E}">
        <p14:creationId xmlns:p14="http://schemas.microsoft.com/office/powerpoint/2010/main" val="1273712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normAutofit/>
          </a:bodyPr>
          <a:lstStyle/>
          <a:p>
            <a:pPr algn="ctr"/>
            <a:r>
              <a:rPr lang="en-US" dirty="0" smtClean="0"/>
              <a:t>Goals for All Students</a:t>
            </a:r>
            <a:endParaRPr lang="en-US" dirty="0"/>
          </a:p>
        </p:txBody>
      </p:sp>
      <p:sp>
        <p:nvSpPr>
          <p:cNvPr id="3" name="Content Placeholder 2"/>
          <p:cNvSpPr>
            <a:spLocks noGrp="1"/>
          </p:cNvSpPr>
          <p:nvPr>
            <p:ph idx="1"/>
          </p:nvPr>
        </p:nvSpPr>
        <p:spPr>
          <a:xfrm>
            <a:off x="457200" y="1828800"/>
            <a:ext cx="8229600" cy="4625609"/>
          </a:xfrm>
        </p:spPr>
        <p:txBody>
          <a:bodyPr/>
          <a:lstStyle/>
          <a:p>
            <a:pPr marL="438150" indent="-438150">
              <a:spcBef>
                <a:spcPts val="1200"/>
              </a:spcBef>
            </a:pPr>
            <a:r>
              <a:rPr lang="en-US" dirty="0"/>
              <a:t>Develop and enhance critical thinking skills</a:t>
            </a:r>
          </a:p>
          <a:p>
            <a:pPr marL="438150" indent="-438150">
              <a:spcBef>
                <a:spcPts val="1200"/>
              </a:spcBef>
            </a:pPr>
            <a:r>
              <a:rPr lang="en-US" dirty="0"/>
              <a:t>Solve problems of increasing complexity</a:t>
            </a:r>
          </a:p>
          <a:p>
            <a:pPr marL="438150" indent="-438150">
              <a:spcBef>
                <a:spcPts val="1200"/>
              </a:spcBef>
            </a:pPr>
            <a:r>
              <a:rPr lang="en-US" dirty="0"/>
              <a:t>Analyze and synthesize information</a:t>
            </a:r>
          </a:p>
          <a:p>
            <a:pPr marL="438150" indent="-438150">
              <a:spcBef>
                <a:spcPts val="1200"/>
              </a:spcBef>
            </a:pPr>
            <a:r>
              <a:rPr lang="en-US" dirty="0"/>
              <a:t>Apply knowledge/skills to new and different situations</a:t>
            </a:r>
          </a:p>
          <a:p>
            <a:pPr marL="438150" indent="-438150">
              <a:spcBef>
                <a:spcPts val="1200"/>
              </a:spcBef>
            </a:pPr>
            <a:r>
              <a:rPr lang="en-US" dirty="0"/>
              <a:t>Become more independent learners and self-advocates</a:t>
            </a:r>
          </a:p>
          <a:p>
            <a:pPr marL="118872" indent="0">
              <a:buNone/>
            </a:pPr>
            <a:endParaRPr lang="en-US" dirty="0"/>
          </a:p>
        </p:txBody>
      </p:sp>
    </p:spTree>
    <p:extLst>
      <p:ext uri="{BB962C8B-B14F-4D97-AF65-F5344CB8AC3E}">
        <p14:creationId xmlns:p14="http://schemas.microsoft.com/office/powerpoint/2010/main" val="1237465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normAutofit/>
          </a:bodyPr>
          <a:lstStyle/>
          <a:p>
            <a:pPr algn="ctr"/>
            <a:r>
              <a:rPr lang="en-US" dirty="0"/>
              <a:t>Expectations </a:t>
            </a:r>
            <a:r>
              <a:rPr lang="en-US" dirty="0" smtClean="0"/>
              <a:t>for each Level</a:t>
            </a:r>
            <a:endParaRPr lang="en-US" dirty="0"/>
          </a:p>
        </p:txBody>
      </p:sp>
      <p:sp>
        <p:nvSpPr>
          <p:cNvPr id="3" name="Content Placeholder 2"/>
          <p:cNvSpPr>
            <a:spLocks noGrp="1"/>
          </p:cNvSpPr>
          <p:nvPr>
            <p:ph idx="1"/>
          </p:nvPr>
        </p:nvSpPr>
        <p:spPr>
          <a:xfrm>
            <a:off x="457200" y="1524000"/>
            <a:ext cx="8229600" cy="5029200"/>
          </a:xfrm>
        </p:spPr>
        <p:txBody>
          <a:bodyPr>
            <a:normAutofit fontScale="77500" lnSpcReduction="20000"/>
          </a:bodyPr>
          <a:lstStyle/>
          <a:p>
            <a:r>
              <a:rPr lang="en-US" b="1" dirty="0"/>
              <a:t>Level 2</a:t>
            </a:r>
            <a:r>
              <a:rPr lang="en-US" b="1" dirty="0" smtClean="0"/>
              <a:t>: (College Preparatory)</a:t>
            </a:r>
            <a:endParaRPr lang="en-US" b="1" dirty="0"/>
          </a:p>
          <a:p>
            <a:pPr lvl="1"/>
            <a:r>
              <a:rPr lang="en-US" dirty="0"/>
              <a:t>Reading </a:t>
            </a:r>
            <a:r>
              <a:rPr lang="en-US" dirty="0" smtClean="0"/>
              <a:t>material </a:t>
            </a:r>
            <a:r>
              <a:rPr lang="en-US" dirty="0"/>
              <a:t>at </a:t>
            </a:r>
            <a:r>
              <a:rPr lang="en-US" dirty="0" smtClean="0"/>
              <a:t>grade level</a:t>
            </a:r>
            <a:endParaRPr lang="en-US" dirty="0"/>
          </a:p>
          <a:p>
            <a:pPr lvl="1"/>
            <a:r>
              <a:rPr lang="en-US" dirty="0"/>
              <a:t>Complexity of the </a:t>
            </a:r>
            <a:r>
              <a:rPr lang="en-US" dirty="0" smtClean="0"/>
              <a:t>material </a:t>
            </a:r>
            <a:r>
              <a:rPr lang="en-US" dirty="0"/>
              <a:t>and </a:t>
            </a:r>
            <a:r>
              <a:rPr lang="en-US" dirty="0" smtClean="0"/>
              <a:t>work expectation </a:t>
            </a:r>
            <a:r>
              <a:rPr lang="en-US" dirty="0"/>
              <a:t>at </a:t>
            </a:r>
            <a:r>
              <a:rPr lang="en-US" dirty="0" smtClean="0"/>
              <a:t>grade level</a:t>
            </a:r>
            <a:endParaRPr lang="en-US" dirty="0"/>
          </a:p>
          <a:p>
            <a:r>
              <a:rPr lang="en-US" b="1" dirty="0"/>
              <a:t>Level </a:t>
            </a:r>
            <a:r>
              <a:rPr lang="en-US" b="1" dirty="0" smtClean="0"/>
              <a:t>1 (Honors)</a:t>
            </a:r>
            <a:endParaRPr lang="en-US" b="1" dirty="0"/>
          </a:p>
          <a:p>
            <a:pPr lvl="1"/>
            <a:r>
              <a:rPr lang="en-US" dirty="0"/>
              <a:t>Reading </a:t>
            </a:r>
            <a:r>
              <a:rPr lang="en-US" dirty="0" smtClean="0"/>
              <a:t>material </a:t>
            </a:r>
            <a:r>
              <a:rPr lang="en-US" dirty="0"/>
              <a:t>above </a:t>
            </a:r>
            <a:r>
              <a:rPr lang="en-US" dirty="0" smtClean="0"/>
              <a:t>grade level</a:t>
            </a:r>
            <a:endParaRPr lang="en-US" dirty="0"/>
          </a:p>
          <a:p>
            <a:pPr lvl="1"/>
            <a:r>
              <a:rPr lang="en-US" dirty="0"/>
              <a:t>Complexity of the material and work </a:t>
            </a:r>
            <a:r>
              <a:rPr lang="en-US" dirty="0" smtClean="0"/>
              <a:t>expectation above </a:t>
            </a:r>
            <a:r>
              <a:rPr lang="en-US" dirty="0"/>
              <a:t>grade </a:t>
            </a:r>
            <a:r>
              <a:rPr lang="en-US" dirty="0" smtClean="0"/>
              <a:t>level</a:t>
            </a:r>
          </a:p>
          <a:p>
            <a:pPr lvl="1"/>
            <a:r>
              <a:rPr lang="en-US" dirty="0" smtClean="0"/>
              <a:t>Accelerated pace</a:t>
            </a:r>
            <a:endParaRPr lang="en-US" dirty="0"/>
          </a:p>
          <a:p>
            <a:r>
              <a:rPr lang="en-US" b="1" dirty="0" smtClean="0"/>
              <a:t>Advanced Placement</a:t>
            </a:r>
          </a:p>
          <a:p>
            <a:pPr lvl="1"/>
            <a:r>
              <a:rPr lang="en-US" dirty="0" smtClean="0"/>
              <a:t>Equivalent to a freshman college course in a major</a:t>
            </a:r>
            <a:endParaRPr lang="en-US" dirty="0"/>
          </a:p>
          <a:p>
            <a:pPr lvl="1"/>
            <a:r>
              <a:rPr lang="en-US" dirty="0"/>
              <a:t>Reading </a:t>
            </a:r>
            <a:r>
              <a:rPr lang="en-US" dirty="0" smtClean="0"/>
              <a:t>material </a:t>
            </a:r>
            <a:r>
              <a:rPr lang="en-US" dirty="0"/>
              <a:t>at the </a:t>
            </a:r>
            <a:r>
              <a:rPr lang="en-US" dirty="0" smtClean="0"/>
              <a:t>college/university level</a:t>
            </a:r>
            <a:endParaRPr lang="en-US" dirty="0"/>
          </a:p>
          <a:p>
            <a:pPr lvl="1"/>
            <a:r>
              <a:rPr lang="en-US" dirty="0" smtClean="0"/>
              <a:t>Significant volume of independent </a:t>
            </a:r>
            <a:r>
              <a:rPr lang="en-US" dirty="0"/>
              <a:t>work</a:t>
            </a:r>
          </a:p>
          <a:p>
            <a:pPr lvl="1"/>
            <a:r>
              <a:rPr lang="en-US" dirty="0"/>
              <a:t>Level of </a:t>
            </a:r>
            <a:r>
              <a:rPr lang="en-US" dirty="0" smtClean="0"/>
              <a:t>synthesis, critical thinking </a:t>
            </a:r>
            <a:r>
              <a:rPr lang="en-US" dirty="0"/>
              <a:t>and </a:t>
            </a:r>
            <a:r>
              <a:rPr lang="en-US" dirty="0" smtClean="0"/>
              <a:t>problem solving significantly above that of a </a:t>
            </a:r>
            <a:r>
              <a:rPr lang="en-US" dirty="0"/>
              <a:t>high school </a:t>
            </a:r>
            <a:r>
              <a:rPr lang="en-US" dirty="0" smtClean="0"/>
              <a:t>course</a:t>
            </a:r>
          </a:p>
          <a:p>
            <a:pPr lvl="1"/>
            <a:r>
              <a:rPr lang="en-US" dirty="0" smtClean="0"/>
              <a:t>Very rapid pace</a:t>
            </a:r>
          </a:p>
          <a:p>
            <a:pPr lvl="1"/>
            <a:endParaRPr lang="en-US" dirty="0"/>
          </a:p>
        </p:txBody>
      </p:sp>
    </p:spTree>
    <p:extLst>
      <p:ext uri="{BB962C8B-B14F-4D97-AF65-F5344CB8AC3E}">
        <p14:creationId xmlns:p14="http://schemas.microsoft.com/office/powerpoint/2010/main" val="498257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201" t="14584" r="15799" b="10385"/>
          <a:stretch/>
        </p:blipFill>
        <p:spPr bwMode="auto">
          <a:xfrm>
            <a:off x="1" y="0"/>
            <a:ext cx="916678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325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noAutofit/>
          </a:bodyPr>
          <a:lstStyle/>
          <a:p>
            <a:pPr algn="ctr"/>
            <a:r>
              <a:rPr lang="en-US" sz="4100" dirty="0" smtClean="0"/>
              <a:t>Comparison Among Levels of Mathematics</a:t>
            </a:r>
            <a:endParaRPr lang="en-US" sz="4100" dirty="0"/>
          </a:p>
        </p:txBody>
      </p:sp>
      <p:sp>
        <p:nvSpPr>
          <p:cNvPr id="3" name="Content Placeholder 2"/>
          <p:cNvSpPr>
            <a:spLocks noGrp="1"/>
          </p:cNvSpPr>
          <p:nvPr>
            <p:ph idx="1"/>
          </p:nvPr>
        </p:nvSpPr>
        <p:spPr>
          <a:xfrm>
            <a:off x="533400" y="1676400"/>
            <a:ext cx="8229600" cy="4625609"/>
          </a:xfrm>
        </p:spPr>
        <p:txBody>
          <a:bodyPr>
            <a:normAutofit fontScale="77500" lnSpcReduction="20000"/>
          </a:bodyPr>
          <a:lstStyle/>
          <a:p>
            <a:r>
              <a:rPr lang="en-US" b="1" dirty="0"/>
              <a:t>AP Calculus AB and BC</a:t>
            </a:r>
          </a:p>
          <a:p>
            <a:pPr marL="578358" lvl="1" indent="-285750">
              <a:buFont typeface="Arial"/>
              <a:buChar char="•"/>
            </a:pPr>
            <a:r>
              <a:rPr lang="en-US" b="1" dirty="0"/>
              <a:t>5-6 hrs per week (average) outside of class time </a:t>
            </a:r>
          </a:p>
          <a:p>
            <a:endParaRPr lang="en-US" b="1" dirty="0"/>
          </a:p>
          <a:p>
            <a:r>
              <a:rPr lang="en-US" b="1" dirty="0"/>
              <a:t>AP Statistics</a:t>
            </a:r>
          </a:p>
          <a:p>
            <a:pPr marL="578358" lvl="1" indent="-285750">
              <a:buFont typeface="Arial"/>
              <a:buChar char="•"/>
            </a:pPr>
            <a:r>
              <a:rPr lang="en-US" b="1" dirty="0"/>
              <a:t>4-6 hrs per week </a:t>
            </a:r>
            <a:r>
              <a:rPr lang="en-US" b="1" dirty="0">
                <a:solidFill>
                  <a:prstClr val="black"/>
                </a:solidFill>
              </a:rPr>
              <a:t>(average) outside of class time</a:t>
            </a:r>
            <a:endParaRPr lang="en-US" b="1" dirty="0"/>
          </a:p>
          <a:p>
            <a:endParaRPr lang="en-US" b="1" dirty="0"/>
          </a:p>
          <a:p>
            <a:r>
              <a:rPr lang="en-US" b="1" dirty="0"/>
              <a:t>Level 1 courses</a:t>
            </a:r>
          </a:p>
          <a:p>
            <a:pPr marL="578358" lvl="1" indent="-285750">
              <a:buFont typeface="Arial"/>
              <a:buChar char="•"/>
            </a:pPr>
            <a:r>
              <a:rPr lang="en-US" b="1" dirty="0"/>
              <a:t>3-6 hrs per week (average) outside of class time</a:t>
            </a:r>
          </a:p>
          <a:p>
            <a:endParaRPr lang="en-US" b="1" dirty="0"/>
          </a:p>
          <a:p>
            <a:r>
              <a:rPr lang="en-US" b="1" dirty="0"/>
              <a:t>Level 2 courses</a:t>
            </a:r>
          </a:p>
          <a:p>
            <a:pPr marL="578358" lvl="1" indent="-285750">
              <a:buFont typeface="Arial"/>
              <a:buChar char="•"/>
            </a:pPr>
            <a:r>
              <a:rPr lang="en-US" b="1" dirty="0"/>
              <a:t>1.5-2 hrs per week (average) outside of class time</a:t>
            </a:r>
          </a:p>
          <a:p>
            <a:endParaRPr lang="en-US" b="1" dirty="0"/>
          </a:p>
          <a:p>
            <a:r>
              <a:rPr lang="en-US" b="1" dirty="0"/>
              <a:t>Level </a:t>
            </a:r>
            <a:r>
              <a:rPr lang="en-US" b="1" dirty="0" smtClean="0"/>
              <a:t>O </a:t>
            </a:r>
            <a:r>
              <a:rPr lang="en-US" b="1" dirty="0"/>
              <a:t>courses</a:t>
            </a:r>
          </a:p>
          <a:p>
            <a:pPr marL="578358" lvl="1" indent="-285750">
              <a:buFont typeface="Arial" pitchFamily="34" charset="0"/>
              <a:buChar char="•"/>
            </a:pPr>
            <a:r>
              <a:rPr lang="en-US" b="1" dirty="0"/>
              <a:t>1.5-3 hrs per week (average) outside of class time</a:t>
            </a:r>
          </a:p>
          <a:p>
            <a:endParaRPr lang="en-US" dirty="0"/>
          </a:p>
        </p:txBody>
      </p:sp>
    </p:spTree>
    <p:extLst>
      <p:ext uri="{BB962C8B-B14F-4D97-AF65-F5344CB8AC3E}">
        <p14:creationId xmlns:p14="http://schemas.microsoft.com/office/powerpoint/2010/main" val="3398495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731835131"/>
              </p:ext>
            </p:extLst>
          </p:nvPr>
        </p:nvGraphicFramePr>
        <p:xfrm>
          <a:off x="457200" y="1143000"/>
          <a:ext cx="8229601" cy="3226167"/>
        </p:xfrm>
        <a:graphic>
          <a:graphicData uri="http://schemas.openxmlformats.org/drawingml/2006/table">
            <a:tbl>
              <a:tblPr firstRow="1" firstCol="1" lastRow="1" lastCol="1" bandRow="1" bandCol="1"/>
              <a:tblGrid>
                <a:gridCol w="913486"/>
                <a:gridCol w="1242670"/>
                <a:gridCol w="1448410"/>
                <a:gridCol w="2277953"/>
                <a:gridCol w="2347082"/>
              </a:tblGrid>
              <a:tr h="447704">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 </a:t>
                      </a:r>
                      <a:endParaRPr lang="en-US" sz="20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AP Level</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Level 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Level 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418">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Grade </a:t>
                      </a:r>
                      <a:r>
                        <a:rPr lang="en-US" sz="1800" b="1" dirty="0" smtClean="0">
                          <a:effectLst/>
                          <a:latin typeface="+mn-lt"/>
                          <a:ea typeface="Times New Roman"/>
                        </a:rPr>
                        <a:t> 9</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effectLst/>
                          <a:highlight>
                            <a:srgbClr val="C0C0C0"/>
                          </a:highlight>
                          <a:latin typeface="+mn-lt"/>
                          <a:ea typeface="Times New Roman"/>
                        </a:rPr>
                        <a:t> </a:t>
                      </a:r>
                      <a:endParaRPr lang="en-US" sz="20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11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12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418">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Grade 10</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effectLst/>
                          <a:highlight>
                            <a:srgbClr val="C0C0C0"/>
                          </a:highlight>
                          <a:latin typeface="+mn-lt"/>
                          <a:ea typeface="Times New Roman"/>
                        </a:rPr>
                        <a:t> </a:t>
                      </a:r>
                      <a:endParaRPr lang="en-US" sz="20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21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22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038">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a:effectLst/>
                          <a:latin typeface="+mn-lt"/>
                          <a:ea typeface="Times New Roman"/>
                        </a:rPr>
                        <a:t>Grade 11</a:t>
                      </a:r>
                      <a:endParaRPr lang="en-US" sz="20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effectLst/>
                          <a:latin typeface="+mn-lt"/>
                          <a:ea typeface="Times New Roman"/>
                        </a:rPr>
                        <a:t>AP American Studies</a:t>
                      </a:r>
                      <a:endParaRPr lang="en-US" sz="20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AP Language and Composition</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American Cultural Studies 31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American Cultural Studies 32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704">
                <a:tc row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dirty="0">
                          <a:effectLst/>
                          <a:latin typeface="+mn-lt"/>
                          <a:ea typeface="Times New Roman"/>
                        </a:rPr>
                        <a:t>Grade 12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AP Literature</a:t>
                      </a:r>
                      <a:endParaRPr lang="en-US" sz="20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41</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dirty="0">
                          <a:effectLst/>
                          <a:latin typeface="+mn-lt"/>
                          <a:ea typeface="Times New Roman"/>
                        </a:rPr>
                        <a:t>English 42</a:t>
                      </a: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519">
                <a:tc vMerge="1">
                  <a:txBody>
                    <a:bodyPr/>
                    <a:lstStyle/>
                    <a:p>
                      <a:endParaRPr lang="en-US"/>
                    </a:p>
                  </a:txBody>
                  <a:tcPr/>
                </a:tc>
                <a:tc gridSpan="4">
                  <a:txBody>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dirty="0" smtClean="0">
                          <a:effectLst/>
                          <a:latin typeface="+mn-lt"/>
                          <a:ea typeface="Times New Roman"/>
                        </a:rPr>
                        <a:t>Senior </a:t>
                      </a:r>
                      <a:r>
                        <a:rPr lang="en-US" sz="2000" b="1" dirty="0">
                          <a:effectLst/>
                          <a:latin typeface="+mn-lt"/>
                          <a:ea typeface="Times New Roman"/>
                        </a:rPr>
                        <a:t>English Elective Semester Courses *</a:t>
                      </a:r>
                      <a:endParaRPr lang="en-US" sz="2400" b="1"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12" name="Rectangle 3"/>
          <p:cNvSpPr>
            <a:spLocks noChangeArrowheads="1"/>
          </p:cNvSpPr>
          <p:nvPr/>
        </p:nvSpPr>
        <p:spPr bwMode="auto">
          <a:xfrm>
            <a:off x="1057928" y="4519140"/>
            <a:ext cx="702814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b="0" i="0" u="none" strike="noStrike" cap="none" normalizeH="0" baseline="0" dirty="0" smtClean="0">
                <a:ln>
                  <a:noFill/>
                </a:ln>
                <a:solidFill>
                  <a:schemeClr val="tx1"/>
                </a:solidFill>
                <a:effectLst/>
                <a:latin typeface="+mn-lt"/>
                <a:ea typeface="Times New Roman" pitchFamily="18" charset="0"/>
                <a:cs typeface="Arial" pitchFamily="34" charset="0"/>
              </a:rPr>
              <a:t>*Available to all seniors as the required English courses or in addition to other English courses. If taken as the required English courses, must take one writing and one literature course.  All Senior English electives are </a:t>
            </a:r>
            <a:r>
              <a:rPr kumimoji="0" lang="en-US" altLang="en-US" b="1" i="0" u="none" strike="noStrike" cap="none" normalizeH="0" baseline="0" dirty="0" smtClean="0">
                <a:ln>
                  <a:noFill/>
                </a:ln>
                <a:solidFill>
                  <a:schemeClr val="tx1"/>
                </a:solidFill>
                <a:effectLst/>
                <a:latin typeface="+mn-lt"/>
                <a:ea typeface="Times New Roman" pitchFamily="18" charset="0"/>
                <a:cs typeface="Arial" pitchFamily="34" charset="0"/>
              </a:rPr>
              <a:t>Level O</a:t>
            </a:r>
            <a:r>
              <a:rPr kumimoji="0" lang="en-US" altLang="en-US" b="0" i="0" u="none" strike="noStrike" cap="none" normalizeH="0" baseline="0" dirty="0" smtClean="0">
                <a:ln>
                  <a:noFill/>
                </a:ln>
                <a:solidFill>
                  <a:schemeClr val="tx1"/>
                </a:solidFill>
                <a:effectLst/>
                <a:latin typeface="+mn-lt"/>
                <a:ea typeface="Times New Roman" pitchFamily="18" charset="0"/>
                <a:cs typeface="Arial" pitchFamily="34" charset="0"/>
              </a:rPr>
              <a:t>.  Also available to juniors in addition to their required full-year course.</a:t>
            </a:r>
            <a:endParaRPr kumimoji="0" lang="en-US" altLang="en-US" sz="3200" b="0" i="0" u="none" strike="noStrike" cap="none" normalizeH="0" baseline="0" dirty="0" smtClean="0">
              <a:ln>
                <a:noFill/>
              </a:ln>
              <a:solidFill>
                <a:schemeClr val="tx1"/>
              </a:solidFill>
              <a:effectLst/>
              <a:latin typeface="+mn-lt"/>
              <a:cs typeface="Arial" pitchFamily="34" charset="0"/>
            </a:endParaRPr>
          </a:p>
        </p:txBody>
      </p:sp>
      <p:sp>
        <p:nvSpPr>
          <p:cNvPr id="13" name="Rectangle 12"/>
          <p:cNvSpPr/>
          <p:nvPr/>
        </p:nvSpPr>
        <p:spPr>
          <a:xfrm>
            <a:off x="3733800" y="457200"/>
            <a:ext cx="1447800" cy="461665"/>
          </a:xfrm>
          <a:prstGeom prst="rect">
            <a:avLst/>
          </a:prstGeom>
        </p:spPr>
        <p:txBody>
          <a:bodyPr wrap="square">
            <a:spAutoFit/>
          </a:bodyPr>
          <a:lstStyle/>
          <a:p>
            <a:r>
              <a:rPr lang="en-US" sz="2400" b="1" dirty="0"/>
              <a:t>ENGLISH</a:t>
            </a:r>
            <a:endParaRPr lang="en-US" sz="2400" dirty="0"/>
          </a:p>
        </p:txBody>
      </p:sp>
    </p:spTree>
    <p:extLst>
      <p:ext uri="{BB962C8B-B14F-4D97-AF65-F5344CB8AC3E}">
        <p14:creationId xmlns:p14="http://schemas.microsoft.com/office/powerpoint/2010/main" val="3070434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Comparison Among Levels of English</a:t>
            </a:r>
            <a:endParaRPr lang="en-US" sz="4100" dirty="0"/>
          </a:p>
        </p:txBody>
      </p:sp>
      <p:sp>
        <p:nvSpPr>
          <p:cNvPr id="4" name="Content Placeholder 3"/>
          <p:cNvSpPr txBox="1">
            <a:spLocks noGrp="1"/>
          </p:cNvSpPr>
          <p:nvPr>
            <p:ph idx="1"/>
          </p:nvPr>
        </p:nvSpPr>
        <p:spPr>
          <a:xfrm>
            <a:off x="533400" y="1600200"/>
            <a:ext cx="8229600" cy="5820055"/>
          </a:xfrm>
          <a:prstGeom prst="rect">
            <a:avLst/>
          </a:prstGeom>
          <a:noFill/>
        </p:spPr>
        <p:txBody>
          <a:bodyPr wrap="square" rtlCol="0">
            <a:spAutoFit/>
          </a:bodyPr>
          <a:lstStyle/>
          <a:p>
            <a:r>
              <a:rPr lang="en-US" sz="2000" b="1" dirty="0" smtClean="0"/>
              <a:t>AP Literature and Composition </a:t>
            </a:r>
          </a:p>
          <a:p>
            <a:pPr marL="578358" lvl="1" indent="-285750">
              <a:buFont typeface="Arial"/>
              <a:buChar char="•"/>
            </a:pPr>
            <a:r>
              <a:rPr lang="en-US" sz="1800" b="1" dirty="0" smtClean="0"/>
              <a:t>7-10 hrs per week </a:t>
            </a:r>
            <a:r>
              <a:rPr lang="en-US" sz="1800" b="1" dirty="0">
                <a:solidFill>
                  <a:prstClr val="black"/>
                </a:solidFill>
              </a:rPr>
              <a:t>(average) outside of class </a:t>
            </a:r>
            <a:r>
              <a:rPr lang="en-US" sz="1800" b="1" dirty="0" smtClean="0">
                <a:solidFill>
                  <a:prstClr val="black"/>
                </a:solidFill>
              </a:rPr>
              <a:t>time</a:t>
            </a:r>
          </a:p>
          <a:p>
            <a:pPr marL="578358" lvl="1" indent="-285750">
              <a:buFont typeface="Arial"/>
              <a:buChar char="•"/>
            </a:pPr>
            <a:r>
              <a:rPr lang="en-US" sz="1800" b="1" dirty="0" smtClean="0">
                <a:solidFill>
                  <a:prstClr val="black"/>
                </a:solidFill>
              </a:rPr>
              <a:t>Summer assignment</a:t>
            </a:r>
            <a:endParaRPr lang="en-US" sz="1800" b="1" dirty="0" smtClean="0"/>
          </a:p>
          <a:p>
            <a:endParaRPr lang="en-US" sz="1800" b="1" dirty="0" smtClean="0"/>
          </a:p>
          <a:p>
            <a:r>
              <a:rPr lang="en-US" sz="2000" b="1" dirty="0" smtClean="0"/>
              <a:t>AP Language and Composition and AP American Studies</a:t>
            </a:r>
          </a:p>
          <a:p>
            <a:pPr marL="578358" lvl="1" indent="-285750">
              <a:buFont typeface="Arial"/>
              <a:buChar char="•"/>
            </a:pPr>
            <a:r>
              <a:rPr lang="en-US" sz="1800" b="1" dirty="0" smtClean="0"/>
              <a:t>6-9 hrs per week </a:t>
            </a:r>
            <a:r>
              <a:rPr lang="en-US" sz="1800" b="1" dirty="0">
                <a:solidFill>
                  <a:prstClr val="black"/>
                </a:solidFill>
              </a:rPr>
              <a:t>(average) outside of class </a:t>
            </a:r>
            <a:r>
              <a:rPr lang="en-US" sz="1800" b="1" dirty="0" smtClean="0">
                <a:solidFill>
                  <a:prstClr val="black"/>
                </a:solidFill>
              </a:rPr>
              <a:t>time</a:t>
            </a:r>
          </a:p>
          <a:p>
            <a:pPr marL="578358" lvl="1" indent="-285750">
              <a:buFont typeface="Arial"/>
              <a:buChar char="•"/>
            </a:pPr>
            <a:r>
              <a:rPr lang="en-US" sz="1800" b="1" dirty="0" smtClean="0">
                <a:solidFill>
                  <a:prstClr val="black"/>
                </a:solidFill>
              </a:rPr>
              <a:t>Summer assignment</a:t>
            </a:r>
            <a:endParaRPr lang="en-US" sz="1800" b="1" dirty="0" smtClean="0"/>
          </a:p>
          <a:p>
            <a:pPr marL="285750" indent="-285750">
              <a:buFont typeface="Arial"/>
              <a:buChar char="•"/>
            </a:pPr>
            <a:endParaRPr lang="en-US" sz="1800" b="1" dirty="0"/>
          </a:p>
          <a:p>
            <a:r>
              <a:rPr lang="en-US" sz="2000" b="1" dirty="0" smtClean="0"/>
              <a:t>Level 1 courses</a:t>
            </a:r>
          </a:p>
          <a:p>
            <a:pPr marL="578358" lvl="1" indent="-285750">
              <a:buFont typeface="Arial"/>
              <a:buChar char="•"/>
            </a:pPr>
            <a:r>
              <a:rPr lang="en-US" sz="1800" b="1" dirty="0" smtClean="0"/>
              <a:t>4-6 hrs per week </a:t>
            </a:r>
            <a:r>
              <a:rPr lang="en-US" sz="1800" b="1" dirty="0" smtClean="0">
                <a:solidFill>
                  <a:prstClr val="black"/>
                </a:solidFill>
              </a:rPr>
              <a:t>(</a:t>
            </a:r>
            <a:r>
              <a:rPr lang="en-US" sz="1800" b="1" dirty="0">
                <a:solidFill>
                  <a:prstClr val="black"/>
                </a:solidFill>
              </a:rPr>
              <a:t>average) outside of class </a:t>
            </a:r>
            <a:r>
              <a:rPr lang="en-US" sz="1800" b="1" dirty="0" smtClean="0">
                <a:solidFill>
                  <a:prstClr val="black"/>
                </a:solidFill>
              </a:rPr>
              <a:t>time</a:t>
            </a:r>
            <a:r>
              <a:rPr lang="en-US" sz="1800" b="1" dirty="0" smtClean="0"/>
              <a:t> </a:t>
            </a:r>
          </a:p>
          <a:p>
            <a:endParaRPr lang="en-US" sz="1800" b="1" dirty="0" smtClean="0"/>
          </a:p>
          <a:p>
            <a:r>
              <a:rPr lang="en-US" sz="2000" b="1" dirty="0" smtClean="0"/>
              <a:t>Level 2 courses</a:t>
            </a:r>
          </a:p>
          <a:p>
            <a:pPr marL="578358" lvl="1" indent="-285750">
              <a:buFont typeface="Arial"/>
              <a:buChar char="•"/>
            </a:pPr>
            <a:r>
              <a:rPr lang="en-US" sz="1800" b="1" dirty="0" smtClean="0"/>
              <a:t>2.5-4 hrs per week </a:t>
            </a:r>
            <a:r>
              <a:rPr lang="en-US" sz="1800" b="1" dirty="0">
                <a:solidFill>
                  <a:prstClr val="black"/>
                </a:solidFill>
              </a:rPr>
              <a:t>(average) outside of class </a:t>
            </a:r>
            <a:r>
              <a:rPr lang="en-US" sz="1800" b="1" dirty="0" smtClean="0">
                <a:solidFill>
                  <a:prstClr val="black"/>
                </a:solidFill>
              </a:rPr>
              <a:t>time</a:t>
            </a:r>
            <a:endParaRPr lang="en-US" sz="1800" b="1" dirty="0" smtClean="0"/>
          </a:p>
          <a:p>
            <a:pPr marL="285750" indent="-285750">
              <a:buFont typeface="Arial"/>
              <a:buChar char="•"/>
            </a:pPr>
            <a:endParaRPr lang="en-US" sz="1800" b="1" dirty="0"/>
          </a:p>
          <a:p>
            <a:r>
              <a:rPr lang="en-US" sz="2000" b="1" dirty="0" smtClean="0"/>
              <a:t>Level O courses</a:t>
            </a:r>
          </a:p>
          <a:p>
            <a:pPr marL="578358" lvl="1" indent="-285750">
              <a:buFont typeface="Arial"/>
              <a:buChar char="•"/>
            </a:pPr>
            <a:r>
              <a:rPr lang="en-US" sz="1800" b="1" dirty="0" smtClean="0"/>
              <a:t>3-5 hrs per week </a:t>
            </a:r>
            <a:r>
              <a:rPr lang="en-US" sz="1800" b="1" dirty="0">
                <a:solidFill>
                  <a:prstClr val="black"/>
                </a:solidFill>
              </a:rPr>
              <a:t>(average) outside of class </a:t>
            </a:r>
            <a:r>
              <a:rPr lang="en-US" sz="1800" b="1" dirty="0" smtClean="0">
                <a:solidFill>
                  <a:prstClr val="black"/>
                </a:solidFill>
              </a:rPr>
              <a:t>time</a:t>
            </a:r>
            <a:endParaRPr lang="en-US" sz="1800" b="1" dirty="0" smtClean="0"/>
          </a:p>
          <a:p>
            <a:pPr marL="285750" indent="-285750">
              <a:buFont typeface="Arial" pitchFamily="34" charset="0"/>
              <a:buChar char="•"/>
            </a:pPr>
            <a:endParaRPr lang="en-US" sz="1600" b="1" dirty="0" smtClean="0"/>
          </a:p>
          <a:p>
            <a:pPr marL="285750" indent="-285750">
              <a:buFont typeface="Arial"/>
              <a:buChar char="•"/>
            </a:pPr>
            <a:endParaRPr lang="en-US" sz="1600" dirty="0"/>
          </a:p>
          <a:p>
            <a:endParaRPr lang="en-US" sz="1600" dirty="0"/>
          </a:p>
        </p:txBody>
      </p:sp>
    </p:spTree>
    <p:extLst>
      <p:ext uri="{BB962C8B-B14F-4D97-AF65-F5344CB8AC3E}">
        <p14:creationId xmlns:p14="http://schemas.microsoft.com/office/powerpoint/2010/main" val="3644916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84"/>
          <p:cNvSpPr txBox="1">
            <a:spLocks noChangeArrowheads="1"/>
          </p:cNvSpPr>
          <p:nvPr/>
        </p:nvSpPr>
        <p:spPr bwMode="auto">
          <a:xfrm>
            <a:off x="1028700" y="457200"/>
            <a:ext cx="241300" cy="6413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mj-lt"/>
                <a:ea typeface="Times New Roman" pitchFamily="18" charset="0"/>
                <a:cs typeface="Arial" pitchFamily="34" charset="0"/>
              </a:rPr>
              <a:t> </a:t>
            </a:r>
            <a:endParaRPr kumimoji="0" lang="en-US" altLang="en-US" sz="1050" b="0" i="0" u="none" strike="noStrike" cap="none" normalizeH="0" baseline="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mj-lt"/>
              <a:cs typeface="Arial" pitchFamily="34" charset="0"/>
            </a:endParaRPr>
          </a:p>
        </p:txBody>
      </p:sp>
      <p:sp>
        <p:nvSpPr>
          <p:cNvPr id="22" name="Text Box 83"/>
          <p:cNvSpPr txBox="1">
            <a:spLocks noChangeArrowheads="1"/>
          </p:cNvSpPr>
          <p:nvPr/>
        </p:nvSpPr>
        <p:spPr bwMode="auto">
          <a:xfrm>
            <a:off x="1447800" y="457200"/>
            <a:ext cx="184150" cy="36671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mj-lt"/>
              <a:cs typeface="Arial" pitchFamily="34" charset="0"/>
            </a:endParaRPr>
          </a:p>
        </p:txBody>
      </p:sp>
      <p:sp>
        <p:nvSpPr>
          <p:cNvPr id="23" name="Text Box 78"/>
          <p:cNvSpPr txBox="1">
            <a:spLocks noChangeArrowheads="1"/>
          </p:cNvSpPr>
          <p:nvPr/>
        </p:nvSpPr>
        <p:spPr bwMode="auto">
          <a:xfrm>
            <a:off x="1588684" y="2293611"/>
            <a:ext cx="592377" cy="23210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10</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4" name="Text Box 73"/>
          <p:cNvSpPr txBox="1">
            <a:spLocks noChangeArrowheads="1"/>
          </p:cNvSpPr>
          <p:nvPr/>
        </p:nvSpPr>
        <p:spPr bwMode="auto">
          <a:xfrm>
            <a:off x="1482725" y="3021013"/>
            <a:ext cx="609600" cy="3429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  11</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5" name="Text Box 66"/>
          <p:cNvSpPr txBox="1">
            <a:spLocks noChangeArrowheads="1"/>
          </p:cNvSpPr>
          <p:nvPr/>
        </p:nvSpPr>
        <p:spPr bwMode="auto">
          <a:xfrm>
            <a:off x="1539875" y="4724400"/>
            <a:ext cx="663575" cy="39687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   12</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6" name="Text Box 67"/>
          <p:cNvSpPr txBox="1">
            <a:spLocks noChangeArrowheads="1"/>
          </p:cNvSpPr>
          <p:nvPr/>
        </p:nvSpPr>
        <p:spPr bwMode="auto">
          <a:xfrm>
            <a:off x="2702816" y="4922837"/>
            <a:ext cx="3738369" cy="13890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28600" algn="l"/>
                <a:tab pos="2571750" algn="l"/>
              </a:tabLst>
              <a:defRPr>
                <a:solidFill>
                  <a:schemeClr val="tx1"/>
                </a:solidFill>
                <a:latin typeface="Arial" pitchFamily="34" charset="0"/>
                <a:cs typeface="Arial" pitchFamily="34" charset="0"/>
              </a:defRPr>
            </a:lvl1pPr>
            <a:lvl2pPr fontAlgn="base">
              <a:spcBef>
                <a:spcPct val="0"/>
              </a:spcBef>
              <a:spcAft>
                <a:spcPct val="0"/>
              </a:spcAft>
              <a:tabLst>
                <a:tab pos="228600" algn="l"/>
                <a:tab pos="2571750" algn="l"/>
              </a:tabLst>
              <a:defRPr>
                <a:solidFill>
                  <a:schemeClr val="tx1"/>
                </a:solidFill>
                <a:latin typeface="Arial" pitchFamily="34" charset="0"/>
                <a:cs typeface="Arial" pitchFamily="34" charset="0"/>
              </a:defRPr>
            </a:lvl2pPr>
            <a:lvl3pPr fontAlgn="base">
              <a:spcBef>
                <a:spcPct val="0"/>
              </a:spcBef>
              <a:spcAft>
                <a:spcPct val="0"/>
              </a:spcAft>
              <a:tabLst>
                <a:tab pos="228600" algn="l"/>
                <a:tab pos="2571750" algn="l"/>
              </a:tabLst>
              <a:defRPr>
                <a:solidFill>
                  <a:schemeClr val="tx1"/>
                </a:solidFill>
                <a:latin typeface="Arial" pitchFamily="34" charset="0"/>
                <a:cs typeface="Arial" pitchFamily="34" charset="0"/>
              </a:defRPr>
            </a:lvl3pPr>
            <a:lvl4pPr fontAlgn="base">
              <a:spcBef>
                <a:spcPct val="0"/>
              </a:spcBef>
              <a:spcAft>
                <a:spcPct val="0"/>
              </a:spcAft>
              <a:tabLst>
                <a:tab pos="228600" algn="l"/>
                <a:tab pos="2571750" algn="l"/>
              </a:tabLst>
              <a:defRPr>
                <a:solidFill>
                  <a:schemeClr val="tx1"/>
                </a:solidFill>
                <a:latin typeface="Arial" pitchFamily="34" charset="0"/>
                <a:cs typeface="Arial" pitchFamily="34" charset="0"/>
              </a:defRPr>
            </a:lvl4pPr>
            <a:lvl5pPr fontAlgn="base">
              <a:spcBef>
                <a:spcPct val="0"/>
              </a:spcBef>
              <a:spcAft>
                <a:spcPct val="0"/>
              </a:spcAft>
              <a:tabLst>
                <a:tab pos="228600" algn="l"/>
                <a:tab pos="2571750" algn="l"/>
              </a:tabLst>
              <a:defRPr>
                <a:solidFill>
                  <a:schemeClr val="tx1"/>
                </a:solidFill>
                <a:latin typeface="Arial" pitchFamily="34" charset="0"/>
                <a:cs typeface="Arial" pitchFamily="34" charset="0"/>
              </a:defRPr>
            </a:lvl5pPr>
            <a:lvl6pPr fontAlgn="base">
              <a:spcBef>
                <a:spcPct val="0"/>
              </a:spcBef>
              <a:spcAft>
                <a:spcPct val="0"/>
              </a:spcAft>
              <a:tabLst>
                <a:tab pos="228600" algn="l"/>
                <a:tab pos="2571750" algn="l"/>
              </a:tabLst>
              <a:defRPr>
                <a:solidFill>
                  <a:schemeClr val="tx1"/>
                </a:solidFill>
                <a:latin typeface="Arial" pitchFamily="34" charset="0"/>
                <a:cs typeface="Arial" pitchFamily="34" charset="0"/>
              </a:defRPr>
            </a:lvl6pPr>
            <a:lvl7pPr fontAlgn="base">
              <a:spcBef>
                <a:spcPct val="0"/>
              </a:spcBef>
              <a:spcAft>
                <a:spcPct val="0"/>
              </a:spcAft>
              <a:tabLst>
                <a:tab pos="228600" algn="l"/>
                <a:tab pos="2571750" algn="l"/>
              </a:tabLst>
              <a:defRPr>
                <a:solidFill>
                  <a:schemeClr val="tx1"/>
                </a:solidFill>
                <a:latin typeface="Arial" pitchFamily="34" charset="0"/>
                <a:cs typeface="Arial" pitchFamily="34" charset="0"/>
              </a:defRPr>
            </a:lvl7pPr>
            <a:lvl8pPr fontAlgn="base">
              <a:spcBef>
                <a:spcPct val="0"/>
              </a:spcBef>
              <a:spcAft>
                <a:spcPct val="0"/>
              </a:spcAft>
              <a:tabLst>
                <a:tab pos="228600" algn="l"/>
                <a:tab pos="2571750" algn="l"/>
              </a:tabLst>
              <a:defRPr>
                <a:solidFill>
                  <a:schemeClr val="tx1"/>
                </a:solidFill>
                <a:latin typeface="Arial" pitchFamily="34" charset="0"/>
                <a:cs typeface="Arial" pitchFamily="34" charset="0"/>
              </a:defRPr>
            </a:lvl8pPr>
            <a:lvl9pPr fontAlgn="base">
              <a:spcBef>
                <a:spcPct val="0"/>
              </a:spcBef>
              <a:spcAft>
                <a:spcPct val="0"/>
              </a:spcAft>
              <a:tabLst>
                <a:tab pos="228600" algn="l"/>
                <a:tab pos="2571750"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 pos="2571750" algn="l"/>
              </a:tabLst>
            </a:pPr>
            <a:r>
              <a:rPr kumimoji="0" lang="en-US" altLang="en-US" sz="2400" b="0" i="0" u="sng" strike="noStrike" cap="none" normalizeH="0" baseline="0" dirty="0" smtClean="0">
                <a:ln>
                  <a:noFill/>
                </a:ln>
                <a:solidFill>
                  <a:schemeClr val="tx1"/>
                </a:solidFill>
                <a:effectLst/>
                <a:latin typeface="+mj-lt"/>
                <a:cs typeface="Times New Roman" pitchFamily="18" charset="0"/>
              </a:rPr>
              <a:t>Elective Courses</a:t>
            </a:r>
            <a:endParaRPr kumimoji="0" lang="en-US"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2571750" algn="l"/>
              </a:tabLst>
            </a:pPr>
            <a:r>
              <a:rPr kumimoji="0" lang="en-US" altLang="en-US" sz="1600" b="0" i="0" u="none" strike="noStrike" cap="none" normalizeH="0" baseline="0" dirty="0" smtClean="0">
                <a:ln>
                  <a:noFill/>
                </a:ln>
                <a:solidFill>
                  <a:srgbClr val="000000"/>
                </a:solidFill>
                <a:effectLst/>
                <a:latin typeface="+mj-lt"/>
                <a:ea typeface="Times New Roman" pitchFamily="18" charset="0"/>
              </a:rPr>
              <a:t>AP Modern European History</a:t>
            </a:r>
            <a:r>
              <a:rPr kumimoji="0" lang="en-US" altLang="en-US" sz="1600" b="0" i="0" u="none" strike="noStrike" cap="none" normalizeH="0" baseline="0" dirty="0" smtClean="0">
                <a:ln>
                  <a:noFill/>
                </a:ln>
                <a:solidFill>
                  <a:schemeClr val="tx1"/>
                </a:solidFill>
                <a:effectLst/>
                <a:latin typeface="+mj-lt"/>
                <a:ea typeface="Times New Roman" pitchFamily="18" charset="0"/>
              </a:rPr>
              <a:t> 	Humanities    </a:t>
            </a:r>
            <a:br>
              <a:rPr kumimoji="0" lang="en-US" altLang="en-US" sz="1600" b="0" i="0" u="none" strike="noStrike" cap="none" normalizeH="0" baseline="0" dirty="0" smtClean="0">
                <a:ln>
                  <a:noFill/>
                </a:ln>
                <a:solidFill>
                  <a:schemeClr val="tx1"/>
                </a:solidFill>
                <a:effectLst/>
                <a:latin typeface="+mj-lt"/>
                <a:ea typeface="Times New Roman" pitchFamily="18" charset="0"/>
              </a:rPr>
            </a:br>
            <a:r>
              <a:rPr kumimoji="0" lang="en-US" altLang="en-US" sz="1600" b="0" i="0" u="none" strike="noStrike" cap="none" normalizeH="0" baseline="0" dirty="0" smtClean="0">
                <a:ln>
                  <a:noFill/>
                </a:ln>
                <a:solidFill>
                  <a:srgbClr val="000000"/>
                </a:solidFill>
                <a:effectLst/>
                <a:latin typeface="+mj-lt"/>
                <a:ea typeface="Times New Roman" pitchFamily="18" charset="0"/>
              </a:rPr>
              <a:t>AP American Gov’t &amp; Politics</a:t>
            </a:r>
            <a:r>
              <a:rPr kumimoji="0" lang="en-US" altLang="en-US" sz="1600" b="0" i="0" u="none" strike="noStrike" cap="none" normalizeH="0" baseline="0" dirty="0" smtClean="0">
                <a:ln>
                  <a:noFill/>
                </a:ln>
                <a:solidFill>
                  <a:schemeClr val="tx1"/>
                </a:solidFill>
                <a:effectLst/>
                <a:latin typeface="+mj-lt"/>
                <a:ea typeface="Times New Roman" pitchFamily="18" charset="0"/>
              </a:rPr>
              <a:t> 	Psychology</a:t>
            </a:r>
            <a:endParaRPr kumimoji="0" lang="en-US" altLang="en-US" sz="1050" b="0" i="0" u="none" strike="noStrike" cap="none" normalizeH="0" baseline="0" dirty="0" smtClean="0">
              <a:ln>
                <a:noFill/>
              </a:ln>
              <a:solidFill>
                <a:schemeClr val="tx1"/>
              </a:solidFill>
              <a:effectLst/>
              <a:latin typeface="+mj-lt"/>
            </a:endParaRPr>
          </a:p>
          <a:p>
            <a:pPr eaLnBrk="0" hangingPunct="0"/>
            <a:r>
              <a:rPr kumimoji="0" lang="en-US" altLang="en-US" sz="1600" b="0" i="0" u="none" strike="noStrike" cap="none" normalizeH="0" baseline="0" dirty="0" smtClean="0">
                <a:ln>
                  <a:noFill/>
                </a:ln>
                <a:solidFill>
                  <a:schemeClr val="tx1"/>
                </a:solidFill>
                <a:effectLst/>
                <a:latin typeface="+mj-lt"/>
                <a:ea typeface="Times New Roman" pitchFamily="18" charset="0"/>
              </a:rPr>
              <a:t>AP Psychology	</a:t>
            </a:r>
            <a:r>
              <a:rPr lang="en-US" altLang="en-US" sz="1600" dirty="0">
                <a:latin typeface="+mj-lt"/>
                <a:ea typeface="Times New Roman" pitchFamily="18" charset="0"/>
              </a:rPr>
              <a:t>Economics</a:t>
            </a:r>
            <a:endParaRPr lang="en-US" altLang="en-US" sz="1600" dirty="0">
              <a:latin typeface="+mj-lt"/>
            </a:endParaRPr>
          </a:p>
          <a:p>
            <a:pPr lvl="0" eaLnBrk="0" hangingPunct="0"/>
            <a:r>
              <a:rPr lang="en-US" altLang="en-US" sz="1600" dirty="0" smtClean="0">
                <a:latin typeface="+mj-lt"/>
                <a:ea typeface="Times New Roman" pitchFamily="18" charset="0"/>
              </a:rPr>
              <a:t>Modern </a:t>
            </a:r>
            <a:r>
              <a:rPr lang="en-US" altLang="en-US" sz="1600" dirty="0">
                <a:latin typeface="+mj-lt"/>
                <a:ea typeface="Times New Roman" pitchFamily="18" charset="0"/>
              </a:rPr>
              <a:t>European </a:t>
            </a:r>
            <a:r>
              <a:rPr lang="en-US" altLang="en-US" sz="1600" dirty="0" smtClean="0">
                <a:latin typeface="+mj-lt"/>
                <a:ea typeface="Times New Roman" pitchFamily="18" charset="0"/>
              </a:rPr>
              <a:t>History</a:t>
            </a:r>
            <a:endParaRPr kumimoji="0" lang="en-US" altLang="en-US" sz="2400" b="0" i="0" u="none" strike="noStrike" cap="none" normalizeH="0" baseline="0" dirty="0" smtClean="0">
              <a:ln>
                <a:noFill/>
              </a:ln>
              <a:solidFill>
                <a:schemeClr val="tx1"/>
              </a:solidFill>
              <a:effectLst/>
              <a:latin typeface="+mj-lt"/>
            </a:endParaRPr>
          </a:p>
        </p:txBody>
      </p:sp>
      <p:sp>
        <p:nvSpPr>
          <p:cNvPr id="27" name="Text Box 85"/>
          <p:cNvSpPr txBox="1">
            <a:spLocks noChangeArrowheads="1"/>
          </p:cNvSpPr>
          <p:nvPr/>
        </p:nvSpPr>
        <p:spPr bwMode="auto">
          <a:xfrm>
            <a:off x="1539875" y="1665550"/>
            <a:ext cx="495300" cy="29686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 9</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8" name="Text Box 87"/>
          <p:cNvSpPr txBox="1">
            <a:spLocks noChangeArrowheads="1"/>
          </p:cNvSpPr>
          <p:nvPr/>
        </p:nvSpPr>
        <p:spPr bwMode="auto">
          <a:xfrm>
            <a:off x="3160078" y="1487261"/>
            <a:ext cx="2828925" cy="32672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mj-lt"/>
                <a:ea typeface="Times New Roman" pitchFamily="18" charset="0"/>
                <a:cs typeface="Arial" pitchFamily="34" charset="0"/>
              </a:rPr>
              <a:t>Global Studies 10</a:t>
            </a:r>
            <a:endParaRPr kumimoji="0" lang="en-US" altLang="en-US" sz="2400" b="0" i="0" u="none" strike="noStrike" cap="none" normalizeH="0" baseline="0" smtClean="0">
              <a:ln>
                <a:noFill/>
              </a:ln>
              <a:solidFill>
                <a:schemeClr val="tx1"/>
              </a:solidFill>
              <a:effectLst/>
              <a:latin typeface="+mj-lt"/>
              <a:cs typeface="Arial" pitchFamily="34" charset="0"/>
            </a:endParaRPr>
          </a:p>
        </p:txBody>
      </p:sp>
      <p:sp>
        <p:nvSpPr>
          <p:cNvPr id="29" name="Straight Connector 81"/>
          <p:cNvSpPr>
            <a:spLocks noChangeShapeType="1"/>
          </p:cNvSpPr>
          <p:nvPr/>
        </p:nvSpPr>
        <p:spPr bwMode="auto">
          <a:xfrm>
            <a:off x="4551122" y="1813981"/>
            <a:ext cx="9132" cy="19367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endParaRPr lang="en-US" sz="2400">
              <a:latin typeface="+mj-lt"/>
            </a:endParaRPr>
          </a:p>
        </p:txBody>
      </p:sp>
      <p:sp>
        <p:nvSpPr>
          <p:cNvPr id="30" name="Text Box 80"/>
          <p:cNvSpPr txBox="1">
            <a:spLocks noChangeArrowheads="1"/>
          </p:cNvSpPr>
          <p:nvPr/>
        </p:nvSpPr>
        <p:spPr bwMode="auto">
          <a:xfrm>
            <a:off x="3177369" y="2008736"/>
            <a:ext cx="2828925" cy="569749"/>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Modern Global Studies</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 22 or 21</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31" name="Straight Connector 77"/>
          <p:cNvSpPr>
            <a:spLocks noChangeShapeType="1"/>
          </p:cNvSpPr>
          <p:nvPr/>
        </p:nvSpPr>
        <p:spPr bwMode="auto">
          <a:xfrm>
            <a:off x="4582306" y="2578485"/>
            <a:ext cx="0" cy="177941"/>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endParaRPr lang="en-US" sz="2400">
              <a:latin typeface="+mj-lt"/>
            </a:endParaRPr>
          </a:p>
        </p:txBody>
      </p:sp>
      <p:sp>
        <p:nvSpPr>
          <p:cNvPr id="32" name="Text Box 75"/>
          <p:cNvSpPr txBox="1">
            <a:spLocks noChangeArrowheads="1"/>
          </p:cNvSpPr>
          <p:nvPr/>
        </p:nvSpPr>
        <p:spPr bwMode="auto">
          <a:xfrm>
            <a:off x="3177369" y="2781822"/>
            <a:ext cx="2828925" cy="60840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US History 32, 31, or AP</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AP American Studies </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33" name="Text Box 69"/>
          <p:cNvSpPr txBox="1">
            <a:spLocks noChangeArrowheads="1"/>
          </p:cNvSpPr>
          <p:nvPr/>
        </p:nvSpPr>
        <p:spPr bwMode="auto">
          <a:xfrm>
            <a:off x="1588685" y="3676650"/>
            <a:ext cx="1295400" cy="4953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11</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a:t>
            </a: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 or 12</a:t>
            </a:r>
            <a:r>
              <a:rPr kumimoji="0" lang="en-US" altLang="en-US" sz="1600" b="1" i="0" u="none" strike="noStrike" cap="none" normalizeH="0" baseline="30000" dirty="0" smtClean="0">
                <a:ln>
                  <a:noFill/>
                </a:ln>
                <a:solidFill>
                  <a:schemeClr val="tx1"/>
                </a:solidFill>
                <a:effectLst/>
                <a:latin typeface="+mj-lt"/>
                <a:ea typeface="Times New Roman" pitchFamily="18" charset="0"/>
                <a:cs typeface="Arial" pitchFamily="34" charset="0"/>
              </a:rPr>
              <a:t>th </a:t>
            </a:r>
            <a:r>
              <a:rPr kumimoji="0" lang="en-US" altLang="en-US" sz="1600" b="1" i="0" u="none" strike="noStrike" cap="none" normalizeH="0" baseline="0" dirty="0" smtClean="0">
                <a:ln>
                  <a:noFill/>
                </a:ln>
                <a:solidFill>
                  <a:schemeClr val="tx1"/>
                </a:solidFill>
                <a:effectLst/>
                <a:latin typeface="+mj-lt"/>
                <a:ea typeface="Times New Roman" pitchFamily="18" charset="0"/>
                <a:cs typeface="Arial" pitchFamily="34" charset="0"/>
              </a:rPr>
              <a:t>*</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34" name="Text Box 70"/>
          <p:cNvSpPr txBox="1">
            <a:spLocks noChangeArrowheads="1"/>
          </p:cNvSpPr>
          <p:nvPr/>
        </p:nvSpPr>
        <p:spPr bwMode="auto">
          <a:xfrm>
            <a:off x="3191068" y="3584376"/>
            <a:ext cx="2828925" cy="10820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1" u="sng" strike="noStrike" cap="none" normalizeH="0" baseline="0" dirty="0" smtClean="0">
                <a:ln>
                  <a:noFill/>
                </a:ln>
                <a:solidFill>
                  <a:srgbClr val="000000"/>
                </a:solidFill>
                <a:effectLst/>
                <a:latin typeface="+mj-lt"/>
                <a:ea typeface="Times New Roman" pitchFamily="18" charset="0"/>
                <a:cs typeface="Arial" pitchFamily="34" charset="0"/>
              </a:rPr>
              <a:t>Civics</a:t>
            </a: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Civics &amp; Contemporary Issues</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Civics &amp; International Relations</a:t>
            </a:r>
            <a:endParaRPr kumimoji="0" lang="en-US" altLang="en-US" sz="105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j-lt"/>
                <a:ea typeface="Times New Roman" pitchFamily="18" charset="0"/>
                <a:cs typeface="Arial" pitchFamily="34" charset="0"/>
              </a:rPr>
              <a:t>Civics &amp; Youth and the Law </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35" name="Straight Connector 71"/>
          <p:cNvSpPr>
            <a:spLocks noChangeShapeType="1"/>
          </p:cNvSpPr>
          <p:nvPr/>
        </p:nvSpPr>
        <p:spPr bwMode="auto">
          <a:xfrm>
            <a:off x="4582306" y="3399639"/>
            <a:ext cx="13699" cy="20002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endParaRPr lang="en-US" sz="2400">
              <a:latin typeface="+mj-lt"/>
            </a:endParaRPr>
          </a:p>
        </p:txBody>
      </p:sp>
      <p:sp>
        <p:nvSpPr>
          <p:cNvPr id="36" name="Straight Connector 68"/>
          <p:cNvSpPr>
            <a:spLocks noChangeShapeType="1"/>
          </p:cNvSpPr>
          <p:nvPr/>
        </p:nvSpPr>
        <p:spPr bwMode="auto">
          <a:xfrm>
            <a:off x="4596006" y="4666464"/>
            <a:ext cx="0" cy="21748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69696"/>
                  </a:outerShdw>
                </a:effectLst>
              </a14:hiddenEffects>
            </a:ext>
          </a:extLst>
        </p:spPr>
        <p:txBody>
          <a:bodyPr vert="horz" wrap="square" lIns="91440" tIns="45720" rIns="91440" bIns="45720" numCol="1" anchor="t" anchorCtr="0" compatLnSpc="1">
            <a:prstTxWarp prst="textNoShape">
              <a:avLst/>
            </a:prstTxWarp>
          </a:bodyPr>
          <a:lstStyle/>
          <a:p>
            <a:endParaRPr lang="en-US" sz="2400">
              <a:latin typeface="+mj-lt"/>
            </a:endParaRPr>
          </a:p>
        </p:txBody>
      </p:sp>
      <p:sp>
        <p:nvSpPr>
          <p:cNvPr id="37" name="Rectangle 47"/>
          <p:cNvSpPr>
            <a:spLocks noChangeArrowheads="1"/>
          </p:cNvSpPr>
          <p:nvPr/>
        </p:nvSpPr>
        <p:spPr bwMode="auto">
          <a:xfrm>
            <a:off x="1567807" y="346859"/>
            <a:ext cx="596663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1pPr>
            <a:lvl2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2pPr>
            <a:lvl3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3pPr>
            <a:lvl4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4pPr>
            <a:lvl5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5pPr>
            <a:lvl6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6pPr>
            <a:lvl7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7pPr>
            <a:lvl8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8pPr>
            <a:lvl9pPr fontAlgn="base">
              <a:spcBef>
                <a:spcPct val="0"/>
              </a:spcBef>
              <a:spcAft>
                <a:spcPct val="0"/>
              </a:spcAft>
              <a:tabLst>
                <a:tab pos="2057400" algn="ctr"/>
                <a:tab pos="4514850" algn="ctr"/>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057400" algn="ctr"/>
                <a:tab pos="4514850" algn="ctr"/>
              </a:tabLst>
            </a:pPr>
            <a:r>
              <a:rPr kumimoji="0" lang="en-US" altLang="en-US" sz="2800" b="1" i="0" u="none" strike="noStrike" cap="none" normalizeH="0" baseline="0" dirty="0" smtClean="0">
                <a:ln>
                  <a:noFill/>
                </a:ln>
                <a:solidFill>
                  <a:schemeClr val="tx1"/>
                </a:solidFill>
                <a:effectLst/>
                <a:latin typeface="+mj-lt"/>
                <a:ea typeface="Times New Roman" pitchFamily="18" charset="0"/>
                <a:cs typeface="Arial" pitchFamily="34" charset="0"/>
              </a:rPr>
              <a:t>SOCIAL STUDIES</a:t>
            </a:r>
            <a:endParaRPr kumimoji="0" lang="en-US" altLang="en-US" sz="1400"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057400" algn="ctr"/>
                <a:tab pos="4514850" algn="ctr"/>
              </a:tabLst>
            </a:pPr>
            <a:r>
              <a:rPr kumimoji="0" lang="en-US" altLang="en-US" sz="1400" b="1" i="0" u="none" strike="noStrike" cap="none" normalizeH="0" baseline="0" dirty="0" smtClean="0">
                <a:ln>
                  <a:noFill/>
                </a:ln>
                <a:solidFill>
                  <a:schemeClr val="tx1"/>
                </a:solidFill>
                <a:effectLst/>
                <a:latin typeface="+mj-lt"/>
                <a:ea typeface="Times New Roman" pitchFamily="18" charset="0"/>
                <a:cs typeface="Arial" pitchFamily="34" charset="0"/>
              </a:rPr>
              <a:t>Three and one-half years of Social Studies is required.  The course sequence is described below: </a:t>
            </a:r>
            <a:r>
              <a:rPr kumimoji="0" lang="en-US" altLang="en-US" sz="1400" b="0" i="0" u="none" strike="noStrike" cap="none" normalizeH="0" baseline="0" dirty="0" smtClean="0">
                <a:ln>
                  <a:noFill/>
                </a:ln>
                <a:solidFill>
                  <a:schemeClr val="tx1"/>
                </a:solidFill>
                <a:effectLst/>
                <a:latin typeface="+mj-lt"/>
                <a:ea typeface="Times New Roman" pitchFamily="18" charset="0"/>
                <a:cs typeface="Arial" pitchFamily="34" charset="0"/>
              </a:rPr>
              <a:t> (7 Credit Requirement)</a:t>
            </a:r>
            <a:endParaRPr kumimoji="0" lang="en-US" altLang="en-US" sz="1050" b="0" i="0" u="none" strike="noStrike" cap="none" normalizeH="0" baseline="0" dirty="0" smtClean="0">
              <a:ln>
                <a:noFill/>
              </a:ln>
              <a:solidFill>
                <a:schemeClr val="tx1"/>
              </a:solidFill>
              <a:effectLst/>
              <a:latin typeface="+mj-lt"/>
              <a:cs typeface="Arial" pitchFamily="34" charset="0"/>
            </a:endParaRPr>
          </a:p>
        </p:txBody>
      </p:sp>
      <p:sp>
        <p:nvSpPr>
          <p:cNvPr id="38" name="Rectangle 60"/>
          <p:cNvSpPr>
            <a:spLocks noChangeArrowheads="1"/>
          </p:cNvSpPr>
          <p:nvPr/>
        </p:nvSpPr>
        <p:spPr bwMode="auto">
          <a:xfrm>
            <a:off x="4479634" y="203285"/>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9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38"/>
          <p:cNvSpPr/>
          <p:nvPr/>
        </p:nvSpPr>
        <p:spPr>
          <a:xfrm>
            <a:off x="838200" y="6375028"/>
            <a:ext cx="7772400" cy="523220"/>
          </a:xfrm>
          <a:prstGeom prst="rect">
            <a:avLst/>
          </a:prstGeom>
        </p:spPr>
        <p:txBody>
          <a:bodyPr wrap="square">
            <a:spAutoFit/>
          </a:bodyPr>
          <a:lstStyle/>
          <a:p>
            <a:pPr lvl="0" algn="ctr" eaLnBrk="0" fontAlgn="base" hangingPunct="0">
              <a:spcBef>
                <a:spcPct val="0"/>
              </a:spcBef>
              <a:spcAft>
                <a:spcPct val="0"/>
              </a:spcAft>
            </a:pPr>
            <a:r>
              <a:rPr lang="en-US" altLang="en-US" sz="1400" dirty="0">
                <a:solidFill>
                  <a:prstClr val="black"/>
                </a:solidFill>
                <a:latin typeface="+mj-lt"/>
                <a:ea typeface="Times New Roman" pitchFamily="18" charset="0"/>
                <a:cs typeface="Arial" pitchFamily="34" charset="0"/>
              </a:rPr>
              <a:t>*1 semester of civics may be taken in either 11</a:t>
            </a:r>
            <a:r>
              <a:rPr lang="en-US" altLang="en-US" sz="1400" baseline="30000" dirty="0">
                <a:solidFill>
                  <a:prstClr val="black"/>
                </a:solidFill>
                <a:latin typeface="+mj-lt"/>
                <a:ea typeface="Times New Roman" pitchFamily="18" charset="0"/>
                <a:cs typeface="Arial" pitchFamily="34" charset="0"/>
              </a:rPr>
              <a:t>th</a:t>
            </a:r>
            <a:r>
              <a:rPr lang="en-US" altLang="en-US" sz="1400" dirty="0">
                <a:solidFill>
                  <a:prstClr val="black"/>
                </a:solidFill>
                <a:latin typeface="+mj-lt"/>
                <a:ea typeface="Times New Roman" pitchFamily="18" charset="0"/>
                <a:cs typeface="Arial" pitchFamily="34" charset="0"/>
              </a:rPr>
              <a:t> or 12</a:t>
            </a:r>
            <a:r>
              <a:rPr lang="en-US" altLang="en-US" sz="1400" baseline="30000" dirty="0">
                <a:solidFill>
                  <a:prstClr val="black"/>
                </a:solidFill>
                <a:latin typeface="+mj-lt"/>
                <a:ea typeface="Times New Roman" pitchFamily="18" charset="0"/>
                <a:cs typeface="Arial" pitchFamily="34" charset="0"/>
              </a:rPr>
              <a:t>th</a:t>
            </a:r>
            <a:r>
              <a:rPr lang="en-US" altLang="en-US" sz="1400" dirty="0">
                <a:solidFill>
                  <a:prstClr val="black"/>
                </a:solidFill>
                <a:latin typeface="+mj-lt"/>
                <a:ea typeface="Times New Roman" pitchFamily="18" charset="0"/>
                <a:cs typeface="Arial" pitchFamily="34" charset="0"/>
              </a:rPr>
              <a:t> grade </a:t>
            </a:r>
            <a:endParaRPr lang="en-US" altLang="en-US" sz="1050" dirty="0">
              <a:solidFill>
                <a:prstClr val="black"/>
              </a:solidFill>
              <a:latin typeface="+mj-lt"/>
              <a:cs typeface="Arial" pitchFamily="34" charset="0"/>
            </a:endParaRPr>
          </a:p>
          <a:p>
            <a:pPr lvl="0" algn="ctr" eaLnBrk="0" fontAlgn="base" hangingPunct="0">
              <a:spcBef>
                <a:spcPct val="0"/>
              </a:spcBef>
              <a:spcAft>
                <a:spcPct val="0"/>
              </a:spcAft>
            </a:pPr>
            <a:r>
              <a:rPr lang="en-US" altLang="en-US" sz="1400" dirty="0">
                <a:solidFill>
                  <a:prstClr val="black"/>
                </a:solidFill>
                <a:latin typeface="+mj-lt"/>
                <a:ea typeface="Times New Roman" pitchFamily="18" charset="0"/>
                <a:cs typeface="Arial" pitchFamily="34" charset="0"/>
              </a:rPr>
              <a:t>(AP American Gov’t and Politics will also fulfill the Civics Requirement)</a:t>
            </a:r>
            <a:endParaRPr lang="en-US" altLang="en-US" sz="2400" dirty="0">
              <a:solidFill>
                <a:prstClr val="black"/>
              </a:solidFill>
              <a:latin typeface="+mj-lt"/>
              <a:cs typeface="Arial" pitchFamily="34" charset="0"/>
            </a:endParaRPr>
          </a:p>
        </p:txBody>
      </p:sp>
    </p:spTree>
    <p:extLst>
      <p:ext uri="{BB962C8B-B14F-4D97-AF65-F5344CB8AC3E}">
        <p14:creationId xmlns:p14="http://schemas.microsoft.com/office/powerpoint/2010/main" val="6076747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1154</TotalTime>
  <Words>1210</Words>
  <Application>Microsoft Office PowerPoint</Application>
  <PresentationFormat>On-screen Show (4:3)</PresentationFormat>
  <Paragraphs>212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The Course Selection Process</vt:lpstr>
      <vt:lpstr>Resources for Students/Parents</vt:lpstr>
      <vt:lpstr>Goals for All Students</vt:lpstr>
      <vt:lpstr>Expectations for each Level</vt:lpstr>
      <vt:lpstr>PowerPoint Presentation</vt:lpstr>
      <vt:lpstr>Comparison Among Levels of Mathematics</vt:lpstr>
      <vt:lpstr>PowerPoint Presentation</vt:lpstr>
      <vt:lpstr>Comparison Among Levels of English</vt:lpstr>
      <vt:lpstr>PowerPoint Presentation</vt:lpstr>
      <vt:lpstr>Comparison Among Levels of  Social Studies</vt:lpstr>
      <vt:lpstr>PowerPoint Presentation</vt:lpstr>
      <vt:lpstr>Comparison Among Levels of Science</vt:lpstr>
      <vt:lpstr>PowerPoint Presentation</vt:lpstr>
      <vt:lpstr>Comparison Among Levels of  World Languages</vt:lpstr>
      <vt:lpstr>The Process</vt:lpstr>
      <vt:lpstr>The Process</vt:lpstr>
      <vt:lpstr>Changing/Dropping Courses</vt:lpstr>
      <vt:lpstr>Calendar for  Changing/Dropping Courses </vt:lpstr>
      <vt:lpstr>Rationale for Change/Drop Policy</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Course Registration Policies-Frequently Asked Questions</dc:title>
  <dc:creator>Windows User</dc:creator>
  <cp:lastModifiedBy>Windows User</cp:lastModifiedBy>
  <cp:revision>81</cp:revision>
  <cp:lastPrinted>2014-01-27T19:40:19Z</cp:lastPrinted>
  <dcterms:created xsi:type="dcterms:W3CDTF">2013-01-25T23:27:42Z</dcterms:created>
  <dcterms:modified xsi:type="dcterms:W3CDTF">2014-01-27T20:12:03Z</dcterms:modified>
</cp:coreProperties>
</file>