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75" r:id="rId4"/>
    <p:sldId id="260" r:id="rId5"/>
    <p:sldId id="259" r:id="rId6"/>
    <p:sldId id="274" r:id="rId7"/>
    <p:sldId id="273" r:id="rId8"/>
    <p:sldId id="261" r:id="rId9"/>
    <p:sldId id="262" r:id="rId10"/>
    <p:sldId id="27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varScale="1">
        <p:scale>
          <a:sx n="87" d="100"/>
          <a:sy n="87" d="100"/>
        </p:scale>
        <p:origin x="96" y="3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40BD6B2-048B-4456-A774-50169B2DE24B}" type="datetimeFigureOut">
              <a:rPr lang="en-US" smtClean="0"/>
              <a:t>11/2/2015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8D387FAB-7983-4B9E-B9F0-E361863EEAA3}" type="slidenum">
              <a:rPr lang="en-US" smtClean="0"/>
              <a:t>‹#›</a:t>
            </a:fld>
            <a:endParaRPr lang="en-US"/>
          </a:p>
        </p:txBody>
      </p:sp>
    </p:spTree>
    <p:extLst>
      <p:ext uri="{BB962C8B-B14F-4D97-AF65-F5344CB8AC3E}">
        <p14:creationId xmlns:p14="http://schemas.microsoft.com/office/powerpoint/2010/main" val="595817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387FAB-7983-4B9E-B9F0-E361863EEAA3}" type="slidenum">
              <a:rPr lang="en-US" smtClean="0"/>
              <a:t>1</a:t>
            </a:fld>
            <a:endParaRPr lang="en-US"/>
          </a:p>
        </p:txBody>
      </p:sp>
    </p:spTree>
    <p:extLst>
      <p:ext uri="{BB962C8B-B14F-4D97-AF65-F5344CB8AC3E}">
        <p14:creationId xmlns:p14="http://schemas.microsoft.com/office/powerpoint/2010/main" val="1170665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387FAB-7983-4B9E-B9F0-E361863EEAA3}" type="slidenum">
              <a:rPr lang="en-US" smtClean="0"/>
              <a:t>2</a:t>
            </a:fld>
            <a:endParaRPr lang="en-US"/>
          </a:p>
        </p:txBody>
      </p:sp>
    </p:spTree>
    <p:extLst>
      <p:ext uri="{BB962C8B-B14F-4D97-AF65-F5344CB8AC3E}">
        <p14:creationId xmlns:p14="http://schemas.microsoft.com/office/powerpoint/2010/main" val="1787022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387FAB-7983-4B9E-B9F0-E361863EEAA3}" type="slidenum">
              <a:rPr lang="en-US" smtClean="0"/>
              <a:t>4</a:t>
            </a:fld>
            <a:endParaRPr lang="en-US"/>
          </a:p>
        </p:txBody>
      </p:sp>
    </p:spTree>
    <p:extLst>
      <p:ext uri="{BB962C8B-B14F-4D97-AF65-F5344CB8AC3E}">
        <p14:creationId xmlns:p14="http://schemas.microsoft.com/office/powerpoint/2010/main" val="171264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387FAB-7983-4B9E-B9F0-E361863EEAA3}" type="slidenum">
              <a:rPr lang="en-US" smtClean="0"/>
              <a:t>5</a:t>
            </a:fld>
            <a:endParaRPr lang="en-US"/>
          </a:p>
        </p:txBody>
      </p:sp>
    </p:spTree>
    <p:extLst>
      <p:ext uri="{BB962C8B-B14F-4D97-AF65-F5344CB8AC3E}">
        <p14:creationId xmlns:p14="http://schemas.microsoft.com/office/powerpoint/2010/main" val="1973435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387FAB-7983-4B9E-B9F0-E361863EEAA3}" type="slidenum">
              <a:rPr lang="en-US" smtClean="0"/>
              <a:t>6</a:t>
            </a:fld>
            <a:endParaRPr lang="en-US"/>
          </a:p>
        </p:txBody>
      </p:sp>
    </p:spTree>
    <p:extLst>
      <p:ext uri="{BB962C8B-B14F-4D97-AF65-F5344CB8AC3E}">
        <p14:creationId xmlns:p14="http://schemas.microsoft.com/office/powerpoint/2010/main" val="3594024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387FAB-7983-4B9E-B9F0-E361863EEAA3}" type="slidenum">
              <a:rPr lang="en-US" smtClean="0"/>
              <a:t>7</a:t>
            </a:fld>
            <a:endParaRPr lang="en-US"/>
          </a:p>
        </p:txBody>
      </p:sp>
    </p:spTree>
    <p:extLst>
      <p:ext uri="{BB962C8B-B14F-4D97-AF65-F5344CB8AC3E}">
        <p14:creationId xmlns:p14="http://schemas.microsoft.com/office/powerpoint/2010/main" val="58115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387FAB-7983-4B9E-B9F0-E361863EEAA3}" type="slidenum">
              <a:rPr lang="en-US" smtClean="0"/>
              <a:t>8</a:t>
            </a:fld>
            <a:endParaRPr lang="en-US"/>
          </a:p>
        </p:txBody>
      </p:sp>
    </p:spTree>
    <p:extLst>
      <p:ext uri="{BB962C8B-B14F-4D97-AF65-F5344CB8AC3E}">
        <p14:creationId xmlns:p14="http://schemas.microsoft.com/office/powerpoint/2010/main" val="344003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387FAB-7983-4B9E-B9F0-E361863EEAA3}" type="slidenum">
              <a:rPr lang="en-US" smtClean="0"/>
              <a:t>9</a:t>
            </a:fld>
            <a:endParaRPr lang="en-US"/>
          </a:p>
        </p:txBody>
      </p:sp>
    </p:spTree>
    <p:extLst>
      <p:ext uri="{BB962C8B-B14F-4D97-AF65-F5344CB8AC3E}">
        <p14:creationId xmlns:p14="http://schemas.microsoft.com/office/powerpoint/2010/main" val="1518996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387FAB-7983-4B9E-B9F0-E361863EEAA3}" type="slidenum">
              <a:rPr lang="en-US" smtClean="0"/>
              <a:t>10</a:t>
            </a:fld>
            <a:endParaRPr lang="en-US"/>
          </a:p>
        </p:txBody>
      </p:sp>
    </p:spTree>
    <p:extLst>
      <p:ext uri="{BB962C8B-B14F-4D97-AF65-F5344CB8AC3E}">
        <p14:creationId xmlns:p14="http://schemas.microsoft.com/office/powerpoint/2010/main" val="1392795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4DF27B-3C09-411B-83E9-3725F8BA1719}"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4B82F-62EB-4E30-84D6-527754013F05}" type="slidenum">
              <a:rPr lang="en-US" smtClean="0"/>
              <a:t>‹#›</a:t>
            </a:fld>
            <a:endParaRPr lang="en-US"/>
          </a:p>
        </p:txBody>
      </p:sp>
    </p:spTree>
    <p:extLst>
      <p:ext uri="{BB962C8B-B14F-4D97-AF65-F5344CB8AC3E}">
        <p14:creationId xmlns:p14="http://schemas.microsoft.com/office/powerpoint/2010/main" val="2841829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4DF27B-3C09-411B-83E9-3725F8BA1719}"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4B82F-62EB-4E30-84D6-527754013F05}" type="slidenum">
              <a:rPr lang="en-US" smtClean="0"/>
              <a:t>‹#›</a:t>
            </a:fld>
            <a:endParaRPr lang="en-US"/>
          </a:p>
        </p:txBody>
      </p:sp>
    </p:spTree>
    <p:extLst>
      <p:ext uri="{BB962C8B-B14F-4D97-AF65-F5344CB8AC3E}">
        <p14:creationId xmlns:p14="http://schemas.microsoft.com/office/powerpoint/2010/main" val="4014646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4DF27B-3C09-411B-83E9-3725F8BA1719}"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4B82F-62EB-4E30-84D6-527754013F05}" type="slidenum">
              <a:rPr lang="en-US" smtClean="0"/>
              <a:t>‹#›</a:t>
            </a:fld>
            <a:endParaRPr lang="en-US"/>
          </a:p>
        </p:txBody>
      </p:sp>
    </p:spTree>
    <p:extLst>
      <p:ext uri="{BB962C8B-B14F-4D97-AF65-F5344CB8AC3E}">
        <p14:creationId xmlns:p14="http://schemas.microsoft.com/office/powerpoint/2010/main" val="577044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4DF27B-3C09-411B-83E9-3725F8BA1719}"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4B82F-62EB-4E30-84D6-527754013F05}" type="slidenum">
              <a:rPr lang="en-US" smtClean="0"/>
              <a:t>‹#›</a:t>
            </a:fld>
            <a:endParaRPr lang="en-US"/>
          </a:p>
        </p:txBody>
      </p:sp>
    </p:spTree>
    <p:extLst>
      <p:ext uri="{BB962C8B-B14F-4D97-AF65-F5344CB8AC3E}">
        <p14:creationId xmlns:p14="http://schemas.microsoft.com/office/powerpoint/2010/main" val="26713153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4DF27B-3C09-411B-83E9-3725F8BA1719}"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4B82F-62EB-4E30-84D6-527754013F05}" type="slidenum">
              <a:rPr lang="en-US" smtClean="0"/>
              <a:t>‹#›</a:t>
            </a:fld>
            <a:endParaRPr lang="en-US"/>
          </a:p>
        </p:txBody>
      </p:sp>
    </p:spTree>
    <p:extLst>
      <p:ext uri="{BB962C8B-B14F-4D97-AF65-F5344CB8AC3E}">
        <p14:creationId xmlns:p14="http://schemas.microsoft.com/office/powerpoint/2010/main" val="4073097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4DF27B-3C09-411B-83E9-3725F8BA1719}"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4B82F-62EB-4E30-84D6-527754013F05}" type="slidenum">
              <a:rPr lang="en-US" smtClean="0"/>
              <a:t>‹#›</a:t>
            </a:fld>
            <a:endParaRPr lang="en-US"/>
          </a:p>
        </p:txBody>
      </p:sp>
    </p:spTree>
    <p:extLst>
      <p:ext uri="{BB962C8B-B14F-4D97-AF65-F5344CB8AC3E}">
        <p14:creationId xmlns:p14="http://schemas.microsoft.com/office/powerpoint/2010/main" val="3067384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4DF27B-3C09-411B-83E9-3725F8BA1719}" type="datetimeFigureOut">
              <a:rPr lang="en-US" smtClean="0"/>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34B82F-62EB-4E30-84D6-527754013F05}" type="slidenum">
              <a:rPr lang="en-US" smtClean="0"/>
              <a:t>‹#›</a:t>
            </a:fld>
            <a:endParaRPr lang="en-US"/>
          </a:p>
        </p:txBody>
      </p:sp>
    </p:spTree>
    <p:extLst>
      <p:ext uri="{BB962C8B-B14F-4D97-AF65-F5344CB8AC3E}">
        <p14:creationId xmlns:p14="http://schemas.microsoft.com/office/powerpoint/2010/main" val="267648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4DF27B-3C09-411B-83E9-3725F8BA1719}" type="datetimeFigureOut">
              <a:rPr lang="en-US" smtClean="0"/>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34B82F-62EB-4E30-84D6-527754013F05}" type="slidenum">
              <a:rPr lang="en-US" smtClean="0"/>
              <a:t>‹#›</a:t>
            </a:fld>
            <a:endParaRPr lang="en-US"/>
          </a:p>
        </p:txBody>
      </p:sp>
    </p:spTree>
    <p:extLst>
      <p:ext uri="{BB962C8B-B14F-4D97-AF65-F5344CB8AC3E}">
        <p14:creationId xmlns:p14="http://schemas.microsoft.com/office/powerpoint/2010/main" val="735434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DF27B-3C09-411B-83E9-3725F8BA1719}" type="datetimeFigureOut">
              <a:rPr lang="en-US" smtClean="0"/>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34B82F-62EB-4E30-84D6-527754013F05}" type="slidenum">
              <a:rPr lang="en-US" smtClean="0"/>
              <a:t>‹#›</a:t>
            </a:fld>
            <a:endParaRPr lang="en-US"/>
          </a:p>
        </p:txBody>
      </p:sp>
    </p:spTree>
    <p:extLst>
      <p:ext uri="{BB962C8B-B14F-4D97-AF65-F5344CB8AC3E}">
        <p14:creationId xmlns:p14="http://schemas.microsoft.com/office/powerpoint/2010/main" val="3505592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F27B-3C09-411B-83E9-3725F8BA1719}"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4B82F-62EB-4E30-84D6-527754013F05}" type="slidenum">
              <a:rPr lang="en-US" smtClean="0"/>
              <a:t>‹#›</a:t>
            </a:fld>
            <a:endParaRPr lang="en-US"/>
          </a:p>
        </p:txBody>
      </p:sp>
    </p:spTree>
    <p:extLst>
      <p:ext uri="{BB962C8B-B14F-4D97-AF65-F5344CB8AC3E}">
        <p14:creationId xmlns:p14="http://schemas.microsoft.com/office/powerpoint/2010/main" val="1490874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F27B-3C09-411B-83E9-3725F8BA1719}"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4B82F-62EB-4E30-84D6-527754013F05}" type="slidenum">
              <a:rPr lang="en-US" smtClean="0"/>
              <a:t>‹#›</a:t>
            </a:fld>
            <a:endParaRPr lang="en-US"/>
          </a:p>
        </p:txBody>
      </p:sp>
    </p:spTree>
    <p:extLst>
      <p:ext uri="{BB962C8B-B14F-4D97-AF65-F5344CB8AC3E}">
        <p14:creationId xmlns:p14="http://schemas.microsoft.com/office/powerpoint/2010/main" val="4079198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DF27B-3C09-411B-83E9-3725F8BA1719}" type="datetimeFigureOut">
              <a:rPr lang="en-US" smtClean="0"/>
              <a:t>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34B82F-62EB-4E30-84D6-527754013F05}" type="slidenum">
              <a:rPr lang="en-US" smtClean="0"/>
              <a:t>‹#›</a:t>
            </a:fld>
            <a:endParaRPr lang="en-US"/>
          </a:p>
        </p:txBody>
      </p:sp>
    </p:spTree>
    <p:extLst>
      <p:ext uri="{BB962C8B-B14F-4D97-AF65-F5344CB8AC3E}">
        <p14:creationId xmlns:p14="http://schemas.microsoft.com/office/powerpoint/2010/main" val="217721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tmp"/></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676400"/>
          </a:xfrm>
        </p:spPr>
        <p:txBody>
          <a:bodyPr/>
          <a:lstStyle/>
          <a:p>
            <a:r>
              <a:rPr lang="en-US" b="1" dirty="0" smtClean="0">
                <a:solidFill>
                  <a:srgbClr val="0070C0"/>
                </a:solidFill>
                <a:latin typeface="Bookman Old Style" panose="02050604050505020204" pitchFamily="18" charset="0"/>
              </a:rPr>
              <a:t>FAIRFIELD LUDLOWE </a:t>
            </a:r>
            <a:br>
              <a:rPr lang="en-US" b="1" dirty="0" smtClean="0">
                <a:solidFill>
                  <a:srgbClr val="0070C0"/>
                </a:solidFill>
                <a:latin typeface="Bookman Old Style" panose="02050604050505020204" pitchFamily="18" charset="0"/>
              </a:rPr>
            </a:br>
            <a:r>
              <a:rPr lang="en-US" b="1" dirty="0" smtClean="0">
                <a:solidFill>
                  <a:srgbClr val="0070C0"/>
                </a:solidFill>
                <a:latin typeface="Bookman Old Style" panose="02050604050505020204" pitchFamily="18" charset="0"/>
              </a:rPr>
              <a:t>HIGH SCHOOL</a:t>
            </a:r>
            <a:endParaRPr lang="en-US" b="1" dirty="0">
              <a:solidFill>
                <a:srgbClr val="0070C0"/>
              </a:solidFill>
              <a:latin typeface="Bookman Old Style" panose="02050604050505020204" pitchFamily="18" charset="0"/>
            </a:endParaRPr>
          </a:p>
        </p:txBody>
      </p:sp>
      <p:sp>
        <p:nvSpPr>
          <p:cNvPr id="3" name="Subtitle 2"/>
          <p:cNvSpPr>
            <a:spLocks noGrp="1"/>
          </p:cNvSpPr>
          <p:nvPr>
            <p:ph type="subTitle" idx="1"/>
          </p:nvPr>
        </p:nvSpPr>
        <p:spPr>
          <a:xfrm>
            <a:off x="1295400" y="2552700"/>
            <a:ext cx="6400800" cy="3124200"/>
          </a:xfrm>
        </p:spPr>
        <p:txBody>
          <a:bodyPr/>
          <a:lstStyle/>
          <a:p>
            <a:r>
              <a:rPr lang="en-US" b="1" dirty="0" smtClean="0">
                <a:solidFill>
                  <a:schemeClr val="tx1"/>
                </a:solidFill>
                <a:latin typeface="Bookman Old Style" panose="02050604050505020204" pitchFamily="18" charset="0"/>
              </a:rPr>
              <a:t>High School 101</a:t>
            </a:r>
          </a:p>
          <a:p>
            <a:r>
              <a:rPr lang="en-US" b="1" dirty="0" smtClean="0">
                <a:solidFill>
                  <a:schemeClr val="tx1"/>
                </a:solidFill>
                <a:latin typeface="Bookman Old Style" panose="02050604050505020204" pitchFamily="18" charset="0"/>
              </a:rPr>
              <a:t>For Parents of Freshmen </a:t>
            </a:r>
          </a:p>
          <a:p>
            <a:endParaRPr lang="en-US" b="1" dirty="0">
              <a:solidFill>
                <a:schemeClr val="tx1"/>
              </a:solidFill>
              <a:latin typeface="Bookman Old Style" panose="02050604050505020204" pitchFamily="18" charset="0"/>
            </a:endParaRPr>
          </a:p>
          <a:p>
            <a:r>
              <a:rPr lang="en-US" b="1" dirty="0" smtClean="0">
                <a:solidFill>
                  <a:schemeClr val="tx1"/>
                </a:solidFill>
                <a:latin typeface="Bookman Old Style" panose="02050604050505020204" pitchFamily="18" charset="0"/>
              </a:rPr>
              <a:t>Class of 2019</a:t>
            </a:r>
            <a:endParaRPr lang="en-US" b="1" dirty="0">
              <a:solidFill>
                <a:schemeClr val="tx1"/>
              </a:solidFill>
              <a:latin typeface="Bookman Old Style" panose="02050604050505020204" pitchFamily="18" charset="0"/>
            </a:endParaRPr>
          </a:p>
        </p:txBody>
      </p:sp>
      <p:pic>
        <p:nvPicPr>
          <p:cNvPr id="13" name="Picture 2" descr="39137USPUFC26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329859">
            <a:off x="5829941" y="4350885"/>
            <a:ext cx="2933700"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24704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304328"/>
            <a:ext cx="8382000" cy="4525963"/>
          </a:xfrm>
        </p:spPr>
        <p:txBody>
          <a:bodyPr>
            <a:normAutofit/>
          </a:bodyPr>
          <a:lstStyle/>
          <a:p>
            <a:pPr marL="0" indent="0" algn="ctr">
              <a:buNone/>
            </a:pPr>
            <a:endParaRPr lang="en-US" b="1" dirty="0" smtClean="0">
              <a:latin typeface="Bookman Old Style" panose="02050604050505020204" pitchFamily="18" charset="0"/>
            </a:endParaRPr>
          </a:p>
          <a:p>
            <a:pPr marL="0" indent="0" algn="ctr">
              <a:buNone/>
            </a:pPr>
            <a:r>
              <a:rPr lang="en-US" b="1" dirty="0" err="1" smtClean="0">
                <a:latin typeface="Bookman Old Style" panose="02050604050505020204" pitchFamily="18" charset="0"/>
              </a:rPr>
              <a:t>Naviance</a:t>
            </a:r>
            <a:r>
              <a:rPr lang="en-US" b="1" dirty="0" smtClean="0">
                <a:latin typeface="Bookman Old Style" panose="02050604050505020204" pitchFamily="18" charset="0"/>
              </a:rPr>
              <a:t> – Family Connection</a:t>
            </a:r>
          </a:p>
        </p:txBody>
      </p:sp>
      <p:sp>
        <p:nvSpPr>
          <p:cNvPr id="6" name="Title 1"/>
          <p:cNvSpPr txBox="1">
            <a:spLocks/>
          </p:cNvSpPr>
          <p:nvPr/>
        </p:nvSpPr>
        <p:spPr>
          <a:xfrm>
            <a:off x="609600" y="381000"/>
            <a:ext cx="7772400" cy="1676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rgbClr val="0070C0"/>
                </a:solidFill>
                <a:latin typeface="Bookman Old Style" pitchFamily="18" charset="0"/>
              </a:rPr>
              <a:t>FAIRFIELD LUDLOWE </a:t>
            </a:r>
            <a:br>
              <a:rPr lang="en-US" sz="4000" b="1" dirty="0" smtClean="0">
                <a:solidFill>
                  <a:srgbClr val="0070C0"/>
                </a:solidFill>
                <a:latin typeface="Bookman Old Style" pitchFamily="18" charset="0"/>
              </a:rPr>
            </a:br>
            <a:r>
              <a:rPr lang="en-US" sz="4000" b="1" dirty="0" smtClean="0">
                <a:solidFill>
                  <a:srgbClr val="0070C0"/>
                </a:solidFill>
                <a:latin typeface="Bookman Old Style" pitchFamily="18" charset="0"/>
              </a:rPr>
              <a:t>HIGH SCHOOL</a:t>
            </a:r>
            <a:endParaRPr lang="en-US" sz="4000" b="1" dirty="0">
              <a:solidFill>
                <a:srgbClr val="0070C0"/>
              </a:solidFill>
              <a:latin typeface="Bookman Old Style" pitchFamily="18" charset="0"/>
            </a:endParaRPr>
          </a:p>
        </p:txBody>
      </p:sp>
      <p:pic>
        <p:nvPicPr>
          <p:cNvPr id="7" name="Picture 2" descr="39137USPUFC26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450712">
            <a:off x="5755567" y="4149153"/>
            <a:ext cx="2933700"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8517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4098800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150861" y="172760"/>
            <a:ext cx="2743201"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sng"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Freshman Forum</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On Underage Drinking</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025" name="Picture 1" descr="falconlogoL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2819" y="914400"/>
            <a:ext cx="2697285" cy="18581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rot="10800000" flipV="1">
            <a:off x="1540535" y="2695546"/>
            <a:ext cx="6041851"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Save the Date</a:t>
            </a:r>
            <a:endParaRPr kumimoji="0" lang="en-US" altLang="en-US" sz="9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Thursday, November 12, 2015</a:t>
            </a:r>
            <a:endParaRPr kumimoji="0" lang="en-US" altLang="en-US" sz="9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7:00- 8:30 PM</a:t>
            </a:r>
          </a:p>
          <a:p>
            <a:pPr algn="ctr" eaLnBrk="0" fontAlgn="base" hangingPunct="0">
              <a:spcBef>
                <a:spcPct val="0"/>
              </a:spcBef>
              <a:spcAft>
                <a:spcPct val="0"/>
              </a:spcAft>
            </a:pPr>
            <a:r>
              <a:rPr lang="en-US" altLang="en-US" sz="1400" dirty="0">
                <a:latin typeface="Arial" panose="020B0604020202020204" pitchFamily="34" charset="0"/>
                <a:ea typeface="Calibri" panose="020F0502020204030204" pitchFamily="34" charset="0"/>
                <a:cs typeface="Arial" panose="020B0604020202020204" pitchFamily="34" charset="0"/>
              </a:rPr>
              <a:t>Fairfield Ludlowe High School Auditorium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All Freshman Students and Parents </a:t>
            </a:r>
            <a:endParaRPr kumimoji="0" lang="en-US" altLang="en-US" sz="9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must attend together</a:t>
            </a:r>
            <a:endParaRPr kumimoji="0" lang="en-US" altLang="en-US" sz="9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Freshman Forum on Underage Drinking</a:t>
            </a:r>
            <a:endParaRPr kumimoji="0" lang="en-US" altLang="en-US" sz="9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Soar Above the Influence</a:t>
            </a:r>
            <a:r>
              <a:rPr kumimoji="0" lang="en-US" altLang="en-US"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n-US" altLang="en-US" sz="2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01527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1964353"/>
            <a:ext cx="7924800" cy="4185761"/>
          </a:xfrm>
          <a:prstGeom prst="rect">
            <a:avLst/>
          </a:prstGeom>
        </p:spPr>
        <p:txBody>
          <a:bodyPr wrap="square">
            <a:spAutoFit/>
          </a:bodyPr>
          <a:lstStyle/>
          <a:p>
            <a:pPr algn="ctr"/>
            <a:r>
              <a:rPr lang="en-US" b="1" dirty="0">
                <a:uFill>
                  <a:solidFill>
                    <a:srgbClr val="FF0000"/>
                  </a:solidFill>
                </a:uFill>
                <a:latin typeface="Bookman Old Style" panose="02050604050505020204" pitchFamily="18" charset="0"/>
                <a:ea typeface="Times New Roman"/>
              </a:rPr>
              <a:t>ATTENDANCE POLICY </a:t>
            </a:r>
            <a:endParaRPr lang="en-US" sz="1400" dirty="0">
              <a:uFill>
                <a:solidFill>
                  <a:srgbClr val="FF0000"/>
                </a:solidFill>
              </a:uFill>
              <a:latin typeface="Bookman Old Style" panose="02050604050505020204" pitchFamily="18" charset="0"/>
              <a:ea typeface="Times New Roman"/>
            </a:endParaRPr>
          </a:p>
          <a:p>
            <a:pPr algn="ctr"/>
            <a:r>
              <a:rPr lang="en-US" sz="1000" b="1" dirty="0">
                <a:uFill>
                  <a:solidFill>
                    <a:srgbClr val="FF0000"/>
                  </a:solidFill>
                </a:uFill>
                <a:latin typeface="Bookman Old Style" panose="02050604050505020204" pitchFamily="18" charset="0"/>
                <a:ea typeface="Times New Roman"/>
              </a:rPr>
              <a:t> </a:t>
            </a:r>
            <a:endParaRPr lang="en-US" sz="800" dirty="0">
              <a:uFill>
                <a:solidFill>
                  <a:srgbClr val="FF0000"/>
                </a:solidFill>
              </a:uFill>
              <a:latin typeface="Bookman Old Style" panose="02050604050505020204" pitchFamily="18" charset="0"/>
              <a:ea typeface="Times New Roman"/>
            </a:endParaRPr>
          </a:p>
          <a:p>
            <a:r>
              <a:rPr lang="en-US" sz="1400" b="1" dirty="0">
                <a:uFill>
                  <a:solidFill>
                    <a:srgbClr val="FF0000"/>
                  </a:solidFill>
                </a:uFill>
                <a:latin typeface="Bookman Old Style" panose="02050604050505020204" pitchFamily="18" charset="0"/>
              </a:rPr>
              <a:t>Reporting Absences from School</a:t>
            </a:r>
          </a:p>
          <a:p>
            <a:pPr algn="just"/>
            <a:r>
              <a:rPr lang="en-US" sz="1400" dirty="0">
                <a:latin typeface="Bookman Old Style" panose="02050604050505020204" pitchFamily="18" charset="0"/>
                <a:ea typeface="Times New Roman"/>
              </a:rPr>
              <a:t>Parents are expected to call or otherwise communicate with their child’s house administrative office </a:t>
            </a:r>
            <a:r>
              <a:rPr lang="en-US" sz="1400" u="sng" dirty="0" smtClean="0">
                <a:latin typeface="Bookman Old Style" panose="02050604050505020204" pitchFamily="18" charset="0"/>
                <a:ea typeface="Times New Roman"/>
              </a:rPr>
              <a:t>within two school</a:t>
            </a:r>
            <a:r>
              <a:rPr lang="en-US" sz="1400" dirty="0" smtClean="0">
                <a:latin typeface="Bookman Old Style" panose="02050604050505020204" pitchFamily="18" charset="0"/>
                <a:ea typeface="Times New Roman"/>
              </a:rPr>
              <a:t> days </a:t>
            </a:r>
            <a:r>
              <a:rPr lang="en-US" sz="1400" dirty="0">
                <a:latin typeface="Bookman Old Style" panose="02050604050505020204" pitchFamily="18" charset="0"/>
                <a:ea typeface="Times New Roman"/>
              </a:rPr>
              <a:t>of each day their child is absent from school, tardy to school, or dismissed early from school. For your convenience, each house office has voice mail during non-school hours:</a:t>
            </a:r>
          </a:p>
          <a:p>
            <a:pPr indent="457200" algn="just">
              <a:tabLst>
                <a:tab pos="457200" algn="l"/>
                <a:tab pos="1600200" algn="l"/>
              </a:tabLst>
            </a:pPr>
            <a:r>
              <a:rPr lang="en-US" sz="1400" dirty="0">
                <a:latin typeface="Bookman Old Style" panose="02050604050505020204" pitchFamily="18" charset="0"/>
                <a:ea typeface="Times New Roman"/>
              </a:rPr>
              <a:t>	</a:t>
            </a:r>
          </a:p>
          <a:p>
            <a:pPr algn="ctr">
              <a:tabLst>
                <a:tab pos="457200" algn="l"/>
                <a:tab pos="1600200" algn="l"/>
              </a:tabLst>
            </a:pPr>
            <a:r>
              <a:rPr lang="en-US" sz="1400" u="sng" dirty="0" smtClean="0">
                <a:latin typeface="Bookman Old Style" panose="02050604050505020204" pitchFamily="18" charset="0"/>
                <a:ea typeface="Times New Roman"/>
              </a:rPr>
              <a:t>Warner </a:t>
            </a:r>
            <a:r>
              <a:rPr lang="en-US" sz="1400" u="sng" dirty="0">
                <a:latin typeface="Bookman Old Style" panose="02050604050505020204" pitchFamily="18" charset="0"/>
                <a:ea typeface="Times New Roman"/>
              </a:rPr>
              <a:t>House </a:t>
            </a:r>
            <a:r>
              <a:rPr lang="en-US" sz="1400" dirty="0" smtClean="0">
                <a:latin typeface="Bookman Old Style" panose="02050604050505020204" pitchFamily="18" charset="0"/>
                <a:ea typeface="Times New Roman"/>
              </a:rPr>
              <a:t>: </a:t>
            </a:r>
            <a:r>
              <a:rPr lang="en-US" sz="1400" dirty="0">
                <a:latin typeface="Bookman Old Style" panose="02050604050505020204" pitchFamily="18" charset="0"/>
                <a:ea typeface="Times New Roman"/>
              </a:rPr>
              <a:t>255-7223 </a:t>
            </a:r>
            <a:r>
              <a:rPr lang="en-US" sz="1400" dirty="0" smtClean="0">
                <a:latin typeface="Bookman Old Style" panose="02050604050505020204" pitchFamily="18" charset="0"/>
                <a:ea typeface="Times New Roman"/>
              </a:rPr>
              <a:t>     </a:t>
            </a:r>
            <a:r>
              <a:rPr lang="en-US" sz="1400" u="sng" dirty="0">
                <a:latin typeface="Bookman Old Style" panose="02050604050505020204" pitchFamily="18" charset="0"/>
                <a:ea typeface="Times New Roman"/>
              </a:rPr>
              <a:t>Webster House</a:t>
            </a:r>
            <a:r>
              <a:rPr lang="en-US" sz="1400" dirty="0">
                <a:latin typeface="Bookman Old Style" panose="02050604050505020204" pitchFamily="18" charset="0"/>
                <a:ea typeface="Times New Roman"/>
              </a:rPr>
              <a:t>: 255-7236   </a:t>
            </a:r>
            <a:r>
              <a:rPr lang="en-US" sz="1400" dirty="0" smtClean="0">
                <a:latin typeface="Bookman Old Style" panose="02050604050505020204" pitchFamily="18" charset="0"/>
                <a:ea typeface="Times New Roman"/>
              </a:rPr>
              <a:t>   </a:t>
            </a:r>
            <a:r>
              <a:rPr lang="en-US" sz="1400" u="sng" dirty="0" smtClean="0">
                <a:latin typeface="Bookman Old Style" panose="02050604050505020204" pitchFamily="18" charset="0"/>
                <a:ea typeface="Times New Roman"/>
              </a:rPr>
              <a:t>Wright </a:t>
            </a:r>
            <a:r>
              <a:rPr lang="en-US" sz="1400" u="sng" dirty="0">
                <a:latin typeface="Bookman Old Style" panose="02050604050505020204" pitchFamily="18" charset="0"/>
                <a:ea typeface="Times New Roman"/>
              </a:rPr>
              <a:t>House</a:t>
            </a:r>
            <a:r>
              <a:rPr lang="en-US" sz="1400" dirty="0">
                <a:latin typeface="Bookman Old Style" panose="02050604050505020204" pitchFamily="18" charset="0"/>
                <a:ea typeface="Times New Roman"/>
              </a:rPr>
              <a:t>: 255-7240</a:t>
            </a:r>
          </a:p>
          <a:p>
            <a:r>
              <a:rPr lang="en-US" sz="1400" b="1" dirty="0">
                <a:uFill>
                  <a:solidFill>
                    <a:srgbClr val="FF0000"/>
                  </a:solidFill>
                </a:uFill>
                <a:latin typeface="Bookman Old Style" panose="02050604050505020204" pitchFamily="18" charset="0"/>
              </a:rPr>
              <a:t> </a:t>
            </a:r>
            <a:endParaRPr lang="en-US" sz="1400" b="1" u="sng" dirty="0">
              <a:uFill>
                <a:solidFill>
                  <a:srgbClr val="FF0000"/>
                </a:solidFill>
              </a:uFill>
              <a:latin typeface="Bookman Old Style" panose="02050604050505020204" pitchFamily="18" charset="0"/>
            </a:endParaRPr>
          </a:p>
          <a:p>
            <a:r>
              <a:rPr lang="en-US" sz="1400" b="1" dirty="0">
                <a:uFill>
                  <a:solidFill>
                    <a:srgbClr val="FF0000"/>
                  </a:solidFill>
                </a:uFill>
                <a:latin typeface="Bookman Old Style" panose="02050604050505020204" pitchFamily="18" charset="0"/>
              </a:rPr>
              <a:t>Purpose of the Attendance Policy</a:t>
            </a:r>
          </a:p>
          <a:p>
            <a:pPr algn="just"/>
            <a:r>
              <a:rPr lang="en-US" sz="1400" dirty="0">
                <a:uFill>
                  <a:solidFill>
                    <a:srgbClr val="FF0000"/>
                  </a:solidFill>
                </a:uFill>
                <a:latin typeface="Bookman Old Style" panose="02050604050505020204" pitchFamily="18" charset="0"/>
                <a:ea typeface="Times New Roman"/>
              </a:rPr>
              <a:t>The purpose of the Fairfield Ludlowe High School Attendance Policy reflects our desire to have each student attend all classes and arrive on time. </a:t>
            </a:r>
          </a:p>
          <a:p>
            <a:pPr algn="just"/>
            <a:r>
              <a:rPr lang="en-US" sz="1400" dirty="0">
                <a:uFill>
                  <a:solidFill>
                    <a:srgbClr val="FF0000"/>
                  </a:solidFill>
                </a:uFill>
                <a:latin typeface="Bookman Old Style" panose="02050604050505020204" pitchFamily="18" charset="0"/>
                <a:ea typeface="Times New Roman"/>
              </a:rPr>
              <a:t> </a:t>
            </a:r>
          </a:p>
          <a:p>
            <a:pPr algn="ctr"/>
            <a:r>
              <a:rPr lang="en-US" sz="1400" b="1" dirty="0">
                <a:uFill>
                  <a:solidFill>
                    <a:srgbClr val="FF0000"/>
                  </a:solidFill>
                </a:uFill>
                <a:latin typeface="Bookman Old Style" panose="02050604050505020204" pitchFamily="18" charset="0"/>
                <a:ea typeface="Times New Roman"/>
              </a:rPr>
              <a:t>The maximum number of absences permitted before credit is lost:</a:t>
            </a:r>
            <a:endParaRPr lang="en-US" sz="1400" dirty="0">
              <a:uFill>
                <a:solidFill>
                  <a:srgbClr val="FF0000"/>
                </a:solidFill>
              </a:uFill>
              <a:latin typeface="Bookman Old Style" panose="02050604050505020204" pitchFamily="18" charset="0"/>
              <a:ea typeface="Times New Roman"/>
            </a:endParaRPr>
          </a:p>
          <a:p>
            <a:pPr algn="ctr">
              <a:tabLst>
                <a:tab pos="2819400" algn="r"/>
              </a:tabLst>
            </a:pPr>
            <a:r>
              <a:rPr lang="en-US" sz="1400" b="1" dirty="0">
                <a:uFill>
                  <a:solidFill>
                    <a:srgbClr val="FF0000"/>
                  </a:solidFill>
                </a:uFill>
                <a:latin typeface="Bookman Old Style" panose="02050604050505020204" pitchFamily="18" charset="0"/>
                <a:ea typeface="Times New Roman"/>
              </a:rPr>
              <a:t>      Full-year course (five class periods per week):	 </a:t>
            </a:r>
            <a:r>
              <a:rPr lang="en-US" sz="1400" b="1" dirty="0" smtClean="0">
                <a:uFill>
                  <a:solidFill>
                    <a:srgbClr val="FF0000"/>
                  </a:solidFill>
                </a:uFill>
                <a:latin typeface="Bookman Old Style" panose="02050604050505020204" pitchFamily="18" charset="0"/>
                <a:ea typeface="Times New Roman"/>
              </a:rPr>
              <a:t>         12</a:t>
            </a:r>
            <a:endParaRPr lang="en-US" sz="1400" dirty="0">
              <a:uFill>
                <a:solidFill>
                  <a:srgbClr val="FF0000"/>
                </a:solidFill>
              </a:uFill>
              <a:latin typeface="Bookman Old Style" panose="02050604050505020204" pitchFamily="18" charset="0"/>
              <a:ea typeface="Times New Roman"/>
            </a:endParaRPr>
          </a:p>
          <a:p>
            <a:pPr algn="ctr">
              <a:tabLst>
                <a:tab pos="2819400" algn="r"/>
              </a:tabLst>
            </a:pPr>
            <a:r>
              <a:rPr lang="en-US" sz="1400" b="1" dirty="0">
                <a:uFill>
                  <a:solidFill>
                    <a:srgbClr val="FF0000"/>
                  </a:solidFill>
                </a:uFill>
                <a:latin typeface="Bookman Old Style" panose="02050604050505020204" pitchFamily="18" charset="0"/>
                <a:ea typeface="Times New Roman"/>
              </a:rPr>
              <a:t>      Semester course (five class periods per week</a:t>
            </a:r>
            <a:r>
              <a:rPr lang="en-US" sz="1400" b="1" dirty="0" smtClean="0">
                <a:uFill>
                  <a:solidFill>
                    <a:srgbClr val="FF0000"/>
                  </a:solidFill>
                </a:uFill>
                <a:latin typeface="Bookman Old Style" panose="02050604050505020204" pitchFamily="18" charset="0"/>
                <a:ea typeface="Times New Roman"/>
              </a:rPr>
              <a:t>):          6</a:t>
            </a:r>
            <a:endParaRPr lang="en-US" sz="1400" dirty="0">
              <a:uFill>
                <a:solidFill>
                  <a:srgbClr val="FF0000"/>
                </a:solidFill>
              </a:uFill>
              <a:latin typeface="Bookman Old Style" panose="02050604050505020204" pitchFamily="18" charset="0"/>
              <a:ea typeface="Times New Roman"/>
            </a:endParaRPr>
          </a:p>
          <a:p>
            <a:pPr>
              <a:tabLst>
                <a:tab pos="2819400" algn="r"/>
              </a:tabLst>
            </a:pPr>
            <a:r>
              <a:rPr lang="en-US" sz="1400" b="1" dirty="0">
                <a:uFill>
                  <a:solidFill>
                    <a:srgbClr val="FF0000"/>
                  </a:solidFill>
                </a:uFill>
                <a:latin typeface="Bookman Old Style" panose="02050604050505020204" pitchFamily="18" charset="0"/>
                <a:ea typeface="Times New Roman"/>
              </a:rPr>
              <a:t>                                           All health &amp; PE courses:                          3</a:t>
            </a:r>
            <a:endParaRPr lang="en-US" sz="1400" dirty="0">
              <a:uFill>
                <a:solidFill>
                  <a:srgbClr val="FF0000"/>
                </a:solidFill>
              </a:uFill>
              <a:latin typeface="Bookman Old Style" panose="02050604050505020204" pitchFamily="18" charset="0"/>
              <a:ea typeface="Times New Roman"/>
            </a:endParaRPr>
          </a:p>
          <a:p>
            <a:pPr>
              <a:tabLst>
                <a:tab pos="3733800" algn="l"/>
              </a:tabLst>
            </a:pPr>
            <a:r>
              <a:rPr lang="en-US" sz="1400" b="1" dirty="0">
                <a:uFill>
                  <a:solidFill>
                    <a:srgbClr val="FF0000"/>
                  </a:solidFill>
                </a:uFill>
                <a:latin typeface="Bookman Old Style" panose="02050604050505020204" pitchFamily="18" charset="0"/>
                <a:ea typeface="Times New Roman"/>
              </a:rPr>
              <a:t>                          </a:t>
            </a:r>
            <a:r>
              <a:rPr lang="en-US" sz="1400" b="1" dirty="0" smtClean="0">
                <a:uFill>
                  <a:solidFill>
                    <a:srgbClr val="FF0000"/>
                  </a:solidFill>
                </a:uFill>
                <a:latin typeface="Bookman Old Style" panose="02050604050505020204" pitchFamily="18" charset="0"/>
                <a:ea typeface="Times New Roman"/>
              </a:rPr>
              <a:t>Courses </a:t>
            </a:r>
            <a:r>
              <a:rPr lang="en-US" sz="1400" b="1" dirty="0">
                <a:uFill>
                  <a:solidFill>
                    <a:srgbClr val="FF0000"/>
                  </a:solidFill>
                </a:uFill>
                <a:latin typeface="Bookman Old Style" panose="02050604050505020204" pitchFamily="18" charset="0"/>
                <a:ea typeface="Times New Roman"/>
              </a:rPr>
              <a:t>that deviate from the above:  Prorate absences</a:t>
            </a:r>
            <a:endParaRPr lang="en-US" sz="1400" dirty="0">
              <a:effectLst/>
              <a:uFill>
                <a:solidFill>
                  <a:srgbClr val="FF0000"/>
                </a:solidFill>
              </a:uFill>
              <a:latin typeface="Bookman Old Style" panose="02050604050505020204" pitchFamily="18" charset="0"/>
              <a:ea typeface="Times New Roman"/>
            </a:endParaRPr>
          </a:p>
        </p:txBody>
      </p:sp>
      <p:sp>
        <p:nvSpPr>
          <p:cNvPr id="3" name="Title 1"/>
          <p:cNvSpPr txBox="1">
            <a:spLocks/>
          </p:cNvSpPr>
          <p:nvPr/>
        </p:nvSpPr>
        <p:spPr>
          <a:xfrm>
            <a:off x="609600" y="381000"/>
            <a:ext cx="7772400" cy="1676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rgbClr val="0070C0"/>
                </a:solidFill>
                <a:latin typeface="Bookman Old Style" pitchFamily="18" charset="0"/>
              </a:rPr>
              <a:t>FAIRFIELD LUDLOWE </a:t>
            </a:r>
            <a:br>
              <a:rPr lang="en-US" sz="4000" b="1" dirty="0" smtClean="0">
                <a:solidFill>
                  <a:srgbClr val="0070C0"/>
                </a:solidFill>
                <a:latin typeface="Bookman Old Style" pitchFamily="18" charset="0"/>
              </a:rPr>
            </a:br>
            <a:r>
              <a:rPr lang="en-US" sz="4000" b="1" dirty="0" smtClean="0">
                <a:solidFill>
                  <a:srgbClr val="0070C0"/>
                </a:solidFill>
                <a:latin typeface="Bookman Old Style" pitchFamily="18" charset="0"/>
              </a:rPr>
              <a:t>HIGH SCHOOL</a:t>
            </a:r>
            <a:endParaRPr lang="en-US" sz="4000" b="1" dirty="0">
              <a:solidFill>
                <a:srgbClr val="0070C0"/>
              </a:solidFill>
              <a:latin typeface="Bookman Old Style" pitchFamily="18" charset="0"/>
            </a:endParaRPr>
          </a:p>
        </p:txBody>
      </p:sp>
    </p:spTree>
    <p:extLst>
      <p:ext uri="{BB962C8B-B14F-4D97-AF65-F5344CB8AC3E}">
        <p14:creationId xmlns:p14="http://schemas.microsoft.com/office/powerpoint/2010/main" val="168900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43345" y="1905000"/>
            <a:ext cx="7924800" cy="4585871"/>
          </a:xfrm>
          <a:prstGeom prst="rect">
            <a:avLst/>
          </a:prstGeom>
        </p:spPr>
        <p:txBody>
          <a:bodyPr wrap="square">
            <a:spAutoFit/>
          </a:bodyPr>
          <a:lstStyle/>
          <a:p>
            <a:r>
              <a:rPr lang="en-US" sz="1600" b="1" dirty="0">
                <a:latin typeface="Bookman Old Style" pitchFamily="18" charset="0"/>
              </a:rPr>
              <a:t>REQUIREMENTS FOR GRADUATION </a:t>
            </a:r>
            <a:endParaRPr lang="en-US" sz="1600" dirty="0">
              <a:latin typeface="Bookman Old Style" pitchFamily="18" charset="0"/>
            </a:endParaRPr>
          </a:p>
          <a:p>
            <a:r>
              <a:rPr lang="en-US" sz="1600" i="1" dirty="0">
                <a:latin typeface="Bookman Old Style" pitchFamily="18" charset="0"/>
              </a:rPr>
              <a:t>Board of Education Policy 5225</a:t>
            </a:r>
            <a:endParaRPr lang="en-US" sz="1600" dirty="0">
              <a:latin typeface="Bookman Old Style" pitchFamily="18" charset="0"/>
            </a:endParaRPr>
          </a:p>
          <a:p>
            <a:r>
              <a:rPr lang="en-US" sz="900" b="1" dirty="0">
                <a:latin typeface="Bookman Old Style" pitchFamily="18" charset="0"/>
              </a:rPr>
              <a:t> </a:t>
            </a:r>
            <a:endParaRPr lang="en-US" sz="900" dirty="0">
              <a:latin typeface="Bookman Old Style" pitchFamily="18" charset="0"/>
            </a:endParaRPr>
          </a:p>
          <a:p>
            <a:r>
              <a:rPr lang="en-US" sz="1600" dirty="0" smtClean="0">
                <a:latin typeface="Bookman Old Style" pitchFamily="18" charset="0"/>
              </a:rPr>
              <a:t>To </a:t>
            </a:r>
            <a:r>
              <a:rPr lang="en-US" sz="1600" dirty="0">
                <a:latin typeface="Bookman Old Style" pitchFamily="18" charset="0"/>
              </a:rPr>
              <a:t>graduate from the Fairfield Public Schools a student must earn a minimum of 43 credits and meet the credit distribution requirement. A student must also demonstrate the designated computer applications proficiency.</a:t>
            </a:r>
          </a:p>
          <a:p>
            <a:r>
              <a:rPr lang="en-US" sz="1600" b="1" dirty="0">
                <a:latin typeface="Bookman Old Style" pitchFamily="18" charset="0"/>
              </a:rPr>
              <a:t> </a:t>
            </a:r>
            <a:endParaRPr lang="en-US" sz="1600" dirty="0">
              <a:latin typeface="Bookman Old Style" pitchFamily="18" charset="0"/>
            </a:endParaRPr>
          </a:p>
          <a:p>
            <a:r>
              <a:rPr lang="en-US" sz="1600" b="1" cap="all" dirty="0">
                <a:latin typeface="Bookman Old Style" pitchFamily="18" charset="0"/>
              </a:rPr>
              <a:t>Credit Requirements for Graduation</a:t>
            </a:r>
            <a:endParaRPr lang="en-US" sz="1600" dirty="0">
              <a:latin typeface="Bookman Old Style" pitchFamily="18" charset="0"/>
            </a:endParaRPr>
          </a:p>
          <a:p>
            <a:r>
              <a:rPr lang="en-US" sz="1600" dirty="0" smtClean="0">
                <a:latin typeface="Bookman Old Style" pitchFamily="18" charset="0"/>
              </a:rPr>
              <a:t>To </a:t>
            </a:r>
            <a:r>
              <a:rPr lang="en-US" sz="1600" dirty="0">
                <a:latin typeface="Bookman Old Style" pitchFamily="18" charset="0"/>
              </a:rPr>
              <a:t>meet the minimum requirements for a high school diploma, a student must earn 43 credits and achieve the following credit distribution:</a:t>
            </a:r>
          </a:p>
          <a:p>
            <a:r>
              <a:rPr lang="en-US" sz="1600" dirty="0">
                <a:latin typeface="Bookman Old Style" pitchFamily="18" charset="0"/>
              </a:rPr>
              <a:t>	English		</a:t>
            </a:r>
            <a:r>
              <a:rPr lang="en-US" sz="1600" dirty="0" smtClean="0">
                <a:latin typeface="Bookman Old Style" pitchFamily="18" charset="0"/>
              </a:rPr>
              <a:t>		8 </a:t>
            </a:r>
            <a:r>
              <a:rPr lang="en-US" sz="1600" dirty="0">
                <a:latin typeface="Bookman Old Style" pitchFamily="18" charset="0"/>
              </a:rPr>
              <a:t>credits</a:t>
            </a:r>
          </a:p>
          <a:p>
            <a:r>
              <a:rPr lang="en-US" sz="1600" dirty="0">
                <a:latin typeface="Bookman Old Style" pitchFamily="18" charset="0"/>
              </a:rPr>
              <a:t>	Math		</a:t>
            </a:r>
            <a:r>
              <a:rPr lang="en-US" sz="1600" dirty="0" smtClean="0">
                <a:latin typeface="Bookman Old Style" pitchFamily="18" charset="0"/>
              </a:rPr>
              <a:t>		6 </a:t>
            </a:r>
            <a:r>
              <a:rPr lang="en-US" sz="1600" dirty="0">
                <a:latin typeface="Bookman Old Style" pitchFamily="18" charset="0"/>
              </a:rPr>
              <a:t>credits</a:t>
            </a:r>
          </a:p>
          <a:p>
            <a:r>
              <a:rPr lang="en-US" sz="1600" dirty="0">
                <a:latin typeface="Bookman Old Style" pitchFamily="18" charset="0"/>
              </a:rPr>
              <a:t>	Science		</a:t>
            </a:r>
            <a:r>
              <a:rPr lang="en-US" sz="1600" dirty="0" smtClean="0">
                <a:latin typeface="Bookman Old Style" pitchFamily="18" charset="0"/>
              </a:rPr>
              <a:t>		6 </a:t>
            </a:r>
            <a:r>
              <a:rPr lang="en-US" sz="1600" dirty="0">
                <a:latin typeface="Bookman Old Style" pitchFamily="18" charset="0"/>
              </a:rPr>
              <a:t>credits</a:t>
            </a:r>
          </a:p>
          <a:p>
            <a:r>
              <a:rPr lang="en-US" sz="1600" dirty="0">
                <a:latin typeface="Bookman Old Style" pitchFamily="18" charset="0"/>
              </a:rPr>
              <a:t>	Social Studies		</a:t>
            </a:r>
            <a:r>
              <a:rPr lang="en-US" sz="1600" dirty="0" smtClean="0">
                <a:latin typeface="Bookman Old Style" pitchFamily="18" charset="0"/>
              </a:rPr>
              <a:t>	7 </a:t>
            </a:r>
            <a:r>
              <a:rPr lang="en-US" sz="1600" dirty="0">
                <a:latin typeface="Bookman Old Style" pitchFamily="18" charset="0"/>
              </a:rPr>
              <a:t>credits</a:t>
            </a:r>
          </a:p>
          <a:p>
            <a:r>
              <a:rPr lang="en-US" sz="1600" dirty="0">
                <a:latin typeface="Bookman Old Style" pitchFamily="18" charset="0"/>
              </a:rPr>
              <a:t>	Physical Education &amp; Health	</a:t>
            </a:r>
            <a:r>
              <a:rPr lang="en-US" sz="1600" dirty="0" smtClean="0">
                <a:latin typeface="Bookman Old Style" pitchFamily="18" charset="0"/>
              </a:rPr>
              <a:t>4 years (8 </a:t>
            </a:r>
            <a:r>
              <a:rPr lang="en-US" sz="1600" dirty="0">
                <a:latin typeface="Bookman Old Style" pitchFamily="18" charset="0"/>
              </a:rPr>
              <a:t>units)</a:t>
            </a:r>
          </a:p>
          <a:p>
            <a:r>
              <a:rPr lang="en-US" sz="1600" dirty="0">
                <a:latin typeface="Bookman Old Style" pitchFamily="18" charset="0"/>
              </a:rPr>
              <a:t>	Arts/Vocational		</a:t>
            </a:r>
            <a:r>
              <a:rPr lang="en-US" sz="1600" dirty="0" smtClean="0">
                <a:latin typeface="Bookman Old Style" pitchFamily="18" charset="0"/>
              </a:rPr>
              <a:t>	2 </a:t>
            </a:r>
            <a:r>
              <a:rPr lang="en-US" sz="1600" dirty="0">
                <a:latin typeface="Bookman Old Style" pitchFamily="18" charset="0"/>
              </a:rPr>
              <a:t>credits</a:t>
            </a:r>
          </a:p>
          <a:p>
            <a:r>
              <a:rPr lang="en-US" sz="1600" i="1" dirty="0">
                <a:latin typeface="Bookman Old Style" pitchFamily="18" charset="0"/>
              </a:rPr>
              <a:t> </a:t>
            </a:r>
            <a:endParaRPr lang="en-US" sz="1600" dirty="0">
              <a:latin typeface="Bookman Old Style" pitchFamily="18" charset="0"/>
            </a:endParaRPr>
          </a:p>
        </p:txBody>
      </p:sp>
      <p:sp>
        <p:nvSpPr>
          <p:cNvPr id="3" name="Title 1"/>
          <p:cNvSpPr txBox="1">
            <a:spLocks/>
          </p:cNvSpPr>
          <p:nvPr/>
        </p:nvSpPr>
        <p:spPr>
          <a:xfrm>
            <a:off x="609600" y="381000"/>
            <a:ext cx="7772400" cy="1676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rgbClr val="0070C0"/>
                </a:solidFill>
                <a:latin typeface="Bookman Old Style" pitchFamily="18" charset="0"/>
              </a:rPr>
              <a:t>FAIRFIELD LUDLOWE </a:t>
            </a:r>
            <a:br>
              <a:rPr lang="en-US" sz="4000" b="1" dirty="0" smtClean="0">
                <a:solidFill>
                  <a:srgbClr val="0070C0"/>
                </a:solidFill>
                <a:latin typeface="Bookman Old Style" pitchFamily="18" charset="0"/>
              </a:rPr>
            </a:br>
            <a:r>
              <a:rPr lang="en-US" sz="4000" b="1" dirty="0" smtClean="0">
                <a:solidFill>
                  <a:srgbClr val="0070C0"/>
                </a:solidFill>
                <a:latin typeface="Bookman Old Style" pitchFamily="18" charset="0"/>
              </a:rPr>
              <a:t>HIGH SCHOOL</a:t>
            </a:r>
            <a:endParaRPr lang="en-US" sz="4000" b="1" dirty="0">
              <a:solidFill>
                <a:srgbClr val="0070C0"/>
              </a:solidFill>
              <a:latin typeface="Bookman Old Style" pitchFamily="18" charset="0"/>
            </a:endParaRPr>
          </a:p>
        </p:txBody>
      </p:sp>
    </p:spTree>
    <p:extLst>
      <p:ext uri="{BB962C8B-B14F-4D97-AF65-F5344CB8AC3E}">
        <p14:creationId xmlns:p14="http://schemas.microsoft.com/office/powerpoint/2010/main" val="2835103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133600"/>
            <a:ext cx="8001000" cy="4524315"/>
          </a:xfrm>
          <a:prstGeom prst="rect">
            <a:avLst/>
          </a:prstGeom>
        </p:spPr>
        <p:txBody>
          <a:bodyPr wrap="square">
            <a:spAutoFit/>
          </a:bodyPr>
          <a:lstStyle/>
          <a:p>
            <a:r>
              <a:rPr lang="en-US" b="1" u="sng" dirty="0">
                <a:latin typeface="Bookman Old Style" pitchFamily="18" charset="0"/>
              </a:rPr>
              <a:t>EARLY COMPLETION OF HIGH SCHOOL GRADUATION REQUIREMENTS</a:t>
            </a:r>
            <a:br>
              <a:rPr lang="en-US" b="1" u="sng" dirty="0">
                <a:latin typeface="Bookman Old Style" pitchFamily="18" charset="0"/>
              </a:rPr>
            </a:br>
            <a:endParaRPr lang="en-US" dirty="0">
              <a:latin typeface="Bookman Old Style" pitchFamily="18" charset="0"/>
            </a:endParaRPr>
          </a:p>
          <a:p>
            <a:r>
              <a:rPr lang="en-US" dirty="0" smtClean="0">
                <a:latin typeface="Bookman Old Style" pitchFamily="18" charset="0"/>
              </a:rPr>
              <a:t>It </a:t>
            </a:r>
            <a:r>
              <a:rPr lang="en-US" dirty="0">
                <a:latin typeface="Bookman Old Style" pitchFamily="18" charset="0"/>
              </a:rPr>
              <a:t>is possible for students who are willing and able to plan ahead to complete high school in less than 4 years. Those who want to finish in 3-1/2 years must complete their plans by June of their 11th grade year.</a:t>
            </a:r>
          </a:p>
          <a:p>
            <a:r>
              <a:rPr lang="en-US" dirty="0">
                <a:latin typeface="Bookman Old Style" pitchFamily="18" charset="0"/>
              </a:rPr>
              <a:t> </a:t>
            </a:r>
          </a:p>
          <a:p>
            <a:r>
              <a:rPr lang="en-US" dirty="0" smtClean="0">
                <a:latin typeface="Bookman Old Style" pitchFamily="18" charset="0"/>
              </a:rPr>
              <a:t>All </a:t>
            </a:r>
            <a:r>
              <a:rPr lang="en-US" dirty="0">
                <a:latin typeface="Bookman Old Style" pitchFamily="18" charset="0"/>
              </a:rPr>
              <a:t>plans for early completion of high school must be carefully reviewed to be sure all situations have been thoroughly explored and understood by the student and his parents.  A parent letter indicating the plan must be filed with the Director of Pupil Services and Counseling.  The Headmaster must approve all requests.  Students approved for the early completion of high school are expected to complete the program as planned.</a:t>
            </a:r>
          </a:p>
          <a:p>
            <a:r>
              <a:rPr lang="en-US" dirty="0">
                <a:latin typeface="Bookman Old Style" pitchFamily="18" charset="0"/>
              </a:rPr>
              <a:t> </a:t>
            </a:r>
          </a:p>
        </p:txBody>
      </p:sp>
      <p:sp>
        <p:nvSpPr>
          <p:cNvPr id="3" name="Title 1"/>
          <p:cNvSpPr txBox="1">
            <a:spLocks/>
          </p:cNvSpPr>
          <p:nvPr/>
        </p:nvSpPr>
        <p:spPr>
          <a:xfrm>
            <a:off x="609600" y="381000"/>
            <a:ext cx="7772400" cy="1676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rgbClr val="0070C0"/>
                </a:solidFill>
                <a:latin typeface="Bookman Old Style" pitchFamily="18" charset="0"/>
              </a:rPr>
              <a:t>FAIRFIELD LUDLOWE </a:t>
            </a:r>
            <a:br>
              <a:rPr lang="en-US" sz="4000" b="1" dirty="0" smtClean="0">
                <a:solidFill>
                  <a:srgbClr val="0070C0"/>
                </a:solidFill>
                <a:latin typeface="Bookman Old Style" pitchFamily="18" charset="0"/>
              </a:rPr>
            </a:br>
            <a:r>
              <a:rPr lang="en-US" sz="4000" b="1" dirty="0" smtClean="0">
                <a:solidFill>
                  <a:srgbClr val="0070C0"/>
                </a:solidFill>
                <a:latin typeface="Bookman Old Style" pitchFamily="18" charset="0"/>
              </a:rPr>
              <a:t>HIGH SCHOOL</a:t>
            </a:r>
            <a:endParaRPr lang="en-US" sz="4000" b="1" dirty="0">
              <a:solidFill>
                <a:srgbClr val="0070C0"/>
              </a:solidFill>
              <a:latin typeface="Bookman Old Style" pitchFamily="18" charset="0"/>
            </a:endParaRPr>
          </a:p>
        </p:txBody>
      </p:sp>
    </p:spTree>
    <p:extLst>
      <p:ext uri="{BB962C8B-B14F-4D97-AF65-F5344CB8AC3E}">
        <p14:creationId xmlns:p14="http://schemas.microsoft.com/office/powerpoint/2010/main" val="1884155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42842069"/>
              </p:ext>
            </p:extLst>
          </p:nvPr>
        </p:nvGraphicFramePr>
        <p:xfrm>
          <a:off x="1752600" y="470836"/>
          <a:ext cx="5562600" cy="6171833"/>
        </p:xfrm>
        <a:graphic>
          <a:graphicData uri="http://schemas.openxmlformats.org/drawingml/2006/table">
            <a:tbl>
              <a:tblPr firstRow="1" firstCol="1" bandRow="1">
                <a:tableStyleId>{5C22544A-7EE6-4342-B048-85BDC9FD1C3A}</a:tableStyleId>
              </a:tblPr>
              <a:tblGrid>
                <a:gridCol w="5562600"/>
              </a:tblGrid>
              <a:tr h="233819">
                <a:tc>
                  <a:txBody>
                    <a:bodyPr/>
                    <a:lstStyle/>
                    <a:p>
                      <a:pPr marL="0" marR="0" algn="ctr">
                        <a:lnSpc>
                          <a:spcPct val="115000"/>
                        </a:lnSpc>
                        <a:spcBef>
                          <a:spcPts val="0"/>
                        </a:spcBef>
                        <a:spcAft>
                          <a:spcPts val="0"/>
                        </a:spcAft>
                      </a:pPr>
                      <a:r>
                        <a:rPr lang="en-US" sz="1400" dirty="0">
                          <a:solidFill>
                            <a:schemeClr val="tx1"/>
                          </a:solidFill>
                          <a:effectLst/>
                        </a:rPr>
                        <a:t>FAIRFIELD WARDE/ LUDLOWE HIGH SCHOOLS</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34" marR="40434" marT="0" marB="0">
                    <a:solidFill>
                      <a:schemeClr val="bg1"/>
                    </a:solidFill>
                  </a:tcPr>
                </a:tc>
              </a:tr>
              <a:tr h="233819">
                <a:tc>
                  <a:txBody>
                    <a:bodyPr/>
                    <a:lstStyle/>
                    <a:p>
                      <a:pPr marL="0" marR="0" algn="ctr">
                        <a:lnSpc>
                          <a:spcPct val="115000"/>
                        </a:lnSpc>
                        <a:spcBef>
                          <a:spcPts val="0"/>
                        </a:spcBef>
                        <a:spcAft>
                          <a:spcPts val="0"/>
                        </a:spcAft>
                      </a:pPr>
                      <a:r>
                        <a:rPr lang="en-US" sz="1400" dirty="0">
                          <a:solidFill>
                            <a:schemeClr val="tx1"/>
                          </a:solidFill>
                          <a:effectLst/>
                        </a:rPr>
                        <a:t>MARKING PERIOD/REPORT CARD SCHEDULE</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34" marR="40434" marT="0" marB="0">
                    <a:solidFill>
                      <a:schemeClr val="bg1"/>
                    </a:solidFill>
                  </a:tcPr>
                </a:tc>
              </a:tr>
              <a:tr h="233819">
                <a:tc>
                  <a:txBody>
                    <a:bodyPr/>
                    <a:lstStyle/>
                    <a:p>
                      <a:pPr marL="0" marR="0" algn="ctr">
                        <a:lnSpc>
                          <a:spcPct val="115000"/>
                        </a:lnSpc>
                        <a:spcBef>
                          <a:spcPts val="0"/>
                        </a:spcBef>
                        <a:spcAft>
                          <a:spcPts val="0"/>
                        </a:spcAft>
                      </a:pPr>
                      <a:r>
                        <a:rPr lang="en-US" sz="1400" u="sng" dirty="0">
                          <a:solidFill>
                            <a:schemeClr val="tx1"/>
                          </a:solidFill>
                          <a:effectLst/>
                        </a:rPr>
                        <a:t>2015—2016</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34" marR="40434" marT="0" marB="0">
                    <a:solidFill>
                      <a:schemeClr val="bg1"/>
                    </a:solidFill>
                  </a:tcPr>
                </a:tc>
              </a:tr>
              <a:tr h="73152">
                <a:tc>
                  <a:txBody>
                    <a:bodyPr/>
                    <a:lstStyle/>
                    <a:p>
                      <a:pPr marL="0" marR="0" algn="ctr">
                        <a:lnSpc>
                          <a:spcPct val="115000"/>
                        </a:lnSpc>
                        <a:spcBef>
                          <a:spcPts val="0"/>
                        </a:spcBef>
                        <a:spcAft>
                          <a:spcPts val="0"/>
                        </a:spcAft>
                      </a:pP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34" marR="40434" marT="0" marB="0">
                    <a:solidFill>
                      <a:schemeClr val="bg1"/>
                    </a:solidFill>
                  </a:tcPr>
                </a:tc>
              </a:tr>
              <a:tr h="233819">
                <a:tc>
                  <a:txBody>
                    <a:bodyPr/>
                    <a:lstStyle/>
                    <a:p>
                      <a:pPr marL="0" marR="0" algn="ctr">
                        <a:lnSpc>
                          <a:spcPct val="115000"/>
                        </a:lnSpc>
                        <a:spcBef>
                          <a:spcPts val="0"/>
                        </a:spcBef>
                        <a:spcAft>
                          <a:spcPts val="0"/>
                        </a:spcAft>
                      </a:pPr>
                      <a:r>
                        <a:rPr lang="en-US" sz="1400" dirty="0">
                          <a:solidFill>
                            <a:schemeClr val="tx1"/>
                          </a:solidFill>
                          <a:effectLst/>
                        </a:rPr>
                        <a:t>SEMESTER ONE</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34" marR="40434" marT="0" marB="0">
                    <a:solidFill>
                      <a:schemeClr val="bg1"/>
                    </a:solidFill>
                  </a:tcPr>
                </a:tc>
              </a:tr>
              <a:tr h="233819">
                <a:tc>
                  <a:txBody>
                    <a:bodyPr/>
                    <a:lstStyle/>
                    <a:p>
                      <a:pPr marL="0" marR="0" algn="l">
                        <a:lnSpc>
                          <a:spcPct val="115000"/>
                        </a:lnSpc>
                        <a:spcBef>
                          <a:spcPts val="0"/>
                        </a:spcBef>
                        <a:spcAft>
                          <a:spcPts val="0"/>
                        </a:spcAft>
                      </a:pPr>
                      <a:r>
                        <a:rPr lang="en-US" sz="1400" dirty="0">
                          <a:solidFill>
                            <a:schemeClr val="tx1"/>
                          </a:solidFill>
                          <a:effectLst/>
                        </a:rPr>
                        <a:t>Marking Period 1</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34" marR="40434" marT="0" marB="0">
                    <a:solidFill>
                      <a:schemeClr val="bg1"/>
                    </a:solidFill>
                  </a:tcPr>
                </a:tc>
              </a:tr>
              <a:tr h="233819">
                <a:tc>
                  <a:txBody>
                    <a:bodyPr/>
                    <a:lstStyle/>
                    <a:p>
                      <a:pPr marL="0" marR="0" algn="l">
                        <a:lnSpc>
                          <a:spcPct val="115000"/>
                        </a:lnSpc>
                        <a:spcBef>
                          <a:spcPts val="0"/>
                        </a:spcBef>
                        <a:spcAft>
                          <a:spcPts val="0"/>
                        </a:spcAft>
                      </a:pPr>
                      <a:r>
                        <a:rPr lang="en-US" sz="1400" dirty="0">
                          <a:solidFill>
                            <a:schemeClr val="tx1"/>
                          </a:solidFill>
                          <a:effectLst/>
                        </a:rPr>
                        <a:t>September 3—November 10, 2015 (45 days—D1=23, D2=22)</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34" marR="40434" marT="0" marB="0">
                    <a:solidFill>
                      <a:schemeClr val="bg1"/>
                    </a:solidFill>
                  </a:tcPr>
                </a:tc>
              </a:tr>
              <a:tr h="701457">
                <a:tc>
                  <a:txBody>
                    <a:bodyPr/>
                    <a:lstStyle/>
                    <a:p>
                      <a:pPr marL="0" marR="0" algn="l">
                        <a:lnSpc>
                          <a:spcPct val="115000"/>
                        </a:lnSpc>
                        <a:spcBef>
                          <a:spcPts val="0"/>
                        </a:spcBef>
                        <a:spcAft>
                          <a:spcPts val="0"/>
                        </a:spcAft>
                      </a:pPr>
                      <a:r>
                        <a:rPr lang="en-US" sz="1400" dirty="0">
                          <a:solidFill>
                            <a:schemeClr val="tx1"/>
                          </a:solidFill>
                          <a:effectLst/>
                        </a:rPr>
                        <a:t>Tuesday November 10, 2015 2:00 p.m. </a:t>
                      </a:r>
                      <a:endParaRPr lang="en-US" sz="1050" dirty="0">
                        <a:solidFill>
                          <a:schemeClr val="tx1"/>
                        </a:solidFill>
                        <a:effectLst/>
                      </a:endParaRPr>
                    </a:p>
                    <a:p>
                      <a:pPr marL="342900" marR="0" lvl="0" indent="-342900" algn="l">
                        <a:lnSpc>
                          <a:spcPct val="115000"/>
                        </a:lnSpc>
                        <a:spcBef>
                          <a:spcPts val="0"/>
                        </a:spcBef>
                        <a:spcAft>
                          <a:spcPts val="0"/>
                        </a:spcAft>
                        <a:buFont typeface="Symbol" panose="05050102010706020507" pitchFamily="18" charset="2"/>
                        <a:buChar char=""/>
                      </a:pPr>
                      <a:r>
                        <a:rPr lang="en-US" sz="1400" dirty="0">
                          <a:solidFill>
                            <a:schemeClr val="tx1"/>
                          </a:solidFill>
                          <a:effectLst/>
                        </a:rPr>
                        <a:t>Portal closed to parents &amp; students </a:t>
                      </a:r>
                      <a:endParaRPr lang="en-US" sz="1050" dirty="0">
                        <a:solidFill>
                          <a:schemeClr val="tx1"/>
                        </a:solidFill>
                        <a:effectLst/>
                      </a:endParaRPr>
                    </a:p>
                    <a:p>
                      <a:pPr marL="457200" marR="0" algn="just">
                        <a:lnSpc>
                          <a:spcPct val="115000"/>
                        </a:lnSpc>
                        <a:spcBef>
                          <a:spcPts val="0"/>
                        </a:spcBef>
                        <a:spcAft>
                          <a:spcPts val="0"/>
                        </a:spcAft>
                      </a:pPr>
                      <a:r>
                        <a:rPr lang="en-US" sz="1400" dirty="0">
                          <a:solidFill>
                            <a:schemeClr val="tx1"/>
                          </a:solidFill>
                          <a:effectLst/>
                        </a:rPr>
                        <a:t> </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34" marR="40434" marT="0" marB="0">
                    <a:solidFill>
                      <a:schemeClr val="bg1"/>
                    </a:solidFill>
                  </a:tcPr>
                </a:tc>
              </a:tr>
              <a:tr h="507944">
                <a:tc>
                  <a:txBody>
                    <a:bodyPr/>
                    <a:lstStyle/>
                    <a:p>
                      <a:pPr marL="0" marR="0" algn="l">
                        <a:lnSpc>
                          <a:spcPct val="115000"/>
                        </a:lnSpc>
                        <a:spcBef>
                          <a:spcPts val="0"/>
                        </a:spcBef>
                        <a:spcAft>
                          <a:spcPts val="0"/>
                        </a:spcAft>
                      </a:pPr>
                      <a:r>
                        <a:rPr lang="en-US" sz="1400" dirty="0">
                          <a:solidFill>
                            <a:schemeClr val="tx1"/>
                          </a:solidFill>
                          <a:effectLst/>
                        </a:rPr>
                        <a:t>Wednesday, November, 18, 2015 2:00 p.m.</a:t>
                      </a:r>
                      <a:endParaRPr lang="en-US" sz="1050" dirty="0">
                        <a:solidFill>
                          <a:schemeClr val="tx1"/>
                        </a:solidFill>
                        <a:effectLst/>
                      </a:endParaRPr>
                    </a:p>
                    <a:p>
                      <a:pPr marL="342900" marR="0" lvl="0" indent="-342900" algn="l">
                        <a:lnSpc>
                          <a:spcPct val="115000"/>
                        </a:lnSpc>
                        <a:spcBef>
                          <a:spcPts val="0"/>
                        </a:spcBef>
                        <a:spcAft>
                          <a:spcPts val="0"/>
                        </a:spcAft>
                        <a:buFont typeface="Symbol" panose="05050102010706020507" pitchFamily="18" charset="2"/>
                        <a:buChar char=""/>
                      </a:pPr>
                      <a:r>
                        <a:rPr lang="en-US" sz="1400" dirty="0">
                          <a:solidFill>
                            <a:schemeClr val="tx1"/>
                          </a:solidFill>
                          <a:effectLst/>
                        </a:rPr>
                        <a:t>Portal reopens to parents &amp; students to access report </a:t>
                      </a:r>
                      <a:r>
                        <a:rPr lang="en-US" sz="1400" dirty="0" smtClean="0">
                          <a:solidFill>
                            <a:schemeClr val="tx1"/>
                          </a:solidFill>
                          <a:effectLst/>
                        </a:rPr>
                        <a:t>cards</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34" marR="40434" marT="0" marB="0">
                    <a:solidFill>
                      <a:schemeClr val="bg1"/>
                    </a:solidFill>
                  </a:tcPr>
                </a:tc>
              </a:tr>
              <a:tr h="152400">
                <a:tc>
                  <a:txBody>
                    <a:bodyPr/>
                    <a:lstStyle/>
                    <a:p>
                      <a:pPr marL="0" marR="0" algn="just">
                        <a:lnSpc>
                          <a:spcPct val="115000"/>
                        </a:lnSpc>
                        <a:spcBef>
                          <a:spcPts val="0"/>
                        </a:spcBef>
                        <a:spcAft>
                          <a:spcPts val="0"/>
                        </a:spcAft>
                      </a:pPr>
                      <a:r>
                        <a:rPr lang="en-US" sz="1400" dirty="0">
                          <a:solidFill>
                            <a:schemeClr val="tx1"/>
                          </a:solidFill>
                          <a:effectLst/>
                        </a:rPr>
                        <a:t> </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34" marR="40434" marT="0" marB="0">
                    <a:solidFill>
                      <a:schemeClr val="bg1"/>
                    </a:solidFill>
                  </a:tcPr>
                </a:tc>
              </a:tr>
              <a:tr h="233819">
                <a:tc>
                  <a:txBody>
                    <a:bodyPr/>
                    <a:lstStyle/>
                    <a:p>
                      <a:pPr marL="0" marR="0" algn="l">
                        <a:lnSpc>
                          <a:spcPct val="115000"/>
                        </a:lnSpc>
                        <a:spcBef>
                          <a:spcPts val="0"/>
                        </a:spcBef>
                        <a:spcAft>
                          <a:spcPts val="0"/>
                        </a:spcAft>
                      </a:pPr>
                      <a:r>
                        <a:rPr lang="en-US" sz="1400" dirty="0">
                          <a:solidFill>
                            <a:schemeClr val="tx1"/>
                          </a:solidFill>
                          <a:effectLst/>
                        </a:rPr>
                        <a:t>Marking Period 2</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34" marR="40434" marT="0" marB="0">
                    <a:solidFill>
                      <a:schemeClr val="bg1"/>
                    </a:solidFill>
                  </a:tcPr>
                </a:tc>
              </a:tr>
              <a:tr h="233819">
                <a:tc>
                  <a:txBody>
                    <a:bodyPr/>
                    <a:lstStyle/>
                    <a:p>
                      <a:pPr marL="0" marR="0" algn="l">
                        <a:lnSpc>
                          <a:spcPct val="115000"/>
                        </a:lnSpc>
                        <a:spcBef>
                          <a:spcPts val="0"/>
                        </a:spcBef>
                        <a:spcAft>
                          <a:spcPts val="0"/>
                        </a:spcAft>
                      </a:pPr>
                      <a:r>
                        <a:rPr lang="en-US" sz="1400" dirty="0">
                          <a:solidFill>
                            <a:schemeClr val="tx1"/>
                          </a:solidFill>
                          <a:effectLst/>
                        </a:rPr>
                        <a:t>November 11—January 27, 2016 (45 days—D1=22, D2=23)</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34" marR="40434" marT="0" marB="0">
                    <a:solidFill>
                      <a:schemeClr val="bg1"/>
                    </a:solidFill>
                  </a:tcPr>
                </a:tc>
              </a:tr>
              <a:tr h="701457">
                <a:tc>
                  <a:txBody>
                    <a:bodyPr/>
                    <a:lstStyle/>
                    <a:p>
                      <a:pPr marL="0" marR="0" algn="l">
                        <a:lnSpc>
                          <a:spcPct val="115000"/>
                        </a:lnSpc>
                        <a:spcBef>
                          <a:spcPts val="0"/>
                        </a:spcBef>
                        <a:spcAft>
                          <a:spcPts val="0"/>
                        </a:spcAft>
                      </a:pPr>
                      <a:r>
                        <a:rPr lang="en-US" sz="1400" dirty="0">
                          <a:solidFill>
                            <a:schemeClr val="tx1"/>
                          </a:solidFill>
                          <a:effectLst/>
                        </a:rPr>
                        <a:t>Wednesday, January 27, 2016 2:00 p.m.</a:t>
                      </a:r>
                      <a:endParaRPr lang="en-US" sz="1050" dirty="0">
                        <a:solidFill>
                          <a:schemeClr val="tx1"/>
                        </a:solidFill>
                        <a:effectLst/>
                      </a:endParaRPr>
                    </a:p>
                    <a:p>
                      <a:pPr marL="342900" marR="0" lvl="0" indent="-342900" algn="l">
                        <a:lnSpc>
                          <a:spcPct val="115000"/>
                        </a:lnSpc>
                        <a:spcBef>
                          <a:spcPts val="0"/>
                        </a:spcBef>
                        <a:spcAft>
                          <a:spcPts val="0"/>
                        </a:spcAft>
                        <a:buFont typeface="Symbol" panose="05050102010706020507" pitchFamily="18" charset="2"/>
                        <a:buChar char=""/>
                      </a:pPr>
                      <a:r>
                        <a:rPr lang="en-US" sz="1400" dirty="0">
                          <a:solidFill>
                            <a:schemeClr val="tx1"/>
                          </a:solidFill>
                          <a:effectLst/>
                        </a:rPr>
                        <a:t>Portal closed to parents &amp; students</a:t>
                      </a:r>
                      <a:endParaRPr lang="en-US" sz="1050" dirty="0">
                        <a:solidFill>
                          <a:schemeClr val="tx1"/>
                        </a:solidFill>
                        <a:effectLst/>
                      </a:endParaRPr>
                    </a:p>
                    <a:p>
                      <a:pPr marL="457200" marR="0" algn="l">
                        <a:lnSpc>
                          <a:spcPct val="115000"/>
                        </a:lnSpc>
                        <a:spcBef>
                          <a:spcPts val="0"/>
                        </a:spcBef>
                        <a:spcAft>
                          <a:spcPts val="0"/>
                        </a:spcAft>
                      </a:pPr>
                      <a:r>
                        <a:rPr lang="en-US" sz="1400" dirty="0">
                          <a:solidFill>
                            <a:schemeClr val="tx1"/>
                          </a:solidFill>
                          <a:effectLst/>
                        </a:rPr>
                        <a:t> </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34" marR="40434" marT="0" marB="0">
                    <a:solidFill>
                      <a:schemeClr val="bg1"/>
                    </a:solidFill>
                  </a:tcPr>
                </a:tc>
              </a:tr>
              <a:tr h="701457">
                <a:tc>
                  <a:txBody>
                    <a:bodyPr/>
                    <a:lstStyle/>
                    <a:p>
                      <a:pPr marL="0" marR="0" algn="l">
                        <a:lnSpc>
                          <a:spcPct val="115000"/>
                        </a:lnSpc>
                        <a:spcBef>
                          <a:spcPts val="0"/>
                        </a:spcBef>
                        <a:spcAft>
                          <a:spcPts val="0"/>
                        </a:spcAft>
                      </a:pPr>
                      <a:r>
                        <a:rPr lang="en-US" sz="1400" dirty="0">
                          <a:solidFill>
                            <a:schemeClr val="tx1"/>
                          </a:solidFill>
                          <a:effectLst/>
                        </a:rPr>
                        <a:t>Thursday February 4, 2016 2:00 p.m. </a:t>
                      </a:r>
                      <a:endParaRPr lang="en-US" sz="1050" dirty="0">
                        <a:solidFill>
                          <a:schemeClr val="tx1"/>
                        </a:solidFill>
                        <a:effectLst/>
                      </a:endParaRPr>
                    </a:p>
                    <a:p>
                      <a:pPr marL="342900" marR="0" lvl="0" indent="-342900" algn="l">
                        <a:lnSpc>
                          <a:spcPct val="115000"/>
                        </a:lnSpc>
                        <a:spcBef>
                          <a:spcPts val="0"/>
                        </a:spcBef>
                        <a:spcAft>
                          <a:spcPts val="0"/>
                        </a:spcAft>
                        <a:buFont typeface="Symbol" panose="05050102010706020507" pitchFamily="18" charset="2"/>
                        <a:buChar char=""/>
                      </a:pPr>
                      <a:r>
                        <a:rPr lang="en-US" sz="1400" dirty="0">
                          <a:solidFill>
                            <a:schemeClr val="tx1"/>
                          </a:solidFill>
                          <a:effectLst/>
                        </a:rPr>
                        <a:t>Portal reopens to parents &amp; students to access report cards</a:t>
                      </a:r>
                      <a:endParaRPr lang="en-US" sz="1050" dirty="0">
                        <a:solidFill>
                          <a:schemeClr val="tx1"/>
                        </a:solidFill>
                        <a:effectLst/>
                      </a:endParaRPr>
                    </a:p>
                    <a:p>
                      <a:pPr marL="0" marR="0" algn="l">
                        <a:lnSpc>
                          <a:spcPct val="115000"/>
                        </a:lnSpc>
                        <a:spcBef>
                          <a:spcPts val="0"/>
                        </a:spcBef>
                        <a:spcAft>
                          <a:spcPts val="0"/>
                        </a:spcAft>
                      </a:pPr>
                      <a:r>
                        <a:rPr lang="en-US" sz="1400" dirty="0">
                          <a:solidFill>
                            <a:schemeClr val="tx1"/>
                          </a:solidFill>
                          <a:effectLst/>
                        </a:rPr>
                        <a:t> </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34" marR="40434" marT="0" marB="0">
                    <a:solidFill>
                      <a:schemeClr val="bg1"/>
                    </a:solidFill>
                  </a:tcPr>
                </a:tc>
              </a:tr>
              <a:tr h="233819">
                <a:tc>
                  <a:txBody>
                    <a:bodyPr/>
                    <a:lstStyle/>
                    <a:p>
                      <a:pPr marL="0" marR="0" algn="ctr">
                        <a:lnSpc>
                          <a:spcPct val="115000"/>
                        </a:lnSpc>
                        <a:spcBef>
                          <a:spcPts val="0"/>
                        </a:spcBef>
                        <a:spcAft>
                          <a:spcPts val="0"/>
                        </a:spcAft>
                      </a:pPr>
                      <a:r>
                        <a:rPr lang="en-US" sz="1400" dirty="0">
                          <a:solidFill>
                            <a:schemeClr val="tx1"/>
                          </a:solidFill>
                          <a:effectLst/>
                        </a:rPr>
                        <a:t>**** MID YEAR EXAMS – January 21, 22, 25, 26****</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34" marR="40434" marT="0" marB="0">
                    <a:solidFill>
                      <a:schemeClr val="bg1"/>
                    </a:solidFill>
                  </a:tcPr>
                </a:tc>
              </a:tr>
              <a:tr h="233819">
                <a:tc>
                  <a:txBody>
                    <a:bodyPr/>
                    <a:lstStyle/>
                    <a:p>
                      <a:pPr marL="0" marR="0" algn="ctr">
                        <a:lnSpc>
                          <a:spcPct val="115000"/>
                        </a:lnSpc>
                        <a:spcBef>
                          <a:spcPts val="0"/>
                        </a:spcBef>
                        <a:spcAft>
                          <a:spcPts val="0"/>
                        </a:spcAft>
                      </a:pPr>
                      <a:r>
                        <a:rPr lang="en-US" sz="1400" dirty="0">
                          <a:solidFill>
                            <a:schemeClr val="tx1"/>
                          </a:solidFill>
                          <a:effectLst/>
                        </a:rPr>
                        <a:t>REVIEW DAY – Wednesday January 27, 2016</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34" marR="40434" marT="0" marB="0">
                    <a:solidFill>
                      <a:schemeClr val="bg1"/>
                    </a:solidFill>
                  </a:tcPr>
                </a:tc>
              </a:tr>
              <a:tr h="233819">
                <a:tc>
                  <a:txBody>
                    <a:bodyPr/>
                    <a:lstStyle/>
                    <a:p>
                      <a:pPr marL="0" marR="0" algn="ctr">
                        <a:lnSpc>
                          <a:spcPct val="115000"/>
                        </a:lnSpc>
                        <a:spcBef>
                          <a:spcPts val="0"/>
                        </a:spcBef>
                        <a:spcAft>
                          <a:spcPts val="0"/>
                        </a:spcAft>
                      </a:pPr>
                      <a:r>
                        <a:rPr lang="en-US" sz="1400" dirty="0">
                          <a:solidFill>
                            <a:schemeClr val="tx1"/>
                          </a:solidFill>
                          <a:effectLst/>
                        </a:rPr>
                        <a:t> </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34" marR="40434" marT="0" marB="0">
                    <a:solidFill>
                      <a:schemeClr val="bg1"/>
                    </a:solidFill>
                  </a:tcPr>
                </a:tc>
              </a:tr>
              <a:tr h="204592">
                <a:tc>
                  <a:txBody>
                    <a:bodyPr/>
                    <a:lstStyle/>
                    <a:p>
                      <a:pPr marL="0" marR="0" algn="l">
                        <a:lnSpc>
                          <a:spcPct val="115000"/>
                        </a:lnSpc>
                        <a:spcBef>
                          <a:spcPts val="0"/>
                        </a:spcBef>
                        <a:spcAft>
                          <a:spcPts val="0"/>
                        </a:spcAft>
                      </a:pPr>
                      <a:r>
                        <a:rPr lang="en-US" sz="1200" dirty="0">
                          <a:solidFill>
                            <a:schemeClr val="tx1"/>
                          </a:solidFill>
                          <a:effectLst/>
                        </a:rPr>
                        <a:t>**** All dates are tentative and flexible</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34" marR="40434" marT="0" marB="0">
                    <a:solidFill>
                      <a:schemeClr val="bg1"/>
                    </a:solidFill>
                  </a:tcPr>
                </a:tc>
              </a:tr>
              <a:tr h="116910">
                <a:tc>
                  <a:txBody>
                    <a:bodyPr/>
                    <a:lstStyle/>
                    <a:p>
                      <a:pPr marL="0" marR="0" algn="ctr">
                        <a:lnSpc>
                          <a:spcPct val="115000"/>
                        </a:lnSpc>
                        <a:spcBef>
                          <a:spcPts val="0"/>
                        </a:spcBef>
                        <a:spcAft>
                          <a:spcPts val="0"/>
                        </a:spcAft>
                      </a:pPr>
                      <a:r>
                        <a:rPr lang="en-US" sz="400" dirty="0">
                          <a:solidFill>
                            <a:schemeClr val="tx1"/>
                          </a:solidFill>
                          <a:effectLst/>
                        </a:rPr>
                        <a:t> </a:t>
                      </a:r>
                      <a:endParaRPr lang="en-US"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34" marR="40434" marT="0" marB="0">
                    <a:solidFill>
                      <a:schemeClr val="bg1"/>
                    </a:solidFill>
                  </a:tcPr>
                </a:tc>
              </a:tr>
            </a:tbl>
          </a:graphicData>
        </a:graphic>
      </p:graphicFrame>
    </p:spTree>
    <p:extLst>
      <p:ext uri="{BB962C8B-B14F-4D97-AF65-F5344CB8AC3E}">
        <p14:creationId xmlns:p14="http://schemas.microsoft.com/office/powerpoint/2010/main" val="246874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8082" y="7772400"/>
            <a:ext cx="6767895" cy="87471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descr="page 15 report card 2.pdf - Adobe Acrobat Reader DC"/>
          <p:cNvPicPr>
            <a:picLocks noChangeAspect="1"/>
          </p:cNvPicPr>
          <p:nvPr/>
        </p:nvPicPr>
        <p:blipFill rotWithShape="1">
          <a:blip r:embed="rId4">
            <a:extLst>
              <a:ext uri="{28A0092B-C50C-407E-A947-70E740481C1C}">
                <a14:useLocalDpi xmlns:a14="http://schemas.microsoft.com/office/drawing/2010/main" val="0"/>
              </a:ext>
            </a:extLst>
          </a:blip>
          <a:srcRect l="13992" t="17152" r="32853" b="5741"/>
          <a:stretch/>
        </p:blipFill>
        <p:spPr>
          <a:xfrm>
            <a:off x="1447800" y="76200"/>
            <a:ext cx="5815245" cy="6705600"/>
          </a:xfrm>
          <a:prstGeom prst="rect">
            <a:avLst/>
          </a:prstGeom>
        </p:spPr>
      </p:pic>
    </p:spTree>
    <p:extLst>
      <p:ext uri="{BB962C8B-B14F-4D97-AF65-F5344CB8AC3E}">
        <p14:creationId xmlns:p14="http://schemas.microsoft.com/office/powerpoint/2010/main" val="1981303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8"/>
          <p:cNvSpPr txBox="1">
            <a:spLocks/>
          </p:cNvSpPr>
          <p:nvPr/>
        </p:nvSpPr>
        <p:spPr>
          <a:xfrm>
            <a:off x="1828800" y="609600"/>
            <a:ext cx="5486400" cy="4114800"/>
          </a:xfrm>
          <a:prstGeom prst="rect">
            <a:avLst/>
          </a:prstGeom>
        </p:spPr>
      </p:sp>
      <p:sp>
        <p:nvSpPr>
          <p:cNvPr id="15" name="Picture Placeholder 10"/>
          <p:cNvSpPr txBox="1">
            <a:spLocks/>
          </p:cNvSpPr>
          <p:nvPr/>
        </p:nvSpPr>
        <p:spPr>
          <a:xfrm>
            <a:off x="1828800" y="609600"/>
            <a:ext cx="5486400" cy="4114800"/>
          </a:xfrm>
          <a:prstGeom prst="rect">
            <a:avLst/>
          </a:prstGeom>
        </p:spPr>
      </p:sp>
      <p:pic>
        <p:nvPicPr>
          <p:cNvPr id="7" name="Picture 6"/>
          <p:cNvPicPr>
            <a:picLocks noChangeAspect="1"/>
          </p:cNvPicPr>
          <p:nvPr/>
        </p:nvPicPr>
        <p:blipFill rotWithShape="1">
          <a:blip r:embed="rId3"/>
          <a:srcRect t="4445" b="4445"/>
          <a:stretch/>
        </p:blipFill>
        <p:spPr>
          <a:xfrm>
            <a:off x="1552807" y="0"/>
            <a:ext cx="6209836" cy="6858000"/>
          </a:xfrm>
          <a:prstGeom prst="rect">
            <a:avLst/>
          </a:prstGeom>
        </p:spPr>
      </p:pic>
    </p:spTree>
    <p:extLst>
      <p:ext uri="{BB962C8B-B14F-4D97-AF65-F5344CB8AC3E}">
        <p14:creationId xmlns:p14="http://schemas.microsoft.com/office/powerpoint/2010/main" val="1989096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823</TotalTime>
  <Words>227</Words>
  <Application>Microsoft Office PowerPoint</Application>
  <PresentationFormat>On-screen Show (4:3)</PresentationFormat>
  <Paragraphs>93</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Bookman Old Style</vt:lpstr>
      <vt:lpstr>Calibri</vt:lpstr>
      <vt:lpstr>Symbol</vt:lpstr>
      <vt:lpstr>Times New Roman</vt:lpstr>
      <vt:lpstr>Office Theme</vt:lpstr>
      <vt:lpstr>FAIRFIELD LUDLOWE  HIGH SCHOOL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Fairfield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FAIRFIELD LUDLOWE HIGH SCHOOL</dc:title>
  <dc:creator>Windows User</dc:creator>
  <cp:lastModifiedBy>Power, Julie</cp:lastModifiedBy>
  <cp:revision>53</cp:revision>
  <cp:lastPrinted>2012-10-17T15:29:55Z</cp:lastPrinted>
  <dcterms:created xsi:type="dcterms:W3CDTF">2012-10-16T13:05:54Z</dcterms:created>
  <dcterms:modified xsi:type="dcterms:W3CDTF">2015-11-02T15:02:52Z</dcterms:modified>
</cp:coreProperties>
</file>