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40" r:id="rId3"/>
    <p:sldId id="330" r:id="rId4"/>
    <p:sldId id="337" r:id="rId5"/>
    <p:sldId id="336" r:id="rId6"/>
    <p:sldId id="335" r:id="rId7"/>
    <p:sldId id="324" r:id="rId8"/>
    <p:sldId id="333" r:id="rId9"/>
    <p:sldId id="334" r:id="rId10"/>
    <p:sldId id="257" r:id="rId11"/>
    <p:sldId id="309" r:id="rId12"/>
    <p:sldId id="306" r:id="rId13"/>
    <p:sldId id="307" r:id="rId14"/>
    <p:sldId id="338" r:id="rId15"/>
    <p:sldId id="331" r:id="rId16"/>
    <p:sldId id="303" r:id="rId17"/>
    <p:sldId id="270" r:id="rId18"/>
    <p:sldId id="339" r:id="rId19"/>
    <p:sldId id="263" r:id="rId20"/>
    <p:sldId id="264" r:id="rId21"/>
    <p:sldId id="267" r:id="rId22"/>
    <p:sldId id="341" r:id="rId23"/>
    <p:sldId id="313" r:id="rId2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43" autoAdjust="0"/>
  </p:normalViewPr>
  <p:slideViewPr>
    <p:cSldViewPr>
      <p:cViewPr>
        <p:scale>
          <a:sx n="70" d="100"/>
          <a:sy n="70" d="100"/>
        </p:scale>
        <p:origin x="-103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CA749B-09FE-452A-A0DE-477747980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7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9B7B4-704E-4284-832D-CCD7CD83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1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B1BC-A668-4C75-8827-F1B591A69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3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A7FB-B054-4651-91BB-C5F20331A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9312-5E5C-4FAC-BE74-96A022931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5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203F-248A-484C-87B6-8EA98719E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D26F5-FD6F-4941-B25D-0772A796D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ACFED-352B-4B53-A7E4-6CD6A585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09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9158C-0DEC-482B-9D51-D3A857509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9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626344-5004-4FF2-B460-14B26E75A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85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11C4-9E73-42F3-90A0-C244D636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B4ABB-60D0-441D-B978-D9F94AF2C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2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C2E180-7B5B-4112-BE4A-334B357A4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2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C295BB-34BE-4712-95F6-1BE557AA4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33" r:id="rId3"/>
    <p:sldLayoutId id="2147483734" r:id="rId4"/>
    <p:sldLayoutId id="2147483735" r:id="rId5"/>
    <p:sldLayoutId id="2147483736" r:id="rId6"/>
    <p:sldLayoutId id="2147483727" r:id="rId7"/>
    <p:sldLayoutId id="2147483737" r:id="rId8"/>
    <p:sldLayoutId id="2147483738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58669"/>
              </p:ext>
            </p:extLst>
          </p:nvPr>
        </p:nvGraphicFramePr>
        <p:xfrm>
          <a:off x="2400300" y="2133600"/>
          <a:ext cx="4343400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Photo Editor Photo" r:id="rId3" imgW="3914286" imgH="2704762" progId="MSPhotoEd.3">
                  <p:embed/>
                </p:oleObj>
              </mc:Choice>
              <mc:Fallback>
                <p:oleObj name="Photo Editor Photo" r:id="rId3" imgW="3914286" imgH="2704762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2133600"/>
                        <a:ext cx="4343400" cy="300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333500" y="1447800"/>
            <a:ext cx="6477000" cy="1752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sz="3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lgerian"/>
              </a:rPr>
              <a:t>Welcome to</a:t>
            </a:r>
          </a:p>
          <a:p>
            <a:r>
              <a:rPr lang="en-US" sz="3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lgerian"/>
              </a:rPr>
              <a:t>Fairfield  </a:t>
            </a:r>
            <a:r>
              <a:rPr lang="en-US" sz="3600" b="1" kern="10" dirty="0" err="1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lgerian"/>
              </a:rPr>
              <a:t>Ludlowe</a:t>
            </a:r>
            <a:r>
              <a:rPr lang="en-US" sz="3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lgerian"/>
              </a:rPr>
              <a:t> !!</a:t>
            </a: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2962275" y="5638800"/>
            <a:ext cx="32194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lgerian"/>
              </a:rPr>
              <a:t>Class of </a:t>
            </a:r>
            <a:r>
              <a:rPr lang="en-US" sz="3600" kern="10" dirty="0" smtClean="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lgerian"/>
              </a:rPr>
              <a:t>2018</a:t>
            </a:r>
            <a:endParaRPr lang="en-US" sz="3600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lgeri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49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9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 Electives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23900" y="1066800"/>
            <a:ext cx="769620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 smtClean="0">
                <a:solidFill>
                  <a:srgbClr val="000000"/>
                </a:solidFill>
                <a:latin typeface="+mn-lt"/>
              </a:rPr>
              <a:t>PE and Health (required)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 smtClean="0">
                <a:solidFill>
                  <a:srgbClr val="000000"/>
                </a:solidFill>
                <a:latin typeface="+mn-lt"/>
              </a:rPr>
              <a:t>Art</a:t>
            </a:r>
            <a:endParaRPr lang="en-US" altLang="en-US" sz="3200" kern="0" dirty="0">
              <a:solidFill>
                <a:srgbClr val="000000"/>
              </a:solidFill>
              <a:latin typeface="+mn-lt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Business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Family and Consumer Sciences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Music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Regional Programs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Technology Education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Theatre Arts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altLang="en-US" sz="3200" kern="0" dirty="0">
                <a:solidFill>
                  <a:srgbClr val="000000"/>
                </a:solidFill>
                <a:latin typeface="+mn-lt"/>
              </a:rPr>
              <a:t>Video and News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2400" cy="1371600"/>
          </a:xfrm>
        </p:spPr>
        <p:txBody>
          <a:bodyPr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STUDENT ACTIVITIES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b="0" dirty="0">
                <a:effectLst/>
              </a:rPr>
              <a:t>Victor </a:t>
            </a:r>
            <a:r>
              <a:rPr lang="en-US" sz="3200" b="0" dirty="0" smtClean="0">
                <a:effectLst/>
              </a:rPr>
              <a:t>Mirrer - </a:t>
            </a:r>
            <a:r>
              <a:rPr lang="en-US" sz="3200" b="0" dirty="0">
                <a:effectLst/>
              </a:rPr>
              <a:t>Student Activities </a:t>
            </a:r>
            <a:r>
              <a:rPr lang="en-US" sz="3200" b="0" dirty="0" smtClean="0">
                <a:effectLst/>
              </a:rPr>
              <a:t>Director</a:t>
            </a:r>
            <a:endParaRPr lang="en-US" sz="6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54956"/>
            <a:ext cx="3771900" cy="37338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Bicycle Club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Chess Club	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Key Club		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Student Rep. Council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Red Cross Club	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French Club</a:t>
            </a:r>
          </a:p>
          <a:p>
            <a:pPr marL="365760" indent="-256032" eaLnBrk="1" fontAlgn="auto" hangingPunct="1"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House Councils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19650" y="1581363"/>
            <a:ext cx="3771900" cy="3886200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Drama Club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Interact Club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Habitat for Humanity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Mock Trial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Yearbook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Math Team</a:t>
            </a:r>
          </a:p>
          <a:p>
            <a:pPr eaLnBrk="1" hangingPunct="1">
              <a:spcBef>
                <a:spcPct val="25000"/>
              </a:spcBef>
            </a:pPr>
            <a:r>
              <a:rPr lang="en-US" sz="2900" dirty="0" smtClean="0"/>
              <a:t>YACS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66800" y="5562600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 i="1" dirty="0">
                <a:solidFill>
                  <a:schemeClr val="tx1"/>
                </a:solidFill>
                <a:latin typeface="+mn-lt"/>
              </a:rPr>
              <a:t>For full listing of clubs and activities, please refer to the handout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057400" y="13716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371600"/>
          </a:xfr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ATHLETICS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effectLst/>
              </a:rPr>
              <a:t>Dave Schulz – Athletic Director</a:t>
            </a:r>
            <a:endParaRPr lang="en-US" sz="4900" dirty="0" smtClean="0">
              <a:effectLst/>
            </a:endParaRPr>
          </a:p>
        </p:txBody>
      </p:sp>
      <p:graphicFrame>
        <p:nvGraphicFramePr>
          <p:cNvPr id="98341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76292844"/>
              </p:ext>
            </p:extLst>
          </p:nvPr>
        </p:nvGraphicFramePr>
        <p:xfrm>
          <a:off x="1114425" y="1600200"/>
          <a:ext cx="6915150" cy="4533900"/>
        </p:xfrm>
        <a:graphic>
          <a:graphicData uri="http://schemas.openxmlformats.org/drawingml/2006/table">
            <a:tbl>
              <a:tblPr/>
              <a:tblGrid>
                <a:gridCol w="2588656"/>
                <a:gridCol w="2365205"/>
                <a:gridCol w="1961289"/>
              </a:tblGrid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Fall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Winter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Spring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Cheerleading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Basketball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Baseball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Cross Country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Bowling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Golf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Field Hockey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Cheerleading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Lacrosse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Football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Fencing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Sailing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Soccer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Gymnastics 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Softball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Swimming 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Ice Hockey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Tennis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Volleyball 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Indoor Track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Track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Skiing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Volleyball (B)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Swimming (B)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Wrestling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0"/>
            <a:ext cx="77724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FALL SPORTS INFO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785" y="1066800"/>
            <a:ext cx="8305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2400" u="sng" dirty="0">
                <a:solidFill>
                  <a:schemeClr val="tx1"/>
                </a:solidFill>
                <a:latin typeface="+mn-lt"/>
              </a:rPr>
              <a:t>Physical Forms to Nurse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No Later Than Friday, August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15</a:t>
            </a:r>
            <a:endParaRPr lang="en-US" sz="2800" b="1" baseline="30000" dirty="0">
              <a:solidFill>
                <a:schemeClr val="tx1"/>
              </a:solidFill>
              <a:latin typeface="+mn-lt"/>
            </a:endParaRPr>
          </a:p>
          <a:p>
            <a:r>
              <a:rPr lang="en-US" sz="2800" b="1" baseline="30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Football due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August 1)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  <a:p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n-US" sz="2400" u="sng" dirty="0">
                <a:solidFill>
                  <a:schemeClr val="tx1"/>
                </a:solidFill>
                <a:latin typeface="+mn-lt"/>
              </a:rPr>
              <a:t>Team Meetings for Fall Sports (except Football)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Wednesday, August 20</a:t>
            </a:r>
            <a:endParaRPr lang="en-US" sz="2400" b="1" baseline="30000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+mn-lt"/>
              </a:rPr>
              <a:t>6:00 p.m. in the FLHS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cafeteria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+mn-lt"/>
              </a:rPr>
              <a:t>Parent Permission forms are due</a:t>
            </a:r>
          </a:p>
          <a:p>
            <a:pPr algn="l"/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n-US" sz="2400" u="sng" dirty="0">
                <a:solidFill>
                  <a:schemeClr val="tx1"/>
                </a:solidFill>
                <a:latin typeface="+mn-lt"/>
              </a:rPr>
              <a:t>Fall Tryout </a:t>
            </a:r>
            <a:r>
              <a:rPr lang="en-US" sz="2400" u="sng" dirty="0" smtClean="0">
                <a:solidFill>
                  <a:schemeClr val="tx1"/>
                </a:solidFill>
                <a:latin typeface="+mn-lt"/>
              </a:rPr>
              <a:t>Dates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Football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Wednesday, August 13</a:t>
            </a:r>
            <a:endParaRPr lang="en-US" sz="2400" b="1" baseline="30000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+mn-lt"/>
              </a:rPr>
              <a:t> All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other sports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: Saturday, August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23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GO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FALCONS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!</a:t>
            </a:r>
          </a:p>
          <a:p>
            <a:endParaRPr lang="en-US" sz="3200" dirty="0">
              <a:solidFill>
                <a:srgbClr val="CC3300"/>
              </a:solidFill>
              <a:latin typeface="Rockwell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r>
              <a:rPr lang="en-US" dirty="0" smtClean="0"/>
              <a:t>Laura </a:t>
            </a:r>
            <a:r>
              <a:rPr lang="en-US" dirty="0" err="1" smtClean="0"/>
              <a:t>Kottler</a:t>
            </a:r>
            <a:r>
              <a:rPr lang="en-US" dirty="0" smtClean="0"/>
              <a:t>, President</a:t>
            </a:r>
          </a:p>
          <a:p>
            <a:pPr marL="109537" indent="0" algn="ctr">
              <a:buNone/>
            </a:pPr>
            <a:r>
              <a:rPr lang="en-US" dirty="0" err="1" smtClean="0"/>
              <a:t>Hetty</a:t>
            </a:r>
            <a:r>
              <a:rPr lang="en-US" dirty="0" smtClean="0"/>
              <a:t> </a:t>
            </a:r>
            <a:r>
              <a:rPr lang="en-US" dirty="0" err="1" smtClean="0"/>
              <a:t>Nerod</a:t>
            </a:r>
            <a:r>
              <a:rPr lang="en-US" dirty="0" smtClean="0"/>
              <a:t>, President-elect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PLEASE JOIN OUR PTA!!</a:t>
            </a:r>
            <a:endParaRPr lang="en-US" sz="5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84676"/>
              </p:ext>
            </p:extLst>
          </p:nvPr>
        </p:nvGraphicFramePr>
        <p:xfrm>
          <a:off x="381000" y="2438400"/>
          <a:ext cx="8534400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667000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Freshman Picnic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Freshman Forum on the Prevention of Alcohol Use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Student Exam Breakfasts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Junior and Senior Post Prom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Parties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College Fair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Senior Internship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smtClean="0">
                          <a:solidFill>
                            <a:schemeClr val="tx1"/>
                          </a:solidFill>
                          <a:effectLst/>
                        </a:rPr>
                        <a:t>Senior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Awards and  Scholarships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Spirit Day/Battle of the Houses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School Beautification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Teacher Appreciation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Teaching and Learning Grants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59436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Check them out on FLHSPTA.COM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8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  <a:endParaRPr lang="en-US" dirty="0"/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anchor="ctr">
            <a:normAutofit fontScale="6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defRPr/>
            </a:pPr>
            <a:r>
              <a:rPr lang="en-US" sz="5400" u="sng" dirty="0">
                <a:solidFill>
                  <a:schemeClr val="tx1"/>
                </a:solidFill>
              </a:rPr>
              <a:t>Director of Pupil Services and Counseling</a:t>
            </a: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Bob Esposito</a:t>
            </a: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5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 smtClean="0"/>
              <a:t>43 Credits</a:t>
            </a:r>
          </a:p>
          <a:p>
            <a:pPr eaLnBrk="1" hangingPunct="1">
              <a:buFontTx/>
              <a:buNone/>
            </a:pPr>
            <a:r>
              <a:rPr lang="en-US" u="sng" dirty="0" smtClean="0"/>
              <a:t>Credit based 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1.  Earning a passing grade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2. Regular Attendance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Year-long class, meets daily = 2 credits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Semester-long class, meets daily = 1 credit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197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Graduation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2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Graduation</a:t>
            </a:r>
            <a:r>
              <a:rPr lang="en-US" dirty="0" smtClean="0"/>
              <a:t> </a:t>
            </a:r>
            <a:r>
              <a:rPr lang="en-US" sz="5400" dirty="0" smtClean="0"/>
              <a:t>Requirements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36535"/>
              </p:ext>
            </p:extLst>
          </p:nvPr>
        </p:nvGraphicFramePr>
        <p:xfrm>
          <a:off x="914399" y="1371597"/>
          <a:ext cx="7391401" cy="4772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578"/>
                <a:gridCol w="1846579"/>
                <a:gridCol w="1846579"/>
                <a:gridCol w="1851665"/>
              </a:tblGrid>
              <a:tr h="57336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D9D9D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43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13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+mn-lt"/>
                        </a:rPr>
                        <a:t>English</a:t>
                      </a:r>
                      <a:endParaRPr lang="en-US" sz="2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13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+mn-lt"/>
                        </a:rPr>
                        <a:t>Math</a:t>
                      </a:r>
                      <a:endParaRPr lang="en-US" sz="2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3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+mn-lt"/>
                        </a:rPr>
                        <a:t>Science</a:t>
                      </a:r>
                      <a:endParaRPr lang="en-US" sz="2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3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+mn-lt"/>
                        </a:rPr>
                        <a:t>Social Studies</a:t>
                      </a:r>
                      <a:endParaRPr lang="en-US" sz="2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7 credits*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*including Civics and US History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136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+mn-lt"/>
                        </a:rPr>
                        <a:t>Arts/Vocational</a:t>
                      </a:r>
                      <a:endParaRPr lang="en-US" sz="2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2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PE/Health</a:t>
                      </a:r>
                      <a:endParaRPr lang="en-US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3.2 credits</a:t>
                      </a:r>
                      <a:endParaRPr lang="en-US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3652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36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Computer Proficiency &amp; </a:t>
                      </a:r>
                      <a:endParaRPr lang="en-US" sz="2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State </a:t>
                      </a: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Academic Proficiency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3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57385"/>
              </p:ext>
            </p:extLst>
          </p:nvPr>
        </p:nvGraphicFramePr>
        <p:xfrm>
          <a:off x="76200" y="406345"/>
          <a:ext cx="9067800" cy="6414124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1300"/>
                <a:gridCol w="1511300"/>
                <a:gridCol w="1511300"/>
                <a:gridCol w="1511300"/>
              </a:tblGrid>
              <a:tr h="1580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TIME BLOCK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MONDAY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TUESDAY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WEDNESDAY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THURSDAY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FRIDAY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7:30 - 8:15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7:30 - 8:11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 dirty="0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8:20 - 9:04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8:16 - 8:57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1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9:09 - 9:16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/>
                        </a:rPr>
                        <a:t>HOMEROOM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HOMEROOM                   9:02-9:09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HOMEROOM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HOMEROOM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HOMEROOM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ACTIVITY/ADVISORY 9:14-9:34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9:21 - 10:05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9:39 - 10:20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10:10 - 10:54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10:25 - 11:06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10:59 - 11:43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11:11 - 11:52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11:48 - 12:32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11:57 - 12:38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 dirty="0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12:37 - 1:21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12:43 - 1:24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3600" b="1" i="0" u="none" strike="noStrike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1:26 - 2:10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1:29 - 2:10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3600" b="1" i="0" u="none" strike="noStrike" dirty="0">
                          <a:solidFill>
                            <a:srgbClr val="C0C0C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b="1" i="0" u="none" strike="noStrike" dirty="0">
                          <a:solidFill>
                            <a:srgbClr val="BFBFBF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0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46" name="Group 3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930176"/>
              </p:ext>
            </p:extLst>
          </p:nvPr>
        </p:nvGraphicFramePr>
        <p:xfrm>
          <a:off x="1600200" y="914400"/>
          <a:ext cx="6019800" cy="5279574"/>
        </p:xfrm>
        <a:graphic>
          <a:graphicData uri="http://schemas.openxmlformats.org/drawingml/2006/table">
            <a:tbl>
              <a:tblPr/>
              <a:tblGrid>
                <a:gridCol w="1723300"/>
                <a:gridCol w="4296500"/>
              </a:tblGrid>
              <a:tr h="61602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Period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Course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Spanish 31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Geometry 21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Homeroom</a:t>
                      </a: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Earth Science 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Study Hall - M/W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Health 10/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Phys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Ed - T/R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Earth Science Lab - F  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Global Studies 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Lunch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Introduction to Business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English 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6331" marR="186331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884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Sample: Typical Schedule (12.8 credits)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3600" u="sng" dirty="0"/>
              <a:t>Headmaster</a:t>
            </a:r>
          </a:p>
          <a:p>
            <a:pPr algn="ctr" eaLnBrk="1" hangingPunct="1"/>
            <a:r>
              <a:rPr lang="en-US" sz="3600" dirty="0"/>
              <a:t>Greg Hatzis</a:t>
            </a:r>
            <a:endParaRPr lang="en-US" sz="3600" u="sng" dirty="0"/>
          </a:p>
          <a:p>
            <a:pPr algn="ctr" eaLnBrk="1" hangingPunct="1">
              <a:buFontTx/>
              <a:buNone/>
            </a:pPr>
            <a:endParaRPr lang="en-US" sz="2800" u="sng" dirty="0" smtClean="0"/>
          </a:p>
          <a:p>
            <a:pPr algn="ctr" eaLnBrk="1" hangingPunct="1">
              <a:buFontTx/>
              <a:buNone/>
            </a:pP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86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764601"/>
              </p:ext>
            </p:extLst>
          </p:nvPr>
        </p:nvGraphicFramePr>
        <p:xfrm>
          <a:off x="1447800" y="990600"/>
          <a:ext cx="6186896" cy="5319269"/>
        </p:xfrm>
        <a:graphic>
          <a:graphicData uri="http://schemas.openxmlformats.org/drawingml/2006/table">
            <a:tbl>
              <a:tblPr/>
              <a:tblGrid>
                <a:gridCol w="1889216"/>
                <a:gridCol w="4297680"/>
              </a:tblGrid>
              <a:tr h="6557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Period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Course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Global Studies 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Spanish 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Homeroom</a:t>
                      </a: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Study Hall - M/T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Health 10/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Phys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Ed - W/F  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ES Lab - 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Earth Science 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Geometry 21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Foundations in Art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English 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Concert Band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64592" marR="164592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Sample: Double Elective Schedule (14.8 credits)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4800" b="1" dirty="0" smtClean="0"/>
              <a:t>March 17</a:t>
            </a:r>
          </a:p>
          <a:p>
            <a:pPr marL="392113" lvl="1" indent="0" algn="ctr">
              <a:buNone/>
              <a:defRPr/>
            </a:pPr>
            <a:r>
              <a:rPr lang="en-US" sz="5600" dirty="0" smtClean="0"/>
              <a:t>Signed Final Course Request forms due to Grade Eight counselor</a:t>
            </a:r>
          </a:p>
          <a:p>
            <a:pPr>
              <a:defRPr/>
            </a:pPr>
            <a:endParaRPr lang="en-US" sz="6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Next important date: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5600" dirty="0" smtClean="0"/>
              <a:t>Follow directions in letter that was received from your Middle School!</a:t>
            </a:r>
            <a:endParaRPr lang="en-US" sz="5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9099"/>
            <a:ext cx="8610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Fairfield Ludlowe High School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95400"/>
            <a:ext cx="3048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Brush Script MT" pitchFamily="66" charset="0"/>
              </a:rPr>
              <a:t>F</a:t>
            </a:r>
            <a:r>
              <a:rPr lang="en-US" sz="2800" dirty="0" smtClean="0">
                <a:latin typeface="Arial Rounded MT Bold" pitchFamily="34" charset="0"/>
              </a:rPr>
              <a:t>ellowship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Brush Script MT" pitchFamily="66" charset="0"/>
              </a:rPr>
              <a:t>A</a:t>
            </a:r>
            <a:r>
              <a:rPr lang="en-US" sz="2800" dirty="0" smtClean="0">
                <a:latin typeface="Arial Rounded MT Bold" pitchFamily="34" charset="0"/>
              </a:rPr>
              <a:t>cceptance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Brush Script MT" pitchFamily="66" charset="0"/>
              </a:rPr>
              <a:t>L</a:t>
            </a:r>
            <a:r>
              <a:rPr lang="en-US" sz="2800" dirty="0" smtClean="0">
                <a:latin typeface="Arial Rounded MT Bold" pitchFamily="34" charset="0"/>
              </a:rPr>
              <a:t>earning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Brush Script MT" pitchFamily="66" charset="0"/>
              </a:rPr>
              <a:t>C</a:t>
            </a:r>
            <a:r>
              <a:rPr lang="en-US" sz="2800" dirty="0" smtClean="0">
                <a:latin typeface="Arial Rounded MT Bold" pitchFamily="34" charset="0"/>
              </a:rPr>
              <a:t>ommitment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Brush Script MT" pitchFamily="66" charset="0"/>
              </a:rPr>
              <a:t>O</a:t>
            </a:r>
            <a:r>
              <a:rPr lang="en-US" sz="2800" dirty="0" smtClean="0">
                <a:latin typeface="Arial Rounded MT Bold" pitchFamily="34" charset="0"/>
              </a:rPr>
              <a:t>pportunity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400" dirty="0" smtClean="0">
                <a:solidFill>
                  <a:schemeClr val="accent2"/>
                </a:solidFill>
                <a:latin typeface="Brush Script MT" pitchFamily="66" charset="0"/>
              </a:rPr>
              <a:t>N</a:t>
            </a:r>
            <a:r>
              <a:rPr lang="en-US" sz="2800" dirty="0" smtClean="0">
                <a:latin typeface="Arial Rounded MT Bold" pitchFamily="34" charset="0"/>
              </a:rPr>
              <a:t>iche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400" dirty="0" smtClean="0">
                <a:solidFill>
                  <a:schemeClr val="accent2"/>
                </a:solidFill>
                <a:latin typeface="Brush Script MT" pitchFamily="66" charset="0"/>
              </a:rPr>
              <a:t>S</a:t>
            </a:r>
            <a:r>
              <a:rPr lang="en-US" sz="2800" dirty="0" smtClean="0">
                <a:latin typeface="Arial Rounded MT Bold" pitchFamily="34" charset="0"/>
              </a:rPr>
              <a:t>uccess</a:t>
            </a:r>
          </a:p>
        </p:txBody>
      </p:sp>
      <p:graphicFrame>
        <p:nvGraphicFramePr>
          <p:cNvPr id="32772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846069"/>
              </p:ext>
            </p:extLst>
          </p:nvPr>
        </p:nvGraphicFramePr>
        <p:xfrm>
          <a:off x="4191000" y="1676400"/>
          <a:ext cx="4418013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Photo Editor Photo" r:id="rId3" imgW="3914286" imgH="2704762" progId="MSPhotoEd.3">
                  <p:embed/>
                </p:oleObj>
              </mc:Choice>
              <mc:Fallback>
                <p:oleObj name="Photo Editor Photo" r:id="rId3" imgW="3914286" imgH="2704762" progId="MSPhotoEd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76400"/>
                        <a:ext cx="4418013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4572000"/>
          </a:xfrm>
        </p:spPr>
        <p:txBody>
          <a:bodyPr/>
          <a:lstStyle/>
          <a:p>
            <a:pPr algn="ctr" eaLnBrk="1" hangingPunct="1">
              <a:spcAft>
                <a:spcPts val="2400"/>
              </a:spcAft>
              <a:buFontTx/>
              <a:buNone/>
            </a:pPr>
            <a:r>
              <a:rPr lang="en-US" sz="3600" b="1" dirty="0" smtClean="0"/>
              <a:t>Warner House</a:t>
            </a:r>
          </a:p>
          <a:p>
            <a:pPr algn="ctr" eaLnBrk="1" hangingPunct="1">
              <a:spcAft>
                <a:spcPts val="2400"/>
              </a:spcAft>
              <a:buFontTx/>
              <a:buNone/>
            </a:pPr>
            <a:r>
              <a:rPr lang="en-US" sz="3600" b="1" dirty="0" smtClean="0"/>
              <a:t>Webster House</a:t>
            </a:r>
          </a:p>
          <a:p>
            <a:pPr algn="ctr" eaLnBrk="1" hangingPunct="1">
              <a:spcAft>
                <a:spcPts val="2400"/>
              </a:spcAft>
              <a:buFontTx/>
              <a:buNone/>
            </a:pPr>
            <a:r>
              <a:rPr lang="en-US" sz="3600" b="1" dirty="0" smtClean="0"/>
              <a:t>Wright House</a:t>
            </a:r>
          </a:p>
          <a:p>
            <a:pPr algn="ctr" eaLnBrk="1" hangingPunct="1">
              <a:buFontTx/>
              <a:buNone/>
            </a:pPr>
            <a:endParaRPr lang="en-US" sz="3600" u="sng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The House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086600" cy="462438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dirty="0"/>
              <a:t>Develop and enhance critical thinking skills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dirty="0"/>
              <a:t>Solve problems of increasing complexity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dirty="0"/>
              <a:t>Analyze and synthesize information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dirty="0"/>
              <a:t>Apply knowledge/skills to new and different situations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dirty="0"/>
              <a:t>Become more independent learners and self-advocates</a:t>
            </a:r>
          </a:p>
          <a:p>
            <a:pPr marL="118872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22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Goals for All Students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1460" y="1600200"/>
            <a:ext cx="7281081" cy="4525962"/>
          </a:xfrm>
        </p:spPr>
        <p:txBody>
          <a:bodyPr>
            <a:normAutofit fontScale="92500" lnSpcReduction="10000"/>
          </a:bodyPr>
          <a:lstStyle/>
          <a:p>
            <a:pPr marL="4603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Level 2: (College Preparatory)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Reading material at grade level</a:t>
            </a:r>
          </a:p>
          <a:p>
            <a:pPr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Complexity of the material and work expectation at grade level</a:t>
            </a:r>
          </a:p>
          <a:p>
            <a:pPr marL="4603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Level 1 (Honors)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Reading material above grade level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Complexity of the material and work expectation above grade level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Accelerated pace</a:t>
            </a:r>
          </a:p>
          <a:p>
            <a:pPr marL="4603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Level 0 (Ungrouped)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Courses provide learning and appropriate challenges for all students and focus on conceptual and experiential activities.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Explanation of Levels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7662" y="45493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How we label courses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2789238"/>
            <a:ext cx="4040188" cy="25971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English 12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First year (freshman level)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    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2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(College Prep)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9238"/>
            <a:ext cx="4041775" cy="25971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Biology 21</a:t>
            </a: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Second year (sophomore)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000" dirty="0">
              <a:solidFill>
                <a:schemeClr val="accent1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	   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(Honors)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723900" y="1219200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9538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 dirty="0">
                <a:latin typeface="+mn-lt"/>
              </a:rPr>
              <a:t>Class names will be accompanied by two numbers.</a:t>
            </a:r>
          </a:p>
          <a:p>
            <a:pPr algn="l" eaLnBrk="1" hangingPunct="1"/>
            <a:r>
              <a:rPr lang="en-US" sz="2400" dirty="0">
                <a:latin typeface="+mn-lt"/>
              </a:rPr>
              <a:t>The first number represents the “grade level” (generally).</a:t>
            </a:r>
          </a:p>
          <a:p>
            <a:pPr algn="l" eaLnBrk="1" hangingPunct="1"/>
            <a:r>
              <a:rPr lang="en-US" sz="2400" dirty="0">
                <a:latin typeface="+mn-lt"/>
              </a:rPr>
              <a:t>The second number represents the “academic level.”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76400" y="32004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28800" y="3200400"/>
            <a:ext cx="0" cy="129540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97563" y="3190875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115050" y="3190875"/>
            <a:ext cx="0" cy="129540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cap="all" dirty="0" smtClean="0"/>
              <a:t>Our District Curriculum Leaders:</a:t>
            </a:r>
          </a:p>
          <a:p>
            <a:pPr marL="911225" indent="-2286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English:               John Chiappetta</a:t>
            </a:r>
          </a:p>
          <a:p>
            <a:pPr marL="911225" indent="-2286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Math:                  Paul Rasmussen</a:t>
            </a:r>
          </a:p>
          <a:p>
            <a:pPr marL="911225" indent="-2286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Science:              Patrice Faggella</a:t>
            </a:r>
          </a:p>
          <a:p>
            <a:pPr marL="911225" indent="-2286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Social Studies:   Gregg Pugliese</a:t>
            </a:r>
          </a:p>
          <a:p>
            <a:pPr marL="911225" indent="-2286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World Lang.:      Eileen Frankel</a:t>
            </a:r>
            <a:endParaRPr lang="en-US" dirty="0"/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Academic Offerings</a:t>
            </a:r>
            <a:endParaRPr lang="en-US" sz="3600" dirty="0" smtClean="0"/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685800" y="4572000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/>
              <a:t>Course offerings and contact information is provided in your packets.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February </a:t>
            </a:r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– February 6</a:t>
            </a:r>
            <a:r>
              <a:rPr lang="en-US" b="1" baseline="30000" dirty="0"/>
              <a:t>th</a:t>
            </a:r>
            <a:r>
              <a:rPr lang="en-US" b="1" dirty="0"/>
              <a:t>:</a:t>
            </a:r>
            <a:r>
              <a:rPr lang="en-US" dirty="0"/>
              <a:t> Grade </a:t>
            </a:r>
            <a:r>
              <a:rPr lang="en-US" dirty="0" smtClean="0"/>
              <a:t>Eight </a:t>
            </a:r>
            <a:r>
              <a:rPr lang="en-US" dirty="0"/>
              <a:t>counselors distribute </a:t>
            </a:r>
            <a:r>
              <a:rPr lang="en-US" dirty="0" smtClean="0"/>
              <a:t>POS and </a:t>
            </a:r>
            <a:r>
              <a:rPr lang="en-US" dirty="0"/>
              <a:t>explain timelines.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February </a:t>
            </a:r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FWMS, February 10</a:t>
            </a:r>
            <a:r>
              <a:rPr lang="en-US" b="1" baseline="30000" dirty="0"/>
              <a:t>th</a:t>
            </a:r>
            <a:r>
              <a:rPr lang="en-US" b="1" dirty="0"/>
              <a:t> RLMS</a:t>
            </a:r>
            <a:r>
              <a:rPr lang="en-US" dirty="0"/>
              <a:t>: High </a:t>
            </a:r>
            <a:r>
              <a:rPr lang="en-US" dirty="0" smtClean="0"/>
              <a:t>School </a:t>
            </a:r>
            <a:r>
              <a:rPr lang="en-US" dirty="0"/>
              <a:t>counselors visit middle schools to discuss course selection with students.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February 24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February 28</a:t>
            </a:r>
            <a:r>
              <a:rPr lang="en-US" b="1" baseline="30000" dirty="0" smtClean="0"/>
              <a:t>th</a:t>
            </a:r>
            <a:r>
              <a:rPr lang="en-US" b="1" dirty="0" smtClean="0"/>
              <a:t>: </a:t>
            </a:r>
            <a:r>
              <a:rPr lang="en-US" dirty="0"/>
              <a:t>Final Course Request forms, listing all recommended and requested classes, are given to students for review and parent and student signatures.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March 17</a:t>
            </a:r>
            <a:r>
              <a:rPr lang="en-US" b="1" baseline="30000" dirty="0" smtClean="0"/>
              <a:t>th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Signed Final Course Request forms are due </a:t>
            </a:r>
            <a:r>
              <a:rPr lang="en-US" dirty="0"/>
              <a:t>to </a:t>
            </a:r>
            <a:r>
              <a:rPr lang="en-US" dirty="0" smtClean="0"/>
              <a:t>Grade Eight counselors.</a:t>
            </a: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Grade 8 to 9 Transition Timeline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dirty="0" smtClean="0"/>
              <a:t>Late Spring</a:t>
            </a:r>
            <a:r>
              <a:rPr lang="en-US" dirty="0" smtClean="0"/>
              <a:t>: HS counselors and HS students visit middle </a:t>
            </a:r>
            <a:r>
              <a:rPr lang="en-US" dirty="0"/>
              <a:t>s</a:t>
            </a:r>
            <a:r>
              <a:rPr lang="en-US" dirty="0" smtClean="0"/>
              <a:t>chools to discuss “life at the high school.” 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/>
              <a:t>Late August</a:t>
            </a:r>
            <a:r>
              <a:rPr lang="en-US" dirty="0" smtClean="0"/>
              <a:t>: Freshman Information Session and tours for parents and students.</a:t>
            </a:r>
          </a:p>
          <a:p>
            <a:pPr eaLnBrk="1" hangingPunct="1">
              <a:spcAft>
                <a:spcPts val="1200"/>
              </a:spcAft>
            </a:pPr>
            <a:r>
              <a:rPr lang="en-US" b="1" dirty="0" smtClean="0"/>
              <a:t>August 27</a:t>
            </a:r>
            <a:r>
              <a:rPr lang="en-US" dirty="0" smtClean="0"/>
              <a:t>: Freshman Orientation – first day for all 9</a:t>
            </a:r>
            <a:r>
              <a:rPr lang="en-US" baseline="30000" dirty="0" smtClean="0"/>
              <a:t>th</a:t>
            </a:r>
            <a:r>
              <a:rPr lang="en-US" dirty="0" smtClean="0"/>
              <a:t> graders (no upperclassmen).  Visit classrooms and class picnic.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Orientation Activities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844</Words>
  <Application>Microsoft Office PowerPoint</Application>
  <PresentationFormat>On-screen Show (4:3)</PresentationFormat>
  <Paragraphs>295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Photo Editor Photo</vt:lpstr>
      <vt:lpstr>PowerPoint Presentation</vt:lpstr>
      <vt:lpstr>Welcome</vt:lpstr>
      <vt:lpstr>The House System</vt:lpstr>
      <vt:lpstr>Goals for All Students</vt:lpstr>
      <vt:lpstr>Explanation of Levels</vt:lpstr>
      <vt:lpstr>How we label courses</vt:lpstr>
      <vt:lpstr>Academic Offerings</vt:lpstr>
      <vt:lpstr>Grade 8 to 9 Transition Timeline</vt:lpstr>
      <vt:lpstr>Orientation Activities</vt:lpstr>
      <vt:lpstr>9th Grade Electives</vt:lpstr>
      <vt:lpstr>STUDENT ACTIVITIES Victor Mirrer - Student Activities Director</vt:lpstr>
      <vt:lpstr>ATHLETICS Dave Schulz – Athletic Director</vt:lpstr>
      <vt:lpstr>FALL SPORTS INFO</vt:lpstr>
      <vt:lpstr>PLEASE JOIN OUR PTA!!</vt:lpstr>
      <vt:lpstr>SCHEDULE AND  COURSE SELECTION</vt:lpstr>
      <vt:lpstr>Graduation Requirements</vt:lpstr>
      <vt:lpstr>Graduation Requirements</vt:lpstr>
      <vt:lpstr>PowerPoint Presentation</vt:lpstr>
      <vt:lpstr>Sample: Typical Schedule (12.8 credits)</vt:lpstr>
      <vt:lpstr>Sample: Double Elective Schedule (14.8 credits)</vt:lpstr>
      <vt:lpstr>Next important date:</vt:lpstr>
      <vt:lpstr> </vt:lpstr>
      <vt:lpstr>Fairfield Ludlowe High School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FPS</dc:creator>
  <cp:lastModifiedBy>Windows User</cp:lastModifiedBy>
  <cp:revision>194</cp:revision>
  <cp:lastPrinted>2014-02-04T16:53:31Z</cp:lastPrinted>
  <dcterms:created xsi:type="dcterms:W3CDTF">2006-02-01T02:17:28Z</dcterms:created>
  <dcterms:modified xsi:type="dcterms:W3CDTF">2014-02-10T14:37:26Z</dcterms:modified>
</cp:coreProperties>
</file>