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80" r:id="rId3"/>
  </p:sldMasterIdLst>
  <p:notesMasterIdLst>
    <p:notesMasterId r:id="rId38"/>
  </p:notesMasterIdLst>
  <p:sldIdLst>
    <p:sldId id="268" r:id="rId4"/>
    <p:sldId id="264" r:id="rId5"/>
    <p:sldId id="265" r:id="rId6"/>
    <p:sldId id="270" r:id="rId7"/>
    <p:sldId id="271" r:id="rId8"/>
    <p:sldId id="272" r:id="rId9"/>
    <p:sldId id="273" r:id="rId10"/>
    <p:sldId id="274" r:id="rId11"/>
    <p:sldId id="275" r:id="rId12"/>
    <p:sldId id="276" r:id="rId13"/>
    <p:sldId id="277" r:id="rId14"/>
    <p:sldId id="278" r:id="rId15"/>
    <p:sldId id="279" r:id="rId16"/>
    <p:sldId id="280" r:id="rId17"/>
    <p:sldId id="266" r:id="rId18"/>
    <p:sldId id="267" r:id="rId19"/>
    <p:sldId id="256" r:id="rId20"/>
    <p:sldId id="257" r:id="rId21"/>
    <p:sldId id="269" r:id="rId22"/>
    <p:sldId id="302" r:id="rId23"/>
    <p:sldId id="281" r:id="rId24"/>
    <p:sldId id="282" r:id="rId25"/>
    <p:sldId id="283" r:id="rId26"/>
    <p:sldId id="286" r:id="rId27"/>
    <p:sldId id="287" r:id="rId28"/>
    <p:sldId id="289" r:id="rId29"/>
    <p:sldId id="290" r:id="rId30"/>
    <p:sldId id="291" r:id="rId31"/>
    <p:sldId id="292" r:id="rId32"/>
    <p:sldId id="294" r:id="rId33"/>
    <p:sldId id="298" r:id="rId34"/>
    <p:sldId id="299" r:id="rId35"/>
    <p:sldId id="300" r:id="rId36"/>
    <p:sldId id="301"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96" y="-59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C5DE3-CFBF-41E0-8D77-58287DA0761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C980404-2DEC-4E26-8C67-1E0B65478E41}">
      <dgm:prSet phldrT="[Text]" custT="1"/>
      <dgm:spPr/>
      <dgm:t>
        <a:bodyPr/>
        <a:lstStyle/>
        <a:p>
          <a:r>
            <a:rPr lang="en-US" sz="4400" b="1" dirty="0" smtClean="0"/>
            <a:t>FOUNDATIONS</a:t>
          </a:r>
        </a:p>
        <a:p>
          <a:r>
            <a:rPr lang="en-US" sz="3200" b="1" dirty="0" smtClean="0"/>
            <a:t>FULL YEAR</a:t>
          </a:r>
          <a:endParaRPr lang="en-US" sz="3200" b="1" dirty="0"/>
        </a:p>
      </dgm:t>
    </dgm:pt>
    <dgm:pt modelId="{E86B5D57-AA47-49E1-A887-79D5692A4882}" type="parTrans" cxnId="{27282C70-12F9-42ED-9D97-DC9B01539E07}">
      <dgm:prSet/>
      <dgm:spPr/>
      <dgm:t>
        <a:bodyPr/>
        <a:lstStyle/>
        <a:p>
          <a:endParaRPr lang="en-US"/>
        </a:p>
      </dgm:t>
    </dgm:pt>
    <dgm:pt modelId="{5DF91770-B81B-4A1E-8132-7C769AE16908}" type="sibTrans" cxnId="{27282C70-12F9-42ED-9D97-DC9B01539E07}">
      <dgm:prSet/>
      <dgm:spPr/>
      <dgm:t>
        <a:bodyPr/>
        <a:lstStyle/>
        <a:p>
          <a:endParaRPr lang="en-US"/>
        </a:p>
      </dgm:t>
    </dgm:pt>
    <dgm:pt modelId="{19CADCAD-545B-4103-9DA7-5A8AACF94E1E}">
      <dgm:prSet phldrT="[Text]" custT="1"/>
      <dgm:spPr/>
      <dgm:t>
        <a:bodyPr/>
        <a:lstStyle/>
        <a:p>
          <a:r>
            <a:rPr lang="en-US" sz="2100" dirty="0" smtClean="0"/>
            <a:t>*</a:t>
          </a:r>
          <a:r>
            <a:rPr lang="en-US" sz="2100" b="0" dirty="0" smtClean="0"/>
            <a:t>Intermediate Art</a:t>
          </a:r>
        </a:p>
        <a:p>
          <a:r>
            <a:rPr lang="en-US" sz="2100" b="0" dirty="0" smtClean="0"/>
            <a:t>*Intro to Photo </a:t>
          </a:r>
        </a:p>
        <a:p>
          <a:r>
            <a:rPr lang="en-US" sz="2100" b="0" i="1" dirty="0" smtClean="0"/>
            <a:t>(</a:t>
          </a:r>
          <a:r>
            <a:rPr lang="en-US" sz="2000" b="0" i="1" dirty="0" smtClean="0"/>
            <a:t>Digital or Dark Room)</a:t>
          </a:r>
        </a:p>
        <a:p>
          <a:r>
            <a:rPr lang="en-US" sz="2000" b="0" i="1" dirty="0" smtClean="0"/>
            <a:t>*Intermediate Photo</a:t>
          </a:r>
        </a:p>
        <a:p>
          <a:r>
            <a:rPr lang="en-US" sz="2000" b="0" i="1" dirty="0" smtClean="0"/>
            <a:t>*Advanced photo</a:t>
          </a:r>
        </a:p>
        <a:p>
          <a:r>
            <a:rPr lang="en-US" sz="2000" b="1" i="0" dirty="0" smtClean="0"/>
            <a:t>*AP Studio</a:t>
          </a:r>
        </a:p>
        <a:p>
          <a:r>
            <a:rPr lang="en-US" sz="2000" b="1" i="1" dirty="0" smtClean="0"/>
            <a:t>(Full Year  -  2 Periods)</a:t>
          </a:r>
          <a:endParaRPr lang="en-US" sz="2000" b="1" i="1" dirty="0"/>
        </a:p>
      </dgm:t>
    </dgm:pt>
    <dgm:pt modelId="{7E2CC8D7-4DF0-4288-BA11-7F4FBD2BD1FA}" type="parTrans" cxnId="{E2571228-35D3-4967-8AA2-FD24467C27AA}">
      <dgm:prSet/>
      <dgm:spPr/>
      <dgm:t>
        <a:bodyPr/>
        <a:lstStyle/>
        <a:p>
          <a:endParaRPr lang="en-US"/>
        </a:p>
      </dgm:t>
    </dgm:pt>
    <dgm:pt modelId="{6F7EE188-6DDF-480E-A178-E3A9952ADD5E}" type="sibTrans" cxnId="{E2571228-35D3-4967-8AA2-FD24467C27AA}">
      <dgm:prSet/>
      <dgm:spPr/>
      <dgm:t>
        <a:bodyPr/>
        <a:lstStyle/>
        <a:p>
          <a:endParaRPr lang="en-US"/>
        </a:p>
      </dgm:t>
    </dgm:pt>
    <dgm:pt modelId="{23F7AF7D-B8E0-4510-A103-4639F80FCCF7}">
      <dgm:prSet phldrT="[Text]"/>
      <dgm:spPr/>
      <dgm:t>
        <a:bodyPr/>
        <a:lstStyle/>
        <a:p>
          <a:r>
            <a:rPr lang="en-US" dirty="0" smtClean="0"/>
            <a:t>*Intermediate Art</a:t>
          </a:r>
        </a:p>
        <a:p>
          <a:r>
            <a:rPr lang="en-US" dirty="0" smtClean="0"/>
            <a:t>*Drawing &amp; Painting</a:t>
          </a:r>
        </a:p>
        <a:p>
          <a:r>
            <a:rPr lang="en-US" dirty="0" smtClean="0"/>
            <a:t>*Advanced Drawing &amp; Painting</a:t>
          </a:r>
        </a:p>
        <a:p>
          <a:r>
            <a:rPr lang="en-US" b="1" dirty="0" smtClean="0"/>
            <a:t>*AP Studio</a:t>
          </a:r>
        </a:p>
        <a:p>
          <a:r>
            <a:rPr lang="en-US" b="1" i="1" dirty="0" smtClean="0"/>
            <a:t>(Full Year – 2 Periods)</a:t>
          </a:r>
          <a:endParaRPr lang="en-US" b="1" i="1" dirty="0"/>
        </a:p>
      </dgm:t>
    </dgm:pt>
    <dgm:pt modelId="{F0DC554E-792C-4EFA-B00E-B8E756D6DCC6}" type="parTrans" cxnId="{495F0149-E66C-4780-BB8B-5BA65F26B414}">
      <dgm:prSet/>
      <dgm:spPr/>
      <dgm:t>
        <a:bodyPr/>
        <a:lstStyle/>
        <a:p>
          <a:endParaRPr lang="en-US"/>
        </a:p>
      </dgm:t>
    </dgm:pt>
    <dgm:pt modelId="{FF6520E3-9402-4B2C-A62F-493B5C7C54E2}" type="sibTrans" cxnId="{495F0149-E66C-4780-BB8B-5BA65F26B414}">
      <dgm:prSet/>
      <dgm:spPr/>
      <dgm:t>
        <a:bodyPr/>
        <a:lstStyle/>
        <a:p>
          <a:endParaRPr lang="en-US"/>
        </a:p>
      </dgm:t>
    </dgm:pt>
    <dgm:pt modelId="{7D71DE01-B8CB-47AA-8C62-887D36A1B010}">
      <dgm:prSet phldrT="[Text]"/>
      <dgm:spPr/>
      <dgm:t>
        <a:bodyPr/>
        <a:lstStyle/>
        <a:p>
          <a:r>
            <a:rPr lang="en-US" dirty="0" smtClean="0"/>
            <a:t>*Intro to Pottery</a:t>
          </a:r>
        </a:p>
        <a:p>
          <a:r>
            <a:rPr lang="en-US" dirty="0" smtClean="0"/>
            <a:t>*3-Dimensional Design</a:t>
          </a:r>
        </a:p>
        <a:p>
          <a:r>
            <a:rPr lang="en-US" dirty="0" smtClean="0"/>
            <a:t>*Advanced Pottery/ </a:t>
          </a:r>
        </a:p>
        <a:p>
          <a:r>
            <a:rPr lang="en-US" dirty="0" smtClean="0"/>
            <a:t>3-Dimensional Design</a:t>
          </a:r>
        </a:p>
        <a:p>
          <a:r>
            <a:rPr lang="en-US" b="1" dirty="0" smtClean="0"/>
            <a:t>*AP Studio (3D)</a:t>
          </a:r>
        </a:p>
        <a:p>
          <a:r>
            <a:rPr lang="en-US" b="1" i="1" dirty="0" smtClean="0"/>
            <a:t>(Full Year  -  2 Periods)</a:t>
          </a:r>
          <a:endParaRPr lang="en-US" b="1" i="1" dirty="0"/>
        </a:p>
      </dgm:t>
    </dgm:pt>
    <dgm:pt modelId="{907C1155-62C1-40C3-9E7A-F73D63C293C7}" type="parTrans" cxnId="{1FE10499-9888-4747-908C-DF7502235FE5}">
      <dgm:prSet/>
      <dgm:spPr/>
      <dgm:t>
        <a:bodyPr/>
        <a:lstStyle/>
        <a:p>
          <a:endParaRPr lang="en-US"/>
        </a:p>
      </dgm:t>
    </dgm:pt>
    <dgm:pt modelId="{FA0E52DF-9038-4747-86D2-3B6C05999223}" type="sibTrans" cxnId="{1FE10499-9888-4747-908C-DF7502235FE5}">
      <dgm:prSet/>
      <dgm:spPr/>
      <dgm:t>
        <a:bodyPr/>
        <a:lstStyle/>
        <a:p>
          <a:endParaRPr lang="en-US"/>
        </a:p>
      </dgm:t>
    </dgm:pt>
    <dgm:pt modelId="{6F3C466A-910C-462E-BDB2-5EF25A1EDDDA}" type="pres">
      <dgm:prSet presAssocID="{F3CC5DE3-CFBF-41E0-8D77-58287DA0761E}" presName="composite" presStyleCnt="0">
        <dgm:presLayoutVars>
          <dgm:chMax val="1"/>
          <dgm:dir/>
          <dgm:resizeHandles val="exact"/>
        </dgm:presLayoutVars>
      </dgm:prSet>
      <dgm:spPr/>
      <dgm:t>
        <a:bodyPr/>
        <a:lstStyle/>
        <a:p>
          <a:endParaRPr lang="en-US"/>
        </a:p>
      </dgm:t>
    </dgm:pt>
    <dgm:pt modelId="{A27C6269-58AD-42F6-81B8-8B27BCB27698}" type="pres">
      <dgm:prSet presAssocID="{FC980404-2DEC-4E26-8C67-1E0B65478E41}" presName="roof" presStyleLbl="dkBgShp" presStyleIdx="0" presStyleCnt="2" custLinFactNeighborX="1020"/>
      <dgm:spPr/>
      <dgm:t>
        <a:bodyPr/>
        <a:lstStyle/>
        <a:p>
          <a:endParaRPr lang="en-US"/>
        </a:p>
      </dgm:t>
    </dgm:pt>
    <dgm:pt modelId="{39F6D13F-9B3F-4AE9-9221-F144BD72D9FE}" type="pres">
      <dgm:prSet presAssocID="{FC980404-2DEC-4E26-8C67-1E0B65478E41}" presName="pillars" presStyleCnt="0"/>
      <dgm:spPr/>
    </dgm:pt>
    <dgm:pt modelId="{A0BAD6BF-93BF-46D5-B6C8-4711EE5D4E30}" type="pres">
      <dgm:prSet presAssocID="{FC980404-2DEC-4E26-8C67-1E0B65478E41}" presName="pillar1" presStyleLbl="node1" presStyleIdx="0" presStyleCnt="3">
        <dgm:presLayoutVars>
          <dgm:bulletEnabled val="1"/>
        </dgm:presLayoutVars>
      </dgm:prSet>
      <dgm:spPr/>
      <dgm:t>
        <a:bodyPr/>
        <a:lstStyle/>
        <a:p>
          <a:endParaRPr lang="en-US"/>
        </a:p>
      </dgm:t>
    </dgm:pt>
    <dgm:pt modelId="{7FD13155-01E1-43D1-B709-E09427F015B1}" type="pres">
      <dgm:prSet presAssocID="{23F7AF7D-B8E0-4510-A103-4639F80FCCF7}" presName="pillarX" presStyleLbl="node1" presStyleIdx="1" presStyleCnt="3">
        <dgm:presLayoutVars>
          <dgm:bulletEnabled val="1"/>
        </dgm:presLayoutVars>
      </dgm:prSet>
      <dgm:spPr/>
      <dgm:t>
        <a:bodyPr/>
        <a:lstStyle/>
        <a:p>
          <a:endParaRPr lang="en-US"/>
        </a:p>
      </dgm:t>
    </dgm:pt>
    <dgm:pt modelId="{46C63C46-ED35-4C17-BB27-AC65CCDD25D1}" type="pres">
      <dgm:prSet presAssocID="{7D71DE01-B8CB-47AA-8C62-887D36A1B010}" presName="pillarX" presStyleLbl="node1" presStyleIdx="2" presStyleCnt="3">
        <dgm:presLayoutVars>
          <dgm:bulletEnabled val="1"/>
        </dgm:presLayoutVars>
      </dgm:prSet>
      <dgm:spPr/>
      <dgm:t>
        <a:bodyPr/>
        <a:lstStyle/>
        <a:p>
          <a:endParaRPr lang="en-US"/>
        </a:p>
      </dgm:t>
    </dgm:pt>
    <dgm:pt modelId="{2847FFEF-4A7E-4337-9EAA-B4FD7D171F5D}" type="pres">
      <dgm:prSet presAssocID="{FC980404-2DEC-4E26-8C67-1E0B65478E41}" presName="base" presStyleLbl="dkBgShp" presStyleIdx="1" presStyleCnt="2"/>
      <dgm:spPr/>
    </dgm:pt>
  </dgm:ptLst>
  <dgm:cxnLst>
    <dgm:cxn modelId="{E2571228-35D3-4967-8AA2-FD24467C27AA}" srcId="{FC980404-2DEC-4E26-8C67-1E0B65478E41}" destId="{19CADCAD-545B-4103-9DA7-5A8AACF94E1E}" srcOrd="0" destOrd="0" parTransId="{7E2CC8D7-4DF0-4288-BA11-7F4FBD2BD1FA}" sibTransId="{6F7EE188-6DDF-480E-A178-E3A9952ADD5E}"/>
    <dgm:cxn modelId="{254FA3A5-3E2A-4D90-961E-9CA8CF58275F}" type="presOf" srcId="{23F7AF7D-B8E0-4510-A103-4639F80FCCF7}" destId="{7FD13155-01E1-43D1-B709-E09427F015B1}" srcOrd="0" destOrd="0" presId="urn:microsoft.com/office/officeart/2005/8/layout/hList3"/>
    <dgm:cxn modelId="{6C894CC3-CEC8-4BF2-ABC3-9AAEDC66880B}" type="presOf" srcId="{F3CC5DE3-CFBF-41E0-8D77-58287DA0761E}" destId="{6F3C466A-910C-462E-BDB2-5EF25A1EDDDA}" srcOrd="0" destOrd="0" presId="urn:microsoft.com/office/officeart/2005/8/layout/hList3"/>
    <dgm:cxn modelId="{C5662434-E986-4C9F-BAB1-ACEA4B1BF939}" type="presOf" srcId="{19CADCAD-545B-4103-9DA7-5A8AACF94E1E}" destId="{A0BAD6BF-93BF-46D5-B6C8-4711EE5D4E30}" srcOrd="0" destOrd="0" presId="urn:microsoft.com/office/officeart/2005/8/layout/hList3"/>
    <dgm:cxn modelId="{495F0149-E66C-4780-BB8B-5BA65F26B414}" srcId="{FC980404-2DEC-4E26-8C67-1E0B65478E41}" destId="{23F7AF7D-B8E0-4510-A103-4639F80FCCF7}" srcOrd="1" destOrd="0" parTransId="{F0DC554E-792C-4EFA-B00E-B8E756D6DCC6}" sibTransId="{FF6520E3-9402-4B2C-A62F-493B5C7C54E2}"/>
    <dgm:cxn modelId="{27282C70-12F9-42ED-9D97-DC9B01539E07}" srcId="{F3CC5DE3-CFBF-41E0-8D77-58287DA0761E}" destId="{FC980404-2DEC-4E26-8C67-1E0B65478E41}" srcOrd="0" destOrd="0" parTransId="{E86B5D57-AA47-49E1-A887-79D5692A4882}" sibTransId="{5DF91770-B81B-4A1E-8132-7C769AE16908}"/>
    <dgm:cxn modelId="{6F49139F-8C7D-41D0-95E2-5811C7A638EE}" type="presOf" srcId="{7D71DE01-B8CB-47AA-8C62-887D36A1B010}" destId="{46C63C46-ED35-4C17-BB27-AC65CCDD25D1}" srcOrd="0" destOrd="0" presId="urn:microsoft.com/office/officeart/2005/8/layout/hList3"/>
    <dgm:cxn modelId="{834EDE2D-DBF1-4AA9-8B9A-C4BD0E402C4D}" type="presOf" srcId="{FC980404-2DEC-4E26-8C67-1E0B65478E41}" destId="{A27C6269-58AD-42F6-81B8-8B27BCB27698}" srcOrd="0" destOrd="0" presId="urn:microsoft.com/office/officeart/2005/8/layout/hList3"/>
    <dgm:cxn modelId="{1FE10499-9888-4747-908C-DF7502235FE5}" srcId="{FC980404-2DEC-4E26-8C67-1E0B65478E41}" destId="{7D71DE01-B8CB-47AA-8C62-887D36A1B010}" srcOrd="2" destOrd="0" parTransId="{907C1155-62C1-40C3-9E7A-F73D63C293C7}" sibTransId="{FA0E52DF-9038-4747-86D2-3B6C05999223}"/>
    <dgm:cxn modelId="{05DC2EB3-619E-4D64-BC33-95A30E9EE9C7}" type="presParOf" srcId="{6F3C466A-910C-462E-BDB2-5EF25A1EDDDA}" destId="{A27C6269-58AD-42F6-81B8-8B27BCB27698}" srcOrd="0" destOrd="0" presId="urn:microsoft.com/office/officeart/2005/8/layout/hList3"/>
    <dgm:cxn modelId="{9CBFB440-F600-41E0-BCC6-49FFA30E4B7A}" type="presParOf" srcId="{6F3C466A-910C-462E-BDB2-5EF25A1EDDDA}" destId="{39F6D13F-9B3F-4AE9-9221-F144BD72D9FE}" srcOrd="1" destOrd="0" presId="urn:microsoft.com/office/officeart/2005/8/layout/hList3"/>
    <dgm:cxn modelId="{D97586A1-DB18-4C12-B494-8683C36E4272}" type="presParOf" srcId="{39F6D13F-9B3F-4AE9-9221-F144BD72D9FE}" destId="{A0BAD6BF-93BF-46D5-B6C8-4711EE5D4E30}" srcOrd="0" destOrd="0" presId="urn:microsoft.com/office/officeart/2005/8/layout/hList3"/>
    <dgm:cxn modelId="{CE5FF426-63E4-44F0-AECF-C7CEC653D54F}" type="presParOf" srcId="{39F6D13F-9B3F-4AE9-9221-F144BD72D9FE}" destId="{7FD13155-01E1-43D1-B709-E09427F015B1}" srcOrd="1" destOrd="0" presId="urn:microsoft.com/office/officeart/2005/8/layout/hList3"/>
    <dgm:cxn modelId="{46598613-3ADB-4A12-8B10-B2CA3B34A349}" type="presParOf" srcId="{39F6D13F-9B3F-4AE9-9221-F144BD72D9FE}" destId="{46C63C46-ED35-4C17-BB27-AC65CCDD25D1}" srcOrd="2" destOrd="0" presId="urn:microsoft.com/office/officeart/2005/8/layout/hList3"/>
    <dgm:cxn modelId="{020EC1CD-CAF6-4282-ABA9-8E8FF4F1080F}" type="presParOf" srcId="{6F3C466A-910C-462E-BDB2-5EF25A1EDDDA}" destId="{2847FFEF-4A7E-4337-9EAA-B4FD7D171F5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C6269-58AD-42F6-81B8-8B27BCB27698}">
      <dsp:nvSpPr>
        <dsp:cNvPr id="0" name=""/>
        <dsp:cNvSpPr/>
      </dsp:nvSpPr>
      <dsp:spPr>
        <a:xfrm>
          <a:off x="0" y="0"/>
          <a:ext cx="8229600" cy="135778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t>FOUNDATIONS</a:t>
          </a:r>
        </a:p>
        <a:p>
          <a:pPr lvl="0" algn="ctr" defTabSz="1955800">
            <a:lnSpc>
              <a:spcPct val="90000"/>
            </a:lnSpc>
            <a:spcBef>
              <a:spcPct val="0"/>
            </a:spcBef>
            <a:spcAft>
              <a:spcPct val="35000"/>
            </a:spcAft>
          </a:pPr>
          <a:r>
            <a:rPr lang="en-US" sz="3200" b="1" kern="1200" dirty="0" smtClean="0"/>
            <a:t>FULL YEAR</a:t>
          </a:r>
          <a:endParaRPr lang="en-US" sz="3200" b="1" kern="1200" dirty="0"/>
        </a:p>
      </dsp:txBody>
      <dsp:txXfrm>
        <a:off x="0" y="0"/>
        <a:ext cx="8229600" cy="1357788"/>
      </dsp:txXfrm>
    </dsp:sp>
    <dsp:sp modelId="{A0BAD6BF-93BF-46D5-B6C8-4711EE5D4E30}">
      <dsp:nvSpPr>
        <dsp:cNvPr id="0" name=""/>
        <dsp:cNvSpPr/>
      </dsp:nvSpPr>
      <dsp:spPr>
        <a:xfrm>
          <a:off x="4018" y="1357788"/>
          <a:ext cx="2740521" cy="2851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t>
          </a:r>
          <a:r>
            <a:rPr lang="en-US" sz="2100" b="0" kern="1200" dirty="0" smtClean="0"/>
            <a:t>Intermediate Art</a:t>
          </a:r>
        </a:p>
        <a:p>
          <a:pPr lvl="0" algn="ctr" defTabSz="933450">
            <a:lnSpc>
              <a:spcPct val="90000"/>
            </a:lnSpc>
            <a:spcBef>
              <a:spcPct val="0"/>
            </a:spcBef>
            <a:spcAft>
              <a:spcPct val="35000"/>
            </a:spcAft>
          </a:pPr>
          <a:r>
            <a:rPr lang="en-US" sz="2100" b="0" kern="1200" dirty="0" smtClean="0"/>
            <a:t>*Intro to Photo </a:t>
          </a:r>
        </a:p>
        <a:p>
          <a:pPr lvl="0" algn="ctr" defTabSz="933450">
            <a:lnSpc>
              <a:spcPct val="90000"/>
            </a:lnSpc>
            <a:spcBef>
              <a:spcPct val="0"/>
            </a:spcBef>
            <a:spcAft>
              <a:spcPct val="35000"/>
            </a:spcAft>
          </a:pPr>
          <a:r>
            <a:rPr lang="en-US" sz="2100" b="0" i="1" kern="1200" dirty="0" smtClean="0"/>
            <a:t>(</a:t>
          </a:r>
          <a:r>
            <a:rPr lang="en-US" sz="2000" b="0" i="1" kern="1200" dirty="0" smtClean="0"/>
            <a:t>Digital or Dark Room)</a:t>
          </a:r>
        </a:p>
        <a:p>
          <a:pPr lvl="0" algn="ctr" defTabSz="933450">
            <a:lnSpc>
              <a:spcPct val="90000"/>
            </a:lnSpc>
            <a:spcBef>
              <a:spcPct val="0"/>
            </a:spcBef>
            <a:spcAft>
              <a:spcPct val="35000"/>
            </a:spcAft>
          </a:pPr>
          <a:r>
            <a:rPr lang="en-US" sz="2000" b="0" i="1" kern="1200" dirty="0" smtClean="0"/>
            <a:t>*Intermediate Photo</a:t>
          </a:r>
        </a:p>
        <a:p>
          <a:pPr lvl="0" algn="ctr" defTabSz="933450">
            <a:lnSpc>
              <a:spcPct val="90000"/>
            </a:lnSpc>
            <a:spcBef>
              <a:spcPct val="0"/>
            </a:spcBef>
            <a:spcAft>
              <a:spcPct val="35000"/>
            </a:spcAft>
          </a:pPr>
          <a:r>
            <a:rPr lang="en-US" sz="2000" b="0" i="1" kern="1200" dirty="0" smtClean="0"/>
            <a:t>*Advanced photo</a:t>
          </a:r>
        </a:p>
        <a:p>
          <a:pPr lvl="0" algn="ctr" defTabSz="933450">
            <a:lnSpc>
              <a:spcPct val="90000"/>
            </a:lnSpc>
            <a:spcBef>
              <a:spcPct val="0"/>
            </a:spcBef>
            <a:spcAft>
              <a:spcPct val="35000"/>
            </a:spcAft>
          </a:pPr>
          <a:r>
            <a:rPr lang="en-US" sz="2000" b="1" i="0" kern="1200" dirty="0" smtClean="0"/>
            <a:t>*AP Studio</a:t>
          </a:r>
        </a:p>
        <a:p>
          <a:pPr lvl="0" algn="ctr" defTabSz="933450">
            <a:lnSpc>
              <a:spcPct val="90000"/>
            </a:lnSpc>
            <a:spcBef>
              <a:spcPct val="0"/>
            </a:spcBef>
            <a:spcAft>
              <a:spcPct val="35000"/>
            </a:spcAft>
          </a:pPr>
          <a:r>
            <a:rPr lang="en-US" sz="2000" b="1" i="1" kern="1200" dirty="0" smtClean="0"/>
            <a:t>(Full Year  -  2 Periods)</a:t>
          </a:r>
          <a:endParaRPr lang="en-US" sz="2000" b="1" i="1" kern="1200" dirty="0"/>
        </a:p>
      </dsp:txBody>
      <dsp:txXfrm>
        <a:off x="4018" y="1357788"/>
        <a:ext cx="2740521" cy="2851356"/>
      </dsp:txXfrm>
    </dsp:sp>
    <dsp:sp modelId="{7FD13155-01E1-43D1-B709-E09427F015B1}">
      <dsp:nvSpPr>
        <dsp:cNvPr id="0" name=""/>
        <dsp:cNvSpPr/>
      </dsp:nvSpPr>
      <dsp:spPr>
        <a:xfrm>
          <a:off x="2744539" y="1357788"/>
          <a:ext cx="2740521" cy="2851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*Intermediate Art</a:t>
          </a:r>
        </a:p>
        <a:p>
          <a:pPr lvl="0" algn="ctr" defTabSz="933450">
            <a:lnSpc>
              <a:spcPct val="90000"/>
            </a:lnSpc>
            <a:spcBef>
              <a:spcPct val="0"/>
            </a:spcBef>
            <a:spcAft>
              <a:spcPct val="35000"/>
            </a:spcAft>
          </a:pPr>
          <a:r>
            <a:rPr lang="en-US" sz="2100" kern="1200" dirty="0" smtClean="0"/>
            <a:t>*Drawing &amp; Painting</a:t>
          </a:r>
        </a:p>
        <a:p>
          <a:pPr lvl="0" algn="ctr" defTabSz="933450">
            <a:lnSpc>
              <a:spcPct val="90000"/>
            </a:lnSpc>
            <a:spcBef>
              <a:spcPct val="0"/>
            </a:spcBef>
            <a:spcAft>
              <a:spcPct val="35000"/>
            </a:spcAft>
          </a:pPr>
          <a:r>
            <a:rPr lang="en-US" sz="2100" kern="1200" dirty="0" smtClean="0"/>
            <a:t>*Advanced Drawing &amp; Painting</a:t>
          </a:r>
        </a:p>
        <a:p>
          <a:pPr lvl="0" algn="ctr" defTabSz="933450">
            <a:lnSpc>
              <a:spcPct val="90000"/>
            </a:lnSpc>
            <a:spcBef>
              <a:spcPct val="0"/>
            </a:spcBef>
            <a:spcAft>
              <a:spcPct val="35000"/>
            </a:spcAft>
          </a:pPr>
          <a:r>
            <a:rPr lang="en-US" sz="2100" b="1" kern="1200" dirty="0" smtClean="0"/>
            <a:t>*AP Studio</a:t>
          </a:r>
        </a:p>
        <a:p>
          <a:pPr lvl="0" algn="ctr" defTabSz="933450">
            <a:lnSpc>
              <a:spcPct val="90000"/>
            </a:lnSpc>
            <a:spcBef>
              <a:spcPct val="0"/>
            </a:spcBef>
            <a:spcAft>
              <a:spcPct val="35000"/>
            </a:spcAft>
          </a:pPr>
          <a:r>
            <a:rPr lang="en-US" sz="2100" b="1" i="1" kern="1200" dirty="0" smtClean="0"/>
            <a:t>(Full Year – 2 Periods)</a:t>
          </a:r>
          <a:endParaRPr lang="en-US" sz="2100" b="1" i="1" kern="1200" dirty="0"/>
        </a:p>
      </dsp:txBody>
      <dsp:txXfrm>
        <a:off x="2744539" y="1357788"/>
        <a:ext cx="2740521" cy="2851356"/>
      </dsp:txXfrm>
    </dsp:sp>
    <dsp:sp modelId="{46C63C46-ED35-4C17-BB27-AC65CCDD25D1}">
      <dsp:nvSpPr>
        <dsp:cNvPr id="0" name=""/>
        <dsp:cNvSpPr/>
      </dsp:nvSpPr>
      <dsp:spPr>
        <a:xfrm>
          <a:off x="5485060" y="1357788"/>
          <a:ext cx="2740521" cy="2851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*Intro to Pottery</a:t>
          </a:r>
        </a:p>
        <a:p>
          <a:pPr lvl="0" algn="ctr" defTabSz="933450">
            <a:lnSpc>
              <a:spcPct val="90000"/>
            </a:lnSpc>
            <a:spcBef>
              <a:spcPct val="0"/>
            </a:spcBef>
            <a:spcAft>
              <a:spcPct val="35000"/>
            </a:spcAft>
          </a:pPr>
          <a:r>
            <a:rPr lang="en-US" sz="2100" kern="1200" dirty="0" smtClean="0"/>
            <a:t>*3-Dimensional Design</a:t>
          </a:r>
        </a:p>
        <a:p>
          <a:pPr lvl="0" algn="ctr" defTabSz="933450">
            <a:lnSpc>
              <a:spcPct val="90000"/>
            </a:lnSpc>
            <a:spcBef>
              <a:spcPct val="0"/>
            </a:spcBef>
            <a:spcAft>
              <a:spcPct val="35000"/>
            </a:spcAft>
          </a:pPr>
          <a:r>
            <a:rPr lang="en-US" sz="2100" kern="1200" dirty="0" smtClean="0"/>
            <a:t>*Advanced Pottery/ </a:t>
          </a:r>
        </a:p>
        <a:p>
          <a:pPr lvl="0" algn="ctr" defTabSz="933450">
            <a:lnSpc>
              <a:spcPct val="90000"/>
            </a:lnSpc>
            <a:spcBef>
              <a:spcPct val="0"/>
            </a:spcBef>
            <a:spcAft>
              <a:spcPct val="35000"/>
            </a:spcAft>
          </a:pPr>
          <a:r>
            <a:rPr lang="en-US" sz="2100" kern="1200" dirty="0" smtClean="0"/>
            <a:t>3-Dimensional Design</a:t>
          </a:r>
        </a:p>
        <a:p>
          <a:pPr lvl="0" algn="ctr" defTabSz="933450">
            <a:lnSpc>
              <a:spcPct val="90000"/>
            </a:lnSpc>
            <a:spcBef>
              <a:spcPct val="0"/>
            </a:spcBef>
            <a:spcAft>
              <a:spcPct val="35000"/>
            </a:spcAft>
          </a:pPr>
          <a:r>
            <a:rPr lang="en-US" sz="2100" b="1" kern="1200" dirty="0" smtClean="0"/>
            <a:t>*AP Studio (3D)</a:t>
          </a:r>
        </a:p>
        <a:p>
          <a:pPr lvl="0" algn="ctr" defTabSz="933450">
            <a:lnSpc>
              <a:spcPct val="90000"/>
            </a:lnSpc>
            <a:spcBef>
              <a:spcPct val="0"/>
            </a:spcBef>
            <a:spcAft>
              <a:spcPct val="35000"/>
            </a:spcAft>
          </a:pPr>
          <a:r>
            <a:rPr lang="en-US" sz="2100" b="1" i="1" kern="1200" dirty="0" smtClean="0"/>
            <a:t>(Full Year  -  2 Periods)</a:t>
          </a:r>
          <a:endParaRPr lang="en-US" sz="2100" b="1" i="1" kern="1200" dirty="0"/>
        </a:p>
      </dsp:txBody>
      <dsp:txXfrm>
        <a:off x="5485060" y="1357788"/>
        <a:ext cx="2740521" cy="2851356"/>
      </dsp:txXfrm>
    </dsp:sp>
    <dsp:sp modelId="{2847FFEF-4A7E-4337-9EAA-B4FD7D171F5D}">
      <dsp:nvSpPr>
        <dsp:cNvPr id="0" name=""/>
        <dsp:cNvSpPr/>
      </dsp:nvSpPr>
      <dsp:spPr>
        <a:xfrm>
          <a:off x="0" y="4209145"/>
          <a:ext cx="8229600" cy="31681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155C4A0-B880-4EBC-A95B-6F2769951DA4}" type="datetimeFigureOut">
              <a:rPr lang="en-US" smtClean="0"/>
              <a:t>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B0C6490-B1DE-4875-BB36-D427F081871C}" type="slidenum">
              <a:rPr lang="en-US" smtClean="0"/>
              <a:t>‹#›</a:t>
            </a:fld>
            <a:endParaRPr lang="en-US"/>
          </a:p>
        </p:txBody>
      </p:sp>
    </p:spTree>
    <p:extLst>
      <p:ext uri="{BB962C8B-B14F-4D97-AF65-F5344CB8AC3E}">
        <p14:creationId xmlns:p14="http://schemas.microsoft.com/office/powerpoint/2010/main" val="1206365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A8917B5-45AD-4AEE-A03D-C8021E5AEBDE}" type="datetimeFigureOut">
              <a:rPr lang="en-US" smtClean="0"/>
              <a:pPr/>
              <a:t>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B78159-7178-4545-999B-E10BF328D0DE}"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8917B5-45AD-4AEE-A03D-C8021E5AEBDE}" type="datetimeFigureOut">
              <a:rPr lang="en-US" smtClean="0"/>
              <a:pPr/>
              <a:t>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B78159-7178-4545-999B-E10BF328D0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8917B5-45AD-4AEE-A03D-C8021E5AEBDE}" type="datetimeFigureOut">
              <a:rPr lang="en-US" smtClean="0"/>
              <a:pPr/>
              <a:t>2/6/2014</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F7B78159-7178-4545-999B-E10BF328D0D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FC1337-B023-4A56-BEC8-6C9233FC6CFB}" type="datetime1">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F670A8-90AC-4F2D-A427-C19F93EB9B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868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9306E-D213-4710-97DA-1F3E42736996}" type="datetime1">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A40BDC-8D2C-CB47-863B-1884C534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583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D1D25-3047-4F9A-BB3C-494CB232DAAD}" type="datetime1">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5CD18-686B-47A9-AFD5-66CE5FA52A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434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25058E-3E42-4CC7-9AC3-6D0AD81705AB}" type="datetime1">
              <a:rPr lang="en-US" smtClean="0">
                <a:solidFill>
                  <a:prstClr val="black">
                    <a:tint val="75000"/>
                  </a:prstClr>
                </a:solidFill>
              </a:rPr>
              <a:pPr/>
              <a:t>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A40BDC-8D2C-CB47-863B-1884C534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015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DF1971-F53D-4331-AC5F-F981DAB04F75}" type="datetime1">
              <a:rPr lang="en-US" smtClean="0">
                <a:solidFill>
                  <a:prstClr val="black">
                    <a:tint val="75000"/>
                  </a:prstClr>
                </a:solidFill>
              </a:rPr>
              <a:pPr/>
              <a:t>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A40BDC-8D2C-CB47-863B-1884C534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288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2B5332-1ACD-41B3-B1EE-51B4D17DB449}" type="datetime1">
              <a:rPr lang="en-US" smtClean="0">
                <a:solidFill>
                  <a:prstClr val="black">
                    <a:tint val="75000"/>
                  </a:prstClr>
                </a:solidFill>
              </a:rPr>
              <a:pPr/>
              <a:t>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1A40BDC-8D2C-CB47-863B-1884C534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617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CE021-9315-4824-93B3-74A8359535F3}" type="datetime1">
              <a:rPr lang="en-US" smtClean="0">
                <a:solidFill>
                  <a:prstClr val="black">
                    <a:tint val="75000"/>
                  </a:prstClr>
                </a:solidFill>
              </a:rPr>
              <a:pPr/>
              <a:t>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A40BDC-8D2C-CB47-863B-1884C534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398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4A25D-F2AA-4379-86FE-4FC54A30F18E}" type="datetime1">
              <a:rPr lang="en-US" smtClean="0">
                <a:solidFill>
                  <a:prstClr val="black">
                    <a:tint val="75000"/>
                  </a:prstClr>
                </a:solidFill>
              </a:rPr>
              <a:pPr/>
              <a:t>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A40BDC-8D2C-CB47-863B-1884C534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4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8917B5-45AD-4AEE-A03D-C8021E5AEBDE}" type="datetimeFigureOut">
              <a:rPr lang="en-US" smtClean="0"/>
              <a:pPr/>
              <a:t>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B78159-7178-4545-999B-E10BF328D0DE}"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43706-370D-49DA-8081-A534FA43BE6B}" type="datetime1">
              <a:rPr lang="en-US" smtClean="0">
                <a:solidFill>
                  <a:prstClr val="black">
                    <a:tint val="75000"/>
                  </a:prstClr>
                </a:solidFill>
              </a:rPr>
              <a:pPr/>
              <a:t>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A40BDC-8D2C-CB47-863B-1884C534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543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A47FC-87D8-4D6B-B0CF-A8642FD68C51}" type="datetime1">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A40BDC-8D2C-CB47-863B-1884C534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007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60A5E-425B-4AA7-96A2-A77D3DA521D9}" type="datetime1">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A40BDC-8D2C-CB47-863B-1884C534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468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DAB232-068A-4CD3-A307-CFF5D7711D4B}"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9CB9B-896E-4808-B9A4-DDBA40E7AE5E}" type="slidenum">
              <a:rPr lang="en-US" smtClean="0"/>
              <a:pPr/>
              <a:t>‹#›</a:t>
            </a:fld>
            <a:endParaRPr lang="en-US"/>
          </a:p>
        </p:txBody>
      </p:sp>
    </p:spTree>
    <p:extLst>
      <p:ext uri="{BB962C8B-B14F-4D97-AF65-F5344CB8AC3E}">
        <p14:creationId xmlns:p14="http://schemas.microsoft.com/office/powerpoint/2010/main" val="2300595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DAB232-068A-4CD3-A307-CFF5D7711D4B}"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9CB9B-896E-4808-B9A4-DDBA40E7AE5E}" type="slidenum">
              <a:rPr lang="en-US" smtClean="0"/>
              <a:pPr/>
              <a:t>‹#›</a:t>
            </a:fld>
            <a:endParaRPr lang="en-US"/>
          </a:p>
        </p:txBody>
      </p:sp>
    </p:spTree>
    <p:extLst>
      <p:ext uri="{BB962C8B-B14F-4D97-AF65-F5344CB8AC3E}">
        <p14:creationId xmlns:p14="http://schemas.microsoft.com/office/powerpoint/2010/main" val="3283889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BDAB232-068A-4CD3-A307-CFF5D7711D4B}"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9CB9B-896E-4808-B9A4-DDBA40E7AE5E}" type="slidenum">
              <a:rPr lang="en-US" smtClean="0"/>
              <a:pPr/>
              <a:t>‹#›</a:t>
            </a:fld>
            <a:endParaRPr lang="en-US"/>
          </a:p>
        </p:txBody>
      </p:sp>
    </p:spTree>
    <p:extLst>
      <p:ext uri="{BB962C8B-B14F-4D97-AF65-F5344CB8AC3E}">
        <p14:creationId xmlns:p14="http://schemas.microsoft.com/office/powerpoint/2010/main" val="129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DAB232-068A-4CD3-A307-CFF5D7711D4B}" type="datetimeFigureOut">
              <a:rPr lang="en-US" smtClean="0"/>
              <a:pPr/>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9CB9B-896E-4808-B9A4-DDBA40E7AE5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8010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DAB232-068A-4CD3-A307-CFF5D7711D4B}" type="datetimeFigureOut">
              <a:rPr lang="en-US" smtClean="0"/>
              <a:pPr/>
              <a:t>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9CB9B-896E-4808-B9A4-DDBA40E7AE5E}" type="slidenum">
              <a:rPr lang="en-US" smtClean="0"/>
              <a:pPr/>
              <a:t>‹#›</a:t>
            </a:fld>
            <a:endParaRPr lang="en-US"/>
          </a:p>
        </p:txBody>
      </p:sp>
    </p:spTree>
    <p:extLst>
      <p:ext uri="{BB962C8B-B14F-4D97-AF65-F5344CB8AC3E}">
        <p14:creationId xmlns:p14="http://schemas.microsoft.com/office/powerpoint/2010/main" val="2920130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DAB232-068A-4CD3-A307-CFF5D7711D4B}" type="datetimeFigureOut">
              <a:rPr lang="en-US" smtClean="0"/>
              <a:pPr/>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9CB9B-896E-4808-B9A4-DDBA40E7AE5E}" type="slidenum">
              <a:rPr lang="en-US" smtClean="0"/>
              <a:pPr/>
              <a:t>‹#›</a:t>
            </a:fld>
            <a:endParaRPr lang="en-US"/>
          </a:p>
        </p:txBody>
      </p:sp>
    </p:spTree>
    <p:extLst>
      <p:ext uri="{BB962C8B-B14F-4D97-AF65-F5344CB8AC3E}">
        <p14:creationId xmlns:p14="http://schemas.microsoft.com/office/powerpoint/2010/main" val="1282084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AB232-068A-4CD3-A307-CFF5D7711D4B}" type="datetimeFigureOut">
              <a:rPr lang="en-US" smtClean="0"/>
              <a:pPr/>
              <a:t>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9CB9B-896E-4808-B9A4-DDBA40E7AE5E}" type="slidenum">
              <a:rPr lang="en-US" smtClean="0"/>
              <a:pPr/>
              <a:t>‹#›</a:t>
            </a:fld>
            <a:endParaRPr lang="en-US"/>
          </a:p>
        </p:txBody>
      </p:sp>
    </p:spTree>
    <p:extLst>
      <p:ext uri="{BB962C8B-B14F-4D97-AF65-F5344CB8AC3E}">
        <p14:creationId xmlns:p14="http://schemas.microsoft.com/office/powerpoint/2010/main" val="167217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8917B5-45AD-4AEE-A03D-C8021E5AEBDE}" type="datetimeFigureOut">
              <a:rPr lang="en-US" smtClean="0"/>
              <a:pPr/>
              <a:t>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B78159-7178-4545-999B-E10BF328D0D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BDAB232-068A-4CD3-A307-CFF5D7711D4B}" type="datetimeFigureOut">
              <a:rPr lang="en-US" smtClean="0"/>
              <a:pPr/>
              <a:t>2/6/2014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579CB9B-896E-4808-B9A4-DDBA40E7AE5E}" type="slidenum">
              <a:rPr lang="en-US" smtClean="0">
                <a:solidFill>
                  <a:srgbClr val="434342"/>
                </a:solidFill>
              </a:rPr>
              <a:pPr/>
              <a:t>‹#›</a:t>
            </a:fld>
            <a:endParaRPr lang="en-US">
              <a:solidFill>
                <a:srgbClr val="434342"/>
              </a:solidFill>
            </a:endParaRPr>
          </a:p>
        </p:txBody>
      </p:sp>
    </p:spTree>
    <p:extLst>
      <p:ext uri="{BB962C8B-B14F-4D97-AF65-F5344CB8AC3E}">
        <p14:creationId xmlns:p14="http://schemas.microsoft.com/office/powerpoint/2010/main" val="4060486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DAB232-068A-4CD3-A307-CFF5D7711D4B}" type="datetimeFigureOut">
              <a:rPr lang="en-US" smtClean="0"/>
              <a:pPr/>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9CB9B-896E-4808-B9A4-DDBA40E7AE5E}" type="slidenum">
              <a:rPr lang="en-US" smtClean="0"/>
              <a:pPr/>
              <a:t>‹#›</a:t>
            </a:fld>
            <a:endParaRPr lang="en-US"/>
          </a:p>
        </p:txBody>
      </p:sp>
    </p:spTree>
    <p:extLst>
      <p:ext uri="{BB962C8B-B14F-4D97-AF65-F5344CB8AC3E}">
        <p14:creationId xmlns:p14="http://schemas.microsoft.com/office/powerpoint/2010/main" val="2405713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DAB232-068A-4CD3-A307-CFF5D7711D4B}"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9CB9B-896E-4808-B9A4-DDBA40E7AE5E}" type="slidenum">
              <a:rPr lang="en-US" smtClean="0"/>
              <a:pPr/>
              <a:t>‹#›</a:t>
            </a:fld>
            <a:endParaRPr lang="en-US"/>
          </a:p>
        </p:txBody>
      </p:sp>
    </p:spTree>
    <p:extLst>
      <p:ext uri="{BB962C8B-B14F-4D97-AF65-F5344CB8AC3E}">
        <p14:creationId xmlns:p14="http://schemas.microsoft.com/office/powerpoint/2010/main" val="1801754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DAB232-068A-4CD3-A307-CFF5D7711D4B}"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9CB9B-896E-4808-B9A4-DDBA40E7AE5E}" type="slidenum">
              <a:rPr lang="en-US" smtClean="0"/>
              <a:pPr/>
              <a:t>‹#›</a:t>
            </a:fld>
            <a:endParaRPr lang="en-US"/>
          </a:p>
        </p:txBody>
      </p:sp>
    </p:spTree>
    <p:extLst>
      <p:ext uri="{BB962C8B-B14F-4D97-AF65-F5344CB8AC3E}">
        <p14:creationId xmlns:p14="http://schemas.microsoft.com/office/powerpoint/2010/main" val="333802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8917B5-45AD-4AEE-A03D-C8021E5AEBDE}" type="datetimeFigureOut">
              <a:rPr lang="en-US" smtClean="0"/>
              <a:pPr/>
              <a:t>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B78159-7178-4545-999B-E10BF328D0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8917B5-45AD-4AEE-A03D-C8021E5AEBDE}" type="datetimeFigureOut">
              <a:rPr lang="en-US" smtClean="0"/>
              <a:pPr/>
              <a:t>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B78159-7178-4545-999B-E10BF328D0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8917B5-45AD-4AEE-A03D-C8021E5AEBDE}" type="datetimeFigureOut">
              <a:rPr lang="en-US" smtClean="0"/>
              <a:pPr/>
              <a:t>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B78159-7178-4545-999B-E10BF328D0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917B5-45AD-4AEE-A03D-C8021E5AEBDE}" type="datetimeFigureOut">
              <a:rPr lang="en-US" smtClean="0"/>
              <a:pPr/>
              <a:t>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B78159-7178-4545-999B-E10BF328D0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8917B5-45AD-4AEE-A03D-C8021E5AEBDE}" type="datetimeFigureOut">
              <a:rPr lang="en-US" smtClean="0"/>
              <a:pPr/>
              <a:t>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B78159-7178-4545-999B-E10BF328D0DE}"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A8917B5-45AD-4AEE-A03D-C8021E5AEBDE}" type="datetimeFigureOut">
              <a:rPr lang="en-US" smtClean="0"/>
              <a:pPr/>
              <a:t>2/6/2014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F7B78159-7178-4545-999B-E10BF328D0D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A8917B5-45AD-4AEE-A03D-C8021E5AEBDE}" type="datetimeFigureOut">
              <a:rPr lang="en-US" smtClean="0"/>
              <a:pPr/>
              <a:t>2/6/2014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7B78159-7178-4545-999B-E10BF328D0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DBDC4DA-69B0-463D-B7CF-83559C7C4D13}" type="datetime1">
              <a:rPr lang="en-US" smtClean="0">
                <a:solidFill>
                  <a:prstClr val="black">
                    <a:tint val="75000"/>
                  </a:prstClr>
                </a:solidFill>
              </a:rPr>
              <a:pPr defTabSz="457200"/>
              <a:t>2/6/2014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1A40BDC-8D2C-CB47-863B-1884C534C51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881910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BDAB232-068A-4CD3-A307-CFF5D7711D4B}" type="datetimeFigureOut">
              <a:rPr lang="en-US" smtClean="0"/>
              <a:pPr/>
              <a:t>2/6/2014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579CB9B-896E-4808-B9A4-DDBA40E7AE5E}" type="slidenum">
              <a:rPr lang="en-US" smtClean="0"/>
              <a:pPr/>
              <a:t>‹#›</a:t>
            </a:fld>
            <a:endParaRPr lang="en-US"/>
          </a:p>
        </p:txBody>
      </p:sp>
    </p:spTree>
    <p:extLst>
      <p:ext uri="{BB962C8B-B14F-4D97-AF65-F5344CB8AC3E}">
        <p14:creationId xmlns:p14="http://schemas.microsoft.com/office/powerpoint/2010/main" val="149410431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Course Selection Process</a:t>
            </a:r>
            <a:endParaRPr lang="en-US" dirty="0"/>
          </a:p>
        </p:txBody>
      </p:sp>
      <p:sp>
        <p:nvSpPr>
          <p:cNvPr id="3" name="Subtitle 2"/>
          <p:cNvSpPr>
            <a:spLocks noGrp="1"/>
          </p:cNvSpPr>
          <p:nvPr>
            <p:ph type="subTitle" idx="1"/>
          </p:nvPr>
        </p:nvSpPr>
        <p:spPr/>
        <p:txBody>
          <a:bodyPr>
            <a:normAutofit/>
          </a:bodyPr>
          <a:lstStyle/>
          <a:p>
            <a:r>
              <a:rPr lang="en-US" dirty="0" smtClean="0"/>
              <a:t>Fairfield Ludlowe High School</a:t>
            </a:r>
          </a:p>
          <a:p>
            <a:endParaRPr lang="en-US" dirty="0" smtClean="0"/>
          </a:p>
          <a:p>
            <a:endParaRPr lang="en-US" dirty="0"/>
          </a:p>
          <a:p>
            <a:endParaRPr lang="en-US" dirty="0"/>
          </a:p>
        </p:txBody>
      </p:sp>
    </p:spTree>
    <p:extLst>
      <p:ext uri="{BB962C8B-B14F-4D97-AF65-F5344CB8AC3E}">
        <p14:creationId xmlns:p14="http://schemas.microsoft.com/office/powerpoint/2010/main" val="2317200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100" dirty="0" smtClean="0"/>
              <a:t>Comparison Among Levels of </a:t>
            </a:r>
            <a:br>
              <a:rPr lang="en-US" sz="4100" dirty="0" smtClean="0"/>
            </a:br>
            <a:r>
              <a:rPr lang="en-US" sz="4100" dirty="0" smtClean="0"/>
              <a:t>Social Studies</a:t>
            </a:r>
            <a:endParaRPr lang="en-US" sz="4100" dirty="0"/>
          </a:p>
        </p:txBody>
      </p:sp>
      <p:sp>
        <p:nvSpPr>
          <p:cNvPr id="3" name="Content Placeholder 2"/>
          <p:cNvSpPr>
            <a:spLocks noGrp="1"/>
          </p:cNvSpPr>
          <p:nvPr>
            <p:ph sz="half" idx="1"/>
          </p:nvPr>
        </p:nvSpPr>
        <p:spPr>
          <a:xfrm>
            <a:off x="457200" y="1524000"/>
            <a:ext cx="4038600" cy="5257800"/>
          </a:xfrm>
        </p:spPr>
        <p:txBody>
          <a:bodyPr>
            <a:noAutofit/>
          </a:bodyPr>
          <a:lstStyle/>
          <a:p>
            <a:r>
              <a:rPr lang="en-US" sz="1800" b="1" dirty="0"/>
              <a:t>AP Government and </a:t>
            </a:r>
            <a:r>
              <a:rPr lang="en-US" sz="1800" b="1" dirty="0" smtClean="0"/>
              <a:t>Politics</a:t>
            </a:r>
            <a:r>
              <a:rPr lang="en-US" sz="1600" b="1" dirty="0" smtClean="0"/>
              <a:t>	</a:t>
            </a:r>
            <a:endParaRPr lang="en-US" sz="1600" b="1" dirty="0"/>
          </a:p>
          <a:p>
            <a:pPr marL="578358" lvl="1" indent="-285750">
              <a:spcBef>
                <a:spcPts val="0"/>
              </a:spcBef>
              <a:buFont typeface="Arial"/>
              <a:buChar char="•"/>
            </a:pPr>
            <a:r>
              <a:rPr lang="en-US" sz="1600" b="1" dirty="0"/>
              <a:t>5-7 hrs per week </a:t>
            </a:r>
            <a:r>
              <a:rPr lang="en-US" sz="1600" b="1" dirty="0">
                <a:solidFill>
                  <a:prstClr val="black"/>
                </a:solidFill>
              </a:rPr>
              <a:t>(average) outside of class time</a:t>
            </a:r>
          </a:p>
          <a:p>
            <a:pPr marL="578358" lvl="1" indent="-285750">
              <a:spcBef>
                <a:spcPts val="0"/>
              </a:spcBef>
              <a:buFont typeface="Arial"/>
              <a:buChar char="•"/>
            </a:pPr>
            <a:r>
              <a:rPr lang="en-US" sz="1600" b="1" dirty="0">
                <a:solidFill>
                  <a:prstClr val="black"/>
                </a:solidFill>
              </a:rPr>
              <a:t>Summer assignment</a:t>
            </a:r>
            <a:endParaRPr lang="en-US" sz="1600" b="1" dirty="0"/>
          </a:p>
          <a:p>
            <a:endParaRPr lang="en-US" sz="1600" b="1" dirty="0"/>
          </a:p>
          <a:p>
            <a:r>
              <a:rPr lang="en-US" sz="1800" b="1" dirty="0"/>
              <a:t>AP Modern European History</a:t>
            </a:r>
          </a:p>
          <a:p>
            <a:pPr marL="578358" lvl="1" indent="-285750">
              <a:spcBef>
                <a:spcPts val="0"/>
              </a:spcBef>
              <a:buFont typeface="Arial"/>
              <a:buChar char="•"/>
            </a:pPr>
            <a:r>
              <a:rPr lang="en-US" sz="1600" b="1" dirty="0"/>
              <a:t>4-7 hrs per week </a:t>
            </a:r>
            <a:r>
              <a:rPr lang="en-US" sz="1600" b="1" dirty="0">
                <a:solidFill>
                  <a:prstClr val="black"/>
                </a:solidFill>
              </a:rPr>
              <a:t>(average) outside of class time</a:t>
            </a:r>
            <a:endParaRPr lang="en-US" sz="1600" b="1" dirty="0"/>
          </a:p>
          <a:p>
            <a:pPr marL="578358" lvl="1" indent="-285750">
              <a:spcBef>
                <a:spcPts val="0"/>
              </a:spcBef>
              <a:buFont typeface="Arial"/>
              <a:buChar char="•"/>
            </a:pPr>
            <a:r>
              <a:rPr lang="en-US" sz="1600" b="1" dirty="0"/>
              <a:t>Summer assignment</a:t>
            </a:r>
          </a:p>
          <a:p>
            <a:pPr marL="285750" indent="-285750">
              <a:buFont typeface="Arial"/>
              <a:buChar char="•"/>
            </a:pPr>
            <a:endParaRPr lang="en-US" sz="1600" b="1" dirty="0"/>
          </a:p>
          <a:p>
            <a:r>
              <a:rPr lang="en-US" sz="1800" b="1" dirty="0"/>
              <a:t>AP </a:t>
            </a:r>
            <a:r>
              <a:rPr lang="en-US" sz="1800" b="1" dirty="0" smtClean="0"/>
              <a:t>Psychology</a:t>
            </a:r>
            <a:endParaRPr lang="en-US" sz="1800" b="1" dirty="0"/>
          </a:p>
          <a:p>
            <a:pPr marL="578358" lvl="1" indent="-285750">
              <a:spcBef>
                <a:spcPts val="0"/>
              </a:spcBef>
              <a:buFont typeface="Arial"/>
              <a:buChar char="•"/>
            </a:pPr>
            <a:r>
              <a:rPr lang="en-US" sz="1600" b="1" dirty="0"/>
              <a:t>4-7 </a:t>
            </a:r>
            <a:r>
              <a:rPr lang="en-US" sz="1600" b="1" dirty="0" err="1"/>
              <a:t>hrs</a:t>
            </a:r>
            <a:r>
              <a:rPr lang="en-US" sz="1600" b="1" dirty="0"/>
              <a:t> per week </a:t>
            </a:r>
            <a:r>
              <a:rPr lang="en-US" sz="1600" b="1" dirty="0">
                <a:solidFill>
                  <a:prstClr val="black"/>
                </a:solidFill>
              </a:rPr>
              <a:t>(average) outside of class time</a:t>
            </a:r>
            <a:endParaRPr lang="en-US" sz="1600" b="1" dirty="0"/>
          </a:p>
          <a:p>
            <a:pPr marL="578358" lvl="1" indent="-285750">
              <a:spcBef>
                <a:spcPts val="0"/>
              </a:spcBef>
              <a:buFont typeface="Arial"/>
              <a:buChar char="•"/>
            </a:pPr>
            <a:r>
              <a:rPr lang="en-US" sz="1600" b="1" dirty="0"/>
              <a:t>Summer </a:t>
            </a:r>
            <a:r>
              <a:rPr lang="en-US" sz="1600" b="1" dirty="0" smtClean="0"/>
              <a:t>assignment</a:t>
            </a:r>
          </a:p>
          <a:p>
            <a:pPr marL="292608" lvl="1" indent="0">
              <a:spcBef>
                <a:spcPts val="0"/>
              </a:spcBef>
              <a:buNone/>
            </a:pPr>
            <a:endParaRPr lang="en-US" sz="1600" b="1" dirty="0"/>
          </a:p>
          <a:p>
            <a:r>
              <a:rPr lang="en-US" sz="1800" b="1" dirty="0" smtClean="0"/>
              <a:t>AP </a:t>
            </a:r>
            <a:r>
              <a:rPr lang="en-US" sz="1800" b="1" dirty="0"/>
              <a:t>American Studies</a:t>
            </a:r>
          </a:p>
          <a:p>
            <a:pPr marL="578358" lvl="1" indent="-285750">
              <a:spcBef>
                <a:spcPts val="0"/>
              </a:spcBef>
              <a:buFont typeface="Arial"/>
              <a:buChar char="•"/>
            </a:pPr>
            <a:r>
              <a:rPr lang="en-US" sz="1600" b="1" dirty="0"/>
              <a:t>6-9 hrs per week </a:t>
            </a:r>
            <a:r>
              <a:rPr lang="en-US" sz="1600" b="1" dirty="0">
                <a:solidFill>
                  <a:prstClr val="black"/>
                </a:solidFill>
              </a:rPr>
              <a:t>(average) outside of class time</a:t>
            </a:r>
            <a:endParaRPr lang="en-US" sz="1600" b="1" dirty="0"/>
          </a:p>
          <a:p>
            <a:pPr marL="578358" lvl="1" indent="-285750">
              <a:spcBef>
                <a:spcPts val="0"/>
              </a:spcBef>
              <a:buFont typeface="Arial"/>
              <a:buChar char="•"/>
            </a:pPr>
            <a:r>
              <a:rPr lang="en-US" sz="1600" b="1" dirty="0"/>
              <a:t>Summer assignment</a:t>
            </a:r>
          </a:p>
          <a:p>
            <a:endParaRPr lang="en-US" sz="1400" b="1" dirty="0"/>
          </a:p>
          <a:p>
            <a:endParaRPr lang="en-US" sz="1400" b="1" dirty="0"/>
          </a:p>
          <a:p>
            <a:endParaRPr lang="en-US" sz="1200" dirty="0"/>
          </a:p>
          <a:p>
            <a:endParaRPr lang="en-US" sz="1200" dirty="0"/>
          </a:p>
        </p:txBody>
      </p:sp>
      <p:sp>
        <p:nvSpPr>
          <p:cNvPr id="7" name="Content Placeholder 6"/>
          <p:cNvSpPr>
            <a:spLocks noGrp="1"/>
          </p:cNvSpPr>
          <p:nvPr>
            <p:ph sz="half" idx="2"/>
          </p:nvPr>
        </p:nvSpPr>
        <p:spPr>
          <a:xfrm>
            <a:off x="4724400" y="1524000"/>
            <a:ext cx="4038600" cy="4876800"/>
          </a:xfrm>
        </p:spPr>
        <p:txBody>
          <a:bodyPr>
            <a:normAutofit fontScale="92500" lnSpcReduction="10000"/>
          </a:bodyPr>
          <a:lstStyle/>
          <a:p>
            <a:r>
              <a:rPr lang="en-US" sz="1800" b="1" dirty="0"/>
              <a:t>AP United States History</a:t>
            </a:r>
          </a:p>
          <a:p>
            <a:pPr marL="578358" lvl="1" indent="-285750">
              <a:spcBef>
                <a:spcPts val="0"/>
              </a:spcBef>
              <a:buFont typeface="Arial"/>
              <a:buChar char="•"/>
            </a:pPr>
            <a:r>
              <a:rPr lang="en-US" sz="1600" b="1" dirty="0"/>
              <a:t>6-8 </a:t>
            </a:r>
            <a:r>
              <a:rPr lang="en-US" sz="1600" b="1" dirty="0" err="1"/>
              <a:t>hrs</a:t>
            </a:r>
            <a:r>
              <a:rPr lang="en-US" sz="1600" b="1" dirty="0"/>
              <a:t> per week </a:t>
            </a:r>
            <a:r>
              <a:rPr lang="en-US" sz="1600" b="1" dirty="0">
                <a:solidFill>
                  <a:prstClr val="black"/>
                </a:solidFill>
              </a:rPr>
              <a:t>(average) outside of class time</a:t>
            </a:r>
            <a:endParaRPr lang="en-US" sz="1600" b="1" dirty="0"/>
          </a:p>
          <a:p>
            <a:pPr marL="578358" lvl="1" indent="-285750">
              <a:spcBef>
                <a:spcPts val="0"/>
              </a:spcBef>
              <a:buFont typeface="Arial"/>
              <a:buChar char="•"/>
            </a:pPr>
            <a:r>
              <a:rPr lang="en-US" sz="1600" b="1" dirty="0"/>
              <a:t>Summer </a:t>
            </a:r>
            <a:r>
              <a:rPr lang="en-US" sz="1600" b="1" dirty="0" smtClean="0"/>
              <a:t>assignment</a:t>
            </a:r>
          </a:p>
          <a:p>
            <a:pPr marL="578358" lvl="1" indent="-285750">
              <a:spcBef>
                <a:spcPts val="0"/>
              </a:spcBef>
              <a:buFont typeface="Arial"/>
              <a:buChar char="•"/>
            </a:pPr>
            <a:endParaRPr lang="en-US" sz="3000" b="1" dirty="0"/>
          </a:p>
          <a:p>
            <a:r>
              <a:rPr lang="en-US" sz="1800" b="1" dirty="0" smtClean="0"/>
              <a:t>Level </a:t>
            </a:r>
            <a:r>
              <a:rPr lang="en-US" sz="1800" b="1" dirty="0"/>
              <a:t>1 courses</a:t>
            </a:r>
          </a:p>
          <a:p>
            <a:pPr marL="578358" lvl="1" indent="-285750">
              <a:buFont typeface="Arial"/>
              <a:buChar char="•"/>
            </a:pPr>
            <a:r>
              <a:rPr lang="en-US" sz="1600" b="1" dirty="0"/>
              <a:t>3-4 hrs per week </a:t>
            </a:r>
            <a:r>
              <a:rPr lang="en-US" sz="1600" b="1" dirty="0">
                <a:solidFill>
                  <a:prstClr val="black"/>
                </a:solidFill>
              </a:rPr>
              <a:t>(average) outside of class time</a:t>
            </a:r>
            <a:r>
              <a:rPr lang="en-US" sz="1600" b="1" dirty="0"/>
              <a:t> </a:t>
            </a:r>
          </a:p>
          <a:p>
            <a:endParaRPr lang="en-US" sz="3000" b="1" dirty="0" smtClean="0"/>
          </a:p>
          <a:p>
            <a:endParaRPr lang="en-US" sz="1600" b="1" dirty="0"/>
          </a:p>
          <a:p>
            <a:r>
              <a:rPr lang="en-US" sz="1800" b="1" dirty="0"/>
              <a:t>Level 2 courses </a:t>
            </a:r>
          </a:p>
          <a:p>
            <a:pPr marL="578358" lvl="1" indent="-285750">
              <a:buFont typeface="Arial" pitchFamily="34" charset="0"/>
              <a:buChar char="•"/>
            </a:pPr>
            <a:r>
              <a:rPr lang="en-US" sz="1600" b="1" dirty="0"/>
              <a:t>2-3 hrs per week </a:t>
            </a:r>
            <a:r>
              <a:rPr lang="en-US" sz="1600" b="1" dirty="0">
                <a:solidFill>
                  <a:prstClr val="black"/>
                </a:solidFill>
              </a:rPr>
              <a:t>(average) outside of class time</a:t>
            </a:r>
            <a:endParaRPr lang="en-US" sz="1600" b="1" dirty="0"/>
          </a:p>
          <a:p>
            <a:endParaRPr lang="en-US" sz="1900" b="1" dirty="0" smtClean="0"/>
          </a:p>
          <a:p>
            <a:endParaRPr lang="en-US" sz="2400" b="1" dirty="0"/>
          </a:p>
          <a:p>
            <a:r>
              <a:rPr lang="en-US" sz="1800" b="1" dirty="0"/>
              <a:t>Level </a:t>
            </a:r>
            <a:r>
              <a:rPr lang="en-US" sz="1800" b="1" dirty="0" smtClean="0"/>
              <a:t>O </a:t>
            </a:r>
            <a:r>
              <a:rPr lang="en-US" sz="1800" b="1" dirty="0"/>
              <a:t>courses</a:t>
            </a:r>
          </a:p>
          <a:p>
            <a:pPr marL="578358" lvl="1" indent="-285750">
              <a:buFont typeface="Arial" pitchFamily="34" charset="0"/>
              <a:buChar char="•"/>
            </a:pPr>
            <a:r>
              <a:rPr lang="en-US" sz="1600" b="1" dirty="0"/>
              <a:t>1.5-3 hrs per week </a:t>
            </a:r>
            <a:r>
              <a:rPr lang="en-US" sz="1600" b="1" dirty="0">
                <a:solidFill>
                  <a:prstClr val="black"/>
                </a:solidFill>
              </a:rPr>
              <a:t>(average) outside of class time</a:t>
            </a:r>
            <a:endParaRPr lang="en-US" sz="1600" dirty="0"/>
          </a:p>
          <a:p>
            <a:pPr marL="118872" indent="0">
              <a:buNone/>
            </a:pPr>
            <a:endParaRPr lang="en-US" dirty="0"/>
          </a:p>
        </p:txBody>
      </p:sp>
    </p:spTree>
    <p:extLst>
      <p:ext uri="{BB962C8B-B14F-4D97-AF65-F5344CB8AC3E}">
        <p14:creationId xmlns:p14="http://schemas.microsoft.com/office/powerpoint/2010/main" val="1696324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523206" y="457200"/>
            <a:ext cx="6096000" cy="677108"/>
          </a:xfrm>
          <a:prstGeom prst="rect">
            <a:avLst/>
          </a:prstGeom>
          <a:noFill/>
        </p:spPr>
        <p:txBody>
          <a:bodyPr wrap="square" rtlCol="0">
            <a:spAutoFit/>
          </a:bodyPr>
          <a:lstStyle/>
          <a:p>
            <a:pPr algn="ctr"/>
            <a:r>
              <a:rPr lang="en-US" sz="2000" b="1" dirty="0"/>
              <a:t>SCIENCE</a:t>
            </a:r>
          </a:p>
          <a:p>
            <a:pPr algn="ctr"/>
            <a:r>
              <a:rPr lang="en-US" b="1" i="1" dirty="0"/>
              <a:t>SUGGESTED</a:t>
            </a:r>
            <a:r>
              <a:rPr lang="en-US" b="1" dirty="0"/>
              <a:t> COURSE SEQUENCE</a:t>
            </a:r>
            <a:endParaRPr lang="en-US" dirty="0"/>
          </a:p>
        </p:txBody>
      </p:sp>
      <p:pic>
        <p:nvPicPr>
          <p:cNvPr id="2084" name="Picture 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27" y="1524000"/>
            <a:ext cx="902755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974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100" dirty="0" smtClean="0"/>
              <a:t>Comparison Among Levels of Science</a:t>
            </a:r>
            <a:endParaRPr lang="en-US" sz="4100" dirty="0"/>
          </a:p>
        </p:txBody>
      </p:sp>
      <p:sp>
        <p:nvSpPr>
          <p:cNvPr id="3" name="Content Placeholder 2"/>
          <p:cNvSpPr>
            <a:spLocks noGrp="1"/>
          </p:cNvSpPr>
          <p:nvPr>
            <p:ph idx="1"/>
          </p:nvPr>
        </p:nvSpPr>
        <p:spPr/>
        <p:txBody>
          <a:bodyPr>
            <a:normAutofit fontScale="85000" lnSpcReduction="10000"/>
          </a:bodyPr>
          <a:lstStyle/>
          <a:p>
            <a:r>
              <a:rPr lang="en-US" sz="2900" b="1" dirty="0" smtClean="0"/>
              <a:t>AP </a:t>
            </a:r>
            <a:r>
              <a:rPr lang="en-US" sz="2900" b="1" dirty="0"/>
              <a:t>Environmental Science, Biology, Chemistry, </a:t>
            </a:r>
            <a:r>
              <a:rPr lang="en-US" sz="2900" b="1" dirty="0" smtClean="0"/>
              <a:t>Physics</a:t>
            </a:r>
          </a:p>
          <a:p>
            <a:pPr lvl="1"/>
            <a:r>
              <a:rPr lang="en-US" sz="2600" b="1" dirty="0" smtClean="0"/>
              <a:t>7-10 </a:t>
            </a:r>
            <a:r>
              <a:rPr lang="en-US" sz="2600" b="1" dirty="0"/>
              <a:t>hrs per week (average) outside of class </a:t>
            </a:r>
            <a:r>
              <a:rPr lang="en-US" sz="2600" b="1" dirty="0" smtClean="0"/>
              <a:t>time</a:t>
            </a:r>
          </a:p>
          <a:p>
            <a:pPr lvl="1"/>
            <a:r>
              <a:rPr lang="en-US" sz="2600" b="1" dirty="0" smtClean="0"/>
              <a:t>Most </a:t>
            </a:r>
            <a:r>
              <a:rPr lang="en-US" sz="2600" b="1" dirty="0"/>
              <a:t>courses have summer assignments</a:t>
            </a:r>
          </a:p>
          <a:p>
            <a:endParaRPr lang="en-US" b="1" dirty="0"/>
          </a:p>
          <a:p>
            <a:r>
              <a:rPr lang="en-US" sz="2800" b="1" dirty="0"/>
              <a:t>Level 1 courses </a:t>
            </a:r>
            <a:endParaRPr lang="en-US" sz="2800" b="1" dirty="0" smtClean="0"/>
          </a:p>
          <a:p>
            <a:pPr lvl="1"/>
            <a:r>
              <a:rPr lang="en-US" sz="2600" b="1" dirty="0" smtClean="0"/>
              <a:t>3-4 </a:t>
            </a:r>
            <a:r>
              <a:rPr lang="en-US" sz="2600" b="1" dirty="0"/>
              <a:t>hrs per week (average) outside of class time</a:t>
            </a:r>
          </a:p>
          <a:p>
            <a:endParaRPr lang="en-US" b="1" dirty="0"/>
          </a:p>
          <a:p>
            <a:r>
              <a:rPr lang="en-US" sz="2800" b="1" dirty="0"/>
              <a:t>Level 2 </a:t>
            </a:r>
            <a:r>
              <a:rPr lang="en-US" sz="2800" b="1" dirty="0" smtClean="0"/>
              <a:t>courses</a:t>
            </a:r>
          </a:p>
          <a:p>
            <a:pPr lvl="1"/>
            <a:r>
              <a:rPr lang="en-US" sz="2600" b="1" dirty="0" smtClean="0"/>
              <a:t>1.5-2  </a:t>
            </a:r>
            <a:r>
              <a:rPr lang="en-US" sz="2600" b="1" dirty="0" err="1" smtClean="0"/>
              <a:t>hrs</a:t>
            </a:r>
            <a:r>
              <a:rPr lang="en-US" sz="2600" b="1" dirty="0" smtClean="0"/>
              <a:t> per week (average) outside of class time</a:t>
            </a:r>
          </a:p>
          <a:p>
            <a:endParaRPr lang="en-US" b="1" dirty="0"/>
          </a:p>
          <a:p>
            <a:r>
              <a:rPr lang="en-US" sz="2800" b="1" dirty="0"/>
              <a:t>Level </a:t>
            </a:r>
            <a:r>
              <a:rPr lang="en-US" sz="2800" b="1" dirty="0" smtClean="0"/>
              <a:t>O </a:t>
            </a:r>
            <a:r>
              <a:rPr lang="en-US" sz="2800" b="1" dirty="0"/>
              <a:t>courses </a:t>
            </a:r>
            <a:endParaRPr lang="en-US" sz="2800" b="1" dirty="0" smtClean="0"/>
          </a:p>
          <a:p>
            <a:pPr lvl="1"/>
            <a:r>
              <a:rPr lang="en-US" sz="2400" b="1" dirty="0" smtClean="0"/>
              <a:t>1.5-2 </a:t>
            </a:r>
            <a:r>
              <a:rPr lang="en-US" sz="2400" b="1" dirty="0"/>
              <a:t>hrs per week (average) outside of class time</a:t>
            </a:r>
          </a:p>
          <a:p>
            <a:endParaRPr lang="en-US" dirty="0"/>
          </a:p>
        </p:txBody>
      </p:sp>
    </p:spTree>
    <p:extLst>
      <p:ext uri="{BB962C8B-B14F-4D97-AF65-F5344CB8AC3E}">
        <p14:creationId xmlns:p14="http://schemas.microsoft.com/office/powerpoint/2010/main" val="3593392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27" t="14594" r="10927" b="5477"/>
          <a:stretch/>
        </p:blipFill>
        <p:spPr bwMode="auto">
          <a:xfrm>
            <a:off x="0" y="0"/>
            <a:ext cx="9144000" cy="687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156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100" dirty="0" smtClean="0"/>
              <a:t>Comparison Among Levels of </a:t>
            </a:r>
            <a:br>
              <a:rPr lang="en-US" sz="4100" dirty="0" smtClean="0"/>
            </a:br>
            <a:r>
              <a:rPr lang="en-US" sz="4100" dirty="0" smtClean="0"/>
              <a:t>World Languages</a:t>
            </a:r>
            <a:endParaRPr lang="en-US" sz="4100" dirty="0"/>
          </a:p>
        </p:txBody>
      </p:sp>
      <p:sp>
        <p:nvSpPr>
          <p:cNvPr id="3" name="Content Placeholder 2"/>
          <p:cNvSpPr>
            <a:spLocks noGrp="1"/>
          </p:cNvSpPr>
          <p:nvPr>
            <p:ph idx="1"/>
          </p:nvPr>
        </p:nvSpPr>
        <p:spPr/>
        <p:txBody>
          <a:bodyPr>
            <a:normAutofit fontScale="85000" lnSpcReduction="20000"/>
          </a:bodyPr>
          <a:lstStyle/>
          <a:p>
            <a:r>
              <a:rPr lang="en-US" b="1" dirty="0"/>
              <a:t>AP French, Spanish, Latin</a:t>
            </a:r>
          </a:p>
          <a:p>
            <a:pPr marL="578358" lvl="1" indent="-285750">
              <a:buFont typeface="Arial"/>
              <a:buChar char="•"/>
            </a:pPr>
            <a:r>
              <a:rPr lang="en-US" b="1" dirty="0"/>
              <a:t>5-8 hrs per week (average) outside of class time</a:t>
            </a:r>
          </a:p>
          <a:p>
            <a:pPr marL="578358" lvl="1" indent="-285750">
              <a:buFont typeface="Arial"/>
              <a:buChar char="•"/>
            </a:pPr>
            <a:r>
              <a:rPr lang="en-US" b="1" dirty="0"/>
              <a:t>Most courses have summer assignments</a:t>
            </a:r>
          </a:p>
          <a:p>
            <a:endParaRPr lang="en-US" b="1" dirty="0"/>
          </a:p>
          <a:p>
            <a:r>
              <a:rPr lang="en-US" b="1" dirty="0"/>
              <a:t>Level 1 courses</a:t>
            </a:r>
          </a:p>
          <a:p>
            <a:pPr marL="578358" lvl="1" indent="-285750">
              <a:buFont typeface="Arial"/>
              <a:buChar char="•"/>
            </a:pPr>
            <a:r>
              <a:rPr lang="en-US" b="1" dirty="0"/>
              <a:t>3-6 hrs per week (average) outside of class time</a:t>
            </a:r>
          </a:p>
          <a:p>
            <a:endParaRPr lang="en-US" b="1" dirty="0"/>
          </a:p>
          <a:p>
            <a:r>
              <a:rPr lang="en-US" b="1" dirty="0"/>
              <a:t>Level 2 courses </a:t>
            </a:r>
          </a:p>
          <a:p>
            <a:pPr marL="578358" lvl="1" indent="-285750">
              <a:buFont typeface="Arial" pitchFamily="34" charset="0"/>
              <a:buChar char="•"/>
            </a:pPr>
            <a:r>
              <a:rPr lang="en-US" b="1" dirty="0"/>
              <a:t>2-4  hrs per week (average) outside of class time</a:t>
            </a:r>
          </a:p>
          <a:p>
            <a:endParaRPr lang="en-US" b="1" dirty="0"/>
          </a:p>
          <a:p>
            <a:r>
              <a:rPr lang="en-US" b="1" dirty="0"/>
              <a:t>Level </a:t>
            </a:r>
            <a:r>
              <a:rPr lang="en-US" b="1" dirty="0" smtClean="0"/>
              <a:t>O </a:t>
            </a:r>
            <a:r>
              <a:rPr lang="en-US" b="1" dirty="0"/>
              <a:t>courses </a:t>
            </a:r>
          </a:p>
          <a:p>
            <a:pPr marL="578358" lvl="1" indent="-285750">
              <a:buFont typeface="Arial" pitchFamily="34" charset="0"/>
              <a:buChar char="•"/>
            </a:pPr>
            <a:r>
              <a:rPr lang="en-US" b="1" dirty="0"/>
              <a:t>2-4 hrs per week (average) outside of class time</a:t>
            </a:r>
          </a:p>
          <a:p>
            <a:endParaRPr lang="en-US" dirty="0"/>
          </a:p>
        </p:txBody>
      </p:sp>
    </p:spTree>
    <p:extLst>
      <p:ext uri="{BB962C8B-B14F-4D97-AF65-F5344CB8AC3E}">
        <p14:creationId xmlns:p14="http://schemas.microsoft.com/office/powerpoint/2010/main" val="3619822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Process</a:t>
            </a:r>
            <a:endParaRPr lang="en-US" dirty="0"/>
          </a:p>
        </p:txBody>
      </p:sp>
      <p:sp>
        <p:nvSpPr>
          <p:cNvPr id="3" name="Content Placeholder 2"/>
          <p:cNvSpPr>
            <a:spLocks noGrp="1"/>
          </p:cNvSpPr>
          <p:nvPr>
            <p:ph idx="1"/>
          </p:nvPr>
        </p:nvSpPr>
        <p:spPr>
          <a:xfrm>
            <a:off x="457200" y="1828800"/>
            <a:ext cx="8229600" cy="4930409"/>
          </a:xfrm>
        </p:spPr>
        <p:txBody>
          <a:bodyPr>
            <a:normAutofit fontScale="55000" lnSpcReduction="20000"/>
          </a:bodyPr>
          <a:lstStyle/>
          <a:p>
            <a:pPr marL="82296" indent="0">
              <a:lnSpc>
                <a:spcPct val="120000"/>
              </a:lnSpc>
              <a:buNone/>
            </a:pPr>
            <a:r>
              <a:rPr lang="en-US" sz="4700" dirty="0">
                <a:cs typeface="Iskoola Pota" pitchFamily="34" charset="0"/>
              </a:rPr>
              <a:t>1. </a:t>
            </a:r>
            <a:r>
              <a:rPr lang="en-US" sz="4700" dirty="0" smtClean="0">
                <a:cs typeface="Iskoola Pota" pitchFamily="34" charset="0"/>
              </a:rPr>
              <a:t> </a:t>
            </a:r>
            <a:r>
              <a:rPr lang="en-US" sz="4700" b="1" u="sng" dirty="0" smtClean="0">
                <a:cs typeface="Iskoola Pota" pitchFamily="34" charset="0"/>
              </a:rPr>
              <a:t>Get </a:t>
            </a:r>
            <a:r>
              <a:rPr lang="en-US" sz="4700" b="1" u="sng" dirty="0">
                <a:cs typeface="Iskoola Pota" pitchFamily="34" charset="0"/>
              </a:rPr>
              <a:t>Informed</a:t>
            </a:r>
          </a:p>
          <a:p>
            <a:pPr lvl="0">
              <a:lnSpc>
                <a:spcPct val="120000"/>
              </a:lnSpc>
            </a:pPr>
            <a:r>
              <a:rPr lang="en-US" sz="3500" dirty="0">
                <a:cs typeface="Iskoola Pota" pitchFamily="34" charset="0"/>
              </a:rPr>
              <a:t>Read the </a:t>
            </a:r>
            <a:r>
              <a:rPr lang="en-US" sz="3500" u="sng" dirty="0">
                <a:cs typeface="Iskoola Pota" pitchFamily="34" charset="0"/>
              </a:rPr>
              <a:t>Program Of Studies</a:t>
            </a:r>
            <a:r>
              <a:rPr lang="en-US" sz="3500" dirty="0">
                <a:cs typeface="Iskoola Pota" pitchFamily="34" charset="0"/>
              </a:rPr>
              <a:t> and course information posted </a:t>
            </a:r>
            <a:r>
              <a:rPr lang="en-US" sz="3500" dirty="0" smtClean="0">
                <a:cs typeface="Iskoola Pota" pitchFamily="34" charset="0"/>
              </a:rPr>
              <a:t>online</a:t>
            </a:r>
            <a:r>
              <a:rPr lang="en-US" sz="3500" dirty="0">
                <a:cs typeface="Iskoola Pota" pitchFamily="34" charset="0"/>
              </a:rPr>
              <a:t>, speak with your teachers</a:t>
            </a:r>
          </a:p>
          <a:p>
            <a:pPr lvl="0">
              <a:lnSpc>
                <a:spcPct val="120000"/>
              </a:lnSpc>
            </a:pPr>
            <a:r>
              <a:rPr lang="en-US" sz="3500" dirty="0" smtClean="0">
                <a:cs typeface="Iskoola Pota" pitchFamily="34" charset="0"/>
              </a:rPr>
              <a:t>Course </a:t>
            </a:r>
            <a:r>
              <a:rPr lang="en-US" sz="3500" dirty="0">
                <a:cs typeface="Iskoola Pota" pitchFamily="34" charset="0"/>
              </a:rPr>
              <a:t>i</a:t>
            </a:r>
            <a:r>
              <a:rPr lang="en-US" sz="3500" dirty="0" smtClean="0">
                <a:cs typeface="Iskoola Pota" pitchFamily="34" charset="0"/>
              </a:rPr>
              <a:t>nformation night</a:t>
            </a:r>
            <a:endParaRPr lang="en-US" sz="3500" dirty="0">
              <a:cs typeface="Iskoola Pota" pitchFamily="34" charset="0"/>
            </a:endParaRPr>
          </a:p>
          <a:p>
            <a:pPr lvl="0">
              <a:lnSpc>
                <a:spcPct val="120000"/>
              </a:lnSpc>
            </a:pPr>
            <a:r>
              <a:rPr lang="en-US" sz="3500" dirty="0" smtClean="0">
                <a:cs typeface="Iskoola Pota" pitchFamily="34" charset="0"/>
              </a:rPr>
              <a:t>Class meetings </a:t>
            </a:r>
            <a:endParaRPr lang="en-US" sz="3500" dirty="0">
              <a:cs typeface="Iskoola Pota" pitchFamily="34" charset="0"/>
            </a:endParaRPr>
          </a:p>
          <a:p>
            <a:endParaRPr lang="en-US" sz="3400" dirty="0" smtClean="0">
              <a:cs typeface="Iskoola Pota" pitchFamily="34" charset="0"/>
            </a:endParaRPr>
          </a:p>
          <a:p>
            <a:pPr marL="463550" indent="-382588">
              <a:lnSpc>
                <a:spcPct val="120000"/>
              </a:lnSpc>
              <a:buNone/>
            </a:pPr>
            <a:r>
              <a:rPr lang="en-US" sz="4700" dirty="0" smtClean="0">
                <a:cs typeface="Iskoola Pota" pitchFamily="34" charset="0"/>
              </a:rPr>
              <a:t>2</a:t>
            </a:r>
            <a:r>
              <a:rPr lang="en-US" sz="4700" dirty="0">
                <a:cs typeface="Iskoola Pota" pitchFamily="34" charset="0"/>
              </a:rPr>
              <a:t>. </a:t>
            </a:r>
            <a:r>
              <a:rPr lang="en-US" sz="4700" dirty="0" smtClean="0">
                <a:cs typeface="Iskoola Pota" pitchFamily="34" charset="0"/>
              </a:rPr>
              <a:t> </a:t>
            </a:r>
            <a:r>
              <a:rPr lang="en-US" sz="4700" b="1" u="sng" dirty="0" smtClean="0">
                <a:cs typeface="Iskoola Pota" pitchFamily="34" charset="0"/>
              </a:rPr>
              <a:t>Complete </a:t>
            </a:r>
            <a:r>
              <a:rPr lang="en-US" sz="4700" b="1" u="sng" dirty="0">
                <a:cs typeface="Iskoola Pota" pitchFamily="34" charset="0"/>
              </a:rPr>
              <a:t>the Course Selection </a:t>
            </a:r>
            <a:r>
              <a:rPr lang="en-US" sz="4700" b="1" u="sng" dirty="0" smtClean="0">
                <a:cs typeface="Iskoola Pota" pitchFamily="34" charset="0"/>
              </a:rPr>
              <a:t>Worksheet </a:t>
            </a:r>
            <a:r>
              <a:rPr lang="en-US" sz="4700" b="1" u="sng" dirty="0">
                <a:cs typeface="Iskoola Pota" pitchFamily="34" charset="0"/>
              </a:rPr>
              <a:t>with your requests </a:t>
            </a:r>
          </a:p>
          <a:p>
            <a:pPr lvl="0">
              <a:lnSpc>
                <a:spcPct val="120000"/>
              </a:lnSpc>
            </a:pPr>
            <a:r>
              <a:rPr lang="en-US" sz="3400" dirty="0">
                <a:cs typeface="Iskoola Pota" pitchFamily="34" charset="0"/>
              </a:rPr>
              <a:t>Be sure all information is accurate and complete</a:t>
            </a:r>
          </a:p>
          <a:p>
            <a:pPr lvl="0">
              <a:lnSpc>
                <a:spcPct val="120000"/>
              </a:lnSpc>
            </a:pPr>
            <a:r>
              <a:rPr lang="en-US" sz="3400" dirty="0">
                <a:cs typeface="Iskoola Pota" pitchFamily="34" charset="0"/>
              </a:rPr>
              <a:t>Week of February </a:t>
            </a:r>
            <a:r>
              <a:rPr lang="en-US" sz="3400" dirty="0" smtClean="0">
                <a:cs typeface="Iskoola Pota" pitchFamily="34" charset="0"/>
              </a:rPr>
              <a:t>3 - 7:  </a:t>
            </a:r>
            <a:r>
              <a:rPr lang="en-US" sz="3400" dirty="0">
                <a:cs typeface="Iskoola Pota" pitchFamily="34" charset="0"/>
              </a:rPr>
              <a:t>Teachers will spend class time discussing department </a:t>
            </a:r>
            <a:r>
              <a:rPr lang="en-US" sz="3400" dirty="0" smtClean="0">
                <a:cs typeface="Iskoola Pota" pitchFamily="34" charset="0"/>
              </a:rPr>
              <a:t>courses and </a:t>
            </a:r>
            <a:r>
              <a:rPr lang="en-US" sz="3400" dirty="0">
                <a:cs typeface="Iskoola Pota" pitchFamily="34" charset="0"/>
              </a:rPr>
              <a:t>their recommendations, and signing Course Selection </a:t>
            </a:r>
            <a:r>
              <a:rPr lang="en-US" sz="3400" dirty="0" smtClean="0">
                <a:cs typeface="Iskoola Pota" pitchFamily="34" charset="0"/>
              </a:rPr>
              <a:t>Worksheet</a:t>
            </a:r>
            <a:endParaRPr lang="en-US" sz="3400" dirty="0">
              <a:cs typeface="Iskoola Pota" pitchFamily="34" charset="0"/>
            </a:endParaRPr>
          </a:p>
          <a:p>
            <a:pPr lvl="0">
              <a:lnSpc>
                <a:spcPct val="120000"/>
              </a:lnSpc>
            </a:pPr>
            <a:r>
              <a:rPr lang="en-US" sz="3400" dirty="0">
                <a:cs typeface="Iskoola Pota" pitchFamily="34" charset="0"/>
              </a:rPr>
              <a:t>Sign your form when completed</a:t>
            </a:r>
          </a:p>
          <a:p>
            <a:pPr lvl="0">
              <a:lnSpc>
                <a:spcPct val="120000"/>
              </a:lnSpc>
            </a:pPr>
            <a:r>
              <a:rPr lang="en-US" sz="3400" dirty="0">
                <a:cs typeface="Iskoola Pota" pitchFamily="34" charset="0"/>
              </a:rPr>
              <a:t>Obtain your parent’s signature </a:t>
            </a:r>
          </a:p>
          <a:p>
            <a:pPr lvl="0">
              <a:lnSpc>
                <a:spcPct val="120000"/>
              </a:lnSpc>
            </a:pPr>
            <a:r>
              <a:rPr lang="en-US" sz="3400" dirty="0">
                <a:cs typeface="Iskoola Pota" pitchFamily="34" charset="0"/>
              </a:rPr>
              <a:t>Turn your completed signed </a:t>
            </a:r>
            <a:r>
              <a:rPr lang="en-US" sz="3400" dirty="0" smtClean="0">
                <a:cs typeface="Iskoola Pota" pitchFamily="34" charset="0"/>
              </a:rPr>
              <a:t>Worksheet </a:t>
            </a:r>
            <a:r>
              <a:rPr lang="en-US" sz="3400" dirty="0">
                <a:cs typeface="Iskoola Pota" pitchFamily="34" charset="0"/>
              </a:rPr>
              <a:t>into your school counselor on or before February 11, </a:t>
            </a:r>
            <a:r>
              <a:rPr lang="en-US" sz="3400" dirty="0" smtClean="0">
                <a:cs typeface="Iskoola Pota" pitchFamily="34" charset="0"/>
              </a:rPr>
              <a:t>2014</a:t>
            </a:r>
            <a:endParaRPr lang="en-US" sz="3400" dirty="0">
              <a:cs typeface="Iskoola Pota" pitchFamily="34" charset="0"/>
            </a:endParaRPr>
          </a:p>
          <a:p>
            <a:endParaRPr lang="en-US" dirty="0" smtClean="0">
              <a:latin typeface="Iskoola Pota" pitchFamily="34" charset="0"/>
              <a:cs typeface="Iskoola Pota" pitchFamily="34" charset="0"/>
            </a:endParaRPr>
          </a:p>
          <a:p>
            <a:endParaRPr lang="en-US" dirty="0"/>
          </a:p>
        </p:txBody>
      </p:sp>
    </p:spTree>
    <p:extLst>
      <p:ext uri="{BB962C8B-B14F-4D97-AF65-F5344CB8AC3E}">
        <p14:creationId xmlns:p14="http://schemas.microsoft.com/office/powerpoint/2010/main" val="683588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Process</a:t>
            </a:r>
            <a:endParaRPr lang="en-US" dirty="0"/>
          </a:p>
        </p:txBody>
      </p:sp>
      <p:sp>
        <p:nvSpPr>
          <p:cNvPr id="3" name="Content Placeholder 2"/>
          <p:cNvSpPr>
            <a:spLocks noGrp="1"/>
          </p:cNvSpPr>
          <p:nvPr>
            <p:ph idx="1"/>
          </p:nvPr>
        </p:nvSpPr>
        <p:spPr>
          <a:xfrm>
            <a:off x="457200" y="1775191"/>
            <a:ext cx="8229600" cy="4625609"/>
          </a:xfrm>
        </p:spPr>
        <p:txBody>
          <a:bodyPr>
            <a:normAutofit/>
          </a:bodyPr>
          <a:lstStyle/>
          <a:p>
            <a:pPr marL="0" indent="0">
              <a:buNone/>
            </a:pPr>
            <a:r>
              <a:rPr lang="en-US" sz="2600" b="1" dirty="0">
                <a:cs typeface="Iskoola Pota" pitchFamily="34" charset="0"/>
              </a:rPr>
              <a:t>3.  </a:t>
            </a:r>
            <a:r>
              <a:rPr lang="en-US" sz="2600" b="1" u="sng" dirty="0">
                <a:cs typeface="Iskoola Pota" pitchFamily="34" charset="0"/>
              </a:rPr>
              <a:t>Review your requests with your school counselor</a:t>
            </a:r>
          </a:p>
          <a:p>
            <a:pPr lvl="0"/>
            <a:r>
              <a:rPr lang="en-US" sz="2000" dirty="0">
                <a:cs typeface="Iskoola Pota" pitchFamily="34" charset="0"/>
              </a:rPr>
              <a:t>Schedule an appointment between February 11 and 28</a:t>
            </a:r>
            <a:r>
              <a:rPr lang="en-US" sz="2000" baseline="30000" dirty="0">
                <a:cs typeface="Iskoola Pota" pitchFamily="34" charset="0"/>
              </a:rPr>
              <a:t>th</a:t>
            </a:r>
            <a:r>
              <a:rPr lang="en-US" sz="2000" dirty="0">
                <a:cs typeface="Iskoola Pota" pitchFamily="34" charset="0"/>
              </a:rPr>
              <a:t> </a:t>
            </a:r>
            <a:endParaRPr lang="en-US" sz="2000" dirty="0" smtClean="0">
              <a:cs typeface="Iskoola Pota" pitchFamily="34" charset="0"/>
            </a:endParaRPr>
          </a:p>
          <a:p>
            <a:pPr lvl="0"/>
            <a:r>
              <a:rPr lang="en-US" sz="2000" dirty="0" smtClean="0">
                <a:cs typeface="Iskoola Pota" pitchFamily="34" charset="0"/>
              </a:rPr>
              <a:t>Enter </a:t>
            </a:r>
            <a:r>
              <a:rPr lang="en-US" sz="2000" dirty="0">
                <a:cs typeface="Iskoola Pota" pitchFamily="34" charset="0"/>
              </a:rPr>
              <a:t>your final selections into the Infinite Campus Student </a:t>
            </a:r>
            <a:r>
              <a:rPr lang="en-US" sz="2000" dirty="0" smtClean="0">
                <a:cs typeface="Iskoola Pota" pitchFamily="34" charset="0"/>
              </a:rPr>
              <a:t>system (with counselor’s assistance)</a:t>
            </a:r>
            <a:endParaRPr lang="en-US" sz="2000" dirty="0">
              <a:cs typeface="Iskoola Pota" pitchFamily="34" charset="0"/>
            </a:endParaRPr>
          </a:p>
          <a:p>
            <a:endParaRPr lang="en-US" sz="2600" dirty="0" smtClean="0">
              <a:cs typeface="Iskoola Pota" pitchFamily="34" charset="0"/>
            </a:endParaRPr>
          </a:p>
          <a:p>
            <a:pPr marL="0" indent="0">
              <a:buNone/>
            </a:pPr>
            <a:r>
              <a:rPr lang="en-US" sz="2600" b="1" dirty="0" smtClean="0">
                <a:cs typeface="Iskoola Pota" pitchFamily="34" charset="0"/>
              </a:rPr>
              <a:t>4</a:t>
            </a:r>
            <a:r>
              <a:rPr lang="en-US" sz="2600" b="1" dirty="0">
                <a:cs typeface="Iskoola Pota" pitchFamily="34" charset="0"/>
              </a:rPr>
              <a:t>. </a:t>
            </a:r>
            <a:r>
              <a:rPr lang="en-US" sz="2600" b="1" dirty="0" smtClean="0">
                <a:cs typeface="Iskoola Pota" pitchFamily="34" charset="0"/>
              </a:rPr>
              <a:t> </a:t>
            </a:r>
            <a:r>
              <a:rPr lang="en-US" sz="2600" b="1" u="sng" dirty="0" smtClean="0">
                <a:cs typeface="Iskoola Pota" pitchFamily="34" charset="0"/>
              </a:rPr>
              <a:t>Final </a:t>
            </a:r>
            <a:r>
              <a:rPr lang="en-US" sz="2600" b="1" u="sng" dirty="0">
                <a:cs typeface="Iskoola Pota" pitchFamily="34" charset="0"/>
              </a:rPr>
              <a:t>Step</a:t>
            </a:r>
          </a:p>
          <a:p>
            <a:pPr lvl="0"/>
            <a:r>
              <a:rPr lang="en-US" sz="2000" dirty="0" smtClean="0">
                <a:cs typeface="Iskoola Pota" pitchFamily="34" charset="0"/>
              </a:rPr>
              <a:t>Print </a:t>
            </a:r>
            <a:r>
              <a:rPr lang="en-US" sz="2000" dirty="0">
                <a:cs typeface="Iskoola Pota" pitchFamily="34" charset="0"/>
              </a:rPr>
              <a:t>out Final Course Request Form from Infinite Campus (web site to be announced)</a:t>
            </a:r>
          </a:p>
          <a:p>
            <a:pPr lvl="0"/>
            <a:r>
              <a:rPr lang="en-US" sz="2000" dirty="0">
                <a:cs typeface="Iskoola Pota" pitchFamily="34" charset="0"/>
              </a:rPr>
              <a:t>Sign and obtain your parent’s signature on the Final Request Form</a:t>
            </a:r>
          </a:p>
          <a:p>
            <a:r>
              <a:rPr lang="en-US" sz="2000" dirty="0">
                <a:cs typeface="Iskoola Pota" pitchFamily="34" charset="0"/>
              </a:rPr>
              <a:t>Return to your school counselor on or </a:t>
            </a:r>
            <a:r>
              <a:rPr lang="en-US" sz="2000" dirty="0" smtClean="0">
                <a:cs typeface="Iskoola Pota" pitchFamily="34" charset="0"/>
              </a:rPr>
              <a:t>before </a:t>
            </a:r>
            <a:r>
              <a:rPr lang="en-US" sz="2000" b="1" u="sng" dirty="0" smtClean="0">
                <a:cs typeface="Iskoola Pota" pitchFamily="34" charset="0"/>
              </a:rPr>
              <a:t>MARCH </a:t>
            </a:r>
            <a:r>
              <a:rPr lang="en-US" sz="2000" b="1" u="sng" dirty="0">
                <a:cs typeface="Iskoola Pota" pitchFamily="34" charset="0"/>
              </a:rPr>
              <a:t>3</a:t>
            </a:r>
            <a:r>
              <a:rPr lang="en-US" sz="2000" b="1" u="sng" dirty="0" smtClean="0">
                <a:cs typeface="Iskoola Pota" pitchFamily="34" charset="0"/>
              </a:rPr>
              <a:t>, 2014</a:t>
            </a:r>
            <a:endParaRPr lang="en-US" sz="2000" b="1" dirty="0">
              <a:cs typeface="Iskoola Pota" pitchFamily="34" charset="0"/>
            </a:endParaRPr>
          </a:p>
          <a:p>
            <a:endParaRPr lang="en-US" dirty="0"/>
          </a:p>
        </p:txBody>
      </p:sp>
    </p:spTree>
    <p:extLst>
      <p:ext uri="{BB962C8B-B14F-4D97-AF65-F5344CB8AC3E}">
        <p14:creationId xmlns:p14="http://schemas.microsoft.com/office/powerpoint/2010/main" val="3163003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Changing/Dropping Courses</a:t>
            </a:r>
            <a:endParaRPr lang="en-US" dirty="0"/>
          </a:p>
        </p:txBody>
      </p:sp>
      <p:sp>
        <p:nvSpPr>
          <p:cNvPr id="5" name="Content Placeholder 4"/>
          <p:cNvSpPr>
            <a:spLocks noGrp="1"/>
          </p:cNvSpPr>
          <p:nvPr>
            <p:ph idx="1"/>
          </p:nvPr>
        </p:nvSpPr>
        <p:spPr>
          <a:xfrm>
            <a:off x="457200" y="1775191"/>
            <a:ext cx="8458200" cy="4625609"/>
          </a:xfrm>
        </p:spPr>
        <p:txBody>
          <a:bodyPr>
            <a:normAutofit fontScale="92500" lnSpcReduction="10000"/>
          </a:bodyPr>
          <a:lstStyle/>
          <a:p>
            <a:pPr marL="0" indent="0">
              <a:spcAft>
                <a:spcPts val="1200"/>
              </a:spcAft>
              <a:buNone/>
            </a:pPr>
            <a:r>
              <a:rPr lang="en-US" dirty="0" smtClean="0">
                <a:cs typeface="Iskoola Pota" pitchFamily="34" charset="0"/>
              </a:rPr>
              <a:t>Once </a:t>
            </a:r>
            <a:r>
              <a:rPr lang="en-US" dirty="0">
                <a:cs typeface="Iskoola Pota" pitchFamily="34" charset="0"/>
              </a:rPr>
              <a:t>schedules are finalized, </a:t>
            </a:r>
            <a:r>
              <a:rPr lang="en-US" dirty="0" smtClean="0">
                <a:cs typeface="Iskoola Pota" pitchFamily="34" charset="0"/>
              </a:rPr>
              <a:t>counselors </a:t>
            </a:r>
            <a:r>
              <a:rPr lang="en-US" dirty="0">
                <a:cs typeface="Iskoola Pota" pitchFamily="34" charset="0"/>
              </a:rPr>
              <a:t>will make </a:t>
            </a:r>
            <a:r>
              <a:rPr lang="en-US" dirty="0" smtClean="0">
                <a:cs typeface="Iskoola Pota" pitchFamily="34" charset="0"/>
              </a:rPr>
              <a:t>changes </a:t>
            </a:r>
            <a:r>
              <a:rPr lang="en-US" dirty="0">
                <a:cs typeface="Iskoola Pota" pitchFamily="34" charset="0"/>
              </a:rPr>
              <a:t>for the following </a:t>
            </a:r>
            <a:r>
              <a:rPr lang="en-US" dirty="0" smtClean="0">
                <a:cs typeface="Iskoola Pota" pitchFamily="34" charset="0"/>
              </a:rPr>
              <a:t>reasons only:</a:t>
            </a:r>
          </a:p>
          <a:p>
            <a:pPr lvl="0"/>
            <a:r>
              <a:rPr lang="en-US" dirty="0" smtClean="0">
                <a:cs typeface="Iskoola Pota" pitchFamily="34" charset="0"/>
              </a:rPr>
              <a:t>An </a:t>
            </a:r>
            <a:r>
              <a:rPr lang="en-US" dirty="0">
                <a:cs typeface="Iskoola Pota" pitchFamily="34" charset="0"/>
              </a:rPr>
              <a:t>incomplete schedule or insufficient credits</a:t>
            </a:r>
          </a:p>
          <a:p>
            <a:pPr lvl="0"/>
            <a:r>
              <a:rPr lang="en-US" dirty="0">
                <a:cs typeface="Iskoola Pota" pitchFamily="34" charset="0"/>
              </a:rPr>
              <a:t>A course scheduled in error by the school</a:t>
            </a:r>
          </a:p>
          <a:p>
            <a:pPr lvl="0"/>
            <a:r>
              <a:rPr lang="en-US" dirty="0" smtClean="0">
                <a:cs typeface="Iskoola Pota" pitchFamily="34" charset="0"/>
              </a:rPr>
              <a:t>Changes </a:t>
            </a:r>
            <a:r>
              <a:rPr lang="en-US" dirty="0">
                <a:cs typeface="Iskoola Pota" pitchFamily="34" charset="0"/>
              </a:rPr>
              <a:t>needed as the result of courses failed</a:t>
            </a:r>
          </a:p>
          <a:p>
            <a:r>
              <a:rPr lang="en-US" dirty="0" smtClean="0">
                <a:cs typeface="Iskoola Pota" pitchFamily="34" charset="0"/>
              </a:rPr>
              <a:t>Changes </a:t>
            </a:r>
            <a:r>
              <a:rPr lang="en-US" dirty="0">
                <a:cs typeface="Iskoola Pota" pitchFamily="34" charset="0"/>
              </a:rPr>
              <a:t>needed as the result of summer school </a:t>
            </a:r>
            <a:r>
              <a:rPr lang="en-US" dirty="0" smtClean="0">
                <a:cs typeface="Iskoola Pota" pitchFamily="34" charset="0"/>
              </a:rPr>
              <a:t>work</a:t>
            </a:r>
          </a:p>
          <a:p>
            <a:r>
              <a:rPr lang="en-US" dirty="0" smtClean="0">
                <a:cs typeface="Iskoola Pota" pitchFamily="34" charset="0"/>
              </a:rPr>
              <a:t>As always, students with concerns regarding their academic progress should speak to their teacher and school counselor.</a:t>
            </a:r>
            <a:endParaRPr lang="en-US" dirty="0">
              <a:cs typeface="Iskoola Pota" pitchFamily="34" charset="0"/>
            </a:endParaRPr>
          </a:p>
          <a:p>
            <a:endParaRPr lang="en-US" dirty="0"/>
          </a:p>
        </p:txBody>
      </p:sp>
    </p:spTree>
    <p:extLst>
      <p:ext uri="{BB962C8B-B14F-4D97-AF65-F5344CB8AC3E}">
        <p14:creationId xmlns:p14="http://schemas.microsoft.com/office/powerpoint/2010/main" val="2032169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Calendar for </a:t>
            </a:r>
            <a:br>
              <a:rPr lang="en-US" dirty="0" smtClean="0"/>
            </a:br>
            <a:r>
              <a:rPr lang="en-US" dirty="0" smtClean="0"/>
              <a:t>Changing/Dropping Courses </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cs typeface="Iskoola Pota" pitchFamily="34" charset="0"/>
              </a:rPr>
              <a:t>Course </a:t>
            </a:r>
            <a:r>
              <a:rPr lang="en-US" dirty="0">
                <a:cs typeface="Iskoola Pota" pitchFamily="34" charset="0"/>
              </a:rPr>
              <a:t>changes </a:t>
            </a:r>
            <a:r>
              <a:rPr lang="en-US" dirty="0" smtClean="0">
                <a:cs typeface="Iskoola Pota" pitchFamily="34" charset="0"/>
              </a:rPr>
              <a:t>will not be approved during </a:t>
            </a:r>
            <a:r>
              <a:rPr lang="en-US" dirty="0">
                <a:cs typeface="Iskoola Pota" pitchFamily="34" charset="0"/>
              </a:rPr>
              <a:t>the first two weeks of </a:t>
            </a:r>
            <a:r>
              <a:rPr lang="en-US" dirty="0" smtClean="0">
                <a:cs typeface="Iskoola Pota" pitchFamily="34" charset="0"/>
              </a:rPr>
              <a:t>any course (except for reasons posted on previous slide).</a:t>
            </a:r>
          </a:p>
          <a:p>
            <a:pPr marL="118872" lvl="0" indent="0">
              <a:buNone/>
            </a:pPr>
            <a:endParaRPr lang="en-US" dirty="0" smtClean="0">
              <a:cs typeface="Iskoola Pota" pitchFamily="34" charset="0"/>
            </a:endParaRPr>
          </a:p>
          <a:p>
            <a:pPr lvl="0"/>
            <a:r>
              <a:rPr lang="en-US" dirty="0" smtClean="0">
                <a:cs typeface="Iskoola Pota" pitchFamily="34" charset="0"/>
              </a:rPr>
              <a:t>After </a:t>
            </a:r>
            <a:r>
              <a:rPr lang="en-US" dirty="0">
                <a:cs typeface="Iskoola Pota" pitchFamily="34" charset="0"/>
              </a:rPr>
              <a:t>the </a:t>
            </a:r>
            <a:r>
              <a:rPr lang="en-US" i="1" dirty="0" smtClean="0">
                <a:cs typeface="Iskoola Pota" pitchFamily="34" charset="0"/>
              </a:rPr>
              <a:t>first quarter </a:t>
            </a:r>
            <a:r>
              <a:rPr lang="en-US" dirty="0" smtClean="0">
                <a:cs typeface="Iskoola Pota" pitchFamily="34" charset="0"/>
              </a:rPr>
              <a:t>of </a:t>
            </a:r>
            <a:r>
              <a:rPr lang="en-US" dirty="0">
                <a:cs typeface="Iskoola Pota" pitchFamily="34" charset="0"/>
              </a:rPr>
              <a:t>any course, any changes will result in a grade of </a:t>
            </a:r>
            <a:r>
              <a:rPr lang="en-US" b="1" dirty="0">
                <a:cs typeface="Iskoola Pota" pitchFamily="34" charset="0"/>
              </a:rPr>
              <a:t>“W” </a:t>
            </a:r>
            <a:r>
              <a:rPr lang="en-US" dirty="0">
                <a:cs typeface="Iskoola Pota" pitchFamily="34" charset="0"/>
              </a:rPr>
              <a:t>(withdrawn</a:t>
            </a:r>
            <a:r>
              <a:rPr lang="en-US" dirty="0" smtClean="0">
                <a:cs typeface="Iskoola Pota" pitchFamily="34" charset="0"/>
              </a:rPr>
              <a:t>) which will </a:t>
            </a:r>
            <a:r>
              <a:rPr lang="en-US" dirty="0">
                <a:cs typeface="Iskoola Pota" pitchFamily="34" charset="0"/>
              </a:rPr>
              <a:t>appear on </a:t>
            </a:r>
            <a:r>
              <a:rPr lang="en-US" dirty="0" smtClean="0">
                <a:cs typeface="Iskoola Pota" pitchFamily="34" charset="0"/>
              </a:rPr>
              <a:t>your transcript—this </a:t>
            </a:r>
            <a:r>
              <a:rPr lang="en-US" dirty="0">
                <a:cs typeface="Iskoola Pota" pitchFamily="34" charset="0"/>
              </a:rPr>
              <a:t>applies even to level changes</a:t>
            </a:r>
            <a:r>
              <a:rPr lang="en-US" dirty="0" smtClean="0">
                <a:cs typeface="Iskoola Pota" pitchFamily="34" charset="0"/>
              </a:rPr>
              <a:t>.  This will not impact GPA.  After the 1</a:t>
            </a:r>
            <a:r>
              <a:rPr lang="en-US" baseline="30000" dirty="0" smtClean="0">
                <a:cs typeface="Iskoola Pota" pitchFamily="34" charset="0"/>
              </a:rPr>
              <a:t>st</a:t>
            </a:r>
            <a:r>
              <a:rPr lang="en-US" dirty="0" smtClean="0">
                <a:cs typeface="Iskoola Pota" pitchFamily="34" charset="0"/>
              </a:rPr>
              <a:t> semester, any student dropping a full year course which they are failing will receive a grade of WF.</a:t>
            </a:r>
            <a:endParaRPr lang="en-US" dirty="0">
              <a:cs typeface="Iskoola Pota" pitchFamily="34" charset="0"/>
            </a:endParaRPr>
          </a:p>
          <a:p>
            <a:endParaRPr lang="en-US" dirty="0"/>
          </a:p>
        </p:txBody>
      </p:sp>
    </p:spTree>
    <p:extLst>
      <p:ext uri="{BB962C8B-B14F-4D97-AF65-F5344CB8AC3E}">
        <p14:creationId xmlns:p14="http://schemas.microsoft.com/office/powerpoint/2010/main" val="1635605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Rationale for Change/Drop Policy</a:t>
            </a:r>
            <a:endParaRPr lang="en-US" dirty="0"/>
          </a:p>
        </p:txBody>
      </p:sp>
      <p:sp>
        <p:nvSpPr>
          <p:cNvPr id="3" name="Content Placeholder 2"/>
          <p:cNvSpPr>
            <a:spLocks noGrp="1"/>
          </p:cNvSpPr>
          <p:nvPr>
            <p:ph idx="1"/>
          </p:nvPr>
        </p:nvSpPr>
        <p:spPr>
          <a:xfrm>
            <a:off x="457200" y="1775191"/>
            <a:ext cx="8534400" cy="4625609"/>
          </a:xfrm>
        </p:spPr>
        <p:txBody>
          <a:bodyPr>
            <a:normAutofit fontScale="85000" lnSpcReduction="20000"/>
          </a:bodyPr>
          <a:lstStyle/>
          <a:p>
            <a:r>
              <a:rPr lang="en-US" dirty="0" smtClean="0">
                <a:cs typeface="Iskoola Pota" pitchFamily="34" charset="0"/>
              </a:rPr>
              <a:t>Our goal is to provide students and teachers with balanced classes.  </a:t>
            </a:r>
          </a:p>
          <a:p>
            <a:r>
              <a:rPr lang="en-US" dirty="0" smtClean="0">
                <a:cs typeface="Iskoola Pota" pitchFamily="34" charset="0"/>
              </a:rPr>
              <a:t>Multiple changes to a schedule causes students to miss critical information shared in the initial days the course meets.</a:t>
            </a:r>
          </a:p>
          <a:p>
            <a:r>
              <a:rPr lang="en-US" dirty="0" smtClean="0">
                <a:cs typeface="Iskoola Pota" pitchFamily="34" charset="0"/>
              </a:rPr>
              <a:t>Even a single change can affect enrollment in multiple courses, increasing disruption.</a:t>
            </a:r>
          </a:p>
          <a:p>
            <a:r>
              <a:rPr lang="en-US" dirty="0" smtClean="0">
                <a:cs typeface="Iskoola Pota" pitchFamily="34" charset="0"/>
              </a:rPr>
              <a:t>We build the master schedule from student course requests, so it is important to have accurate counts. </a:t>
            </a:r>
          </a:p>
          <a:p>
            <a:r>
              <a:rPr lang="en-US" dirty="0" smtClean="0">
                <a:cs typeface="Iskoola Pota" pitchFamily="34" charset="0"/>
              </a:rPr>
              <a:t>Our process is providing students with more opportunity and responsibility to build their schedule – and we are looking to foster commitment to original requests.</a:t>
            </a:r>
          </a:p>
          <a:p>
            <a:endParaRPr lang="en-US" dirty="0"/>
          </a:p>
          <a:p>
            <a:endParaRPr lang="en-US" dirty="0"/>
          </a:p>
        </p:txBody>
      </p:sp>
    </p:spTree>
    <p:extLst>
      <p:ext uri="{BB962C8B-B14F-4D97-AF65-F5344CB8AC3E}">
        <p14:creationId xmlns:p14="http://schemas.microsoft.com/office/powerpoint/2010/main" val="2530443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Resources for Students/Parents</a:t>
            </a:r>
            <a:endParaRPr lang="en-US" dirty="0"/>
          </a:p>
        </p:txBody>
      </p:sp>
      <p:sp>
        <p:nvSpPr>
          <p:cNvPr id="3" name="Content Placeholder 2"/>
          <p:cNvSpPr>
            <a:spLocks noGrp="1"/>
          </p:cNvSpPr>
          <p:nvPr>
            <p:ph idx="1"/>
          </p:nvPr>
        </p:nvSpPr>
        <p:spPr/>
        <p:txBody>
          <a:bodyPr>
            <a:normAutofit fontScale="85000" lnSpcReduction="20000"/>
          </a:bodyPr>
          <a:lstStyle/>
          <a:p>
            <a:pPr marL="463550" indent="-463550">
              <a:spcBef>
                <a:spcPts val="1200"/>
              </a:spcBef>
            </a:pPr>
            <a:r>
              <a:rPr lang="en-US" dirty="0" smtClean="0"/>
              <a:t>Program of Studies – the most thorough resource you have</a:t>
            </a:r>
          </a:p>
          <a:p>
            <a:pPr marL="463550" indent="-463550">
              <a:spcBef>
                <a:spcPts val="1200"/>
              </a:spcBef>
            </a:pPr>
            <a:r>
              <a:rPr lang="en-US" dirty="0" smtClean="0"/>
              <a:t>Student assemblies</a:t>
            </a:r>
          </a:p>
          <a:p>
            <a:pPr marL="463550" indent="-463550">
              <a:spcBef>
                <a:spcPts val="1200"/>
              </a:spcBef>
            </a:pPr>
            <a:r>
              <a:rPr lang="en-US" dirty="0" smtClean="0"/>
              <a:t>Conversations with teachers, counselors, curriculum leaders, administrators</a:t>
            </a:r>
          </a:p>
          <a:p>
            <a:pPr marL="463550" indent="-463550">
              <a:spcBef>
                <a:spcPts val="1200"/>
              </a:spcBef>
            </a:pPr>
            <a:r>
              <a:rPr lang="en-US" dirty="0" smtClean="0"/>
              <a:t>Course Selection Night, January 29– all materials posted online</a:t>
            </a:r>
          </a:p>
          <a:p>
            <a:pPr marL="463550" indent="-463550">
              <a:spcBef>
                <a:spcPts val="1200"/>
              </a:spcBef>
            </a:pPr>
            <a:r>
              <a:rPr lang="en-US" dirty="0" smtClean="0"/>
              <a:t>Informational website</a:t>
            </a:r>
            <a:r>
              <a:rPr lang="en-US" dirty="0"/>
              <a:t>: </a:t>
            </a:r>
            <a:endParaRPr lang="en-US" dirty="0" smtClean="0"/>
          </a:p>
          <a:p>
            <a:pPr marL="463550" indent="0">
              <a:buNone/>
            </a:pPr>
            <a:r>
              <a:rPr lang="en-US" sz="2600" dirty="0" smtClean="0">
                <a:solidFill>
                  <a:srgbClr val="0000FF"/>
                </a:solidFill>
              </a:rPr>
              <a:t>www.fairfieldschools.org/highschoolcourse_selection.html</a:t>
            </a:r>
          </a:p>
          <a:p>
            <a:pPr marL="463550" indent="0">
              <a:buNone/>
            </a:pPr>
            <a:r>
              <a:rPr lang="en-US" sz="2400" dirty="0"/>
              <a:t>(</a:t>
            </a:r>
            <a:r>
              <a:rPr lang="en-US" sz="2400" dirty="0" smtClean="0"/>
              <a:t>Includes: Course descriptions, AP syllabi, AP sample tasks and exemplary student work samples, table of time commitment expectations for each class)</a:t>
            </a:r>
          </a:p>
          <a:p>
            <a:pPr marL="0" indent="0">
              <a:buNone/>
            </a:pPr>
            <a:endParaRPr lang="en-US" sz="2400" dirty="0">
              <a:solidFill>
                <a:srgbClr val="0000FF"/>
              </a:solidFill>
            </a:endParaRPr>
          </a:p>
          <a:p>
            <a:pPr marL="0" indent="0">
              <a:buNone/>
            </a:pPr>
            <a:endParaRPr lang="en-US" sz="2400" dirty="0">
              <a:solidFill>
                <a:srgbClr val="0000FF"/>
              </a:solidFill>
            </a:endParaRPr>
          </a:p>
          <a:p>
            <a:pPr marL="514350" indent="-514350">
              <a:buFont typeface="+mj-lt"/>
              <a:buAutoNum type="arabicPeriod"/>
            </a:pPr>
            <a:endParaRPr lang="en-US" dirty="0"/>
          </a:p>
        </p:txBody>
      </p:sp>
    </p:spTree>
    <p:extLst>
      <p:ext uri="{BB962C8B-B14F-4D97-AF65-F5344CB8AC3E}">
        <p14:creationId xmlns:p14="http://schemas.microsoft.com/office/powerpoint/2010/main" val="1273712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43000"/>
            <a:ext cx="8077200" cy="1673352"/>
          </a:xfrm>
        </p:spPr>
        <p:txBody>
          <a:bodyPr/>
          <a:lstStyle/>
          <a:p>
            <a:r>
              <a:rPr lang="en-US" dirty="0" smtClean="0"/>
              <a:t>Other Elective Offerings</a:t>
            </a:r>
            <a:endParaRPr lang="en-US" dirty="0"/>
          </a:p>
        </p:txBody>
      </p:sp>
      <p:sp>
        <p:nvSpPr>
          <p:cNvPr id="6" name="Subtitle 5"/>
          <p:cNvSpPr>
            <a:spLocks noGrp="1"/>
          </p:cNvSpPr>
          <p:nvPr>
            <p:ph type="subTitle" idx="1"/>
          </p:nvPr>
        </p:nvSpPr>
        <p:spPr>
          <a:xfrm>
            <a:off x="685800" y="2362200"/>
            <a:ext cx="8077200" cy="1956816"/>
          </a:xfrm>
        </p:spPr>
        <p:txBody>
          <a:bodyPr anchor="t">
            <a:noAutofit/>
          </a:bodyPr>
          <a:lstStyle/>
          <a:p>
            <a:pPr marL="342900" indent="-342900">
              <a:buFont typeface="Arial" panose="020B0604020202020204" pitchFamily="34" charset="0"/>
              <a:buChar char="•"/>
            </a:pPr>
            <a:r>
              <a:rPr lang="en-US" sz="2800" dirty="0" smtClean="0"/>
              <a:t>Business</a:t>
            </a:r>
          </a:p>
          <a:p>
            <a:pPr marL="342900" indent="-342900">
              <a:buFont typeface="Arial" panose="020B0604020202020204" pitchFamily="34" charset="0"/>
              <a:buChar char="•"/>
            </a:pPr>
            <a:r>
              <a:rPr lang="en-US" sz="2800" dirty="0" smtClean="0"/>
              <a:t>Family Consumer Science</a:t>
            </a:r>
          </a:p>
          <a:p>
            <a:pPr marL="342900" indent="-342900">
              <a:buFont typeface="Arial" panose="020B0604020202020204" pitchFamily="34" charset="0"/>
              <a:buChar char="•"/>
            </a:pPr>
            <a:r>
              <a:rPr lang="en-US" sz="2800" dirty="0" smtClean="0"/>
              <a:t>Art</a:t>
            </a:r>
          </a:p>
          <a:p>
            <a:pPr marL="342900" indent="-342900">
              <a:buFont typeface="Arial" panose="020B0604020202020204" pitchFamily="34" charset="0"/>
              <a:buChar char="•"/>
            </a:pPr>
            <a:r>
              <a:rPr lang="en-US" sz="2800" dirty="0" smtClean="0"/>
              <a:t>Media Production</a:t>
            </a:r>
          </a:p>
          <a:p>
            <a:pPr marL="342900" indent="-342900">
              <a:buFont typeface="Arial" panose="020B0604020202020204" pitchFamily="34" charset="0"/>
              <a:buChar char="•"/>
            </a:pPr>
            <a:r>
              <a:rPr lang="en-US" sz="2800" dirty="0" smtClean="0"/>
              <a:t>Technology Education </a:t>
            </a:r>
            <a:endParaRPr lang="en-US" sz="2800" dirty="0"/>
          </a:p>
        </p:txBody>
      </p:sp>
    </p:spTree>
    <p:extLst>
      <p:ext uri="{BB962C8B-B14F-4D97-AF65-F5344CB8AC3E}">
        <p14:creationId xmlns:p14="http://schemas.microsoft.com/office/powerpoint/2010/main" val="294630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410" y="173588"/>
            <a:ext cx="8229600" cy="847491"/>
          </a:xfrm>
        </p:spPr>
        <p:txBody>
          <a:bodyPr/>
          <a:lstStyle/>
          <a:p>
            <a:r>
              <a:rPr lang="en-US" dirty="0" smtClean="0"/>
              <a:t>Business Courses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0605997"/>
              </p:ext>
            </p:extLst>
          </p:nvPr>
        </p:nvGraphicFramePr>
        <p:xfrm>
          <a:off x="701040" y="1021079"/>
          <a:ext cx="7985250" cy="5578474"/>
        </p:xfrm>
        <a:graphic>
          <a:graphicData uri="http://schemas.openxmlformats.org/drawingml/2006/table">
            <a:tbl>
              <a:tblPr/>
              <a:tblGrid>
                <a:gridCol w="3674449"/>
                <a:gridCol w="999607"/>
                <a:gridCol w="1087072"/>
                <a:gridCol w="1074576"/>
                <a:gridCol w="1149546"/>
              </a:tblGrid>
              <a:tr h="461106">
                <a:tc>
                  <a:txBody>
                    <a:bodyPr/>
                    <a:lstStyle/>
                    <a:p>
                      <a:pPr algn="ctr" fontAlgn="b"/>
                      <a:r>
                        <a:rPr lang="en-US" sz="2000" b="1" i="0" u="none" strike="noStrike" dirty="0">
                          <a:solidFill>
                            <a:srgbClr val="000000"/>
                          </a:solidFill>
                          <a:effectLst/>
                          <a:latin typeface="Calibri"/>
                        </a:rPr>
                        <a:t> </a:t>
                      </a:r>
                      <a:r>
                        <a:rPr lang="en-US" sz="2000" b="1" i="0" u="none" strike="noStrike" dirty="0" smtClean="0">
                          <a:solidFill>
                            <a:srgbClr val="000000"/>
                          </a:solidFill>
                          <a:effectLst/>
                          <a:latin typeface="Calibri"/>
                        </a:rPr>
                        <a:t>COURSE OFFERINGS</a:t>
                      </a:r>
                      <a:endParaRPr lang="en-US" sz="2000" b="1" i="0" u="none" strike="noStrike" dirty="0">
                        <a:solidFill>
                          <a:srgbClr val="000000"/>
                        </a:solidFill>
                        <a:effectLst/>
                        <a:latin typeface="Calibri"/>
                      </a:endParaRP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000" b="1" i="0" u="none" strike="noStrike" dirty="0">
                          <a:solidFill>
                            <a:srgbClr val="000000"/>
                          </a:solidFill>
                          <a:effectLst/>
                          <a:latin typeface="Calibri"/>
                        </a:rPr>
                        <a:t>Grade 9</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000" b="1" i="0" u="none" strike="noStrike">
                          <a:solidFill>
                            <a:srgbClr val="000000"/>
                          </a:solidFill>
                          <a:effectLst/>
                          <a:latin typeface="Calibri"/>
                        </a:rPr>
                        <a:t>Grade 10</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000" b="1" i="0" u="none" strike="noStrike">
                          <a:solidFill>
                            <a:srgbClr val="000000"/>
                          </a:solidFill>
                          <a:effectLst/>
                          <a:latin typeface="Calibri"/>
                        </a:rPr>
                        <a:t>Grade 11</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000" b="1" i="0" u="none" strike="noStrike">
                          <a:solidFill>
                            <a:srgbClr val="000000"/>
                          </a:solidFill>
                          <a:effectLst/>
                          <a:latin typeface="Calibri"/>
                        </a:rPr>
                        <a:t>Grade 12</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94482">
                <a:tc>
                  <a:txBody>
                    <a:bodyPr/>
                    <a:lstStyle/>
                    <a:p>
                      <a:pPr algn="ctr" fontAlgn="b"/>
                      <a:r>
                        <a:rPr lang="en-US" sz="2200" b="0" i="0" u="none" strike="noStrike" dirty="0">
                          <a:solidFill>
                            <a:srgbClr val="000000"/>
                          </a:solidFill>
                          <a:effectLst/>
                          <a:latin typeface="Calibri"/>
                        </a:rPr>
                        <a:t>Introduction to Business</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482">
                <a:tc>
                  <a:txBody>
                    <a:bodyPr/>
                    <a:lstStyle/>
                    <a:p>
                      <a:pPr algn="ctr" fontAlgn="b"/>
                      <a:r>
                        <a:rPr lang="en-US" sz="2200" b="0" i="0" u="none" strike="noStrike">
                          <a:solidFill>
                            <a:srgbClr val="000000"/>
                          </a:solidFill>
                          <a:effectLst/>
                          <a:latin typeface="Calibri"/>
                        </a:rPr>
                        <a:t>Marketing</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 </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482">
                <a:tc>
                  <a:txBody>
                    <a:bodyPr/>
                    <a:lstStyle/>
                    <a:p>
                      <a:pPr algn="ctr" fontAlgn="b"/>
                      <a:r>
                        <a:rPr lang="en-US" sz="2200" b="0" i="0" u="none" strike="noStrike" dirty="0" smtClean="0">
                          <a:solidFill>
                            <a:srgbClr val="000000"/>
                          </a:solidFill>
                          <a:effectLst/>
                          <a:latin typeface="Calibri"/>
                        </a:rPr>
                        <a:t>Financial Literacy</a:t>
                      </a:r>
                      <a:endParaRPr lang="en-US" sz="2200" b="0" i="0" u="none" strike="noStrike" dirty="0">
                        <a:solidFill>
                          <a:srgbClr val="000000"/>
                        </a:solidFill>
                        <a:effectLst/>
                        <a:latin typeface="Calibri"/>
                      </a:endParaRP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a:solidFill>
                          <a:srgbClr val="000000"/>
                        </a:solidFill>
                        <a:effectLst/>
                        <a:latin typeface="Calibri"/>
                      </a:endParaRP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X</a:t>
                      </a:r>
                      <a:endParaRPr lang="en-US" sz="2000" b="0" i="0" u="none" strike="noStrike" dirty="0">
                        <a:solidFill>
                          <a:srgbClr val="000000"/>
                        </a:solidFill>
                        <a:effectLst/>
                        <a:latin typeface="Calibri"/>
                      </a:endParaRP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X</a:t>
                      </a:r>
                      <a:endParaRPr lang="en-US" sz="2000" b="0" i="0" u="none" strike="noStrike" dirty="0">
                        <a:solidFill>
                          <a:srgbClr val="000000"/>
                        </a:solidFill>
                        <a:effectLst/>
                        <a:latin typeface="Calibri"/>
                      </a:endParaRP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X</a:t>
                      </a:r>
                      <a:endParaRPr lang="en-US" sz="2000" b="0" i="0" u="none" strike="noStrike" dirty="0">
                        <a:solidFill>
                          <a:srgbClr val="000000"/>
                        </a:solidFill>
                        <a:effectLst/>
                        <a:latin typeface="Calibri"/>
                      </a:endParaRP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482">
                <a:tc>
                  <a:txBody>
                    <a:bodyPr/>
                    <a:lstStyle/>
                    <a:p>
                      <a:pPr algn="ctr" fontAlgn="b"/>
                      <a:r>
                        <a:rPr lang="en-US" sz="2200" b="0" i="0" u="none" strike="noStrike" dirty="0">
                          <a:solidFill>
                            <a:srgbClr val="000000"/>
                          </a:solidFill>
                          <a:effectLst/>
                          <a:latin typeface="Calibri"/>
                        </a:rPr>
                        <a:t>Accounting</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482">
                <a:tc>
                  <a:txBody>
                    <a:bodyPr/>
                    <a:lstStyle/>
                    <a:p>
                      <a:pPr algn="ctr" fontAlgn="b"/>
                      <a:r>
                        <a:rPr lang="en-US" sz="2200" b="0" i="0" u="none" strike="noStrike">
                          <a:solidFill>
                            <a:srgbClr val="000000"/>
                          </a:solidFill>
                          <a:effectLst/>
                          <a:latin typeface="Calibri"/>
                        </a:rPr>
                        <a:t>Business Law</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482">
                <a:tc>
                  <a:txBody>
                    <a:bodyPr/>
                    <a:lstStyle/>
                    <a:p>
                      <a:pPr algn="ctr" fontAlgn="b"/>
                      <a:r>
                        <a:rPr lang="en-US" sz="2200" b="0" i="0" u="none" strike="noStrike">
                          <a:solidFill>
                            <a:srgbClr val="000000"/>
                          </a:solidFill>
                          <a:effectLst/>
                          <a:latin typeface="Calibri"/>
                        </a:rPr>
                        <a:t>Business Management</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8066">
                <a:tc>
                  <a:txBody>
                    <a:bodyPr/>
                    <a:lstStyle/>
                    <a:p>
                      <a:pPr algn="ctr" fontAlgn="b"/>
                      <a:r>
                        <a:rPr lang="en-US" sz="2200" b="0" i="0" u="none" strike="noStrike" dirty="0" smtClean="0">
                          <a:solidFill>
                            <a:srgbClr val="000000"/>
                          </a:solidFill>
                          <a:effectLst/>
                          <a:latin typeface="Calibri"/>
                        </a:rPr>
                        <a:t>The</a:t>
                      </a:r>
                      <a:r>
                        <a:rPr lang="en-US" sz="2200" b="0" i="0" u="none" strike="noStrike" baseline="0" dirty="0" smtClean="0">
                          <a:solidFill>
                            <a:srgbClr val="000000"/>
                          </a:solidFill>
                          <a:effectLst/>
                          <a:latin typeface="Calibri"/>
                        </a:rPr>
                        <a:t> </a:t>
                      </a:r>
                      <a:r>
                        <a:rPr lang="en-US" sz="2200" b="0" i="0" u="none" strike="noStrike" dirty="0" smtClean="0">
                          <a:solidFill>
                            <a:srgbClr val="000000"/>
                          </a:solidFill>
                          <a:effectLst/>
                          <a:latin typeface="Calibri"/>
                        </a:rPr>
                        <a:t>Business </a:t>
                      </a:r>
                      <a:r>
                        <a:rPr lang="en-US" sz="2200" b="0" i="0" u="none" strike="noStrike" dirty="0">
                          <a:solidFill>
                            <a:srgbClr val="000000"/>
                          </a:solidFill>
                          <a:effectLst/>
                          <a:latin typeface="Calibri"/>
                        </a:rPr>
                        <a:t>of Sports &amp; </a:t>
                      </a:r>
                      <a:r>
                        <a:rPr lang="en-US" sz="2200" b="0" i="0" u="none" strike="noStrike" dirty="0" smtClean="0">
                          <a:solidFill>
                            <a:srgbClr val="000000"/>
                          </a:solidFill>
                          <a:effectLst/>
                          <a:latin typeface="Calibri"/>
                        </a:rPr>
                        <a:t>Entertainment</a:t>
                      </a:r>
                      <a:endParaRPr lang="en-US" sz="2200" b="0" i="0" u="none" strike="noStrike" dirty="0">
                        <a:solidFill>
                          <a:srgbClr val="000000"/>
                        </a:solidFill>
                        <a:effectLst/>
                        <a:latin typeface="Calibri"/>
                      </a:endParaRP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482">
                <a:tc>
                  <a:txBody>
                    <a:bodyPr/>
                    <a:lstStyle/>
                    <a:p>
                      <a:pPr algn="ctr" fontAlgn="b"/>
                      <a:r>
                        <a:rPr lang="en-US" sz="2200" b="0" i="0" u="none" strike="noStrike">
                          <a:solidFill>
                            <a:srgbClr val="000000"/>
                          </a:solidFill>
                          <a:effectLst/>
                          <a:latin typeface="Calibri"/>
                        </a:rPr>
                        <a:t>AP Economics</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482">
                <a:tc>
                  <a:txBody>
                    <a:bodyPr/>
                    <a:lstStyle/>
                    <a:p>
                      <a:pPr algn="ctr" fontAlgn="b"/>
                      <a:r>
                        <a:rPr lang="en-US" sz="2200" b="0" i="0" u="none" strike="noStrike" dirty="0">
                          <a:solidFill>
                            <a:srgbClr val="000000"/>
                          </a:solidFill>
                          <a:effectLst/>
                          <a:latin typeface="Calibri"/>
                        </a:rPr>
                        <a:t>Advanced Advertising &amp; Design</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482">
                <a:tc>
                  <a:txBody>
                    <a:bodyPr/>
                    <a:lstStyle/>
                    <a:p>
                      <a:pPr algn="ctr" fontAlgn="b"/>
                      <a:r>
                        <a:rPr lang="en-US" sz="2200" b="0" i="0" u="none" strike="noStrike" dirty="0">
                          <a:solidFill>
                            <a:srgbClr val="000000"/>
                          </a:solidFill>
                          <a:effectLst/>
                          <a:latin typeface="Calibri"/>
                        </a:rPr>
                        <a:t>Entrepreneurship</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482">
                <a:tc>
                  <a:txBody>
                    <a:bodyPr/>
                    <a:lstStyle/>
                    <a:p>
                      <a:pPr algn="ctr" fontAlgn="b"/>
                      <a:r>
                        <a:rPr lang="en-US" sz="2200" b="0" i="0" u="none" strike="noStrike" dirty="0">
                          <a:solidFill>
                            <a:srgbClr val="000000"/>
                          </a:solidFill>
                          <a:effectLst/>
                          <a:latin typeface="Calibri"/>
                        </a:rPr>
                        <a:t>Internship &amp; Career</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482">
                <a:tc>
                  <a:txBody>
                    <a:bodyPr/>
                    <a:lstStyle/>
                    <a:p>
                      <a:pPr algn="ctr" fontAlgn="b"/>
                      <a:r>
                        <a:rPr lang="en-US" sz="2200" b="0" i="0" u="none" strike="noStrike" dirty="0" smtClean="0">
                          <a:solidFill>
                            <a:srgbClr val="000000"/>
                          </a:solidFill>
                          <a:effectLst/>
                          <a:latin typeface="Calibri"/>
                        </a:rPr>
                        <a:t>Introduction</a:t>
                      </a:r>
                      <a:r>
                        <a:rPr lang="en-US" sz="2200" b="0" i="0" u="none" strike="noStrike" baseline="0" dirty="0" smtClean="0">
                          <a:solidFill>
                            <a:srgbClr val="000000"/>
                          </a:solidFill>
                          <a:effectLst/>
                          <a:latin typeface="Calibri"/>
                        </a:rPr>
                        <a:t> to Investing</a:t>
                      </a:r>
                      <a:endParaRPr lang="en-US" sz="2200" b="0" i="0" u="none" strike="noStrike" dirty="0">
                        <a:solidFill>
                          <a:srgbClr val="000000"/>
                        </a:solidFill>
                        <a:effectLst/>
                        <a:latin typeface="Calibri"/>
                      </a:endParaRP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X</a:t>
                      </a:r>
                      <a:endParaRPr lang="en-US" sz="2000" b="0" i="0" u="none" strike="noStrike" dirty="0">
                        <a:solidFill>
                          <a:srgbClr val="000000"/>
                        </a:solidFill>
                        <a:effectLst/>
                        <a:latin typeface="Calibri"/>
                      </a:endParaRP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X</a:t>
                      </a:r>
                      <a:endParaRPr lang="en-US" sz="2000" b="0" i="0" u="none" strike="noStrike" dirty="0">
                        <a:solidFill>
                          <a:srgbClr val="000000"/>
                        </a:solidFill>
                        <a:effectLst/>
                        <a:latin typeface="Calibri"/>
                      </a:endParaRPr>
                    </a:p>
                  </a:txBody>
                  <a:tcPr marL="9280" marR="928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11A40BDC-8D2C-CB47-863B-1884C534C510}"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4181052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88248346"/>
              </p:ext>
            </p:extLst>
          </p:nvPr>
        </p:nvGraphicFramePr>
        <p:xfrm>
          <a:off x="632692" y="1039557"/>
          <a:ext cx="8126569" cy="2462344"/>
        </p:xfrm>
        <a:graphic>
          <a:graphicData uri="http://schemas.openxmlformats.org/drawingml/2006/table">
            <a:tbl>
              <a:tblPr/>
              <a:tblGrid>
                <a:gridCol w="3683359"/>
                <a:gridCol w="1030310"/>
                <a:gridCol w="1120462"/>
                <a:gridCol w="1107583"/>
                <a:gridCol w="1184855"/>
              </a:tblGrid>
              <a:tr h="403039">
                <a:tc>
                  <a:txBody>
                    <a:bodyPr/>
                    <a:lstStyle/>
                    <a:p>
                      <a:pPr algn="ctr" fontAlgn="b"/>
                      <a:r>
                        <a:rPr lang="en-US" sz="2000" b="1" i="0" u="none" strike="noStrike" dirty="0">
                          <a:solidFill>
                            <a:srgbClr val="000000"/>
                          </a:solidFill>
                          <a:effectLst/>
                          <a:latin typeface="Calibri"/>
                        </a:rPr>
                        <a:t> </a:t>
                      </a:r>
                      <a:r>
                        <a:rPr lang="en-US" sz="2000" b="1" i="0" u="none" strike="noStrike" dirty="0" smtClean="0">
                          <a:solidFill>
                            <a:srgbClr val="000000"/>
                          </a:solidFill>
                          <a:effectLst/>
                          <a:latin typeface="Calibri"/>
                        </a:rPr>
                        <a:t>COURSE OFFERINGS</a:t>
                      </a:r>
                      <a:endParaRPr lang="en-US"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000" b="1" i="0" u="none" strike="noStrike" dirty="0">
                          <a:solidFill>
                            <a:srgbClr val="000000"/>
                          </a:solidFill>
                          <a:effectLst/>
                          <a:latin typeface="Calibri"/>
                        </a:rPr>
                        <a:t>Grade 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000" b="1" i="0" u="none" strike="noStrike">
                          <a:solidFill>
                            <a:srgbClr val="000000"/>
                          </a:solidFill>
                          <a:effectLst/>
                          <a:latin typeface="Calibri"/>
                        </a:rPr>
                        <a:t>Grade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000" b="1" i="0" u="none" strike="noStrike">
                          <a:solidFill>
                            <a:srgbClr val="000000"/>
                          </a:solidFill>
                          <a:effectLst/>
                          <a:latin typeface="Calibri"/>
                        </a:rPr>
                        <a:t>Grade 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000" b="1" i="0" u="none" strike="noStrike">
                          <a:solidFill>
                            <a:srgbClr val="000000"/>
                          </a:solidFill>
                          <a:effectLst/>
                          <a:latin typeface="Calibri"/>
                        </a:rPr>
                        <a:t>Grade 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38638">
                <a:tc>
                  <a:txBody>
                    <a:bodyPr/>
                    <a:lstStyle/>
                    <a:p>
                      <a:pPr algn="ctr" fontAlgn="b"/>
                      <a:r>
                        <a:rPr lang="en-US" sz="2200" b="0" i="0" u="none" strike="noStrike" dirty="0" smtClean="0">
                          <a:solidFill>
                            <a:srgbClr val="000000"/>
                          </a:solidFill>
                          <a:effectLst/>
                          <a:latin typeface="Calibri"/>
                        </a:rPr>
                        <a:t>Computer</a:t>
                      </a:r>
                      <a:r>
                        <a:rPr lang="en-US" sz="2200" b="0" i="0" u="none" strike="noStrike" baseline="0" dirty="0" smtClean="0">
                          <a:solidFill>
                            <a:srgbClr val="000000"/>
                          </a:solidFill>
                          <a:effectLst/>
                          <a:latin typeface="Calibri"/>
                        </a:rPr>
                        <a:t> Information Systems</a:t>
                      </a:r>
                      <a:endParaRPr lang="en-US" sz="22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dirty="0">
                          <a:solidFill>
                            <a:srgbClr val="000000"/>
                          </a:solidFill>
                          <a:effectLst/>
                          <a:latin typeface="Calibri"/>
                        </a:rPr>
                        <a:t>Computer Game Design &amp; Programming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b"/>
                      <a:r>
                        <a:rPr lang="en-US" sz="2200" b="0" i="0" u="none" strike="noStrike" dirty="0">
                          <a:solidFill>
                            <a:srgbClr val="000000"/>
                          </a:solidFill>
                          <a:effectLst/>
                          <a:latin typeface="Calibri"/>
                        </a:rPr>
                        <a:t>Robotic Programming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dirty="0">
                          <a:solidFill>
                            <a:srgbClr val="000000"/>
                          </a:solidFill>
                          <a:effectLst/>
                          <a:latin typeface="Calibri"/>
                        </a:rPr>
                        <a:t>Web Design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638">
                <a:tc>
                  <a:txBody>
                    <a:bodyPr/>
                    <a:lstStyle/>
                    <a:p>
                      <a:pPr algn="ctr" fontAlgn="b"/>
                      <a:r>
                        <a:rPr lang="en-US" sz="2200" b="0" i="0" u="none" strike="noStrike" dirty="0">
                          <a:solidFill>
                            <a:srgbClr val="000000"/>
                          </a:solidFill>
                          <a:effectLst/>
                          <a:latin typeface="Calibri"/>
                        </a:rPr>
                        <a:t>AP Computer Science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11A40BDC-8D2C-CB47-863B-1884C534C510}" type="slidenum">
              <a:rPr lang="en-US" smtClean="0">
                <a:solidFill>
                  <a:prstClr val="black">
                    <a:tint val="75000"/>
                  </a:prstClr>
                </a:solidFill>
              </a:rPr>
              <a:pPr/>
              <a:t>22</a:t>
            </a:fld>
            <a:endParaRPr lang="en-US">
              <a:solidFill>
                <a:prstClr val="black">
                  <a:tint val="75000"/>
                </a:prstClr>
              </a:solidFill>
            </a:endParaRPr>
          </a:p>
        </p:txBody>
      </p:sp>
      <p:sp>
        <p:nvSpPr>
          <p:cNvPr id="5" name="Title 2"/>
          <p:cNvSpPr>
            <a:spLocks noGrp="1"/>
          </p:cNvSpPr>
          <p:nvPr>
            <p:ph type="title"/>
          </p:nvPr>
        </p:nvSpPr>
        <p:spPr>
          <a:xfrm>
            <a:off x="502410" y="173588"/>
            <a:ext cx="8229600" cy="847491"/>
          </a:xfrm>
        </p:spPr>
        <p:txBody>
          <a:bodyPr>
            <a:normAutofit/>
          </a:bodyPr>
          <a:lstStyle/>
          <a:p>
            <a:r>
              <a:rPr lang="en-US" dirty="0" smtClean="0"/>
              <a:t>Business Courses Continued…</a:t>
            </a:r>
            <a:endParaRPr lang="en-US" dirty="0"/>
          </a:p>
        </p:txBody>
      </p:sp>
    </p:spTree>
    <p:extLst>
      <p:ext uri="{BB962C8B-B14F-4D97-AF65-F5344CB8AC3E}">
        <p14:creationId xmlns:p14="http://schemas.microsoft.com/office/powerpoint/2010/main" val="686584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20090"/>
            <a:ext cx="7675414" cy="1339009"/>
          </a:xfrm>
        </p:spPr>
        <p:txBody>
          <a:bodyPr/>
          <a:lstStyle/>
          <a:p>
            <a:r>
              <a:rPr lang="en-US" dirty="0" smtClean="0"/>
              <a:t>Our Business Students</a:t>
            </a:r>
            <a:endParaRPr lang="en-US" dirty="0"/>
          </a:p>
        </p:txBody>
      </p:sp>
      <p:sp>
        <p:nvSpPr>
          <p:cNvPr id="3" name="Content Placeholder 2"/>
          <p:cNvSpPr>
            <a:spLocks noGrp="1"/>
          </p:cNvSpPr>
          <p:nvPr>
            <p:ph idx="1"/>
          </p:nvPr>
        </p:nvSpPr>
        <p:spPr>
          <a:xfrm>
            <a:off x="759854" y="1325388"/>
            <a:ext cx="8004584" cy="4685158"/>
          </a:xfrm>
        </p:spPr>
        <p:txBody>
          <a:bodyPr>
            <a:normAutofit/>
          </a:bodyPr>
          <a:lstStyle/>
          <a:p>
            <a:r>
              <a:rPr lang="en-US" sz="2800" dirty="0" smtClean="0">
                <a:solidFill>
                  <a:schemeClr val="tx1"/>
                </a:solidFill>
              </a:rPr>
              <a:t>Consistently demonstrate </a:t>
            </a:r>
            <a:r>
              <a:rPr lang="en-US" sz="2800" dirty="0">
                <a:solidFill>
                  <a:schemeClr val="tx1"/>
                </a:solidFill>
              </a:rPr>
              <a:t>21</a:t>
            </a:r>
            <a:r>
              <a:rPr lang="en-US" sz="2800" baseline="30000" dirty="0">
                <a:solidFill>
                  <a:schemeClr val="tx1"/>
                </a:solidFill>
              </a:rPr>
              <a:t>st</a:t>
            </a:r>
            <a:r>
              <a:rPr lang="en-US" sz="2800" dirty="0">
                <a:solidFill>
                  <a:schemeClr val="tx1"/>
                </a:solidFill>
              </a:rPr>
              <a:t> century skill sets such as creativity, innovation, </a:t>
            </a:r>
            <a:r>
              <a:rPr lang="en-US" sz="2800" dirty="0" smtClean="0">
                <a:solidFill>
                  <a:schemeClr val="tx1"/>
                </a:solidFill>
              </a:rPr>
              <a:t>problem-solving, collaboration </a:t>
            </a:r>
            <a:r>
              <a:rPr lang="en-US" sz="2800" dirty="0">
                <a:solidFill>
                  <a:schemeClr val="tx1"/>
                </a:solidFill>
              </a:rPr>
              <a:t>and perseverance</a:t>
            </a:r>
            <a:r>
              <a:rPr lang="en-US" sz="2800" dirty="0" smtClean="0">
                <a:solidFill>
                  <a:schemeClr val="tx1"/>
                </a:solidFill>
              </a:rPr>
              <a:t>.</a:t>
            </a:r>
          </a:p>
          <a:p>
            <a:r>
              <a:rPr lang="en-US" sz="2800" dirty="0"/>
              <a:t>Are constantly challenged to become more effective communicators.</a:t>
            </a:r>
          </a:p>
          <a:p>
            <a:r>
              <a:rPr lang="en-US" sz="2800" dirty="0"/>
              <a:t>Are provided with a platform to find their niche.</a:t>
            </a:r>
          </a:p>
          <a:p>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11A40BDC-8D2C-CB47-863B-1884C534C510}"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3939995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&amp; Consumer Sciences</a:t>
            </a:r>
            <a:endParaRPr lang="en-US" dirty="0"/>
          </a:p>
        </p:txBody>
      </p:sp>
      <p:graphicFrame>
        <p:nvGraphicFramePr>
          <p:cNvPr id="4" name="Group 3"/>
          <p:cNvGraphicFramePr>
            <a:graphicFrameLocks noGrp="1"/>
          </p:cNvGraphicFramePr>
          <p:nvPr>
            <p:ph idx="1"/>
            <p:extLst>
              <p:ext uri="{D42A27DB-BD31-4B8C-83A1-F6EECF244321}">
                <p14:modId xmlns:p14="http://schemas.microsoft.com/office/powerpoint/2010/main" val="3195044937"/>
              </p:ext>
            </p:extLst>
          </p:nvPr>
        </p:nvGraphicFramePr>
        <p:xfrm>
          <a:off x="457200" y="1371600"/>
          <a:ext cx="7924800" cy="4572037"/>
        </p:xfrm>
        <a:graphic>
          <a:graphicData uri="http://schemas.openxmlformats.org/drawingml/2006/table">
            <a:tbl>
              <a:tblPr/>
              <a:tblGrid>
                <a:gridCol w="2298192"/>
                <a:gridCol w="2932176"/>
                <a:gridCol w="2694432"/>
              </a:tblGrid>
              <a:tr h="105506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ea typeface="MS Mincho" pitchFamily="49" charset="-128"/>
                          <a:cs typeface="Times New Roman" pitchFamily="18" charset="0"/>
                        </a:rPr>
                        <a:t>Food &amp; Nutrition</a:t>
                      </a:r>
                      <a:endParaRPr kumimoji="0" lang="en-US" sz="1800" b="0" i="0" u="none" strike="noStrike" cap="none" normalizeH="0" baseline="0" dirty="0" smtClean="0">
                        <a:ln>
                          <a:noFill/>
                        </a:ln>
                        <a:solidFill>
                          <a:schemeClr val="tx2"/>
                        </a:solidFill>
                        <a:effectLst/>
                        <a:latin typeface="Arial" charset="0"/>
                        <a:ea typeface="MS Mincho" pitchFamily="49" charset="-128"/>
                        <a:cs typeface="Times New Roman" pitchFamily="18" charset="0"/>
                      </a:endParaRPr>
                    </a:p>
                  </a:txBody>
                  <a:tcPr marT="45715" marB="45715"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Arial" charset="0"/>
                          <a:ea typeface="MS Mincho" pitchFamily="49" charset="-128"/>
                          <a:cs typeface="Times New Roman" pitchFamily="18" charset="0"/>
                        </a:rPr>
                        <a:t>Fashion Design, Merchandising &amp; </a:t>
                      </a:r>
                      <a:r>
                        <a:rPr kumimoji="0" lang="en-US" sz="1800" b="0" i="0" u="none" strike="noStrike" cap="none" normalizeH="0" baseline="0" smtClean="0">
                          <a:ln>
                            <a:noFill/>
                          </a:ln>
                          <a:solidFill>
                            <a:schemeClr val="tx2"/>
                          </a:solidFill>
                          <a:effectLst/>
                          <a:latin typeface="Arial" charset="0"/>
                          <a:ea typeface="MS Mincho" pitchFamily="49" charset="-128"/>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Arial" charset="0"/>
                          <a:ea typeface="MS Mincho" pitchFamily="49" charset="-128"/>
                          <a:cs typeface="Times New Roman" pitchFamily="18" charset="0"/>
                        </a:rPr>
                        <a:t>      Interior Design</a:t>
                      </a:r>
                      <a:endParaRPr kumimoji="0" lang="en-US" sz="1800" b="0" i="0" u="none" strike="noStrike" cap="none" normalizeH="0" baseline="0" smtClean="0">
                        <a:ln>
                          <a:noFill/>
                        </a:ln>
                        <a:solidFill>
                          <a:schemeClr val="tx2"/>
                        </a:solidFill>
                        <a:effectLst/>
                        <a:latin typeface="Arial" charset="0"/>
                        <a:ea typeface="MS Mincho" pitchFamily="49" charset="-128"/>
                        <a:cs typeface="Times New Roman" pitchFamily="18" charset="0"/>
                      </a:endParaRPr>
                    </a:p>
                  </a:txBody>
                  <a:tcPr marT="45715" marB="45715"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Arial" charset="0"/>
                          <a:ea typeface="MS Mincho" pitchFamily="49" charset="-128"/>
                          <a:cs typeface="Times New Roman" pitchFamily="18" charset="0"/>
                        </a:rPr>
                        <a:t>Human and Child</a:t>
                      </a:r>
                      <a:endParaRPr kumimoji="0" lang="en-US" sz="1800" b="0" i="0" u="none" strike="noStrike" cap="none" normalizeH="0" baseline="0" smtClean="0">
                        <a:ln>
                          <a:noFill/>
                        </a:ln>
                        <a:solidFill>
                          <a:schemeClr val="tx2"/>
                        </a:solidFill>
                        <a:effectLst/>
                        <a:latin typeface="Arial" charset="0"/>
                        <a:ea typeface="MS Mincho" pitchFamily="49" charset="-128"/>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Arial" charset="0"/>
                          <a:ea typeface="MS Mincho" pitchFamily="49" charset="-128"/>
                          <a:cs typeface="Times New Roman" pitchFamily="18" charset="0"/>
                        </a:rPr>
                        <a:t>     Development</a:t>
                      </a:r>
                      <a:endParaRPr kumimoji="0" lang="en-US" sz="1800" b="0" i="0" u="none" strike="noStrike" cap="none" normalizeH="0" baseline="0" smtClean="0">
                        <a:ln>
                          <a:noFill/>
                        </a:ln>
                        <a:solidFill>
                          <a:schemeClr val="tx2"/>
                        </a:solidFill>
                        <a:effectLst/>
                        <a:latin typeface="Arial" charset="0"/>
                        <a:ea typeface="MS Mincho" pitchFamily="49" charset="-128"/>
                        <a:cs typeface="Times New Roman" pitchFamily="18" charset="0"/>
                      </a:endParaRPr>
                    </a:p>
                  </a:txBody>
                  <a:tcPr marT="45715" marB="45715"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73854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MS Mincho" pitchFamily="49" charset="-128"/>
                          <a:cs typeface="Times New Roman" pitchFamily="18" charset="0"/>
                        </a:rPr>
                        <a:t>Culinary Arts 10</a:t>
                      </a:r>
                    </a:p>
                  </a:txBody>
                  <a:tcPr marT="45715" marB="45715"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MS Mincho" pitchFamily="49" charset="-128"/>
                          <a:cs typeface="Times New Roman" pitchFamily="18" charset="0"/>
                        </a:rPr>
                        <a:t>Fashion and Textiles 10</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45715" marB="45715"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Child Development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      30</a:t>
                      </a:r>
                    </a:p>
                  </a:txBody>
                  <a:tcPr marT="45715" marB="45715"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74177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MS Mincho" pitchFamily="49" charset="-128"/>
                          <a:cs typeface="Times New Roman" pitchFamily="18" charset="0"/>
                        </a:rPr>
                        <a:t>Culinary Arts 20</a:t>
                      </a:r>
                    </a:p>
                  </a:txBody>
                  <a:tcPr marT="45715" marB="45715"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Fashion and Textiles 20</a:t>
                      </a:r>
                    </a:p>
                  </a:txBody>
                  <a:tcPr marT="45715" marB="45715"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Early Childhood Education</a:t>
                      </a:r>
                    </a:p>
                  </a:txBody>
                  <a:tcPr marT="45715" marB="45715" horzOverflow="overflow">
                    <a:lnL>
                      <a:noFill/>
                    </a:lnL>
                    <a:lnR>
                      <a:noFill/>
                    </a:lnR>
                    <a:lnT>
                      <a:noFill/>
                    </a:lnT>
                    <a:lnB>
                      <a:noFill/>
                    </a:lnB>
                    <a:lnTlToBr>
                      <a:noFill/>
                    </a:lnTlToBr>
                    <a:lnBlToTr>
                      <a:noFill/>
                    </a:lnBlToTr>
                    <a:noFill/>
                  </a:tcPr>
                </a:tc>
              </a:tr>
              <a:tr h="74177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Food Services 20</a:t>
                      </a:r>
                    </a:p>
                  </a:txBody>
                  <a:tcPr marT="45715" marB="45715"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Fashion and Textiles 30/40 </a:t>
                      </a:r>
                    </a:p>
                  </a:txBody>
                  <a:tcPr marT="45715" marB="45715"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Individual and Family Development</a:t>
                      </a:r>
                    </a:p>
                  </a:txBody>
                  <a:tcPr marT="45715" marB="45715" horzOverflow="overflow">
                    <a:lnL>
                      <a:noFill/>
                    </a:lnL>
                    <a:lnR>
                      <a:noFill/>
                    </a:lnR>
                    <a:lnT>
                      <a:noFill/>
                    </a:lnT>
                    <a:lnB>
                      <a:noFill/>
                    </a:lnB>
                    <a:lnTlToBr>
                      <a:noFill/>
                    </a:lnTlToBr>
                    <a:lnBlToTr>
                      <a:noFill/>
                    </a:lnBlToTr>
                    <a:noFill/>
                  </a:tcPr>
                </a:tc>
              </a:tr>
              <a:tr h="74177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Food Services 30</a:t>
                      </a:r>
                    </a:p>
                  </a:txBody>
                  <a:tcPr marT="45715" marB="45715"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Fashion Merchandising and Design</a:t>
                      </a:r>
                    </a:p>
                  </a:txBody>
                  <a:tcPr marT="45715" marB="45715"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 </a:t>
                      </a:r>
                    </a:p>
                  </a:txBody>
                  <a:tcPr marT="45715" marB="45715" horzOverflow="overflow">
                    <a:lnL>
                      <a:noFill/>
                    </a:lnL>
                    <a:lnR>
                      <a:noFill/>
                    </a:lnR>
                    <a:lnT>
                      <a:noFill/>
                    </a:lnT>
                    <a:lnB>
                      <a:noFill/>
                    </a:lnB>
                    <a:lnTlToBr>
                      <a:noFill/>
                    </a:lnTlToBr>
                    <a:lnBlToTr>
                      <a:noFill/>
                    </a:lnBlToTr>
                    <a:noFill/>
                  </a:tcPr>
                </a:tc>
              </a:tr>
              <a:tr h="55312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 </a:t>
                      </a:r>
                    </a:p>
                  </a:txBody>
                  <a:tcPr marT="45715" marB="45715"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Interior Design</a:t>
                      </a:r>
                    </a:p>
                  </a:txBody>
                  <a:tcPr marT="45715" marB="45715"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45715" marB="45715"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126606072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73783"/>
            <a:ext cx="8686800" cy="492443"/>
          </a:xfrm>
          <a:prstGeom prst="rect">
            <a:avLst/>
          </a:prstGeom>
          <a:noFill/>
        </p:spPr>
        <p:txBody>
          <a:bodyPr wrap="square" rtlCol="0">
            <a:spAutoFit/>
          </a:bodyPr>
          <a:lstStyle/>
          <a:p>
            <a:pPr algn="ctr"/>
            <a:r>
              <a:rPr lang="en-US" sz="2600" i="1" dirty="0" smtClean="0">
                <a:solidFill>
                  <a:prstClr val="black"/>
                </a:solidFill>
              </a:rPr>
              <a:t>Child Development/Early Childhood Education</a:t>
            </a:r>
            <a:endParaRPr lang="en-US" sz="2600" i="1" dirty="0">
              <a:solidFill>
                <a:prstClr val="black"/>
              </a:solidFill>
            </a:endParaRPr>
          </a:p>
        </p:txBody>
      </p:sp>
      <p:sp>
        <p:nvSpPr>
          <p:cNvPr id="2" name="TextBox 1"/>
          <p:cNvSpPr txBox="1"/>
          <p:nvPr/>
        </p:nvSpPr>
        <p:spPr>
          <a:xfrm>
            <a:off x="27709" y="812447"/>
            <a:ext cx="3810000" cy="400110"/>
          </a:xfrm>
          <a:prstGeom prst="rect">
            <a:avLst/>
          </a:prstGeom>
          <a:noFill/>
        </p:spPr>
        <p:txBody>
          <a:bodyPr wrap="square" rtlCol="0">
            <a:spAutoFit/>
          </a:bodyPr>
          <a:lstStyle/>
          <a:p>
            <a:r>
              <a:rPr lang="en-US" sz="2000" dirty="0" smtClean="0">
                <a:solidFill>
                  <a:prstClr val="black"/>
                </a:solidFill>
              </a:rPr>
              <a:t>Child Development 30 – 1 year</a:t>
            </a:r>
            <a:endParaRPr lang="en-US" sz="2000" dirty="0">
              <a:solidFill>
                <a:prstClr val="black"/>
              </a:solidFill>
            </a:endParaRPr>
          </a:p>
        </p:txBody>
      </p:sp>
      <p:sp>
        <p:nvSpPr>
          <p:cNvPr id="4" name="TextBox 3"/>
          <p:cNvSpPr txBox="1"/>
          <p:nvPr/>
        </p:nvSpPr>
        <p:spPr>
          <a:xfrm>
            <a:off x="318655" y="3568326"/>
            <a:ext cx="4114800" cy="707886"/>
          </a:xfrm>
          <a:prstGeom prst="rect">
            <a:avLst/>
          </a:prstGeom>
          <a:noFill/>
        </p:spPr>
        <p:txBody>
          <a:bodyPr wrap="square" rtlCol="0">
            <a:spAutoFit/>
          </a:bodyPr>
          <a:lstStyle/>
          <a:p>
            <a:r>
              <a:rPr lang="en-US" sz="2000" dirty="0" smtClean="0">
                <a:solidFill>
                  <a:prstClr val="black"/>
                </a:solidFill>
              </a:rPr>
              <a:t>Early Childhood Education– 1 year plus lab</a:t>
            </a:r>
            <a:endParaRPr lang="en-US" sz="2000" dirty="0">
              <a:solidFill>
                <a:prstClr val="black"/>
              </a:solidFill>
            </a:endParaRPr>
          </a:p>
        </p:txBody>
      </p:sp>
      <p:sp>
        <p:nvSpPr>
          <p:cNvPr id="5" name="TextBox 4"/>
          <p:cNvSpPr txBox="1"/>
          <p:nvPr/>
        </p:nvSpPr>
        <p:spPr>
          <a:xfrm>
            <a:off x="4290019" y="812447"/>
            <a:ext cx="4371109" cy="707886"/>
          </a:xfrm>
          <a:prstGeom prst="rect">
            <a:avLst/>
          </a:prstGeom>
          <a:noFill/>
        </p:spPr>
        <p:txBody>
          <a:bodyPr wrap="square" rtlCol="0">
            <a:spAutoFit/>
          </a:bodyPr>
          <a:lstStyle/>
          <a:p>
            <a:r>
              <a:rPr lang="en-US" sz="2000" dirty="0" smtClean="0">
                <a:solidFill>
                  <a:prstClr val="black"/>
                </a:solidFill>
              </a:rPr>
              <a:t>Individual and Family Development– 1 year UConn Early College Experience</a:t>
            </a:r>
            <a:endParaRPr lang="en-US" sz="2000" dirty="0">
              <a:solidFill>
                <a:prstClr val="black"/>
              </a:solidFill>
            </a:endParaRPr>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838" y="1212557"/>
            <a:ext cx="1716217" cy="228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0285" y="4093835"/>
            <a:ext cx="3477491" cy="260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509" y="1692747"/>
            <a:ext cx="3715870" cy="222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898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04800"/>
            <a:ext cx="7086600" cy="954107"/>
          </a:xfrm>
          <a:prstGeom prst="rect">
            <a:avLst/>
          </a:prstGeom>
          <a:noFill/>
        </p:spPr>
        <p:txBody>
          <a:bodyPr wrap="square" rtlCol="0">
            <a:spAutoFit/>
          </a:bodyPr>
          <a:lstStyle/>
          <a:p>
            <a:r>
              <a:rPr lang="en-US" sz="2000" b="1" i="1" dirty="0" smtClean="0">
                <a:solidFill>
                  <a:prstClr val="black"/>
                </a:solidFill>
              </a:rPr>
              <a:t>Culinary Arts &amp; Food </a:t>
            </a:r>
            <a:r>
              <a:rPr lang="en-US" sz="2000" b="1" i="1" dirty="0" smtClean="0">
                <a:solidFill>
                  <a:prstClr val="black"/>
                </a:solidFill>
              </a:rPr>
              <a:t>Service</a:t>
            </a:r>
          </a:p>
          <a:p>
            <a:r>
              <a:rPr lang="en-US" dirty="0">
                <a:solidFill>
                  <a:prstClr val="black"/>
                </a:solidFill>
              </a:rPr>
              <a:t>Culinary Arts 10, 20, -- 1 Semester Each</a:t>
            </a:r>
          </a:p>
          <a:p>
            <a:r>
              <a:rPr lang="en-US" dirty="0">
                <a:solidFill>
                  <a:prstClr val="black"/>
                </a:solidFill>
              </a:rPr>
              <a:t>Food Service 20 &amp; 30– 1 year plus </a:t>
            </a:r>
            <a:r>
              <a:rPr lang="en-US" dirty="0" smtClean="0">
                <a:solidFill>
                  <a:prstClr val="black"/>
                </a:solidFill>
              </a:rPr>
              <a:t>Lab</a:t>
            </a:r>
            <a:endParaRPr lang="en-US" dirty="0">
              <a:solidFill>
                <a:prstClr val="black"/>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05056"/>
            <a:ext cx="3429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91000" y="2697835"/>
            <a:ext cx="4572000" cy="1508105"/>
          </a:xfrm>
          <a:prstGeom prst="rect">
            <a:avLst/>
          </a:prstGeom>
        </p:spPr>
        <p:txBody>
          <a:bodyPr>
            <a:spAutoFit/>
          </a:bodyPr>
          <a:lstStyle/>
          <a:p>
            <a:r>
              <a:rPr lang="en-US" sz="2000" b="1" i="1" dirty="0">
                <a:solidFill>
                  <a:prstClr val="black"/>
                </a:solidFill>
              </a:rPr>
              <a:t>Fashion and Textiles</a:t>
            </a:r>
          </a:p>
          <a:p>
            <a:r>
              <a:rPr lang="en-US" dirty="0">
                <a:solidFill>
                  <a:prstClr val="black"/>
                </a:solidFill>
              </a:rPr>
              <a:t>Fashion and Textiles 10, 20, 30, 40  -- 1 Year each</a:t>
            </a:r>
          </a:p>
          <a:p>
            <a:r>
              <a:rPr lang="en-US" dirty="0">
                <a:solidFill>
                  <a:prstClr val="black"/>
                </a:solidFill>
              </a:rPr>
              <a:t>Fashion Merchandising -- 1 semester</a:t>
            </a:r>
          </a:p>
          <a:p>
            <a:r>
              <a:rPr lang="en-US" dirty="0">
                <a:solidFill>
                  <a:prstClr val="black"/>
                </a:solidFill>
              </a:rPr>
              <a:t>Interior Design – 1 semester</a:t>
            </a:r>
            <a:endParaRPr lang="en-US" dirty="0">
              <a:solidFill>
                <a:prstClr val="black"/>
              </a:solidFill>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5565" y="4205940"/>
            <a:ext cx="2957681" cy="222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818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6152" y="3505200"/>
            <a:ext cx="7235981" cy="3124200"/>
          </a:xfrm>
        </p:spPr>
        <p:txBody>
          <a:bodyPr/>
          <a:lstStyle/>
          <a:p>
            <a:r>
              <a:rPr lang="en-US" smtClean="0"/>
              <a:t>Art Course Selections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327" y="685800"/>
            <a:ext cx="1653746" cy="24466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286" y="685800"/>
            <a:ext cx="1676400" cy="24466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8584" y="685800"/>
            <a:ext cx="1582431" cy="24466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9920" y="718457"/>
            <a:ext cx="1672560" cy="24466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93179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4953000"/>
            <a:ext cx="7239000" cy="1600200"/>
          </a:xfrm>
        </p:spPr>
        <p:txBody>
          <a:bodyPr/>
          <a:lstStyle/>
          <a:p>
            <a:r>
              <a:rPr lang="en-US" sz="4400" dirty="0" smtClean="0"/>
              <a:t>Art Course Sequence Options</a:t>
            </a:r>
            <a:br>
              <a:rPr lang="en-US" sz="4400" dirty="0" smtClean="0"/>
            </a:br>
            <a:r>
              <a:rPr lang="en-US" sz="3200" i="1" dirty="0" smtClean="0"/>
              <a:t>All Electives are 1 Semester Courses</a:t>
            </a:r>
            <a:endParaRPr lang="en-US" sz="3200" i="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9582971"/>
              </p:ext>
            </p:extLst>
          </p:nvPr>
        </p:nvGraphicFramePr>
        <p:xfrm>
          <a:off x="304800" y="39069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C:\Users\kchase\AppData\Local\Microsoft\Windows\Temporary Internet Files\Content.IE5\DIEHD3BA\MP900430535[1].jpg"/>
          <p:cNvPicPr>
            <a:picLocks noChangeAspect="1" noChangeArrowheads="1"/>
          </p:cNvPicPr>
          <p:nvPr/>
        </p:nvPicPr>
        <p:blipFill>
          <a:blip r:embed="rId7" cstate="print">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304800" y="407392"/>
            <a:ext cx="1562100" cy="1040993"/>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4" descr="C:\Users\kchase\AppData\Local\Microsoft\Windows\Temporary Internet Files\Content.IE5\DIEHD3BA\MP900430535[1].jpg"/>
          <p:cNvPicPr>
            <a:picLocks noChangeAspect="1" noChangeArrowheads="1"/>
          </p:cNvPicPr>
          <p:nvPr/>
        </p:nvPicPr>
        <p:blipFill>
          <a:blip r:embed="rId7" cstate="print">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6934200" y="385471"/>
            <a:ext cx="1562100" cy="1040993"/>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17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953000"/>
            <a:ext cx="7162800" cy="1676400"/>
          </a:xfrm>
        </p:spPr>
        <p:txBody>
          <a:bodyPr/>
          <a:lstStyle/>
          <a:p>
            <a:r>
              <a:rPr lang="en-US" sz="2000" dirty="0" smtClean="0"/>
              <a:t>“The Arts are among the ‘six basic academic subjects’. Art is valuable in all areas of study because it engages the imagination, fosters flexible ways of thinking, develops disciplined effort &amp; builds self-confidence.” </a:t>
            </a:r>
            <a:r>
              <a:rPr lang="en-US" sz="2000" i="1" dirty="0" smtClean="0"/>
              <a:t>– The College Board</a:t>
            </a:r>
            <a:endParaRPr lang="en-US" sz="2000" i="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67641"/>
            <a:ext cx="3395749" cy="4389120"/>
          </a:xfrm>
          <a:prstGeom prst="rect">
            <a:avLst/>
          </a:prstGeom>
          <a:ln>
            <a:noFill/>
          </a:ln>
          <a:effectLst>
            <a:outerShdw blurRad="292100" dist="139700" dir="2700000" algn="tl" rotWithShape="0">
              <a:srgbClr val="333333">
                <a:alpha val="65000"/>
              </a:srgbClr>
            </a:outerShdw>
          </a:effectLst>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29200" y="381000"/>
            <a:ext cx="3730625" cy="184787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8149">
            <a:off x="5065486" y="2809857"/>
            <a:ext cx="3657600" cy="19739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2439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normAutofit/>
          </a:bodyPr>
          <a:lstStyle/>
          <a:p>
            <a:pPr algn="ctr"/>
            <a:r>
              <a:rPr lang="en-US" dirty="0" smtClean="0"/>
              <a:t>Goals for All Students</a:t>
            </a:r>
            <a:endParaRPr lang="en-US" dirty="0"/>
          </a:p>
        </p:txBody>
      </p:sp>
      <p:sp>
        <p:nvSpPr>
          <p:cNvPr id="3" name="Content Placeholder 2"/>
          <p:cNvSpPr>
            <a:spLocks noGrp="1"/>
          </p:cNvSpPr>
          <p:nvPr>
            <p:ph idx="1"/>
          </p:nvPr>
        </p:nvSpPr>
        <p:spPr>
          <a:xfrm>
            <a:off x="457200" y="1828800"/>
            <a:ext cx="8229600" cy="4625609"/>
          </a:xfrm>
        </p:spPr>
        <p:txBody>
          <a:bodyPr/>
          <a:lstStyle/>
          <a:p>
            <a:pPr marL="438150" indent="-438150">
              <a:spcBef>
                <a:spcPts val="1200"/>
              </a:spcBef>
            </a:pPr>
            <a:r>
              <a:rPr lang="en-US" dirty="0"/>
              <a:t>Develop and enhance critical thinking skills</a:t>
            </a:r>
          </a:p>
          <a:p>
            <a:pPr marL="438150" indent="-438150">
              <a:spcBef>
                <a:spcPts val="1200"/>
              </a:spcBef>
            </a:pPr>
            <a:r>
              <a:rPr lang="en-US" dirty="0"/>
              <a:t>Solve problems of increasing complexity</a:t>
            </a:r>
          </a:p>
          <a:p>
            <a:pPr marL="438150" indent="-438150">
              <a:spcBef>
                <a:spcPts val="1200"/>
              </a:spcBef>
            </a:pPr>
            <a:r>
              <a:rPr lang="en-US" dirty="0"/>
              <a:t>Analyze and synthesize information</a:t>
            </a:r>
          </a:p>
          <a:p>
            <a:pPr marL="438150" indent="-438150">
              <a:spcBef>
                <a:spcPts val="1200"/>
              </a:spcBef>
            </a:pPr>
            <a:r>
              <a:rPr lang="en-US" dirty="0"/>
              <a:t>Apply knowledge/skills to new and different situations</a:t>
            </a:r>
          </a:p>
          <a:p>
            <a:pPr marL="438150" indent="-438150">
              <a:spcBef>
                <a:spcPts val="1200"/>
              </a:spcBef>
            </a:pPr>
            <a:r>
              <a:rPr lang="en-US" dirty="0"/>
              <a:t>Become more independent learners and self-advocates</a:t>
            </a:r>
          </a:p>
          <a:p>
            <a:pPr marL="118872" indent="0">
              <a:buNone/>
            </a:pPr>
            <a:endParaRPr lang="en-US" dirty="0"/>
          </a:p>
        </p:txBody>
      </p:sp>
    </p:spTree>
    <p:extLst>
      <p:ext uri="{BB962C8B-B14F-4D97-AF65-F5344CB8AC3E}">
        <p14:creationId xmlns:p14="http://schemas.microsoft.com/office/powerpoint/2010/main" val="1237465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3271" y="1095612"/>
            <a:ext cx="5648623" cy="1204306"/>
          </a:xfrm>
        </p:spPr>
        <p:txBody>
          <a:bodyPr/>
          <a:lstStyle/>
          <a:p>
            <a:r>
              <a:rPr lang="en-US" dirty="0" smtClean="0"/>
              <a:t>Media Production: </a:t>
            </a:r>
            <a:br>
              <a:rPr lang="en-US" dirty="0" smtClean="0"/>
            </a:br>
            <a:r>
              <a:rPr lang="en-US" dirty="0" smtClean="0"/>
              <a:t>Telling Visual Stories</a:t>
            </a:r>
            <a:endParaRPr lang="en-US" dirty="0"/>
          </a:p>
        </p:txBody>
      </p:sp>
      <p:sp>
        <p:nvSpPr>
          <p:cNvPr id="3" name="Subtitle 2"/>
          <p:cNvSpPr>
            <a:spLocks noGrp="1"/>
          </p:cNvSpPr>
          <p:nvPr>
            <p:ph type="subTitle" idx="1"/>
          </p:nvPr>
        </p:nvSpPr>
        <p:spPr>
          <a:xfrm rot="19140000">
            <a:off x="528648" y="1790662"/>
            <a:ext cx="6511131" cy="329259"/>
          </a:xfrm>
        </p:spPr>
        <p:txBody>
          <a:bodyPr/>
          <a:lstStyle/>
          <a:p>
            <a:r>
              <a:rPr lang="en-US" dirty="0" smtClean="0"/>
              <a:t>Library Media Department</a:t>
            </a:r>
            <a:endParaRPr lang="en-US" dirty="0"/>
          </a:p>
        </p:txBody>
      </p:sp>
      <p:sp>
        <p:nvSpPr>
          <p:cNvPr id="4" name="TextBox 3"/>
          <p:cNvSpPr txBox="1"/>
          <p:nvPr/>
        </p:nvSpPr>
        <p:spPr>
          <a:xfrm>
            <a:off x="4737969" y="2386168"/>
            <a:ext cx="4114800" cy="4308872"/>
          </a:xfrm>
          <a:prstGeom prst="rect">
            <a:avLst/>
          </a:prstGeom>
          <a:noFill/>
        </p:spPr>
        <p:txBody>
          <a:bodyPr wrap="square" rtlCol="0">
            <a:spAutoFit/>
          </a:bodyPr>
          <a:lstStyle/>
          <a:p>
            <a:r>
              <a:rPr lang="en-US" sz="2800" b="1" dirty="0" smtClean="0">
                <a:solidFill>
                  <a:srgbClr val="000000"/>
                </a:solidFill>
              </a:rPr>
              <a:t>Broadcast Journalism</a:t>
            </a:r>
          </a:p>
          <a:p>
            <a:r>
              <a:rPr lang="en-US" dirty="0"/>
              <a:t>Producing  informative stories of interest and importance to the school and local community. </a:t>
            </a:r>
          </a:p>
          <a:p>
            <a:r>
              <a:rPr lang="en-US" sz="2800" b="1" dirty="0" smtClean="0">
                <a:solidFill>
                  <a:srgbClr val="000000"/>
                </a:solidFill>
              </a:rPr>
              <a:t>Documentary Production</a:t>
            </a:r>
          </a:p>
          <a:p>
            <a:r>
              <a:rPr lang="en-US" dirty="0"/>
              <a:t>Researching  and producing stories and people of interest and importance.</a:t>
            </a:r>
            <a:endParaRPr lang="en-US" b="1" dirty="0">
              <a:solidFill>
                <a:srgbClr val="000000"/>
              </a:solidFill>
            </a:endParaRPr>
          </a:p>
          <a:p>
            <a:r>
              <a:rPr lang="en-US" sz="2800" b="1" dirty="0" smtClean="0">
                <a:solidFill>
                  <a:srgbClr val="000000"/>
                </a:solidFill>
              </a:rPr>
              <a:t>Movie Production</a:t>
            </a:r>
          </a:p>
          <a:p>
            <a:r>
              <a:rPr lang="en-US" dirty="0"/>
              <a:t>Creating  and producing visual stories.  </a:t>
            </a:r>
          </a:p>
          <a:p>
            <a:r>
              <a:rPr lang="en-US" sz="2800" b="1" dirty="0" smtClean="0">
                <a:solidFill>
                  <a:srgbClr val="000000"/>
                </a:solidFill>
              </a:rPr>
              <a:t>Video Production </a:t>
            </a:r>
          </a:p>
          <a:p>
            <a:r>
              <a:rPr lang="en-US" dirty="0"/>
              <a:t>Exploring the technical side of media production with a focus on camera work and editing. </a:t>
            </a:r>
          </a:p>
        </p:txBody>
      </p:sp>
    </p:spTree>
    <p:extLst>
      <p:ext uri="{BB962C8B-B14F-4D97-AF65-F5344CB8AC3E}">
        <p14:creationId xmlns:p14="http://schemas.microsoft.com/office/powerpoint/2010/main" val="1435474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2849562"/>
          </a:xfrm>
        </p:spPr>
        <p:txBody>
          <a:bodyPr>
            <a:noAutofit/>
          </a:bodyPr>
          <a:lstStyle/>
          <a:p>
            <a:r>
              <a:rPr lang="en-US" sz="7200" b="1" cap="all" dirty="0" smtClean="0">
                <a:ln w="76200"/>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Technology</a:t>
            </a:r>
            <a:br>
              <a:rPr lang="en-US" sz="7200" b="1" cap="all" dirty="0" smtClean="0">
                <a:ln w="76200"/>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7200" b="1" cap="all" dirty="0" smtClean="0">
                <a:ln w="76200"/>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Education</a:t>
            </a:r>
            <a:r>
              <a:rPr lang="en-US" sz="7200" b="1" cap="all" dirty="0">
                <a:ln w="76200"/>
                <a:solidFill>
                  <a:schemeClr val="accent5">
                    <a:lumMod val="20000"/>
                    <a:lumOff val="8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7200" b="1" cap="all" dirty="0">
                <a:ln w="76200"/>
                <a:solidFill>
                  <a:schemeClr val="accent5">
                    <a:lumMod val="20000"/>
                    <a:lumOff val="8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n-US" sz="7200" dirty="0"/>
          </a:p>
        </p:txBody>
      </p:sp>
      <p:sp>
        <p:nvSpPr>
          <p:cNvPr id="3" name="Content Placeholder 2"/>
          <p:cNvSpPr>
            <a:spLocks noGrp="1"/>
          </p:cNvSpPr>
          <p:nvPr>
            <p:ph idx="4294967295"/>
          </p:nvPr>
        </p:nvSpPr>
        <p:spPr>
          <a:xfrm>
            <a:off x="0" y="2438400"/>
            <a:ext cx="8229600" cy="4419600"/>
          </a:xfrm>
        </p:spPr>
        <p:txBody>
          <a:bodyPr>
            <a:normAutofit fontScale="92500" lnSpcReduction="10000"/>
          </a:bodyPr>
          <a:lstStyle/>
          <a:p>
            <a:r>
              <a:rPr lang="en-US" sz="4800" b="1" i="1" u="sng" dirty="0" smtClean="0"/>
              <a:t>C</a:t>
            </a:r>
            <a:r>
              <a:rPr lang="en-US" sz="4800" i="1" u="sng" dirty="0" smtClean="0"/>
              <a:t>AD: Computer Aided Design</a:t>
            </a:r>
          </a:p>
          <a:p>
            <a:r>
              <a:rPr lang="en-US" sz="4800" b="1" i="1" u="sng" dirty="0" smtClean="0"/>
              <a:t>C</a:t>
            </a:r>
            <a:r>
              <a:rPr lang="en-US" sz="4800" i="1" u="sng" dirty="0" smtClean="0"/>
              <a:t>omputer Technology</a:t>
            </a:r>
          </a:p>
          <a:p>
            <a:r>
              <a:rPr lang="en-US" sz="4800" b="1" i="1" u="sng" dirty="0" smtClean="0"/>
              <a:t>G</a:t>
            </a:r>
            <a:r>
              <a:rPr lang="en-US" sz="4800" i="1" u="sng" dirty="0" smtClean="0"/>
              <a:t>raphic Communications</a:t>
            </a:r>
          </a:p>
          <a:p>
            <a:r>
              <a:rPr lang="en-US" sz="4800" b="1" i="1" u="sng" dirty="0" smtClean="0"/>
              <a:t>R</a:t>
            </a:r>
            <a:r>
              <a:rPr lang="en-US" sz="4800" i="1" u="sng" dirty="0" smtClean="0"/>
              <a:t>obotics</a:t>
            </a:r>
          </a:p>
          <a:p>
            <a:r>
              <a:rPr lang="en-US" sz="4800" b="1" i="1" u="sng" dirty="0" smtClean="0"/>
              <a:t>T</a:t>
            </a:r>
            <a:r>
              <a:rPr lang="en-US" sz="4800" i="1" u="sng" dirty="0" smtClean="0"/>
              <a:t>ransportation/Auto Technology</a:t>
            </a:r>
          </a:p>
          <a:p>
            <a:r>
              <a:rPr lang="en-US" sz="4800" b="1" i="1" u="sng" dirty="0" smtClean="0"/>
              <a:t>W</a:t>
            </a:r>
            <a:r>
              <a:rPr lang="en-US" sz="4800" i="1" u="sng" dirty="0" smtClean="0"/>
              <a:t>ood Manufacturing</a:t>
            </a:r>
          </a:p>
          <a:p>
            <a:endParaRPr lang="en-US" dirty="0"/>
          </a:p>
        </p:txBody>
      </p:sp>
      <p:sp>
        <p:nvSpPr>
          <p:cNvPr id="5" name="TextBox 4"/>
          <p:cNvSpPr txBox="1"/>
          <p:nvPr/>
        </p:nvSpPr>
        <p:spPr>
          <a:xfrm>
            <a:off x="304800" y="1371600"/>
            <a:ext cx="242374" cy="369332"/>
          </a:xfrm>
          <a:prstGeom prst="rect">
            <a:avLst/>
          </a:prstGeom>
          <a:noFill/>
        </p:spPr>
        <p:txBody>
          <a:bodyPr wrap="none" rtlCol="0">
            <a:spAutoFit/>
          </a:bodyPr>
          <a:lstStyle/>
          <a:p>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22973522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2819400"/>
            <a:ext cx="7239000" cy="13176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latin typeface="Berlin Sans FB Demi" panose="020E0802020502020306" pitchFamily="34" charset="0"/>
            </a:endParaRPr>
          </a:p>
        </p:txBody>
      </p:sp>
      <p:sp>
        <p:nvSpPr>
          <p:cNvPr id="7" name="Title 1"/>
          <p:cNvSpPr txBox="1">
            <a:spLocks/>
          </p:cNvSpPr>
          <p:nvPr/>
        </p:nvSpPr>
        <p:spPr>
          <a:xfrm>
            <a:off x="1057230" y="3733800"/>
            <a:ext cx="7239000" cy="284162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solidFill>
                  <a:srgbClr val="FFFF00"/>
                </a:solidFill>
                <a:latin typeface="Berlin Sans FB Demi" panose="020E0802020502020306" pitchFamily="34" charset="0"/>
              </a:rPr>
              <a:t>Animation</a:t>
            </a:r>
          </a:p>
          <a:p>
            <a:r>
              <a:rPr lang="en-US" sz="6600" b="1" dirty="0" smtClean="0">
                <a:solidFill>
                  <a:srgbClr val="FFFF00"/>
                </a:solidFill>
                <a:latin typeface="Berlin Sans FB" panose="020E0602020502020306" pitchFamily="34" charset="0"/>
              </a:rPr>
              <a:t>Architecture</a:t>
            </a:r>
          </a:p>
          <a:p>
            <a:r>
              <a:rPr lang="en-US" sz="6600" b="1" dirty="0">
                <a:solidFill>
                  <a:srgbClr val="FFFF00"/>
                </a:solidFill>
                <a:latin typeface="Berlin Sans FB" panose="020E0602020502020306" pitchFamily="34" charset="0"/>
              </a:rPr>
              <a:t>Engineering</a:t>
            </a:r>
          </a:p>
          <a:p>
            <a:endParaRPr lang="en-US" dirty="0">
              <a:solidFill>
                <a:srgbClr val="FFFF00"/>
              </a:solidFill>
              <a:latin typeface="Berlin Sans FB Demi" panose="020E0802020502020306" pitchFamily="34" charset="0"/>
            </a:endParaRPr>
          </a:p>
        </p:txBody>
      </p:sp>
      <p:sp>
        <p:nvSpPr>
          <p:cNvPr id="9" name="Rectangle 8"/>
          <p:cNvSpPr/>
          <p:nvPr/>
        </p:nvSpPr>
        <p:spPr>
          <a:xfrm>
            <a:off x="896304" y="-15658"/>
            <a:ext cx="7560851" cy="304698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9600" b="1" cap="all" dirty="0" smtClean="0">
                <a:ln w="76200"/>
                <a:solidFill>
                  <a:srgbClr val="FF0000"/>
                </a:solidFill>
                <a:effectLst>
                  <a:reflection blurRad="10000" stA="55000" endPos="48000" dist="500" dir="5400000" sy="-100000" algn="bl" rotWithShape="0"/>
                </a:effectLst>
              </a:rPr>
              <a:t>Computer </a:t>
            </a:r>
          </a:p>
          <a:p>
            <a:pPr algn="ctr"/>
            <a:r>
              <a:rPr lang="en-US" sz="9600" b="1" cap="all" dirty="0" smtClean="0">
                <a:ln w="76200"/>
                <a:solidFill>
                  <a:srgbClr val="FF0000"/>
                </a:solidFill>
                <a:effectLst>
                  <a:reflection blurRad="10000" stA="55000" endPos="48000" dist="500" dir="5400000" sy="-100000" algn="bl" rotWithShape="0"/>
                </a:effectLst>
              </a:rPr>
              <a:t>Aided design</a:t>
            </a:r>
            <a:endParaRPr lang="en-US" sz="9600" b="1" cap="all" dirty="0">
              <a:ln w="76200"/>
              <a:solidFill>
                <a:srgbClr val="FF0000"/>
              </a:solidFill>
              <a:effectLst>
                <a:reflection blurRad="10000" stA="55000" endPos="48000" dist="500" dir="5400000" sy="-100000" algn="bl" rotWithShape="0"/>
              </a:effectLst>
            </a:endParaRPr>
          </a:p>
        </p:txBody>
      </p:sp>
    </p:spTree>
    <p:extLst>
      <p:ext uri="{BB962C8B-B14F-4D97-AF65-F5344CB8AC3E}">
        <p14:creationId xmlns:p14="http://schemas.microsoft.com/office/powerpoint/2010/main" val="295394239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600" y="762000"/>
            <a:ext cx="2514600" cy="321272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idx="4294967295"/>
          </p:nvPr>
        </p:nvSpPr>
        <p:spPr>
          <a:xfrm>
            <a:off x="0" y="3833813"/>
            <a:ext cx="4572000" cy="3024187"/>
          </a:xfrm>
        </p:spPr>
        <p:txBody>
          <a:bodyPr>
            <a:normAutofit/>
          </a:bodyPr>
          <a:lstStyle/>
          <a:p>
            <a:pPr marL="53975" algn="l"/>
            <a:r>
              <a:rPr lang="en-US" sz="3200" b="1" dirty="0" smtClean="0">
                <a:latin typeface="Berlin Sans FB" panose="020E0602020502020306" pitchFamily="34" charset="0"/>
              </a:rPr>
              <a:t>Computer Technology</a:t>
            </a:r>
            <a:r>
              <a:rPr lang="en-US" sz="2800" dirty="0" smtClean="0">
                <a:latin typeface="Berlin Sans FB" panose="020E0602020502020306" pitchFamily="34" charset="0"/>
              </a:rPr>
              <a:t/>
            </a:r>
            <a:br>
              <a:rPr lang="en-US" sz="2800" dirty="0" smtClean="0">
                <a:latin typeface="Berlin Sans FB" panose="020E0602020502020306" pitchFamily="34" charset="0"/>
              </a:rPr>
            </a:br>
            <a:r>
              <a:rPr lang="en-US" sz="2800" dirty="0">
                <a:solidFill>
                  <a:srgbClr val="C0504D">
                    <a:lumMod val="50000"/>
                  </a:srgbClr>
                </a:solidFill>
                <a:latin typeface="Berlin Sans FB" panose="020E0602020502020306" pitchFamily="34" charset="0"/>
              </a:rPr>
              <a:t>Hardware</a:t>
            </a:r>
            <a:br>
              <a:rPr lang="en-US" sz="2800" dirty="0">
                <a:solidFill>
                  <a:srgbClr val="C0504D">
                    <a:lumMod val="50000"/>
                  </a:srgbClr>
                </a:solidFill>
                <a:latin typeface="Berlin Sans FB" panose="020E0602020502020306" pitchFamily="34" charset="0"/>
              </a:rPr>
            </a:br>
            <a:r>
              <a:rPr lang="en-US" sz="2800" dirty="0">
                <a:solidFill>
                  <a:srgbClr val="C0504D">
                    <a:lumMod val="50000"/>
                  </a:srgbClr>
                </a:solidFill>
                <a:latin typeface="Berlin Sans FB" panose="020E0602020502020306" pitchFamily="34" charset="0"/>
              </a:rPr>
              <a:t>Software </a:t>
            </a:r>
            <a:br>
              <a:rPr lang="en-US" sz="2800" dirty="0">
                <a:solidFill>
                  <a:srgbClr val="C0504D">
                    <a:lumMod val="50000"/>
                  </a:srgbClr>
                </a:solidFill>
                <a:latin typeface="Berlin Sans FB" panose="020E0602020502020306" pitchFamily="34" charset="0"/>
              </a:rPr>
            </a:br>
            <a:r>
              <a:rPr lang="en-US" sz="2800" dirty="0">
                <a:solidFill>
                  <a:srgbClr val="C0504D">
                    <a:lumMod val="50000"/>
                  </a:srgbClr>
                </a:solidFill>
                <a:latin typeface="Berlin Sans FB" panose="020E0602020502020306" pitchFamily="34" charset="0"/>
              </a:rPr>
              <a:t>Networking</a:t>
            </a:r>
            <a:br>
              <a:rPr lang="en-US" sz="2800" dirty="0">
                <a:solidFill>
                  <a:srgbClr val="C0504D">
                    <a:lumMod val="50000"/>
                  </a:srgbClr>
                </a:solidFill>
                <a:latin typeface="Berlin Sans FB" panose="020E0602020502020306" pitchFamily="34" charset="0"/>
              </a:rPr>
            </a:br>
            <a:r>
              <a:rPr lang="en-US" sz="2800" dirty="0">
                <a:solidFill>
                  <a:srgbClr val="C0504D">
                    <a:lumMod val="50000"/>
                  </a:srgbClr>
                </a:solidFill>
                <a:latin typeface="Berlin Sans FB" panose="020E0602020502020306" pitchFamily="34" charset="0"/>
              </a:rPr>
              <a:t>Diagnostics</a:t>
            </a:r>
            <a:br>
              <a:rPr lang="en-US" sz="2800" dirty="0">
                <a:solidFill>
                  <a:srgbClr val="C0504D">
                    <a:lumMod val="50000"/>
                  </a:srgbClr>
                </a:solidFill>
                <a:latin typeface="Berlin Sans FB" panose="020E0602020502020306" pitchFamily="34" charset="0"/>
              </a:rPr>
            </a:br>
            <a:r>
              <a:rPr lang="en-US" sz="2800" dirty="0" smtClean="0">
                <a:solidFill>
                  <a:srgbClr val="C0504D">
                    <a:lumMod val="50000"/>
                  </a:srgbClr>
                </a:solidFill>
                <a:latin typeface="Berlin Sans FB" panose="020E0602020502020306" pitchFamily="34" charset="0"/>
              </a:rPr>
              <a:t>Repair</a:t>
            </a:r>
            <a:endParaRPr lang="en-US" sz="5400" b="1" dirty="0"/>
          </a:p>
        </p:txBody>
      </p:sp>
      <p:pic>
        <p:nvPicPr>
          <p:cNvPr id="23" name="Content Placeholder 6" descr="ctf8.jp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4876800"/>
            <a:ext cx="19510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219" y="1203191"/>
            <a:ext cx="4572000" cy="584775"/>
          </a:xfrm>
          <a:prstGeom prst="rect">
            <a:avLst/>
          </a:prstGeom>
          <a:noFill/>
        </p:spPr>
        <p:txBody>
          <a:bodyPr wrap="square" rtlCol="0">
            <a:spAutoFit/>
          </a:bodyPr>
          <a:lstStyle/>
          <a:p>
            <a:r>
              <a:rPr lang="en-US" sz="3200" b="1" dirty="0" smtClean="0">
                <a:solidFill>
                  <a:srgbClr val="00B0F0"/>
                </a:solidFill>
              </a:rPr>
              <a:t>Robotics</a:t>
            </a:r>
            <a:r>
              <a:rPr lang="en-US" sz="3200" dirty="0" smtClean="0">
                <a:solidFill>
                  <a:srgbClr val="00B0F0"/>
                </a:solidFill>
              </a:rPr>
              <a:t> </a:t>
            </a:r>
            <a:r>
              <a:rPr lang="en-US" sz="3200" b="1" dirty="0" smtClean="0">
                <a:solidFill>
                  <a:srgbClr val="00B0F0"/>
                </a:solidFill>
              </a:rPr>
              <a:t>Engineering</a:t>
            </a:r>
            <a:endParaRPr lang="en-US" sz="3200" b="1" dirty="0">
              <a:solidFill>
                <a:srgbClr val="00B0F0"/>
              </a:solidFill>
            </a:endParaRPr>
          </a:p>
        </p:txBody>
      </p:sp>
      <p:sp>
        <p:nvSpPr>
          <p:cNvPr id="15" name="TextBox 14"/>
          <p:cNvSpPr txBox="1"/>
          <p:nvPr/>
        </p:nvSpPr>
        <p:spPr>
          <a:xfrm>
            <a:off x="9395" y="300335"/>
            <a:ext cx="9144000" cy="923330"/>
          </a:xfrm>
          <a:prstGeom prst="rect">
            <a:avLst/>
          </a:prstGeom>
          <a:noFill/>
        </p:spPr>
        <p:txBody>
          <a:bodyPr wrap="square" rtlCol="0">
            <a:spAutoFit/>
          </a:bodyPr>
          <a:lstStyle/>
          <a:p>
            <a:pPr algn="r"/>
            <a:r>
              <a:rPr lang="en-US" sz="4400" b="1" dirty="0" smtClean="0"/>
              <a:t>Graphic</a:t>
            </a:r>
            <a:r>
              <a:rPr lang="en-US" sz="5400" b="1" dirty="0" smtClean="0"/>
              <a:t> </a:t>
            </a:r>
            <a:r>
              <a:rPr lang="en-US" sz="4400" b="1" dirty="0" smtClean="0"/>
              <a:t>Communications</a:t>
            </a:r>
            <a:endParaRPr lang="en-US" sz="5400" b="1" dirty="0"/>
          </a:p>
        </p:txBody>
      </p:sp>
      <p:pic>
        <p:nvPicPr>
          <p:cNvPr id="24" name="Picture 3" descr="P:\Graphics\Graphics 2011-2012\Graphics 10\Posters\Shannon Ander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3871" y="1066800"/>
            <a:ext cx="2940498" cy="440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93522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b="10497"/>
          <a:stretch/>
        </p:blipFill>
        <p:spPr>
          <a:xfrm>
            <a:off x="0" y="384175"/>
            <a:ext cx="5334000" cy="3609975"/>
          </a:xfrm>
          <a:prstGeom prst="rect">
            <a:avLst/>
          </a:prstGeom>
        </p:spPr>
      </p:pic>
      <p:pic>
        <p:nvPicPr>
          <p:cNvPr id="1026" name="Picture 2" descr="E:\Wood Pics\DSCN42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709" y="3993435"/>
            <a:ext cx="3844291" cy="28830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008" y="5774987"/>
            <a:ext cx="9127436" cy="1107996"/>
          </a:xfrm>
          <a:prstGeom prst="rect">
            <a:avLst/>
          </a:prstGeom>
          <a:noFill/>
        </p:spPr>
        <p:txBody>
          <a:bodyPr wrap="square" rtlCol="0">
            <a:spAutoFit/>
          </a:bodyPr>
          <a:lstStyle/>
          <a:p>
            <a:r>
              <a:rPr lang="en-US" sz="6600" b="1" dirty="0" smtClean="0">
                <a:solidFill>
                  <a:srgbClr val="FF0000"/>
                </a:solidFill>
              </a:rPr>
              <a:t>Wood</a:t>
            </a:r>
            <a:r>
              <a:rPr lang="en-US" sz="6600" dirty="0" smtClean="0">
                <a:solidFill>
                  <a:srgbClr val="FF0000"/>
                </a:solidFill>
              </a:rPr>
              <a:t> Manufacturing</a:t>
            </a:r>
            <a:endParaRPr lang="en-US" sz="6600" dirty="0">
              <a:solidFill>
                <a:srgbClr val="FF0000"/>
              </a:solidFill>
            </a:endParaRPr>
          </a:p>
        </p:txBody>
      </p:sp>
      <p:sp>
        <p:nvSpPr>
          <p:cNvPr id="13" name="TextBox 12"/>
          <p:cNvSpPr txBox="1"/>
          <p:nvPr/>
        </p:nvSpPr>
        <p:spPr>
          <a:xfrm>
            <a:off x="381000" y="228600"/>
            <a:ext cx="8763000" cy="2123658"/>
          </a:xfrm>
          <a:prstGeom prst="rect">
            <a:avLst/>
          </a:prstGeom>
          <a:noFill/>
        </p:spPr>
        <p:txBody>
          <a:bodyPr wrap="square" rtlCol="0">
            <a:spAutoFit/>
          </a:bodyPr>
          <a:lstStyle/>
          <a:p>
            <a:pPr algn="r"/>
            <a:r>
              <a:rPr lang="en-US" sz="6600" b="1" dirty="0" smtClean="0">
                <a:solidFill>
                  <a:srgbClr val="FF0000"/>
                </a:solidFill>
              </a:rPr>
              <a:t>Transportation/Auto </a:t>
            </a:r>
            <a:r>
              <a:rPr lang="en-US" sz="6600" dirty="0" smtClean="0">
                <a:solidFill>
                  <a:srgbClr val="FF0000"/>
                </a:solidFill>
              </a:rPr>
              <a:t>Technology</a:t>
            </a:r>
            <a:endParaRPr lang="en-US" sz="6600" dirty="0">
              <a:solidFill>
                <a:srgbClr val="FF0000"/>
              </a:solidFill>
            </a:endParaRPr>
          </a:p>
        </p:txBody>
      </p:sp>
    </p:spTree>
    <p:extLst>
      <p:ext uri="{BB962C8B-B14F-4D97-AF65-F5344CB8AC3E}">
        <p14:creationId xmlns:p14="http://schemas.microsoft.com/office/powerpoint/2010/main" val="928516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normAutofit/>
          </a:bodyPr>
          <a:lstStyle/>
          <a:p>
            <a:pPr algn="ctr"/>
            <a:r>
              <a:rPr lang="en-US" dirty="0"/>
              <a:t>Expectations </a:t>
            </a:r>
            <a:r>
              <a:rPr lang="en-US" dirty="0" smtClean="0"/>
              <a:t>for each Level</a:t>
            </a:r>
            <a:endParaRPr lang="en-US" dirty="0"/>
          </a:p>
        </p:txBody>
      </p:sp>
      <p:sp>
        <p:nvSpPr>
          <p:cNvPr id="3" name="Content Placeholder 2"/>
          <p:cNvSpPr>
            <a:spLocks noGrp="1"/>
          </p:cNvSpPr>
          <p:nvPr>
            <p:ph idx="1"/>
          </p:nvPr>
        </p:nvSpPr>
        <p:spPr>
          <a:xfrm>
            <a:off x="457200" y="1524000"/>
            <a:ext cx="8229600" cy="5029200"/>
          </a:xfrm>
        </p:spPr>
        <p:txBody>
          <a:bodyPr>
            <a:normAutofit fontScale="77500" lnSpcReduction="20000"/>
          </a:bodyPr>
          <a:lstStyle/>
          <a:p>
            <a:r>
              <a:rPr lang="en-US" b="1" dirty="0"/>
              <a:t>Level 2</a:t>
            </a:r>
            <a:r>
              <a:rPr lang="en-US" b="1" dirty="0" smtClean="0"/>
              <a:t>: (College Preparatory)</a:t>
            </a:r>
            <a:endParaRPr lang="en-US" b="1" dirty="0"/>
          </a:p>
          <a:p>
            <a:pPr lvl="1"/>
            <a:r>
              <a:rPr lang="en-US" dirty="0"/>
              <a:t>Reading </a:t>
            </a:r>
            <a:r>
              <a:rPr lang="en-US" dirty="0" smtClean="0"/>
              <a:t>material </a:t>
            </a:r>
            <a:r>
              <a:rPr lang="en-US" dirty="0"/>
              <a:t>at </a:t>
            </a:r>
            <a:r>
              <a:rPr lang="en-US" dirty="0" smtClean="0"/>
              <a:t>grade level</a:t>
            </a:r>
            <a:endParaRPr lang="en-US" dirty="0"/>
          </a:p>
          <a:p>
            <a:pPr lvl="1"/>
            <a:r>
              <a:rPr lang="en-US" dirty="0"/>
              <a:t>Complexity of the </a:t>
            </a:r>
            <a:r>
              <a:rPr lang="en-US" dirty="0" smtClean="0"/>
              <a:t>material </a:t>
            </a:r>
            <a:r>
              <a:rPr lang="en-US" dirty="0"/>
              <a:t>and </a:t>
            </a:r>
            <a:r>
              <a:rPr lang="en-US" dirty="0" smtClean="0"/>
              <a:t>work expectation </a:t>
            </a:r>
            <a:r>
              <a:rPr lang="en-US" dirty="0"/>
              <a:t>at </a:t>
            </a:r>
            <a:r>
              <a:rPr lang="en-US" dirty="0" smtClean="0"/>
              <a:t>grade level</a:t>
            </a:r>
            <a:endParaRPr lang="en-US" dirty="0"/>
          </a:p>
          <a:p>
            <a:r>
              <a:rPr lang="en-US" b="1" dirty="0"/>
              <a:t>Level </a:t>
            </a:r>
            <a:r>
              <a:rPr lang="en-US" b="1" dirty="0" smtClean="0"/>
              <a:t>1 (Honors)</a:t>
            </a:r>
            <a:endParaRPr lang="en-US" b="1" dirty="0"/>
          </a:p>
          <a:p>
            <a:pPr lvl="1"/>
            <a:r>
              <a:rPr lang="en-US" dirty="0"/>
              <a:t>Reading </a:t>
            </a:r>
            <a:r>
              <a:rPr lang="en-US" dirty="0" smtClean="0"/>
              <a:t>material </a:t>
            </a:r>
            <a:r>
              <a:rPr lang="en-US" dirty="0"/>
              <a:t>above </a:t>
            </a:r>
            <a:r>
              <a:rPr lang="en-US" dirty="0" smtClean="0"/>
              <a:t>grade level</a:t>
            </a:r>
            <a:endParaRPr lang="en-US" dirty="0"/>
          </a:p>
          <a:p>
            <a:pPr lvl="1"/>
            <a:r>
              <a:rPr lang="en-US" dirty="0"/>
              <a:t>Complexity of the material and work </a:t>
            </a:r>
            <a:r>
              <a:rPr lang="en-US" dirty="0" smtClean="0"/>
              <a:t>expectation above </a:t>
            </a:r>
            <a:r>
              <a:rPr lang="en-US" dirty="0"/>
              <a:t>grade </a:t>
            </a:r>
            <a:r>
              <a:rPr lang="en-US" dirty="0" smtClean="0"/>
              <a:t>level</a:t>
            </a:r>
          </a:p>
          <a:p>
            <a:pPr lvl="1"/>
            <a:r>
              <a:rPr lang="en-US" dirty="0" smtClean="0"/>
              <a:t>Accelerated pace</a:t>
            </a:r>
            <a:endParaRPr lang="en-US" dirty="0"/>
          </a:p>
          <a:p>
            <a:r>
              <a:rPr lang="en-US" b="1" dirty="0" smtClean="0"/>
              <a:t>Advanced Placement</a:t>
            </a:r>
          </a:p>
          <a:p>
            <a:pPr lvl="1"/>
            <a:r>
              <a:rPr lang="en-US" dirty="0" smtClean="0"/>
              <a:t>Equivalent to a freshman college course in a major</a:t>
            </a:r>
            <a:endParaRPr lang="en-US" dirty="0"/>
          </a:p>
          <a:p>
            <a:pPr lvl="1"/>
            <a:r>
              <a:rPr lang="en-US" dirty="0"/>
              <a:t>Reading </a:t>
            </a:r>
            <a:r>
              <a:rPr lang="en-US" dirty="0" smtClean="0"/>
              <a:t>material </a:t>
            </a:r>
            <a:r>
              <a:rPr lang="en-US" dirty="0"/>
              <a:t>at the </a:t>
            </a:r>
            <a:r>
              <a:rPr lang="en-US" dirty="0" smtClean="0"/>
              <a:t>college/university level</a:t>
            </a:r>
            <a:endParaRPr lang="en-US" dirty="0"/>
          </a:p>
          <a:p>
            <a:pPr lvl="1"/>
            <a:r>
              <a:rPr lang="en-US" dirty="0" smtClean="0"/>
              <a:t>Significant volume of independent </a:t>
            </a:r>
            <a:r>
              <a:rPr lang="en-US" dirty="0"/>
              <a:t>work</a:t>
            </a:r>
          </a:p>
          <a:p>
            <a:pPr lvl="1"/>
            <a:r>
              <a:rPr lang="en-US" dirty="0"/>
              <a:t>Level of </a:t>
            </a:r>
            <a:r>
              <a:rPr lang="en-US" dirty="0" smtClean="0"/>
              <a:t>synthesis, critical thinking </a:t>
            </a:r>
            <a:r>
              <a:rPr lang="en-US" dirty="0"/>
              <a:t>and </a:t>
            </a:r>
            <a:r>
              <a:rPr lang="en-US" dirty="0" smtClean="0"/>
              <a:t>problem solving significantly above that of a </a:t>
            </a:r>
            <a:r>
              <a:rPr lang="en-US" dirty="0"/>
              <a:t>high school </a:t>
            </a:r>
            <a:r>
              <a:rPr lang="en-US" dirty="0" smtClean="0"/>
              <a:t>course</a:t>
            </a:r>
          </a:p>
          <a:p>
            <a:pPr lvl="1"/>
            <a:r>
              <a:rPr lang="en-US" dirty="0" smtClean="0"/>
              <a:t>Very rapid pace</a:t>
            </a:r>
          </a:p>
          <a:p>
            <a:pPr lvl="1"/>
            <a:endParaRPr lang="en-US" dirty="0"/>
          </a:p>
        </p:txBody>
      </p:sp>
    </p:spTree>
    <p:extLst>
      <p:ext uri="{BB962C8B-B14F-4D97-AF65-F5344CB8AC3E}">
        <p14:creationId xmlns:p14="http://schemas.microsoft.com/office/powerpoint/2010/main" val="498257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01" t="14584" r="15799" b="10385"/>
          <a:stretch/>
        </p:blipFill>
        <p:spPr bwMode="auto">
          <a:xfrm>
            <a:off x="1" y="0"/>
            <a:ext cx="916678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251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52728"/>
          </a:xfrm>
        </p:spPr>
        <p:txBody>
          <a:bodyPr>
            <a:noAutofit/>
          </a:bodyPr>
          <a:lstStyle/>
          <a:p>
            <a:pPr algn="ctr"/>
            <a:r>
              <a:rPr lang="en-US" sz="4100" dirty="0" smtClean="0"/>
              <a:t>Comparison Among Levels of Mathematics</a:t>
            </a:r>
            <a:endParaRPr lang="en-US" sz="4100" dirty="0"/>
          </a:p>
        </p:txBody>
      </p:sp>
      <p:sp>
        <p:nvSpPr>
          <p:cNvPr id="3" name="Content Placeholder 2"/>
          <p:cNvSpPr>
            <a:spLocks noGrp="1"/>
          </p:cNvSpPr>
          <p:nvPr>
            <p:ph idx="1"/>
          </p:nvPr>
        </p:nvSpPr>
        <p:spPr>
          <a:xfrm>
            <a:off x="533400" y="1676400"/>
            <a:ext cx="8229600" cy="4625609"/>
          </a:xfrm>
        </p:spPr>
        <p:txBody>
          <a:bodyPr>
            <a:normAutofit fontScale="77500" lnSpcReduction="20000"/>
          </a:bodyPr>
          <a:lstStyle/>
          <a:p>
            <a:r>
              <a:rPr lang="en-US" b="1" dirty="0"/>
              <a:t>AP Calculus AB and BC</a:t>
            </a:r>
          </a:p>
          <a:p>
            <a:pPr marL="578358" lvl="1" indent="-285750">
              <a:buFont typeface="Arial"/>
              <a:buChar char="•"/>
            </a:pPr>
            <a:r>
              <a:rPr lang="en-US" b="1" dirty="0"/>
              <a:t>5-6 hrs per week (average) outside of class time </a:t>
            </a:r>
          </a:p>
          <a:p>
            <a:endParaRPr lang="en-US" b="1" dirty="0"/>
          </a:p>
          <a:p>
            <a:r>
              <a:rPr lang="en-US" b="1" dirty="0"/>
              <a:t>AP Statistics</a:t>
            </a:r>
          </a:p>
          <a:p>
            <a:pPr marL="578358" lvl="1" indent="-285750">
              <a:buFont typeface="Arial"/>
              <a:buChar char="•"/>
            </a:pPr>
            <a:r>
              <a:rPr lang="en-US" b="1" dirty="0"/>
              <a:t>4-6 hrs per week </a:t>
            </a:r>
            <a:r>
              <a:rPr lang="en-US" b="1" dirty="0">
                <a:solidFill>
                  <a:prstClr val="black"/>
                </a:solidFill>
              </a:rPr>
              <a:t>(average) outside of class time</a:t>
            </a:r>
            <a:endParaRPr lang="en-US" b="1" dirty="0"/>
          </a:p>
          <a:p>
            <a:endParaRPr lang="en-US" b="1" dirty="0"/>
          </a:p>
          <a:p>
            <a:r>
              <a:rPr lang="en-US" b="1" dirty="0"/>
              <a:t>Level 1 courses</a:t>
            </a:r>
          </a:p>
          <a:p>
            <a:pPr marL="578358" lvl="1" indent="-285750">
              <a:buFont typeface="Arial"/>
              <a:buChar char="•"/>
            </a:pPr>
            <a:r>
              <a:rPr lang="en-US" b="1" dirty="0"/>
              <a:t>3-6 hrs per week (average) outside of class time</a:t>
            </a:r>
          </a:p>
          <a:p>
            <a:endParaRPr lang="en-US" b="1" dirty="0"/>
          </a:p>
          <a:p>
            <a:r>
              <a:rPr lang="en-US" b="1" dirty="0"/>
              <a:t>Level 2 courses</a:t>
            </a:r>
          </a:p>
          <a:p>
            <a:pPr marL="578358" lvl="1" indent="-285750">
              <a:buFont typeface="Arial"/>
              <a:buChar char="•"/>
            </a:pPr>
            <a:r>
              <a:rPr lang="en-US" b="1" dirty="0"/>
              <a:t>1.5-2 hrs per week (average) outside of class time</a:t>
            </a:r>
          </a:p>
          <a:p>
            <a:endParaRPr lang="en-US" b="1" dirty="0"/>
          </a:p>
          <a:p>
            <a:r>
              <a:rPr lang="en-US" b="1" dirty="0"/>
              <a:t>Level </a:t>
            </a:r>
            <a:r>
              <a:rPr lang="en-US" b="1" dirty="0" smtClean="0"/>
              <a:t>O </a:t>
            </a:r>
            <a:r>
              <a:rPr lang="en-US" b="1" dirty="0"/>
              <a:t>courses</a:t>
            </a:r>
          </a:p>
          <a:p>
            <a:pPr marL="578358" lvl="1" indent="-285750">
              <a:buFont typeface="Arial" pitchFamily="34" charset="0"/>
              <a:buChar char="•"/>
            </a:pPr>
            <a:r>
              <a:rPr lang="en-US" b="1" dirty="0"/>
              <a:t>1.5-3 hrs per week (average) outside of class time</a:t>
            </a:r>
          </a:p>
          <a:p>
            <a:endParaRPr lang="en-US" dirty="0"/>
          </a:p>
        </p:txBody>
      </p:sp>
    </p:spTree>
    <p:extLst>
      <p:ext uri="{BB962C8B-B14F-4D97-AF65-F5344CB8AC3E}">
        <p14:creationId xmlns:p14="http://schemas.microsoft.com/office/powerpoint/2010/main" val="3398495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731835131"/>
              </p:ext>
            </p:extLst>
          </p:nvPr>
        </p:nvGraphicFramePr>
        <p:xfrm>
          <a:off x="457200" y="1143000"/>
          <a:ext cx="8229601" cy="3226167"/>
        </p:xfrm>
        <a:graphic>
          <a:graphicData uri="http://schemas.openxmlformats.org/drawingml/2006/table">
            <a:tbl>
              <a:tblPr firstRow="1" firstCol="1" lastRow="1" lastCol="1" bandRow="1" bandCol="1"/>
              <a:tblGrid>
                <a:gridCol w="913486"/>
                <a:gridCol w="1242670"/>
                <a:gridCol w="1448410"/>
                <a:gridCol w="2277953"/>
                <a:gridCol w="2347082"/>
              </a:tblGrid>
              <a:tr h="447704">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effectLst/>
                          <a:latin typeface="+mn-lt"/>
                          <a:ea typeface="Times New Roman"/>
                        </a:rPr>
                        <a:t> </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effectLst/>
                          <a:latin typeface="+mn-lt"/>
                          <a:ea typeface="Times New Roman"/>
                        </a:rPr>
                        <a:t>AP Level</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effectLst/>
                          <a:latin typeface="+mn-lt"/>
                          <a:ea typeface="Times New Roman"/>
                        </a:rPr>
                        <a:t>Level 1</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effectLst/>
                          <a:latin typeface="+mn-lt"/>
                          <a:ea typeface="Times New Roman"/>
                        </a:rPr>
                        <a:t>Level 2</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418">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effectLst/>
                          <a:latin typeface="+mn-lt"/>
                          <a:ea typeface="Times New Roman"/>
                        </a:rPr>
                        <a:t>Grade </a:t>
                      </a:r>
                      <a:r>
                        <a:rPr lang="en-US" sz="1800" b="1" dirty="0" smtClean="0">
                          <a:effectLst/>
                          <a:latin typeface="+mn-lt"/>
                          <a:ea typeface="Times New Roman"/>
                        </a:rPr>
                        <a:t> 9</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effectLst/>
                          <a:highlight>
                            <a:srgbClr val="C0C0C0"/>
                          </a:highlight>
                          <a:latin typeface="+mn-lt"/>
                          <a:ea typeface="Times New Roman"/>
                        </a:rPr>
                        <a:t> </a:t>
                      </a:r>
                      <a:endParaRPr lang="en-US" sz="20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effectLst/>
                          <a:latin typeface="+mn-lt"/>
                          <a:ea typeface="Times New Roman"/>
                        </a:rPr>
                        <a:t>English 11</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effectLst/>
                          <a:latin typeface="+mn-lt"/>
                          <a:ea typeface="Times New Roman"/>
                        </a:rPr>
                        <a:t>English 12</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418">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effectLst/>
                          <a:latin typeface="+mn-lt"/>
                          <a:ea typeface="Times New Roman"/>
                        </a:rPr>
                        <a:t>Grade 10</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effectLst/>
                          <a:highlight>
                            <a:srgbClr val="C0C0C0"/>
                          </a:highlight>
                          <a:latin typeface="+mn-lt"/>
                          <a:ea typeface="Times New Roman"/>
                        </a:rPr>
                        <a:t> </a:t>
                      </a:r>
                      <a:endParaRPr lang="en-US" sz="200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effectLst/>
                          <a:latin typeface="+mn-lt"/>
                          <a:ea typeface="Times New Roman"/>
                        </a:rPr>
                        <a:t>English 21</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effectLst/>
                          <a:latin typeface="+mn-lt"/>
                          <a:ea typeface="Times New Roman"/>
                        </a:rPr>
                        <a:t>English 22</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1038">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effectLst/>
                          <a:latin typeface="+mn-lt"/>
                          <a:ea typeface="Times New Roman"/>
                        </a:rPr>
                        <a:t>Grade 11</a:t>
                      </a:r>
                      <a:endParaRPr lang="en-US" sz="20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effectLst/>
                          <a:latin typeface="+mn-lt"/>
                          <a:ea typeface="Times New Roman"/>
                        </a:rPr>
                        <a:t>AP American Studies</a:t>
                      </a:r>
                      <a:endParaRPr lang="en-US" sz="20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effectLst/>
                          <a:latin typeface="+mn-lt"/>
                          <a:ea typeface="Times New Roman"/>
                        </a:rPr>
                        <a:t>AP Language and Composition</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effectLst/>
                          <a:latin typeface="+mn-lt"/>
                          <a:ea typeface="Times New Roman"/>
                        </a:rPr>
                        <a:t>American Cultural Studies 31</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effectLst/>
                          <a:latin typeface="+mn-lt"/>
                          <a:ea typeface="Times New Roman"/>
                        </a:rPr>
                        <a:t>American Cultural Studies 32</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704">
                <a:tc rowSpan="2">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effectLst/>
                          <a:latin typeface="+mn-lt"/>
                          <a:ea typeface="Times New Roman"/>
                        </a:rPr>
                        <a:t>Grade 12</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effectLst/>
                          <a:latin typeface="+mn-lt"/>
                          <a:ea typeface="Times New Roman"/>
                        </a:rPr>
                        <a:t>AP Literature</a:t>
                      </a:r>
                      <a:endParaRPr lang="en-US" sz="20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effectLst/>
                          <a:latin typeface="+mn-lt"/>
                          <a:ea typeface="Times New Roman"/>
                        </a:rPr>
                        <a:t>English 41</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effectLst/>
                          <a:latin typeface="+mn-lt"/>
                          <a:ea typeface="Times New Roman"/>
                        </a:rPr>
                        <a:t>English 42</a:t>
                      </a: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519">
                <a:tc vMerge="1">
                  <a:txBody>
                    <a:bodyPr/>
                    <a:lstStyle/>
                    <a:p>
                      <a:endParaRPr lang="en-US"/>
                    </a:p>
                  </a:txBody>
                  <a:tcPr/>
                </a:tc>
                <a:tc gridSpan="4">
                  <a:txBody>
                    <a:bodyPr/>
                    <a:lstStyle/>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effectLst/>
                          <a:latin typeface="+mn-lt"/>
                          <a:ea typeface="Times New Roman"/>
                        </a:rPr>
                        <a:t>Senior </a:t>
                      </a:r>
                      <a:r>
                        <a:rPr lang="en-US" sz="2000" b="1" dirty="0">
                          <a:effectLst/>
                          <a:latin typeface="+mn-lt"/>
                          <a:ea typeface="Times New Roman"/>
                        </a:rPr>
                        <a:t>English Elective Semester Courses *</a:t>
                      </a:r>
                      <a:endParaRPr lang="en-US" sz="2400" b="1"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l">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12" name="Rectangle 3"/>
          <p:cNvSpPr>
            <a:spLocks noChangeArrowheads="1"/>
          </p:cNvSpPr>
          <p:nvPr/>
        </p:nvSpPr>
        <p:spPr bwMode="auto">
          <a:xfrm>
            <a:off x="1057928" y="4519140"/>
            <a:ext cx="702814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b="0" i="0" u="none" strike="noStrike" cap="none" normalizeH="0" baseline="0" dirty="0" smtClean="0">
                <a:ln>
                  <a:noFill/>
                </a:ln>
                <a:solidFill>
                  <a:schemeClr val="tx1"/>
                </a:solidFill>
                <a:effectLst/>
                <a:latin typeface="+mn-lt"/>
                <a:ea typeface="Times New Roman" pitchFamily="18" charset="0"/>
                <a:cs typeface="Arial" pitchFamily="34" charset="0"/>
              </a:rPr>
              <a:t>*Available to all seniors as the required English courses or in addition to other English courses. If taken as the required English courses, must take one writing and one literature course.  All Senior English electives are </a:t>
            </a:r>
            <a:r>
              <a:rPr kumimoji="0" lang="en-US" altLang="en-US" b="1" i="0" u="none" strike="noStrike" cap="none" normalizeH="0" baseline="0" dirty="0" smtClean="0">
                <a:ln>
                  <a:noFill/>
                </a:ln>
                <a:solidFill>
                  <a:schemeClr val="tx1"/>
                </a:solidFill>
                <a:effectLst/>
                <a:latin typeface="+mn-lt"/>
                <a:ea typeface="Times New Roman" pitchFamily="18" charset="0"/>
                <a:cs typeface="Arial" pitchFamily="34" charset="0"/>
              </a:rPr>
              <a:t>Level O</a:t>
            </a:r>
            <a:r>
              <a:rPr kumimoji="0" lang="en-US" altLang="en-US" b="0" i="0" u="none" strike="noStrike" cap="none" normalizeH="0" baseline="0" dirty="0" smtClean="0">
                <a:ln>
                  <a:noFill/>
                </a:ln>
                <a:solidFill>
                  <a:schemeClr val="tx1"/>
                </a:solidFill>
                <a:effectLst/>
                <a:latin typeface="+mn-lt"/>
                <a:ea typeface="Times New Roman" pitchFamily="18" charset="0"/>
                <a:cs typeface="Arial" pitchFamily="34" charset="0"/>
              </a:rPr>
              <a:t>.  Also available to juniors in addition to their required full-year course.</a:t>
            </a:r>
            <a:endParaRPr kumimoji="0" lang="en-US" altLang="en-US" sz="3200" b="0" i="0" u="none" strike="noStrike" cap="none" normalizeH="0" baseline="0" dirty="0" smtClean="0">
              <a:ln>
                <a:noFill/>
              </a:ln>
              <a:solidFill>
                <a:schemeClr val="tx1"/>
              </a:solidFill>
              <a:effectLst/>
              <a:latin typeface="+mn-lt"/>
              <a:cs typeface="Arial" pitchFamily="34" charset="0"/>
            </a:endParaRPr>
          </a:p>
        </p:txBody>
      </p:sp>
      <p:sp>
        <p:nvSpPr>
          <p:cNvPr id="13" name="Rectangle 12"/>
          <p:cNvSpPr/>
          <p:nvPr/>
        </p:nvSpPr>
        <p:spPr>
          <a:xfrm>
            <a:off x="3733800" y="457200"/>
            <a:ext cx="1447800" cy="461665"/>
          </a:xfrm>
          <a:prstGeom prst="rect">
            <a:avLst/>
          </a:prstGeom>
        </p:spPr>
        <p:txBody>
          <a:bodyPr wrap="square">
            <a:spAutoFit/>
          </a:bodyPr>
          <a:lstStyle/>
          <a:p>
            <a:r>
              <a:rPr lang="en-US" sz="2400" b="1" dirty="0"/>
              <a:t>ENGLISH</a:t>
            </a:r>
            <a:endParaRPr lang="en-US" sz="2400" dirty="0"/>
          </a:p>
        </p:txBody>
      </p:sp>
    </p:spTree>
    <p:extLst>
      <p:ext uri="{BB962C8B-B14F-4D97-AF65-F5344CB8AC3E}">
        <p14:creationId xmlns:p14="http://schemas.microsoft.com/office/powerpoint/2010/main" val="3070434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100" dirty="0" smtClean="0"/>
              <a:t>Comparison Among Levels of English</a:t>
            </a:r>
            <a:endParaRPr lang="en-US" sz="4100" dirty="0"/>
          </a:p>
        </p:txBody>
      </p:sp>
      <p:sp>
        <p:nvSpPr>
          <p:cNvPr id="4" name="Content Placeholder 3"/>
          <p:cNvSpPr txBox="1">
            <a:spLocks noGrp="1"/>
          </p:cNvSpPr>
          <p:nvPr>
            <p:ph idx="1"/>
          </p:nvPr>
        </p:nvSpPr>
        <p:spPr>
          <a:xfrm>
            <a:off x="533400" y="1600200"/>
            <a:ext cx="8229600" cy="5820055"/>
          </a:xfrm>
          <a:prstGeom prst="rect">
            <a:avLst/>
          </a:prstGeom>
          <a:noFill/>
        </p:spPr>
        <p:txBody>
          <a:bodyPr wrap="square" rtlCol="0">
            <a:spAutoFit/>
          </a:bodyPr>
          <a:lstStyle/>
          <a:p>
            <a:r>
              <a:rPr lang="en-US" sz="2000" b="1" dirty="0" smtClean="0"/>
              <a:t>AP Literature and Composition </a:t>
            </a:r>
          </a:p>
          <a:p>
            <a:pPr marL="578358" lvl="1" indent="-285750">
              <a:buFont typeface="Arial"/>
              <a:buChar char="•"/>
            </a:pPr>
            <a:r>
              <a:rPr lang="en-US" sz="1800" b="1" dirty="0" smtClean="0"/>
              <a:t>7-10 hrs per week </a:t>
            </a:r>
            <a:r>
              <a:rPr lang="en-US" sz="1800" b="1" dirty="0">
                <a:solidFill>
                  <a:prstClr val="black"/>
                </a:solidFill>
              </a:rPr>
              <a:t>(average) outside of class </a:t>
            </a:r>
            <a:r>
              <a:rPr lang="en-US" sz="1800" b="1" dirty="0" smtClean="0">
                <a:solidFill>
                  <a:prstClr val="black"/>
                </a:solidFill>
              </a:rPr>
              <a:t>time</a:t>
            </a:r>
          </a:p>
          <a:p>
            <a:pPr marL="578358" lvl="1" indent="-285750">
              <a:buFont typeface="Arial"/>
              <a:buChar char="•"/>
            </a:pPr>
            <a:r>
              <a:rPr lang="en-US" sz="1800" b="1" dirty="0" smtClean="0">
                <a:solidFill>
                  <a:prstClr val="black"/>
                </a:solidFill>
              </a:rPr>
              <a:t>Summer assignment</a:t>
            </a:r>
            <a:endParaRPr lang="en-US" sz="1800" b="1" dirty="0" smtClean="0"/>
          </a:p>
          <a:p>
            <a:endParaRPr lang="en-US" sz="1800" b="1" dirty="0" smtClean="0"/>
          </a:p>
          <a:p>
            <a:r>
              <a:rPr lang="en-US" sz="2000" b="1" dirty="0" smtClean="0"/>
              <a:t>AP Language and Composition and AP American Studies</a:t>
            </a:r>
          </a:p>
          <a:p>
            <a:pPr marL="578358" lvl="1" indent="-285750">
              <a:buFont typeface="Arial"/>
              <a:buChar char="•"/>
            </a:pPr>
            <a:r>
              <a:rPr lang="en-US" sz="1800" b="1" dirty="0" smtClean="0"/>
              <a:t>6-9 hrs per week </a:t>
            </a:r>
            <a:r>
              <a:rPr lang="en-US" sz="1800" b="1" dirty="0">
                <a:solidFill>
                  <a:prstClr val="black"/>
                </a:solidFill>
              </a:rPr>
              <a:t>(average) outside of class </a:t>
            </a:r>
            <a:r>
              <a:rPr lang="en-US" sz="1800" b="1" dirty="0" smtClean="0">
                <a:solidFill>
                  <a:prstClr val="black"/>
                </a:solidFill>
              </a:rPr>
              <a:t>time</a:t>
            </a:r>
          </a:p>
          <a:p>
            <a:pPr marL="578358" lvl="1" indent="-285750">
              <a:buFont typeface="Arial"/>
              <a:buChar char="•"/>
            </a:pPr>
            <a:r>
              <a:rPr lang="en-US" sz="1800" b="1" dirty="0" smtClean="0">
                <a:solidFill>
                  <a:prstClr val="black"/>
                </a:solidFill>
              </a:rPr>
              <a:t>Summer assignment</a:t>
            </a:r>
            <a:endParaRPr lang="en-US" sz="1800" b="1" dirty="0" smtClean="0"/>
          </a:p>
          <a:p>
            <a:pPr marL="285750" indent="-285750">
              <a:buFont typeface="Arial"/>
              <a:buChar char="•"/>
            </a:pPr>
            <a:endParaRPr lang="en-US" sz="1800" b="1" dirty="0"/>
          </a:p>
          <a:p>
            <a:r>
              <a:rPr lang="en-US" sz="2000" b="1" dirty="0" smtClean="0"/>
              <a:t>Level 1 courses</a:t>
            </a:r>
          </a:p>
          <a:p>
            <a:pPr marL="578358" lvl="1" indent="-285750">
              <a:buFont typeface="Arial"/>
              <a:buChar char="•"/>
            </a:pPr>
            <a:r>
              <a:rPr lang="en-US" sz="1800" b="1" dirty="0" smtClean="0"/>
              <a:t>4-6 hrs per week </a:t>
            </a:r>
            <a:r>
              <a:rPr lang="en-US" sz="1800" b="1" dirty="0" smtClean="0">
                <a:solidFill>
                  <a:prstClr val="black"/>
                </a:solidFill>
              </a:rPr>
              <a:t>(</a:t>
            </a:r>
            <a:r>
              <a:rPr lang="en-US" sz="1800" b="1" dirty="0">
                <a:solidFill>
                  <a:prstClr val="black"/>
                </a:solidFill>
              </a:rPr>
              <a:t>average) outside of class </a:t>
            </a:r>
            <a:r>
              <a:rPr lang="en-US" sz="1800" b="1" dirty="0" smtClean="0">
                <a:solidFill>
                  <a:prstClr val="black"/>
                </a:solidFill>
              </a:rPr>
              <a:t>time</a:t>
            </a:r>
            <a:r>
              <a:rPr lang="en-US" sz="1800" b="1" dirty="0" smtClean="0"/>
              <a:t> </a:t>
            </a:r>
          </a:p>
          <a:p>
            <a:endParaRPr lang="en-US" sz="1800" b="1" dirty="0" smtClean="0"/>
          </a:p>
          <a:p>
            <a:r>
              <a:rPr lang="en-US" sz="2000" b="1" dirty="0" smtClean="0"/>
              <a:t>Level 2 courses</a:t>
            </a:r>
          </a:p>
          <a:p>
            <a:pPr marL="578358" lvl="1" indent="-285750">
              <a:buFont typeface="Arial"/>
              <a:buChar char="•"/>
            </a:pPr>
            <a:r>
              <a:rPr lang="en-US" sz="1800" b="1" dirty="0" smtClean="0"/>
              <a:t>2.5-4 hrs per week </a:t>
            </a:r>
            <a:r>
              <a:rPr lang="en-US" sz="1800" b="1" dirty="0">
                <a:solidFill>
                  <a:prstClr val="black"/>
                </a:solidFill>
              </a:rPr>
              <a:t>(average) outside of class </a:t>
            </a:r>
            <a:r>
              <a:rPr lang="en-US" sz="1800" b="1" dirty="0" smtClean="0">
                <a:solidFill>
                  <a:prstClr val="black"/>
                </a:solidFill>
              </a:rPr>
              <a:t>time</a:t>
            </a:r>
            <a:endParaRPr lang="en-US" sz="1800" b="1" dirty="0" smtClean="0"/>
          </a:p>
          <a:p>
            <a:pPr marL="285750" indent="-285750">
              <a:buFont typeface="Arial"/>
              <a:buChar char="•"/>
            </a:pPr>
            <a:endParaRPr lang="en-US" sz="1800" b="1" dirty="0"/>
          </a:p>
          <a:p>
            <a:r>
              <a:rPr lang="en-US" sz="2000" b="1" dirty="0" smtClean="0"/>
              <a:t>Level O courses</a:t>
            </a:r>
          </a:p>
          <a:p>
            <a:pPr marL="578358" lvl="1" indent="-285750">
              <a:buFont typeface="Arial"/>
              <a:buChar char="•"/>
            </a:pPr>
            <a:r>
              <a:rPr lang="en-US" sz="1800" b="1" dirty="0" smtClean="0"/>
              <a:t>3-5 hrs per week </a:t>
            </a:r>
            <a:r>
              <a:rPr lang="en-US" sz="1800" b="1" dirty="0">
                <a:solidFill>
                  <a:prstClr val="black"/>
                </a:solidFill>
              </a:rPr>
              <a:t>(average) outside of class </a:t>
            </a:r>
            <a:r>
              <a:rPr lang="en-US" sz="1800" b="1" dirty="0" smtClean="0">
                <a:solidFill>
                  <a:prstClr val="black"/>
                </a:solidFill>
              </a:rPr>
              <a:t>time</a:t>
            </a:r>
            <a:endParaRPr lang="en-US" sz="1800" b="1" dirty="0" smtClean="0"/>
          </a:p>
          <a:p>
            <a:pPr marL="285750" indent="-285750">
              <a:buFont typeface="Arial" pitchFamily="34" charset="0"/>
              <a:buChar char="•"/>
            </a:pPr>
            <a:endParaRPr lang="en-US" sz="1600" b="1" dirty="0" smtClean="0"/>
          </a:p>
          <a:p>
            <a:pPr marL="285750" indent="-285750">
              <a:buFont typeface="Arial"/>
              <a:buChar char="•"/>
            </a:pPr>
            <a:endParaRPr lang="en-US" sz="1600" dirty="0"/>
          </a:p>
          <a:p>
            <a:endParaRPr lang="en-US" sz="1600" dirty="0"/>
          </a:p>
        </p:txBody>
      </p:sp>
    </p:spTree>
    <p:extLst>
      <p:ext uri="{BB962C8B-B14F-4D97-AF65-F5344CB8AC3E}">
        <p14:creationId xmlns:p14="http://schemas.microsoft.com/office/powerpoint/2010/main" val="3644916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84"/>
          <p:cNvSpPr txBox="1">
            <a:spLocks noChangeArrowheads="1"/>
          </p:cNvSpPr>
          <p:nvPr/>
        </p:nvSpPr>
        <p:spPr bwMode="auto">
          <a:xfrm>
            <a:off x="1028700" y="457200"/>
            <a:ext cx="241300" cy="6413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mj-lt"/>
                <a:ea typeface="Times New Roman" pitchFamily="18" charset="0"/>
                <a:cs typeface="Arial" pitchFamily="34" charset="0"/>
              </a:rPr>
              <a:t> </a:t>
            </a:r>
            <a:endParaRPr kumimoji="0" lang="en-US" altLang="en-US" sz="1050" b="0" i="0" u="none" strike="noStrike" cap="none" normalizeH="0" baseline="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mj-lt"/>
              <a:cs typeface="Arial" pitchFamily="34" charset="0"/>
            </a:endParaRPr>
          </a:p>
        </p:txBody>
      </p:sp>
      <p:sp>
        <p:nvSpPr>
          <p:cNvPr id="22" name="Text Box 83"/>
          <p:cNvSpPr txBox="1">
            <a:spLocks noChangeArrowheads="1"/>
          </p:cNvSpPr>
          <p:nvPr/>
        </p:nvSpPr>
        <p:spPr bwMode="auto">
          <a:xfrm>
            <a:off x="1447800" y="457200"/>
            <a:ext cx="184150" cy="3667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mj-lt"/>
              <a:cs typeface="Arial" pitchFamily="34" charset="0"/>
            </a:endParaRPr>
          </a:p>
        </p:txBody>
      </p:sp>
      <p:sp>
        <p:nvSpPr>
          <p:cNvPr id="23" name="Text Box 78"/>
          <p:cNvSpPr txBox="1">
            <a:spLocks noChangeArrowheads="1"/>
          </p:cNvSpPr>
          <p:nvPr/>
        </p:nvSpPr>
        <p:spPr bwMode="auto">
          <a:xfrm>
            <a:off x="1588684" y="2293611"/>
            <a:ext cx="592377" cy="23210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j-lt"/>
                <a:ea typeface="Times New Roman" pitchFamily="18" charset="0"/>
                <a:cs typeface="Arial" pitchFamily="34" charset="0"/>
              </a:rPr>
              <a:t>10</a:t>
            </a:r>
            <a:r>
              <a:rPr kumimoji="0" lang="en-US" altLang="en-US" sz="1600" b="1" i="0" u="none" strike="noStrike" cap="none" normalizeH="0" baseline="30000" dirty="0" smtClean="0">
                <a:ln>
                  <a:noFill/>
                </a:ln>
                <a:solidFill>
                  <a:schemeClr val="tx1"/>
                </a:solidFill>
                <a:effectLst/>
                <a:latin typeface="+mj-lt"/>
                <a:ea typeface="Times New Roman" pitchFamily="18" charset="0"/>
                <a:cs typeface="Arial" pitchFamily="34" charset="0"/>
              </a:rPr>
              <a:t>th</a:t>
            </a:r>
            <a:endParaRPr kumimoji="0" lang="en-US" altLang="en-US" sz="2400" b="0" i="0" u="none" strike="noStrike" cap="none" normalizeH="0" baseline="0" dirty="0" smtClean="0">
              <a:ln>
                <a:noFill/>
              </a:ln>
              <a:solidFill>
                <a:schemeClr val="tx1"/>
              </a:solidFill>
              <a:effectLst/>
              <a:latin typeface="+mj-lt"/>
              <a:cs typeface="Arial" pitchFamily="34" charset="0"/>
            </a:endParaRPr>
          </a:p>
        </p:txBody>
      </p:sp>
      <p:sp>
        <p:nvSpPr>
          <p:cNvPr id="24" name="Text Box 73"/>
          <p:cNvSpPr txBox="1">
            <a:spLocks noChangeArrowheads="1"/>
          </p:cNvSpPr>
          <p:nvPr/>
        </p:nvSpPr>
        <p:spPr bwMode="auto">
          <a:xfrm>
            <a:off x="1482725" y="3021013"/>
            <a:ext cx="609600" cy="3429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j-lt"/>
                <a:ea typeface="Times New Roman" pitchFamily="18" charset="0"/>
                <a:cs typeface="Arial" pitchFamily="34" charset="0"/>
              </a:rPr>
              <a:t>  11</a:t>
            </a:r>
            <a:r>
              <a:rPr kumimoji="0" lang="en-US" altLang="en-US" sz="1600" b="1" i="0" u="none" strike="noStrike" cap="none" normalizeH="0" baseline="30000" dirty="0" smtClean="0">
                <a:ln>
                  <a:noFill/>
                </a:ln>
                <a:solidFill>
                  <a:schemeClr val="tx1"/>
                </a:solidFill>
                <a:effectLst/>
                <a:latin typeface="+mj-lt"/>
                <a:ea typeface="Times New Roman" pitchFamily="18" charset="0"/>
                <a:cs typeface="Arial" pitchFamily="34" charset="0"/>
              </a:rPr>
              <a:t>th</a:t>
            </a:r>
            <a:endParaRPr kumimoji="0" lang="en-US" altLang="en-US" sz="2400" b="0" i="0" u="none" strike="noStrike" cap="none" normalizeH="0" baseline="0" dirty="0" smtClean="0">
              <a:ln>
                <a:noFill/>
              </a:ln>
              <a:solidFill>
                <a:schemeClr val="tx1"/>
              </a:solidFill>
              <a:effectLst/>
              <a:latin typeface="+mj-lt"/>
              <a:cs typeface="Arial" pitchFamily="34" charset="0"/>
            </a:endParaRPr>
          </a:p>
        </p:txBody>
      </p:sp>
      <p:sp>
        <p:nvSpPr>
          <p:cNvPr id="25" name="Text Box 66"/>
          <p:cNvSpPr txBox="1">
            <a:spLocks noChangeArrowheads="1"/>
          </p:cNvSpPr>
          <p:nvPr/>
        </p:nvSpPr>
        <p:spPr bwMode="auto">
          <a:xfrm>
            <a:off x="1539875" y="4724400"/>
            <a:ext cx="663575" cy="3968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j-lt"/>
                <a:ea typeface="Times New Roman" pitchFamily="18" charset="0"/>
                <a:cs typeface="Arial" pitchFamily="34" charset="0"/>
              </a:rPr>
              <a:t>   12</a:t>
            </a:r>
            <a:r>
              <a:rPr kumimoji="0" lang="en-US" altLang="en-US" sz="1600" b="1" i="0" u="none" strike="noStrike" cap="none" normalizeH="0" baseline="30000" dirty="0" smtClean="0">
                <a:ln>
                  <a:noFill/>
                </a:ln>
                <a:solidFill>
                  <a:schemeClr val="tx1"/>
                </a:solidFill>
                <a:effectLst/>
                <a:latin typeface="+mj-lt"/>
                <a:ea typeface="Times New Roman" pitchFamily="18" charset="0"/>
                <a:cs typeface="Arial" pitchFamily="34" charset="0"/>
              </a:rPr>
              <a:t>th</a:t>
            </a:r>
            <a:endParaRPr kumimoji="0" lang="en-US" altLang="en-US" sz="2400" b="0" i="0" u="none" strike="noStrike" cap="none" normalizeH="0" baseline="0" dirty="0" smtClean="0">
              <a:ln>
                <a:noFill/>
              </a:ln>
              <a:solidFill>
                <a:schemeClr val="tx1"/>
              </a:solidFill>
              <a:effectLst/>
              <a:latin typeface="+mj-lt"/>
              <a:cs typeface="Arial" pitchFamily="34" charset="0"/>
            </a:endParaRPr>
          </a:p>
        </p:txBody>
      </p:sp>
      <p:sp>
        <p:nvSpPr>
          <p:cNvPr id="26" name="Text Box 67"/>
          <p:cNvSpPr txBox="1">
            <a:spLocks noChangeArrowheads="1"/>
          </p:cNvSpPr>
          <p:nvPr/>
        </p:nvSpPr>
        <p:spPr bwMode="auto">
          <a:xfrm>
            <a:off x="2702816" y="4922837"/>
            <a:ext cx="3738369" cy="1389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228600" algn="l"/>
                <a:tab pos="2571750" algn="l"/>
              </a:tabLst>
              <a:defRPr>
                <a:solidFill>
                  <a:schemeClr val="tx1"/>
                </a:solidFill>
                <a:latin typeface="Arial" pitchFamily="34" charset="0"/>
                <a:cs typeface="Arial" pitchFamily="34" charset="0"/>
              </a:defRPr>
            </a:lvl1pPr>
            <a:lvl2pPr fontAlgn="base">
              <a:spcBef>
                <a:spcPct val="0"/>
              </a:spcBef>
              <a:spcAft>
                <a:spcPct val="0"/>
              </a:spcAft>
              <a:tabLst>
                <a:tab pos="228600" algn="l"/>
                <a:tab pos="2571750" algn="l"/>
              </a:tabLst>
              <a:defRPr>
                <a:solidFill>
                  <a:schemeClr val="tx1"/>
                </a:solidFill>
                <a:latin typeface="Arial" pitchFamily="34" charset="0"/>
                <a:cs typeface="Arial" pitchFamily="34" charset="0"/>
              </a:defRPr>
            </a:lvl2pPr>
            <a:lvl3pPr fontAlgn="base">
              <a:spcBef>
                <a:spcPct val="0"/>
              </a:spcBef>
              <a:spcAft>
                <a:spcPct val="0"/>
              </a:spcAft>
              <a:tabLst>
                <a:tab pos="228600" algn="l"/>
                <a:tab pos="2571750" algn="l"/>
              </a:tabLst>
              <a:defRPr>
                <a:solidFill>
                  <a:schemeClr val="tx1"/>
                </a:solidFill>
                <a:latin typeface="Arial" pitchFamily="34" charset="0"/>
                <a:cs typeface="Arial" pitchFamily="34" charset="0"/>
              </a:defRPr>
            </a:lvl3pPr>
            <a:lvl4pPr fontAlgn="base">
              <a:spcBef>
                <a:spcPct val="0"/>
              </a:spcBef>
              <a:spcAft>
                <a:spcPct val="0"/>
              </a:spcAft>
              <a:tabLst>
                <a:tab pos="228600" algn="l"/>
                <a:tab pos="2571750" algn="l"/>
              </a:tabLst>
              <a:defRPr>
                <a:solidFill>
                  <a:schemeClr val="tx1"/>
                </a:solidFill>
                <a:latin typeface="Arial" pitchFamily="34" charset="0"/>
                <a:cs typeface="Arial" pitchFamily="34" charset="0"/>
              </a:defRPr>
            </a:lvl4pPr>
            <a:lvl5pPr fontAlgn="base">
              <a:spcBef>
                <a:spcPct val="0"/>
              </a:spcBef>
              <a:spcAft>
                <a:spcPct val="0"/>
              </a:spcAft>
              <a:tabLst>
                <a:tab pos="228600" algn="l"/>
                <a:tab pos="2571750" algn="l"/>
              </a:tabLst>
              <a:defRPr>
                <a:solidFill>
                  <a:schemeClr val="tx1"/>
                </a:solidFill>
                <a:latin typeface="Arial" pitchFamily="34" charset="0"/>
                <a:cs typeface="Arial" pitchFamily="34" charset="0"/>
              </a:defRPr>
            </a:lvl5pPr>
            <a:lvl6pPr fontAlgn="base">
              <a:spcBef>
                <a:spcPct val="0"/>
              </a:spcBef>
              <a:spcAft>
                <a:spcPct val="0"/>
              </a:spcAft>
              <a:tabLst>
                <a:tab pos="228600" algn="l"/>
                <a:tab pos="2571750" algn="l"/>
              </a:tabLst>
              <a:defRPr>
                <a:solidFill>
                  <a:schemeClr val="tx1"/>
                </a:solidFill>
                <a:latin typeface="Arial" pitchFamily="34" charset="0"/>
                <a:cs typeface="Arial" pitchFamily="34" charset="0"/>
              </a:defRPr>
            </a:lvl6pPr>
            <a:lvl7pPr fontAlgn="base">
              <a:spcBef>
                <a:spcPct val="0"/>
              </a:spcBef>
              <a:spcAft>
                <a:spcPct val="0"/>
              </a:spcAft>
              <a:tabLst>
                <a:tab pos="228600" algn="l"/>
                <a:tab pos="2571750" algn="l"/>
              </a:tabLst>
              <a:defRPr>
                <a:solidFill>
                  <a:schemeClr val="tx1"/>
                </a:solidFill>
                <a:latin typeface="Arial" pitchFamily="34" charset="0"/>
                <a:cs typeface="Arial" pitchFamily="34" charset="0"/>
              </a:defRPr>
            </a:lvl7pPr>
            <a:lvl8pPr fontAlgn="base">
              <a:spcBef>
                <a:spcPct val="0"/>
              </a:spcBef>
              <a:spcAft>
                <a:spcPct val="0"/>
              </a:spcAft>
              <a:tabLst>
                <a:tab pos="228600" algn="l"/>
                <a:tab pos="2571750" algn="l"/>
              </a:tabLst>
              <a:defRPr>
                <a:solidFill>
                  <a:schemeClr val="tx1"/>
                </a:solidFill>
                <a:latin typeface="Arial" pitchFamily="34" charset="0"/>
                <a:cs typeface="Arial" pitchFamily="34" charset="0"/>
              </a:defRPr>
            </a:lvl8pPr>
            <a:lvl9pPr fontAlgn="base">
              <a:spcBef>
                <a:spcPct val="0"/>
              </a:spcBef>
              <a:spcAft>
                <a:spcPct val="0"/>
              </a:spcAft>
              <a:tabLst>
                <a:tab pos="228600" algn="l"/>
                <a:tab pos="2571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2571750" algn="l"/>
              </a:tabLst>
            </a:pPr>
            <a:r>
              <a:rPr kumimoji="0" lang="en-US" altLang="en-US" sz="2400" b="0" i="0" u="sng" strike="noStrike" cap="none" normalizeH="0" baseline="0" dirty="0" smtClean="0">
                <a:ln>
                  <a:noFill/>
                </a:ln>
                <a:solidFill>
                  <a:schemeClr val="tx1"/>
                </a:solidFill>
                <a:effectLst/>
                <a:latin typeface="+mj-lt"/>
                <a:cs typeface="Times New Roman" pitchFamily="18" charset="0"/>
              </a:rPr>
              <a:t>Elective Courses</a:t>
            </a:r>
            <a:endParaRPr kumimoji="0" lang="en-US" altLang="en-US" sz="2400"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2571750" algn="l"/>
              </a:tabLst>
            </a:pPr>
            <a:r>
              <a:rPr kumimoji="0" lang="en-US" altLang="en-US" sz="1600" b="0" i="0" u="none" strike="noStrike" cap="none" normalizeH="0" baseline="0" dirty="0" smtClean="0">
                <a:ln>
                  <a:noFill/>
                </a:ln>
                <a:solidFill>
                  <a:srgbClr val="000000"/>
                </a:solidFill>
                <a:effectLst/>
                <a:latin typeface="+mj-lt"/>
                <a:ea typeface="Times New Roman" pitchFamily="18" charset="0"/>
              </a:rPr>
              <a:t>AP Modern European History</a:t>
            </a:r>
            <a:r>
              <a:rPr kumimoji="0" lang="en-US" altLang="en-US" sz="1600" b="0" i="0" u="none" strike="noStrike" cap="none" normalizeH="0" baseline="0" dirty="0" smtClean="0">
                <a:ln>
                  <a:noFill/>
                </a:ln>
                <a:solidFill>
                  <a:schemeClr val="tx1"/>
                </a:solidFill>
                <a:effectLst/>
                <a:latin typeface="+mj-lt"/>
                <a:ea typeface="Times New Roman" pitchFamily="18" charset="0"/>
              </a:rPr>
              <a:t> 	Humanities    </a:t>
            </a:r>
            <a:br>
              <a:rPr kumimoji="0" lang="en-US" altLang="en-US" sz="1600" b="0" i="0" u="none" strike="noStrike" cap="none" normalizeH="0" baseline="0" dirty="0" smtClean="0">
                <a:ln>
                  <a:noFill/>
                </a:ln>
                <a:solidFill>
                  <a:schemeClr val="tx1"/>
                </a:solidFill>
                <a:effectLst/>
                <a:latin typeface="+mj-lt"/>
                <a:ea typeface="Times New Roman" pitchFamily="18" charset="0"/>
              </a:rPr>
            </a:br>
            <a:r>
              <a:rPr kumimoji="0" lang="en-US" altLang="en-US" sz="1600" b="0" i="0" u="none" strike="noStrike" cap="none" normalizeH="0" baseline="0" dirty="0" smtClean="0">
                <a:ln>
                  <a:noFill/>
                </a:ln>
                <a:solidFill>
                  <a:srgbClr val="000000"/>
                </a:solidFill>
                <a:effectLst/>
                <a:latin typeface="+mj-lt"/>
                <a:ea typeface="Times New Roman" pitchFamily="18" charset="0"/>
              </a:rPr>
              <a:t>AP American Gov’t &amp; Politics</a:t>
            </a:r>
            <a:r>
              <a:rPr kumimoji="0" lang="en-US" altLang="en-US" sz="1600" b="0" i="0" u="none" strike="noStrike" cap="none" normalizeH="0" baseline="0" dirty="0" smtClean="0">
                <a:ln>
                  <a:noFill/>
                </a:ln>
                <a:solidFill>
                  <a:schemeClr val="tx1"/>
                </a:solidFill>
                <a:effectLst/>
                <a:latin typeface="+mj-lt"/>
                <a:ea typeface="Times New Roman" pitchFamily="18" charset="0"/>
              </a:rPr>
              <a:t> 	Psychology</a:t>
            </a:r>
            <a:endParaRPr kumimoji="0" lang="en-US" altLang="en-US" sz="1050" b="0" i="0" u="none" strike="noStrike" cap="none" normalizeH="0" baseline="0" dirty="0" smtClean="0">
              <a:ln>
                <a:noFill/>
              </a:ln>
              <a:solidFill>
                <a:schemeClr val="tx1"/>
              </a:solidFill>
              <a:effectLst/>
              <a:latin typeface="+mj-lt"/>
            </a:endParaRPr>
          </a:p>
          <a:p>
            <a:pPr eaLnBrk="0" hangingPunct="0"/>
            <a:r>
              <a:rPr kumimoji="0" lang="en-US" altLang="en-US" sz="1600" b="0" i="0" u="none" strike="noStrike" cap="none" normalizeH="0" baseline="0" dirty="0" smtClean="0">
                <a:ln>
                  <a:noFill/>
                </a:ln>
                <a:solidFill>
                  <a:schemeClr val="tx1"/>
                </a:solidFill>
                <a:effectLst/>
                <a:latin typeface="+mj-lt"/>
                <a:ea typeface="Times New Roman" pitchFamily="18" charset="0"/>
              </a:rPr>
              <a:t>AP Psychology	</a:t>
            </a:r>
            <a:r>
              <a:rPr lang="en-US" altLang="en-US" sz="1600" dirty="0">
                <a:latin typeface="+mj-lt"/>
                <a:ea typeface="Times New Roman" pitchFamily="18" charset="0"/>
              </a:rPr>
              <a:t>Economics</a:t>
            </a:r>
            <a:endParaRPr lang="en-US" altLang="en-US" sz="1600" dirty="0">
              <a:latin typeface="+mj-lt"/>
            </a:endParaRPr>
          </a:p>
          <a:p>
            <a:pPr lvl="0" eaLnBrk="0" hangingPunct="0"/>
            <a:r>
              <a:rPr lang="en-US" altLang="en-US" sz="1600" dirty="0" smtClean="0">
                <a:latin typeface="+mj-lt"/>
                <a:ea typeface="Times New Roman" pitchFamily="18" charset="0"/>
              </a:rPr>
              <a:t>Modern </a:t>
            </a:r>
            <a:r>
              <a:rPr lang="en-US" altLang="en-US" sz="1600" dirty="0">
                <a:latin typeface="+mj-lt"/>
                <a:ea typeface="Times New Roman" pitchFamily="18" charset="0"/>
              </a:rPr>
              <a:t>European </a:t>
            </a:r>
            <a:r>
              <a:rPr lang="en-US" altLang="en-US" sz="1600" dirty="0" smtClean="0">
                <a:latin typeface="+mj-lt"/>
                <a:ea typeface="Times New Roman" pitchFamily="18" charset="0"/>
              </a:rPr>
              <a:t>History</a:t>
            </a:r>
            <a:endParaRPr kumimoji="0" lang="en-US" altLang="en-US" sz="2400" b="0" i="0" u="none" strike="noStrike" cap="none" normalizeH="0" baseline="0" dirty="0" smtClean="0">
              <a:ln>
                <a:noFill/>
              </a:ln>
              <a:solidFill>
                <a:schemeClr val="tx1"/>
              </a:solidFill>
              <a:effectLst/>
              <a:latin typeface="+mj-lt"/>
            </a:endParaRPr>
          </a:p>
        </p:txBody>
      </p:sp>
      <p:sp>
        <p:nvSpPr>
          <p:cNvPr id="27" name="Text Box 85"/>
          <p:cNvSpPr txBox="1">
            <a:spLocks noChangeArrowheads="1"/>
          </p:cNvSpPr>
          <p:nvPr/>
        </p:nvSpPr>
        <p:spPr bwMode="auto">
          <a:xfrm>
            <a:off x="1539875" y="1665550"/>
            <a:ext cx="495300" cy="29686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j-lt"/>
                <a:ea typeface="Times New Roman" pitchFamily="18" charset="0"/>
                <a:cs typeface="Arial" pitchFamily="34" charset="0"/>
              </a:rPr>
              <a:t> 9</a:t>
            </a:r>
            <a:r>
              <a:rPr kumimoji="0" lang="en-US" altLang="en-US" sz="1600" b="1" i="0" u="none" strike="noStrike" cap="none" normalizeH="0" baseline="30000" dirty="0" smtClean="0">
                <a:ln>
                  <a:noFill/>
                </a:ln>
                <a:solidFill>
                  <a:schemeClr val="tx1"/>
                </a:solidFill>
                <a:effectLst/>
                <a:latin typeface="+mj-lt"/>
                <a:ea typeface="Times New Roman" pitchFamily="18" charset="0"/>
                <a:cs typeface="Arial" pitchFamily="34" charset="0"/>
              </a:rPr>
              <a:t>th</a:t>
            </a:r>
            <a:endParaRPr kumimoji="0" lang="en-US" altLang="en-US" sz="2400" b="0" i="0" u="none" strike="noStrike" cap="none" normalizeH="0" baseline="0" dirty="0" smtClean="0">
              <a:ln>
                <a:noFill/>
              </a:ln>
              <a:solidFill>
                <a:schemeClr val="tx1"/>
              </a:solidFill>
              <a:effectLst/>
              <a:latin typeface="+mj-lt"/>
              <a:cs typeface="Arial" pitchFamily="34" charset="0"/>
            </a:endParaRPr>
          </a:p>
        </p:txBody>
      </p:sp>
      <p:sp>
        <p:nvSpPr>
          <p:cNvPr id="28" name="Text Box 87"/>
          <p:cNvSpPr txBox="1">
            <a:spLocks noChangeArrowheads="1"/>
          </p:cNvSpPr>
          <p:nvPr/>
        </p:nvSpPr>
        <p:spPr bwMode="auto">
          <a:xfrm>
            <a:off x="3160078" y="1487261"/>
            <a:ext cx="2828925" cy="32672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mj-lt"/>
                <a:ea typeface="Times New Roman" pitchFamily="18" charset="0"/>
                <a:cs typeface="Arial" pitchFamily="34" charset="0"/>
              </a:rPr>
              <a:t>Global Studies 10</a:t>
            </a:r>
            <a:endParaRPr kumimoji="0" lang="en-US" altLang="en-US" sz="2400" b="0" i="0" u="none" strike="noStrike" cap="none" normalizeH="0" baseline="0" smtClean="0">
              <a:ln>
                <a:noFill/>
              </a:ln>
              <a:solidFill>
                <a:schemeClr val="tx1"/>
              </a:solidFill>
              <a:effectLst/>
              <a:latin typeface="+mj-lt"/>
              <a:cs typeface="Arial" pitchFamily="34" charset="0"/>
            </a:endParaRPr>
          </a:p>
        </p:txBody>
      </p:sp>
      <p:sp>
        <p:nvSpPr>
          <p:cNvPr id="29" name="Straight Connector 81"/>
          <p:cNvSpPr>
            <a:spLocks noChangeShapeType="1"/>
          </p:cNvSpPr>
          <p:nvPr/>
        </p:nvSpPr>
        <p:spPr bwMode="auto">
          <a:xfrm>
            <a:off x="4551122" y="1813981"/>
            <a:ext cx="9132" cy="1936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1440" tIns="45720" rIns="91440" bIns="45720" numCol="1" anchor="t" anchorCtr="0" compatLnSpc="1">
            <a:prstTxWarp prst="textNoShape">
              <a:avLst/>
            </a:prstTxWarp>
          </a:bodyPr>
          <a:lstStyle/>
          <a:p>
            <a:endParaRPr lang="en-US" sz="2400">
              <a:latin typeface="+mj-lt"/>
            </a:endParaRPr>
          </a:p>
        </p:txBody>
      </p:sp>
      <p:sp>
        <p:nvSpPr>
          <p:cNvPr id="30" name="Text Box 80"/>
          <p:cNvSpPr txBox="1">
            <a:spLocks noChangeArrowheads="1"/>
          </p:cNvSpPr>
          <p:nvPr/>
        </p:nvSpPr>
        <p:spPr bwMode="auto">
          <a:xfrm>
            <a:off x="3177369" y="2008736"/>
            <a:ext cx="2828925" cy="569749"/>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j-lt"/>
                <a:ea typeface="Times New Roman" pitchFamily="18" charset="0"/>
                <a:cs typeface="Arial" pitchFamily="34" charset="0"/>
              </a:rPr>
              <a:t>Modern Global Studies</a:t>
            </a:r>
            <a:endParaRPr kumimoji="0" lang="en-US" altLang="en-US" sz="105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j-lt"/>
                <a:ea typeface="Times New Roman" pitchFamily="18" charset="0"/>
                <a:cs typeface="Arial" pitchFamily="34" charset="0"/>
              </a:rPr>
              <a:t> 22 or 21</a:t>
            </a:r>
            <a:endParaRPr kumimoji="0" lang="en-US" altLang="en-US" sz="2400" b="0" i="0" u="none" strike="noStrike" cap="none" normalizeH="0" baseline="0" dirty="0" smtClean="0">
              <a:ln>
                <a:noFill/>
              </a:ln>
              <a:solidFill>
                <a:schemeClr val="tx1"/>
              </a:solidFill>
              <a:effectLst/>
              <a:latin typeface="+mj-lt"/>
              <a:cs typeface="Arial" pitchFamily="34" charset="0"/>
            </a:endParaRPr>
          </a:p>
        </p:txBody>
      </p:sp>
      <p:sp>
        <p:nvSpPr>
          <p:cNvPr id="31" name="Straight Connector 77"/>
          <p:cNvSpPr>
            <a:spLocks noChangeShapeType="1"/>
          </p:cNvSpPr>
          <p:nvPr/>
        </p:nvSpPr>
        <p:spPr bwMode="auto">
          <a:xfrm>
            <a:off x="4582306" y="2578485"/>
            <a:ext cx="0" cy="17794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1440" tIns="45720" rIns="91440" bIns="45720" numCol="1" anchor="t" anchorCtr="0" compatLnSpc="1">
            <a:prstTxWarp prst="textNoShape">
              <a:avLst/>
            </a:prstTxWarp>
          </a:bodyPr>
          <a:lstStyle/>
          <a:p>
            <a:endParaRPr lang="en-US" sz="2400">
              <a:latin typeface="+mj-lt"/>
            </a:endParaRPr>
          </a:p>
        </p:txBody>
      </p:sp>
      <p:sp>
        <p:nvSpPr>
          <p:cNvPr id="32" name="Text Box 75"/>
          <p:cNvSpPr txBox="1">
            <a:spLocks noChangeArrowheads="1"/>
          </p:cNvSpPr>
          <p:nvPr/>
        </p:nvSpPr>
        <p:spPr bwMode="auto">
          <a:xfrm>
            <a:off x="3177369" y="2781822"/>
            <a:ext cx="2828925" cy="60840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j-lt"/>
                <a:ea typeface="Times New Roman" pitchFamily="18" charset="0"/>
                <a:cs typeface="Arial" pitchFamily="34" charset="0"/>
              </a:rPr>
              <a:t>US History 32, 31, or AP</a:t>
            </a:r>
            <a:endParaRPr kumimoji="0" lang="en-US" altLang="en-US" sz="105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j-lt"/>
                <a:ea typeface="Times New Roman" pitchFamily="18" charset="0"/>
                <a:cs typeface="Arial" pitchFamily="34" charset="0"/>
              </a:rPr>
              <a:t>AP American Studies </a:t>
            </a:r>
            <a:endParaRPr kumimoji="0" lang="en-US" altLang="en-US" sz="2400" b="0" i="0" u="none" strike="noStrike" cap="none" normalizeH="0" baseline="0" dirty="0" smtClean="0">
              <a:ln>
                <a:noFill/>
              </a:ln>
              <a:solidFill>
                <a:schemeClr val="tx1"/>
              </a:solidFill>
              <a:effectLst/>
              <a:latin typeface="+mj-lt"/>
              <a:cs typeface="Arial" pitchFamily="34" charset="0"/>
            </a:endParaRPr>
          </a:p>
        </p:txBody>
      </p:sp>
      <p:sp>
        <p:nvSpPr>
          <p:cNvPr id="33" name="Text Box 69"/>
          <p:cNvSpPr txBox="1">
            <a:spLocks noChangeArrowheads="1"/>
          </p:cNvSpPr>
          <p:nvPr/>
        </p:nvSpPr>
        <p:spPr bwMode="auto">
          <a:xfrm>
            <a:off x="1588685" y="3676650"/>
            <a:ext cx="1295400" cy="4953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j-lt"/>
                <a:ea typeface="Times New Roman" pitchFamily="18" charset="0"/>
                <a:cs typeface="Arial" pitchFamily="34" charset="0"/>
              </a:rPr>
              <a:t>11</a:t>
            </a:r>
            <a:r>
              <a:rPr kumimoji="0" lang="en-US" altLang="en-US" sz="1600" b="1" i="0" u="none" strike="noStrike" cap="none" normalizeH="0" baseline="30000" dirty="0" smtClean="0">
                <a:ln>
                  <a:noFill/>
                </a:ln>
                <a:solidFill>
                  <a:schemeClr val="tx1"/>
                </a:solidFill>
                <a:effectLst/>
                <a:latin typeface="+mj-lt"/>
                <a:ea typeface="Times New Roman" pitchFamily="18" charset="0"/>
                <a:cs typeface="Arial" pitchFamily="34" charset="0"/>
              </a:rPr>
              <a:t>th</a:t>
            </a:r>
            <a:r>
              <a:rPr kumimoji="0" lang="en-US" altLang="en-US" sz="1600" b="1" i="0" u="none" strike="noStrike" cap="none" normalizeH="0" baseline="0" dirty="0" smtClean="0">
                <a:ln>
                  <a:noFill/>
                </a:ln>
                <a:solidFill>
                  <a:schemeClr val="tx1"/>
                </a:solidFill>
                <a:effectLst/>
                <a:latin typeface="+mj-lt"/>
                <a:ea typeface="Times New Roman" pitchFamily="18" charset="0"/>
                <a:cs typeface="Arial" pitchFamily="34" charset="0"/>
              </a:rPr>
              <a:t> or 12</a:t>
            </a:r>
            <a:r>
              <a:rPr kumimoji="0" lang="en-US" altLang="en-US" sz="1600" b="1" i="0" u="none" strike="noStrike" cap="none" normalizeH="0" baseline="30000" dirty="0" smtClean="0">
                <a:ln>
                  <a:noFill/>
                </a:ln>
                <a:solidFill>
                  <a:schemeClr val="tx1"/>
                </a:solidFill>
                <a:effectLst/>
                <a:latin typeface="+mj-lt"/>
                <a:ea typeface="Times New Roman" pitchFamily="18" charset="0"/>
                <a:cs typeface="Arial" pitchFamily="34" charset="0"/>
              </a:rPr>
              <a:t>th </a:t>
            </a:r>
            <a:r>
              <a:rPr kumimoji="0" lang="en-US" altLang="en-US" sz="1600" b="1" i="0" u="none" strike="noStrike" cap="none" normalizeH="0" baseline="0" dirty="0" smtClean="0">
                <a:ln>
                  <a:noFill/>
                </a:ln>
                <a:solidFill>
                  <a:schemeClr val="tx1"/>
                </a:solidFill>
                <a:effectLst/>
                <a:latin typeface="+mj-lt"/>
                <a:ea typeface="Times New Roman" pitchFamily="18" charset="0"/>
                <a:cs typeface="Arial" pitchFamily="34" charset="0"/>
              </a:rPr>
              <a:t>*</a:t>
            </a:r>
            <a:endParaRPr kumimoji="0" lang="en-US" altLang="en-US" sz="2400" b="0" i="0" u="none" strike="noStrike" cap="none" normalizeH="0" baseline="0" dirty="0" smtClean="0">
              <a:ln>
                <a:noFill/>
              </a:ln>
              <a:solidFill>
                <a:schemeClr val="tx1"/>
              </a:solidFill>
              <a:effectLst/>
              <a:latin typeface="+mj-lt"/>
              <a:cs typeface="Arial" pitchFamily="34" charset="0"/>
            </a:endParaRPr>
          </a:p>
        </p:txBody>
      </p:sp>
      <p:sp>
        <p:nvSpPr>
          <p:cNvPr id="34" name="Text Box 70"/>
          <p:cNvSpPr txBox="1">
            <a:spLocks noChangeArrowheads="1"/>
          </p:cNvSpPr>
          <p:nvPr/>
        </p:nvSpPr>
        <p:spPr bwMode="auto">
          <a:xfrm>
            <a:off x="3191068" y="3584376"/>
            <a:ext cx="2828925" cy="10820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1" u="sng" strike="noStrike" cap="none" normalizeH="0" baseline="0" dirty="0" smtClean="0">
                <a:ln>
                  <a:noFill/>
                </a:ln>
                <a:solidFill>
                  <a:srgbClr val="000000"/>
                </a:solidFill>
                <a:effectLst/>
                <a:latin typeface="+mj-lt"/>
                <a:ea typeface="Times New Roman" pitchFamily="18" charset="0"/>
                <a:cs typeface="Arial" pitchFamily="34" charset="0"/>
              </a:rPr>
              <a:t>Civics</a:t>
            </a:r>
            <a:r>
              <a:rPr kumimoji="0" lang="en-US" altLang="en-US" sz="1600" b="0" i="0" u="none" strike="noStrike" cap="none" normalizeH="0" baseline="0" dirty="0" smtClean="0">
                <a:ln>
                  <a:noFill/>
                </a:ln>
                <a:solidFill>
                  <a:srgbClr val="000000"/>
                </a:solidFill>
                <a:effectLst/>
                <a:latin typeface="+mj-lt"/>
                <a:ea typeface="Times New Roman" pitchFamily="18" charset="0"/>
                <a:cs typeface="Arial" pitchFamily="34" charset="0"/>
              </a:rPr>
              <a:t>*</a:t>
            </a:r>
            <a:endParaRPr kumimoji="0" lang="en-US" altLang="en-US" sz="105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j-lt"/>
                <a:ea typeface="Times New Roman" pitchFamily="18" charset="0"/>
                <a:cs typeface="Arial" pitchFamily="34" charset="0"/>
              </a:rPr>
              <a:t>Civics &amp; Contemporary Issues</a:t>
            </a:r>
            <a:endParaRPr kumimoji="0" lang="en-US" altLang="en-US" sz="105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j-lt"/>
                <a:ea typeface="Times New Roman" pitchFamily="18" charset="0"/>
                <a:cs typeface="Arial" pitchFamily="34" charset="0"/>
              </a:rPr>
              <a:t>Civics &amp; International Relations</a:t>
            </a:r>
            <a:endParaRPr kumimoji="0" lang="en-US" altLang="en-US" sz="105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j-lt"/>
                <a:ea typeface="Times New Roman" pitchFamily="18" charset="0"/>
                <a:cs typeface="Arial" pitchFamily="34" charset="0"/>
              </a:rPr>
              <a:t>Civics &amp; Youth and the Law </a:t>
            </a:r>
            <a:endParaRPr kumimoji="0" lang="en-US" altLang="en-US" sz="2400" b="0" i="0" u="none" strike="noStrike" cap="none" normalizeH="0" baseline="0" dirty="0" smtClean="0">
              <a:ln>
                <a:noFill/>
              </a:ln>
              <a:solidFill>
                <a:schemeClr val="tx1"/>
              </a:solidFill>
              <a:effectLst/>
              <a:latin typeface="+mj-lt"/>
              <a:cs typeface="Arial" pitchFamily="34" charset="0"/>
            </a:endParaRPr>
          </a:p>
        </p:txBody>
      </p:sp>
      <p:sp>
        <p:nvSpPr>
          <p:cNvPr id="35" name="Straight Connector 71"/>
          <p:cNvSpPr>
            <a:spLocks noChangeShapeType="1"/>
          </p:cNvSpPr>
          <p:nvPr/>
        </p:nvSpPr>
        <p:spPr bwMode="auto">
          <a:xfrm>
            <a:off x="4582306" y="3399639"/>
            <a:ext cx="13699" cy="2000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1440" tIns="45720" rIns="91440" bIns="45720" numCol="1" anchor="t" anchorCtr="0" compatLnSpc="1">
            <a:prstTxWarp prst="textNoShape">
              <a:avLst/>
            </a:prstTxWarp>
          </a:bodyPr>
          <a:lstStyle/>
          <a:p>
            <a:endParaRPr lang="en-US" sz="2400">
              <a:latin typeface="+mj-lt"/>
            </a:endParaRPr>
          </a:p>
        </p:txBody>
      </p:sp>
      <p:sp>
        <p:nvSpPr>
          <p:cNvPr id="36" name="Straight Connector 68"/>
          <p:cNvSpPr>
            <a:spLocks noChangeShapeType="1"/>
          </p:cNvSpPr>
          <p:nvPr/>
        </p:nvSpPr>
        <p:spPr bwMode="auto">
          <a:xfrm>
            <a:off x="4596006" y="4666464"/>
            <a:ext cx="0" cy="2174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1440" tIns="45720" rIns="91440" bIns="45720" numCol="1" anchor="t" anchorCtr="0" compatLnSpc="1">
            <a:prstTxWarp prst="textNoShape">
              <a:avLst/>
            </a:prstTxWarp>
          </a:bodyPr>
          <a:lstStyle/>
          <a:p>
            <a:endParaRPr lang="en-US" sz="2400">
              <a:latin typeface="+mj-lt"/>
            </a:endParaRPr>
          </a:p>
        </p:txBody>
      </p:sp>
      <p:sp>
        <p:nvSpPr>
          <p:cNvPr id="37" name="Rectangle 47"/>
          <p:cNvSpPr>
            <a:spLocks noChangeArrowheads="1"/>
          </p:cNvSpPr>
          <p:nvPr/>
        </p:nvSpPr>
        <p:spPr bwMode="auto">
          <a:xfrm>
            <a:off x="1567807" y="346859"/>
            <a:ext cx="59666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057400" algn="ctr"/>
                <a:tab pos="4514850" algn="ctr"/>
              </a:tabLst>
              <a:defRPr>
                <a:solidFill>
                  <a:schemeClr val="tx1"/>
                </a:solidFill>
                <a:latin typeface="Arial" pitchFamily="34" charset="0"/>
                <a:cs typeface="Arial" pitchFamily="34" charset="0"/>
              </a:defRPr>
            </a:lvl1pPr>
            <a:lvl2pPr fontAlgn="base">
              <a:spcBef>
                <a:spcPct val="0"/>
              </a:spcBef>
              <a:spcAft>
                <a:spcPct val="0"/>
              </a:spcAft>
              <a:tabLst>
                <a:tab pos="2057400" algn="ctr"/>
                <a:tab pos="4514850" algn="ctr"/>
              </a:tabLst>
              <a:defRPr>
                <a:solidFill>
                  <a:schemeClr val="tx1"/>
                </a:solidFill>
                <a:latin typeface="Arial" pitchFamily="34" charset="0"/>
                <a:cs typeface="Arial" pitchFamily="34" charset="0"/>
              </a:defRPr>
            </a:lvl2pPr>
            <a:lvl3pPr fontAlgn="base">
              <a:spcBef>
                <a:spcPct val="0"/>
              </a:spcBef>
              <a:spcAft>
                <a:spcPct val="0"/>
              </a:spcAft>
              <a:tabLst>
                <a:tab pos="2057400" algn="ctr"/>
                <a:tab pos="4514850" algn="ctr"/>
              </a:tabLst>
              <a:defRPr>
                <a:solidFill>
                  <a:schemeClr val="tx1"/>
                </a:solidFill>
                <a:latin typeface="Arial" pitchFamily="34" charset="0"/>
                <a:cs typeface="Arial" pitchFamily="34" charset="0"/>
              </a:defRPr>
            </a:lvl3pPr>
            <a:lvl4pPr fontAlgn="base">
              <a:spcBef>
                <a:spcPct val="0"/>
              </a:spcBef>
              <a:spcAft>
                <a:spcPct val="0"/>
              </a:spcAft>
              <a:tabLst>
                <a:tab pos="2057400" algn="ctr"/>
                <a:tab pos="4514850" algn="ctr"/>
              </a:tabLst>
              <a:defRPr>
                <a:solidFill>
                  <a:schemeClr val="tx1"/>
                </a:solidFill>
                <a:latin typeface="Arial" pitchFamily="34" charset="0"/>
                <a:cs typeface="Arial" pitchFamily="34" charset="0"/>
              </a:defRPr>
            </a:lvl4pPr>
            <a:lvl5pPr fontAlgn="base">
              <a:spcBef>
                <a:spcPct val="0"/>
              </a:spcBef>
              <a:spcAft>
                <a:spcPct val="0"/>
              </a:spcAft>
              <a:tabLst>
                <a:tab pos="2057400" algn="ctr"/>
                <a:tab pos="4514850" algn="ctr"/>
              </a:tabLst>
              <a:defRPr>
                <a:solidFill>
                  <a:schemeClr val="tx1"/>
                </a:solidFill>
                <a:latin typeface="Arial" pitchFamily="34" charset="0"/>
                <a:cs typeface="Arial" pitchFamily="34" charset="0"/>
              </a:defRPr>
            </a:lvl5pPr>
            <a:lvl6pPr fontAlgn="base">
              <a:spcBef>
                <a:spcPct val="0"/>
              </a:spcBef>
              <a:spcAft>
                <a:spcPct val="0"/>
              </a:spcAft>
              <a:tabLst>
                <a:tab pos="2057400" algn="ctr"/>
                <a:tab pos="4514850" algn="ctr"/>
              </a:tabLst>
              <a:defRPr>
                <a:solidFill>
                  <a:schemeClr val="tx1"/>
                </a:solidFill>
                <a:latin typeface="Arial" pitchFamily="34" charset="0"/>
                <a:cs typeface="Arial" pitchFamily="34" charset="0"/>
              </a:defRPr>
            </a:lvl6pPr>
            <a:lvl7pPr fontAlgn="base">
              <a:spcBef>
                <a:spcPct val="0"/>
              </a:spcBef>
              <a:spcAft>
                <a:spcPct val="0"/>
              </a:spcAft>
              <a:tabLst>
                <a:tab pos="2057400" algn="ctr"/>
                <a:tab pos="4514850" algn="ctr"/>
              </a:tabLst>
              <a:defRPr>
                <a:solidFill>
                  <a:schemeClr val="tx1"/>
                </a:solidFill>
                <a:latin typeface="Arial" pitchFamily="34" charset="0"/>
                <a:cs typeface="Arial" pitchFamily="34" charset="0"/>
              </a:defRPr>
            </a:lvl7pPr>
            <a:lvl8pPr fontAlgn="base">
              <a:spcBef>
                <a:spcPct val="0"/>
              </a:spcBef>
              <a:spcAft>
                <a:spcPct val="0"/>
              </a:spcAft>
              <a:tabLst>
                <a:tab pos="2057400" algn="ctr"/>
                <a:tab pos="4514850" algn="ctr"/>
              </a:tabLst>
              <a:defRPr>
                <a:solidFill>
                  <a:schemeClr val="tx1"/>
                </a:solidFill>
                <a:latin typeface="Arial" pitchFamily="34" charset="0"/>
                <a:cs typeface="Arial" pitchFamily="34" charset="0"/>
              </a:defRPr>
            </a:lvl8pPr>
            <a:lvl9pPr fontAlgn="base">
              <a:spcBef>
                <a:spcPct val="0"/>
              </a:spcBef>
              <a:spcAft>
                <a:spcPct val="0"/>
              </a:spcAft>
              <a:tabLst>
                <a:tab pos="2057400" algn="ctr"/>
                <a:tab pos="4514850" algn="ctr"/>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057400" algn="ctr"/>
                <a:tab pos="4514850" algn="ctr"/>
              </a:tabLst>
            </a:pPr>
            <a:r>
              <a:rPr kumimoji="0" lang="en-US" altLang="en-US" sz="2800" b="1" i="0" u="none" strike="noStrike" cap="none" normalizeH="0" baseline="0" dirty="0" smtClean="0">
                <a:ln>
                  <a:noFill/>
                </a:ln>
                <a:solidFill>
                  <a:schemeClr val="tx1"/>
                </a:solidFill>
                <a:effectLst/>
                <a:latin typeface="+mj-lt"/>
                <a:ea typeface="Times New Roman" pitchFamily="18" charset="0"/>
                <a:cs typeface="Arial" pitchFamily="34" charset="0"/>
              </a:rPr>
              <a:t>SOCIAL STUDIES</a:t>
            </a:r>
            <a:endParaRPr kumimoji="0" lang="en-US" altLang="en-US" sz="14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57400" algn="ctr"/>
                <a:tab pos="4514850" algn="ctr"/>
              </a:tabLst>
            </a:pPr>
            <a:r>
              <a:rPr kumimoji="0" lang="en-US" altLang="en-US" sz="1400" b="1" i="0" u="none" strike="noStrike" cap="none" normalizeH="0" baseline="0" dirty="0" smtClean="0">
                <a:ln>
                  <a:noFill/>
                </a:ln>
                <a:solidFill>
                  <a:schemeClr val="tx1"/>
                </a:solidFill>
                <a:effectLst/>
                <a:latin typeface="+mj-lt"/>
                <a:ea typeface="Times New Roman" pitchFamily="18" charset="0"/>
                <a:cs typeface="Arial" pitchFamily="34" charset="0"/>
              </a:rPr>
              <a:t>Three and one-half years of Social Studies is required.  The course sequence is described below: </a:t>
            </a:r>
            <a:r>
              <a:rPr kumimoji="0" lang="en-US" altLang="en-US" sz="1400" b="0" i="0" u="none" strike="noStrike" cap="none" normalizeH="0" baseline="0" dirty="0" smtClean="0">
                <a:ln>
                  <a:noFill/>
                </a:ln>
                <a:solidFill>
                  <a:schemeClr val="tx1"/>
                </a:solidFill>
                <a:effectLst/>
                <a:latin typeface="+mj-lt"/>
                <a:ea typeface="Times New Roman" pitchFamily="18" charset="0"/>
                <a:cs typeface="Arial" pitchFamily="34" charset="0"/>
              </a:rPr>
              <a:t> (7 Credit Requirement)</a:t>
            </a:r>
            <a:endParaRPr kumimoji="0" lang="en-US" altLang="en-US" sz="1050" b="0" i="0" u="none" strike="noStrike" cap="none" normalizeH="0" baseline="0" dirty="0" smtClean="0">
              <a:ln>
                <a:noFill/>
              </a:ln>
              <a:solidFill>
                <a:schemeClr val="tx1"/>
              </a:solidFill>
              <a:effectLst/>
              <a:latin typeface="+mj-lt"/>
              <a:cs typeface="Arial" pitchFamily="34" charset="0"/>
            </a:endParaRPr>
          </a:p>
        </p:txBody>
      </p:sp>
      <p:sp>
        <p:nvSpPr>
          <p:cNvPr id="38" name="Rectangle 60"/>
          <p:cNvSpPr>
            <a:spLocks noChangeArrowheads="1"/>
          </p:cNvSpPr>
          <p:nvPr/>
        </p:nvSpPr>
        <p:spPr bwMode="auto">
          <a:xfrm>
            <a:off x="4479634" y="203285"/>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9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8"/>
          <p:cNvSpPr/>
          <p:nvPr/>
        </p:nvSpPr>
        <p:spPr>
          <a:xfrm>
            <a:off x="838200" y="6375028"/>
            <a:ext cx="7772400" cy="523220"/>
          </a:xfrm>
          <a:prstGeom prst="rect">
            <a:avLst/>
          </a:prstGeom>
        </p:spPr>
        <p:txBody>
          <a:bodyPr wrap="square">
            <a:spAutoFit/>
          </a:bodyPr>
          <a:lstStyle/>
          <a:p>
            <a:pPr lvl="0" algn="ctr" eaLnBrk="0" fontAlgn="base" hangingPunct="0">
              <a:spcBef>
                <a:spcPct val="0"/>
              </a:spcBef>
              <a:spcAft>
                <a:spcPct val="0"/>
              </a:spcAft>
            </a:pPr>
            <a:r>
              <a:rPr lang="en-US" altLang="en-US" sz="1400" dirty="0">
                <a:solidFill>
                  <a:prstClr val="black"/>
                </a:solidFill>
                <a:latin typeface="+mj-lt"/>
                <a:ea typeface="Times New Roman" pitchFamily="18" charset="0"/>
                <a:cs typeface="Arial" pitchFamily="34" charset="0"/>
              </a:rPr>
              <a:t>*1 semester of civics may be taken in either 11</a:t>
            </a:r>
            <a:r>
              <a:rPr lang="en-US" altLang="en-US" sz="1400" baseline="30000" dirty="0">
                <a:solidFill>
                  <a:prstClr val="black"/>
                </a:solidFill>
                <a:latin typeface="+mj-lt"/>
                <a:ea typeface="Times New Roman" pitchFamily="18" charset="0"/>
                <a:cs typeface="Arial" pitchFamily="34" charset="0"/>
              </a:rPr>
              <a:t>th</a:t>
            </a:r>
            <a:r>
              <a:rPr lang="en-US" altLang="en-US" sz="1400" dirty="0">
                <a:solidFill>
                  <a:prstClr val="black"/>
                </a:solidFill>
                <a:latin typeface="+mj-lt"/>
                <a:ea typeface="Times New Roman" pitchFamily="18" charset="0"/>
                <a:cs typeface="Arial" pitchFamily="34" charset="0"/>
              </a:rPr>
              <a:t> or 12</a:t>
            </a:r>
            <a:r>
              <a:rPr lang="en-US" altLang="en-US" sz="1400" baseline="30000" dirty="0">
                <a:solidFill>
                  <a:prstClr val="black"/>
                </a:solidFill>
                <a:latin typeface="+mj-lt"/>
                <a:ea typeface="Times New Roman" pitchFamily="18" charset="0"/>
                <a:cs typeface="Arial" pitchFamily="34" charset="0"/>
              </a:rPr>
              <a:t>th</a:t>
            </a:r>
            <a:r>
              <a:rPr lang="en-US" altLang="en-US" sz="1400" dirty="0">
                <a:solidFill>
                  <a:prstClr val="black"/>
                </a:solidFill>
                <a:latin typeface="+mj-lt"/>
                <a:ea typeface="Times New Roman" pitchFamily="18" charset="0"/>
                <a:cs typeface="Arial" pitchFamily="34" charset="0"/>
              </a:rPr>
              <a:t> grade </a:t>
            </a:r>
            <a:endParaRPr lang="en-US" altLang="en-US" sz="1050" dirty="0">
              <a:solidFill>
                <a:prstClr val="black"/>
              </a:solidFill>
              <a:latin typeface="+mj-lt"/>
              <a:cs typeface="Arial" pitchFamily="34" charset="0"/>
            </a:endParaRPr>
          </a:p>
          <a:p>
            <a:pPr lvl="0" algn="ctr" eaLnBrk="0" fontAlgn="base" hangingPunct="0">
              <a:spcBef>
                <a:spcPct val="0"/>
              </a:spcBef>
              <a:spcAft>
                <a:spcPct val="0"/>
              </a:spcAft>
            </a:pPr>
            <a:r>
              <a:rPr lang="en-US" altLang="en-US" sz="1400" dirty="0">
                <a:solidFill>
                  <a:prstClr val="black"/>
                </a:solidFill>
                <a:latin typeface="+mj-lt"/>
                <a:ea typeface="Times New Roman" pitchFamily="18" charset="0"/>
                <a:cs typeface="Arial" pitchFamily="34" charset="0"/>
              </a:rPr>
              <a:t>(AP American Gov’t and Politics will also fulfill the Civics Requirement)</a:t>
            </a:r>
            <a:endParaRPr lang="en-US" altLang="en-US" sz="2400" dirty="0">
              <a:solidFill>
                <a:prstClr val="black"/>
              </a:solidFill>
              <a:latin typeface="+mj-lt"/>
              <a:cs typeface="Arial" pitchFamily="34" charset="0"/>
            </a:endParaRPr>
          </a:p>
        </p:txBody>
      </p:sp>
    </p:spTree>
    <p:extLst>
      <p:ext uri="{BB962C8B-B14F-4D97-AF65-F5344CB8AC3E}">
        <p14:creationId xmlns:p14="http://schemas.microsoft.com/office/powerpoint/2010/main" val="6076747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1337</TotalTime>
  <Words>1736</Words>
  <Application>Microsoft Office PowerPoint</Application>
  <PresentationFormat>On-screen Show (4:3)</PresentationFormat>
  <Paragraphs>402</Paragraphs>
  <Slides>34</Slides>
  <Notes>0</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Module</vt:lpstr>
      <vt:lpstr>Office Theme</vt:lpstr>
      <vt:lpstr>Angles</vt:lpstr>
      <vt:lpstr>The Course Selection Process</vt:lpstr>
      <vt:lpstr>Resources for Students/Parents</vt:lpstr>
      <vt:lpstr>Goals for All Students</vt:lpstr>
      <vt:lpstr>Expectations for each Level</vt:lpstr>
      <vt:lpstr>PowerPoint Presentation</vt:lpstr>
      <vt:lpstr>Comparison Among Levels of Mathematics</vt:lpstr>
      <vt:lpstr>PowerPoint Presentation</vt:lpstr>
      <vt:lpstr>Comparison Among Levels of English</vt:lpstr>
      <vt:lpstr>PowerPoint Presentation</vt:lpstr>
      <vt:lpstr>Comparison Among Levels of  Social Studies</vt:lpstr>
      <vt:lpstr>PowerPoint Presentation</vt:lpstr>
      <vt:lpstr>Comparison Among Levels of Science</vt:lpstr>
      <vt:lpstr>PowerPoint Presentation</vt:lpstr>
      <vt:lpstr>Comparison Among Levels of  World Languages</vt:lpstr>
      <vt:lpstr>The Process</vt:lpstr>
      <vt:lpstr>The Process</vt:lpstr>
      <vt:lpstr>Changing/Dropping Courses</vt:lpstr>
      <vt:lpstr>Calendar for  Changing/Dropping Courses </vt:lpstr>
      <vt:lpstr>Rationale for Change/Drop Policy</vt:lpstr>
      <vt:lpstr>Other Elective Offerings</vt:lpstr>
      <vt:lpstr>Business Courses</vt:lpstr>
      <vt:lpstr>Business Courses Continued…</vt:lpstr>
      <vt:lpstr>Our Business Students</vt:lpstr>
      <vt:lpstr>Family &amp; Consumer Sciences</vt:lpstr>
      <vt:lpstr>PowerPoint Presentation</vt:lpstr>
      <vt:lpstr>PowerPoint Presentation</vt:lpstr>
      <vt:lpstr>Art Course Selections</vt:lpstr>
      <vt:lpstr>Art Course Sequence Options All Electives are 1 Semester Courses</vt:lpstr>
      <vt:lpstr>“The Arts are among the ‘six basic academic subjects’. Art is valuable in all areas of study because it engages the imagination, fosters flexible ways of thinking, develops disciplined effort &amp; builds self-confidence.” – The College Board</vt:lpstr>
      <vt:lpstr>Media Production:  Telling Visual Stories</vt:lpstr>
      <vt:lpstr>Technology Education </vt:lpstr>
      <vt:lpstr>PowerPoint Presentation</vt:lpstr>
      <vt:lpstr>Computer Technology Hardware Software  Networking Diagnostics Repair</vt:lpstr>
      <vt:lpstr>PowerPoint Presentation</vt:lpstr>
    </vt:vector>
  </TitlesOfParts>
  <Company>Fairfield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Course Registration Policies-Frequently Asked Questions</dc:title>
  <dc:creator>Windows User</dc:creator>
  <cp:lastModifiedBy>Windows User</cp:lastModifiedBy>
  <cp:revision>94</cp:revision>
  <cp:lastPrinted>2014-01-24T16:16:26Z</cp:lastPrinted>
  <dcterms:created xsi:type="dcterms:W3CDTF">2013-01-25T23:27:42Z</dcterms:created>
  <dcterms:modified xsi:type="dcterms:W3CDTF">2014-02-06T13:58:36Z</dcterms:modified>
</cp:coreProperties>
</file>