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Lst>
  <p:notesMasterIdLst>
    <p:notesMasterId r:id="rId53"/>
  </p:notesMasterIdLst>
  <p:handoutMasterIdLst>
    <p:handoutMasterId r:id="rId54"/>
  </p:handoutMasterIdLst>
  <p:sldIdLst>
    <p:sldId id="260" r:id="rId3"/>
    <p:sldId id="292" r:id="rId4"/>
    <p:sldId id="293" r:id="rId5"/>
    <p:sldId id="358" r:id="rId6"/>
    <p:sldId id="359" r:id="rId7"/>
    <p:sldId id="360" r:id="rId8"/>
    <p:sldId id="361" r:id="rId9"/>
    <p:sldId id="362" r:id="rId10"/>
    <p:sldId id="349" r:id="rId11"/>
    <p:sldId id="306" r:id="rId12"/>
    <p:sldId id="308" r:id="rId13"/>
    <p:sldId id="311" r:id="rId14"/>
    <p:sldId id="315" r:id="rId15"/>
    <p:sldId id="367" r:id="rId16"/>
    <p:sldId id="316" r:id="rId17"/>
    <p:sldId id="318" r:id="rId18"/>
    <p:sldId id="369" r:id="rId19"/>
    <p:sldId id="321" r:id="rId20"/>
    <p:sldId id="322" r:id="rId21"/>
    <p:sldId id="323" r:id="rId22"/>
    <p:sldId id="324" r:id="rId23"/>
    <p:sldId id="325" r:id="rId24"/>
    <p:sldId id="352" r:id="rId25"/>
    <p:sldId id="326" r:id="rId26"/>
    <p:sldId id="353" r:id="rId27"/>
    <p:sldId id="354" r:id="rId28"/>
    <p:sldId id="355" r:id="rId29"/>
    <p:sldId id="351" r:id="rId30"/>
    <p:sldId id="327" r:id="rId31"/>
    <p:sldId id="328" r:id="rId32"/>
    <p:sldId id="329" r:id="rId33"/>
    <p:sldId id="330" r:id="rId34"/>
    <p:sldId id="371" r:id="rId35"/>
    <p:sldId id="331" r:id="rId36"/>
    <p:sldId id="332" r:id="rId37"/>
    <p:sldId id="288" r:id="rId38"/>
    <p:sldId id="333" r:id="rId39"/>
    <p:sldId id="335" r:id="rId40"/>
    <p:sldId id="334" r:id="rId41"/>
    <p:sldId id="336" r:id="rId42"/>
    <p:sldId id="337" r:id="rId43"/>
    <p:sldId id="372" r:id="rId44"/>
    <p:sldId id="338" r:id="rId45"/>
    <p:sldId id="339" r:id="rId46"/>
    <p:sldId id="356" r:id="rId47"/>
    <p:sldId id="340" r:id="rId48"/>
    <p:sldId id="341" r:id="rId49"/>
    <p:sldId id="374" r:id="rId50"/>
    <p:sldId id="342" r:id="rId51"/>
    <p:sldId id="357" r:id="rId52"/>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7554"/>
    <a:srgbClr val="2F1F6B"/>
    <a:srgbClr val="352379"/>
    <a:srgbClr val="BEB722"/>
    <a:srgbClr val="C82E3D"/>
    <a:srgbClr val="7A1C25"/>
    <a:srgbClr val="C0C0C0"/>
    <a:srgbClr val="8C202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4" autoAdjust="0"/>
    <p:restoredTop sz="86462" autoAdjust="0"/>
  </p:normalViewPr>
  <p:slideViewPr>
    <p:cSldViewPr>
      <p:cViewPr varScale="1">
        <p:scale>
          <a:sx n="49" d="100"/>
          <a:sy n="49" d="100"/>
        </p:scale>
        <p:origin x="-108" y="-4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42691"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42692"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42693"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5EEE334-380A-4795-A316-2ED7D2D9182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67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6564" name="Rectangle 4"/>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28672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67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41104CD-3306-48F7-B332-FA85A810BBB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endParaRPr 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endParaRPr lang="en-US"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endParaRPr lang="en-US"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endParaRPr lang="en-US"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endParaRPr lang="en-US"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custDataLst>
              <p:tags r:id="rId1"/>
            </p:custDataLst>
          </p:nvPr>
        </p:nvSpPr>
        <p:spPr>
          <a:noFill/>
          <a:ln/>
        </p:spPr>
        <p:txBody>
          <a:bodyPr/>
          <a:lstStyle/>
          <a:p>
            <a:endParaRPr lang="en-US" sz="10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endParaRPr lang="en-US"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endParaRPr lang="en-US"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custDataLst>
              <p:tags r:id="rId1"/>
            </p:custDataLst>
          </p:nvPr>
        </p:nvSpPr>
        <p:spPr>
          <a:noFill/>
          <a:ln/>
        </p:spPr>
        <p:txBody>
          <a:bodyPr/>
          <a:lstStyle/>
          <a:p>
            <a:endParaRPr lang="en-US" sz="10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endParaRPr lang="en-US"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endParaRPr lang="en-US"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endParaRPr 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endParaRPr lang="en-US"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endParaRPr lang="en-US"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endParaRPr lang="en-US"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endParaRPr lang="en-US" smtClean="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endParaRPr lang="en-US"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endParaRPr lang="en-US" smtClean="0"/>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endParaRPr lang="en-US" smtClean="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endParaRPr lang="en-US" smtClean="0"/>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endParaRPr lang="en-US" smtClean="0"/>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endParaRPr lang="en-US" smtClean="0"/>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endParaRPr 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endParaRPr lang="en-US" smtClean="0"/>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endParaRPr lang="en-US" smtClean="0"/>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endParaRPr lang="en-US" smtClean="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Rot="1" noChangeArrowheads="1" noTextEdit="1"/>
          </p:cNvSpPr>
          <p:nvPr>
            <p:ph type="sldImg"/>
          </p:nvPr>
        </p:nvSpPr>
        <p:spPr>
          <a:ln/>
        </p:spPr>
      </p:sp>
      <p:sp>
        <p:nvSpPr>
          <p:cNvPr id="111619" name="Rectangle 3"/>
          <p:cNvSpPr>
            <a:spLocks noGrp="1" noChangeArrowheads="1"/>
          </p:cNvSpPr>
          <p:nvPr>
            <p:ph type="body" idx="1"/>
            <p:custDataLst>
              <p:tags r:id="rId1"/>
            </p:custDataLst>
          </p:nvPr>
        </p:nvSpPr>
        <p:spPr>
          <a:noFill/>
          <a:ln/>
        </p:spPr>
        <p:txBody>
          <a:bodyPr/>
          <a:lstStyle/>
          <a:p>
            <a:endParaRPr lang="en-US" sz="10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endParaRPr lang="en-US" smtClean="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endParaRPr lang="en-US" smtClean="0"/>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endParaRPr lang="en-US" smtClean="0"/>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endParaRPr lang="en-US" smtClean="0"/>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endParaRPr lang="en-US" smtClean="0"/>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endParaRPr lang="en-US" smtClean="0"/>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custDataLst>
              <p:tags r:id="rId1"/>
            </p:custDataLst>
          </p:nvPr>
        </p:nvSpPr>
        <p:spPr>
          <a:noFill/>
          <a:ln/>
        </p:spPr>
        <p:txBody>
          <a:bodyPr/>
          <a:lstStyle/>
          <a:p>
            <a:endParaRPr lang="en-US" sz="10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endParaRPr lang="en-US" smtClean="0"/>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endParaRPr lang="en-US" smtClean="0"/>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custDataLst>
              <p:tags r:id="rId1"/>
            </p:custDataLst>
          </p:nvPr>
        </p:nvSpPr>
        <p:spPr>
          <a:noFill/>
          <a:ln/>
        </p:spPr>
        <p:txBody>
          <a:bodyPr/>
          <a:lstStyle/>
          <a:p>
            <a:endParaRPr lang="en-US" sz="10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endParaRPr lang="en-US" smtClean="0"/>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endParaRPr lang="en-US" smtClean="0"/>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endParaRPr lang="en-US" smtClean="0"/>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endParaRPr lang="en-US" smtClean="0"/>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endParaRPr lang="en-US" smtClean="0"/>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Rot="1" noChangeArrowheads="1" noTextEdit="1"/>
          </p:cNvSpPr>
          <p:nvPr>
            <p:ph type="sldImg"/>
          </p:nvPr>
        </p:nvSpPr>
        <p:spPr>
          <a:ln/>
        </p:spPr>
      </p:sp>
      <p:sp>
        <p:nvSpPr>
          <p:cNvPr id="126979" name="Rectangle 3"/>
          <p:cNvSpPr>
            <a:spLocks noGrp="1" noChangeArrowheads="1"/>
          </p:cNvSpPr>
          <p:nvPr>
            <p:ph type="body" idx="1"/>
            <p:custDataLst>
              <p:tags r:id="rId1"/>
            </p:custDataLst>
          </p:nvPr>
        </p:nvSpPr>
        <p:spPr>
          <a:noFill/>
          <a:ln/>
        </p:spPr>
        <p:txBody>
          <a:bodyPr/>
          <a:lstStyle/>
          <a:p>
            <a:endParaRPr lang="en-US" sz="10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endParaRPr lang="en-US" smtClean="0"/>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custDataLst>
              <p:tags r:id="rId1"/>
            </p:custDataLst>
          </p:nvPr>
        </p:nvSpPr>
        <p:spPr>
          <a:noFill/>
          <a:ln/>
        </p:spPr>
        <p:txBody>
          <a:bodyPr/>
          <a:lstStyle/>
          <a:p>
            <a:endParaRPr lang="en-US" sz="10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endParaRPr lang="en-US" smtClean="0"/>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custDataLst>
              <p:tags r:id="rId1"/>
            </p:custDataLst>
          </p:nvPr>
        </p:nvSpPr>
        <p:spPr>
          <a:noFill/>
          <a:ln/>
        </p:spPr>
        <p:txBody>
          <a:bodyPr/>
          <a:lstStyle/>
          <a:p>
            <a:endParaRPr lang="en-US"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custDataLst>
              <p:tags r:id="rId1"/>
            </p:custDataLst>
          </p:nvPr>
        </p:nvSpPr>
        <p:spPr>
          <a:noFill/>
          <a:ln/>
        </p:spPr>
        <p:txBody>
          <a:bodyPr/>
          <a:lstStyle/>
          <a:p>
            <a:endParaRPr lang="en-US" sz="10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custDataLst>
              <p:tags r:id="rId1"/>
            </p:custDataLst>
          </p:nvPr>
        </p:nvSpPr>
        <p:spPr>
          <a:noFill/>
          <a:ln/>
        </p:spPr>
        <p:txBody>
          <a:bodyPr/>
          <a:lstStyle/>
          <a:p>
            <a:endParaRPr lang="en-US" sz="10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endParaRPr lang="en-US"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477554"/>
        </a:solidFill>
        <a:effectLst/>
      </p:bgPr>
    </p:bg>
    <p:spTree>
      <p:nvGrpSpPr>
        <p:cNvPr id="1" name=""/>
        <p:cNvGrpSpPr/>
        <p:nvPr/>
      </p:nvGrpSpPr>
      <p:grpSpPr>
        <a:xfrm>
          <a:off x="0" y="0"/>
          <a:ext cx="0" cy="0"/>
          <a:chOff x="0" y="0"/>
          <a:chExt cx="0" cy="0"/>
        </a:xfrm>
      </p:grpSpPr>
      <p:sp>
        <p:nvSpPr>
          <p:cNvPr id="3" name="Text Box 39"/>
          <p:cNvSpPr txBox="1">
            <a:spLocks noChangeArrowheads="1"/>
          </p:cNvSpPr>
          <p:nvPr userDrawn="1"/>
        </p:nvSpPr>
        <p:spPr bwMode="auto">
          <a:xfrm>
            <a:off x="152400" y="-549275"/>
            <a:ext cx="1828800" cy="3140075"/>
          </a:xfrm>
          <a:prstGeom prst="rect">
            <a:avLst/>
          </a:prstGeom>
          <a:noFill/>
          <a:ln w="9525">
            <a:noFill/>
            <a:miter lim="800000"/>
            <a:headEnd/>
            <a:tailEnd/>
          </a:ln>
          <a:effectLst/>
        </p:spPr>
        <p:txBody>
          <a:bodyPr>
            <a:spAutoFit/>
          </a:bodyPr>
          <a:lstStyle/>
          <a:p>
            <a:pPr>
              <a:spcBef>
                <a:spcPct val="50000"/>
              </a:spcBef>
              <a:defRPr/>
            </a:pPr>
            <a:r>
              <a:rPr lang="en-US" sz="20000">
                <a:solidFill>
                  <a:schemeClr val="bg1"/>
                </a:solidFill>
              </a:rPr>
              <a:t>2</a:t>
            </a:r>
          </a:p>
        </p:txBody>
      </p:sp>
      <p:sp>
        <p:nvSpPr>
          <p:cNvPr id="4" name="Text Box 41"/>
          <p:cNvSpPr txBox="1">
            <a:spLocks noChangeArrowheads="1"/>
          </p:cNvSpPr>
          <p:nvPr userDrawn="1"/>
        </p:nvSpPr>
        <p:spPr bwMode="auto">
          <a:xfrm>
            <a:off x="1219200" y="-549275"/>
            <a:ext cx="1828800" cy="3140075"/>
          </a:xfrm>
          <a:prstGeom prst="rect">
            <a:avLst/>
          </a:prstGeom>
          <a:noFill/>
          <a:ln w="9525">
            <a:noFill/>
            <a:miter lim="800000"/>
            <a:headEnd/>
            <a:tailEnd/>
          </a:ln>
          <a:effectLst/>
        </p:spPr>
        <p:txBody>
          <a:bodyPr>
            <a:spAutoFit/>
          </a:bodyPr>
          <a:lstStyle/>
          <a:p>
            <a:pPr>
              <a:spcBef>
                <a:spcPct val="50000"/>
              </a:spcBef>
              <a:defRPr/>
            </a:pPr>
            <a:r>
              <a:rPr lang="en-US" sz="20000">
                <a:solidFill>
                  <a:schemeClr val="bg1"/>
                </a:solidFill>
              </a:rPr>
              <a:t>4</a:t>
            </a:r>
          </a:p>
        </p:txBody>
      </p:sp>
      <p:sp>
        <p:nvSpPr>
          <p:cNvPr id="3106" name="Rectangle 34"/>
          <p:cNvSpPr>
            <a:spLocks noGrp="1" noChangeArrowheads="1"/>
          </p:cNvSpPr>
          <p:nvPr>
            <p:ph type="ctrTitle" sz="quarter"/>
          </p:nvPr>
        </p:nvSpPr>
        <p:spPr>
          <a:xfrm>
            <a:off x="381000" y="2133600"/>
            <a:ext cx="8458200" cy="2057400"/>
          </a:xfrm>
          <a:noFill/>
        </p:spPr>
        <p:txBody>
          <a:bodyPr anchor="ctr"/>
          <a:lstStyle>
            <a:lvl1pPr algn="ctr">
              <a:defRPr sz="5400" i="1">
                <a:latin typeface="Times New Roman" pitchFamily="18" charset="0"/>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662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143000"/>
            <a:ext cx="3522663"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18063" y="1143000"/>
            <a:ext cx="35242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7" name="Rectangle 69"/>
          <p:cNvSpPr>
            <a:spLocks noChangeArrowheads="1"/>
          </p:cNvSpPr>
          <p:nvPr userDrawn="1"/>
        </p:nvSpPr>
        <p:spPr bwMode="auto">
          <a:xfrm>
            <a:off x="0" y="0"/>
            <a:ext cx="9144000" cy="720725"/>
          </a:xfrm>
          <a:prstGeom prst="rect">
            <a:avLst/>
          </a:prstGeom>
          <a:solidFill>
            <a:srgbClr val="8C202A"/>
          </a:solidFill>
          <a:ln w="9525">
            <a:solidFill>
              <a:srgbClr val="30206C"/>
            </a:solidFill>
            <a:miter lim="800000"/>
            <a:headEnd/>
            <a:tailEnd/>
          </a:ln>
          <a:effectLst/>
        </p:spPr>
        <p:txBody>
          <a:bodyPr wrap="none" anchor="ctr"/>
          <a:lstStyle/>
          <a:p>
            <a:pPr>
              <a:defRPr/>
            </a:pPr>
            <a:endParaRPr lang="en-US"/>
          </a:p>
        </p:txBody>
      </p:sp>
      <p:sp>
        <p:nvSpPr>
          <p:cNvPr id="2051" name="Rectangle 34"/>
          <p:cNvSpPr>
            <a:spLocks noGrp="1" noChangeArrowheads="1"/>
          </p:cNvSpPr>
          <p:nvPr>
            <p:ph type="title"/>
          </p:nvPr>
        </p:nvSpPr>
        <p:spPr bwMode="auto">
          <a:xfrm>
            <a:off x="0" y="0"/>
            <a:ext cx="9144000" cy="762000"/>
          </a:xfrm>
          <a:prstGeom prst="rect">
            <a:avLst/>
          </a:prstGeom>
          <a:solidFill>
            <a:srgbClr val="477554"/>
          </a:solid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052" name="Rectangle 39"/>
          <p:cNvSpPr>
            <a:spLocks noGrp="1" noChangeArrowheads="1"/>
          </p:cNvSpPr>
          <p:nvPr>
            <p:ph type="body" idx="1"/>
          </p:nvPr>
        </p:nvSpPr>
        <p:spPr bwMode="auto">
          <a:xfrm>
            <a:off x="1143000" y="1143000"/>
            <a:ext cx="7199313"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75"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227013" indent="-227013" algn="l" rtl="0" eaLnBrk="0" fontAlgn="base" hangingPunct="0">
        <a:spcBef>
          <a:spcPct val="60000"/>
        </a:spcBef>
        <a:spcAft>
          <a:spcPct val="0"/>
        </a:spcAft>
        <a:buClr>
          <a:schemeClr val="bg2"/>
        </a:buClr>
        <a:buChar char="•"/>
        <a:defRPr sz="3200">
          <a:solidFill>
            <a:schemeClr val="bg2"/>
          </a:solidFill>
          <a:latin typeface="+mn-lt"/>
          <a:ea typeface="+mn-ea"/>
          <a:cs typeface="+mn-cs"/>
        </a:defRPr>
      </a:lvl1pPr>
      <a:lvl2pPr marL="681038" indent="-227013" algn="l" rtl="0" eaLnBrk="0" fontAlgn="base" hangingPunct="0">
        <a:spcBef>
          <a:spcPct val="20000"/>
        </a:spcBef>
        <a:spcAft>
          <a:spcPct val="0"/>
        </a:spcAft>
        <a:buClr>
          <a:schemeClr val="bg2"/>
        </a:buClr>
        <a:buFont typeface="Wingdings" pitchFamily="2" charset="2"/>
        <a:buChar char="§"/>
        <a:defRPr sz="3200">
          <a:solidFill>
            <a:schemeClr val="bg2"/>
          </a:solidFill>
          <a:latin typeface="+mn-lt"/>
        </a:defRPr>
      </a:lvl2pPr>
      <a:lvl3pPr marL="1143000" indent="-228600" algn="l" rtl="0" eaLnBrk="0" fontAlgn="base" hangingPunct="0">
        <a:spcBef>
          <a:spcPct val="20000"/>
        </a:spcBef>
        <a:spcAft>
          <a:spcPct val="0"/>
        </a:spcAft>
        <a:buClr>
          <a:schemeClr val="bg2"/>
        </a:buClr>
        <a:buSzPct val="60000"/>
        <a:buFont typeface="Wingdings" pitchFamily="2" charset="2"/>
        <a:buChar char="q"/>
        <a:defRPr sz="3200">
          <a:solidFill>
            <a:schemeClr val="bg2"/>
          </a:solidFill>
          <a:latin typeface="+mn-lt"/>
        </a:defRPr>
      </a:lvl3pPr>
      <a:lvl4pPr marL="1600200" indent="-228600" algn="l" rtl="0" eaLnBrk="0" fontAlgn="base" hangingPunct="0">
        <a:spcBef>
          <a:spcPct val="20000"/>
        </a:spcBef>
        <a:spcAft>
          <a:spcPct val="0"/>
        </a:spcAft>
        <a:buClr>
          <a:schemeClr val="bg2"/>
        </a:buClr>
        <a:buSzPct val="75000"/>
        <a:buFont typeface="Wingdings" pitchFamily="2" charset="2"/>
        <a:buChar char="Ø"/>
        <a:defRPr sz="3200">
          <a:solidFill>
            <a:schemeClr val="bg2"/>
          </a:solidFill>
          <a:latin typeface="+mn-lt"/>
        </a:defRPr>
      </a:lvl4pPr>
      <a:lvl5pPr marL="2057400" indent="-228600" algn="l" rtl="0" eaLnBrk="0" fontAlgn="base" hangingPunct="0">
        <a:spcBef>
          <a:spcPct val="20000"/>
        </a:spcBef>
        <a:spcAft>
          <a:spcPct val="0"/>
        </a:spcAft>
        <a:buClr>
          <a:schemeClr val="bg2"/>
        </a:buClr>
        <a:buSzPct val="60000"/>
        <a:buFont typeface="Wingdings" pitchFamily="2" charset="2"/>
        <a:buChar char="v"/>
        <a:defRPr sz="3200">
          <a:solidFill>
            <a:schemeClr val="bg2"/>
          </a:solidFill>
          <a:latin typeface="+mn-lt"/>
        </a:defRPr>
      </a:lvl5pPr>
      <a:lvl6pPr marL="25146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6pPr>
      <a:lvl7pPr marL="29718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7pPr>
      <a:lvl8pPr marL="34290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8pPr>
      <a:lvl9pPr marL="38862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5" name="Rectangle 2"/>
          <p:cNvSpPr>
            <a:spLocks noGrp="1" noChangeArrowheads="1"/>
          </p:cNvSpPr>
          <p:nvPr>
            <p:ph type="title"/>
          </p:nvPr>
        </p:nvSpPr>
        <p:spPr bwMode="auto">
          <a:xfrm>
            <a:off x="0" y="0"/>
            <a:ext cx="9144000" cy="363538"/>
          </a:xfrm>
          <a:prstGeom prst="rect">
            <a:avLst/>
          </a:prstGeom>
          <a:solidFill>
            <a:srgbClr val="477554"/>
          </a:solidFill>
          <a:ln w="9525">
            <a:noFill/>
            <a:miter lim="800000"/>
            <a:headEnd/>
            <a:tailEnd/>
          </a:ln>
        </p:spPr>
        <p:txBody>
          <a:bodyPr vert="horz" wrap="square" lIns="91440" tIns="45720" rIns="91440" bIns="73152" numCol="1" anchor="t" anchorCtr="0" compatLnSpc="1">
            <a:prstTxWarp prst="textNoShape">
              <a:avLst/>
            </a:prstTxWarp>
            <a:spAutoFit/>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74" r:id="rId1"/>
  </p:sldLayoutIdLst>
  <p:txStyles>
    <p:titleStyle>
      <a:lvl1pPr algn="l" rtl="0" eaLnBrk="0" fontAlgn="base" hangingPunct="0">
        <a:spcBef>
          <a:spcPct val="0"/>
        </a:spcBef>
        <a:spcAft>
          <a:spcPct val="0"/>
        </a:spcAft>
        <a:defRPr sz="1600">
          <a:solidFill>
            <a:schemeClr val="bg1"/>
          </a:solidFill>
          <a:latin typeface="+mj-lt"/>
          <a:ea typeface="+mj-ea"/>
          <a:cs typeface="+mj-cs"/>
        </a:defRPr>
      </a:lvl1pPr>
      <a:lvl2pPr algn="l" rtl="0" eaLnBrk="0" fontAlgn="base" hangingPunct="0">
        <a:spcBef>
          <a:spcPct val="0"/>
        </a:spcBef>
        <a:spcAft>
          <a:spcPct val="0"/>
        </a:spcAft>
        <a:defRPr sz="1600">
          <a:solidFill>
            <a:schemeClr val="bg1"/>
          </a:solidFill>
          <a:latin typeface="Arial" charset="0"/>
        </a:defRPr>
      </a:lvl2pPr>
      <a:lvl3pPr algn="l" rtl="0" eaLnBrk="0" fontAlgn="base" hangingPunct="0">
        <a:spcBef>
          <a:spcPct val="0"/>
        </a:spcBef>
        <a:spcAft>
          <a:spcPct val="0"/>
        </a:spcAft>
        <a:defRPr sz="1600">
          <a:solidFill>
            <a:schemeClr val="bg1"/>
          </a:solidFill>
          <a:latin typeface="Arial" charset="0"/>
        </a:defRPr>
      </a:lvl3pPr>
      <a:lvl4pPr algn="l" rtl="0" eaLnBrk="0" fontAlgn="base" hangingPunct="0">
        <a:spcBef>
          <a:spcPct val="0"/>
        </a:spcBef>
        <a:spcAft>
          <a:spcPct val="0"/>
        </a:spcAft>
        <a:defRPr sz="1600">
          <a:solidFill>
            <a:schemeClr val="bg1"/>
          </a:solidFill>
          <a:latin typeface="Arial" charset="0"/>
        </a:defRPr>
      </a:lvl4pPr>
      <a:lvl5pPr algn="l" rtl="0" eaLnBrk="0" fontAlgn="base" hangingPunct="0">
        <a:spcBef>
          <a:spcPct val="0"/>
        </a:spcBef>
        <a:spcAft>
          <a:spcPct val="0"/>
        </a:spcAft>
        <a:defRPr sz="1600">
          <a:solidFill>
            <a:schemeClr val="bg1"/>
          </a:solidFill>
          <a:latin typeface="Arial" charset="0"/>
        </a:defRPr>
      </a:lvl5pPr>
      <a:lvl6pPr marL="457200" algn="l" rtl="0" fontAlgn="base">
        <a:spcBef>
          <a:spcPct val="0"/>
        </a:spcBef>
        <a:spcAft>
          <a:spcPct val="0"/>
        </a:spcAft>
        <a:defRPr sz="1600">
          <a:solidFill>
            <a:schemeClr val="bg1"/>
          </a:solidFill>
          <a:latin typeface="Arial" charset="0"/>
        </a:defRPr>
      </a:lvl6pPr>
      <a:lvl7pPr marL="914400" algn="l" rtl="0" fontAlgn="base">
        <a:spcBef>
          <a:spcPct val="0"/>
        </a:spcBef>
        <a:spcAft>
          <a:spcPct val="0"/>
        </a:spcAft>
        <a:defRPr sz="1600">
          <a:solidFill>
            <a:schemeClr val="bg1"/>
          </a:solidFill>
          <a:latin typeface="Arial" charset="0"/>
        </a:defRPr>
      </a:lvl7pPr>
      <a:lvl8pPr marL="1371600" algn="l" rtl="0" fontAlgn="base">
        <a:spcBef>
          <a:spcPct val="0"/>
        </a:spcBef>
        <a:spcAft>
          <a:spcPct val="0"/>
        </a:spcAft>
        <a:defRPr sz="1600">
          <a:solidFill>
            <a:schemeClr val="bg1"/>
          </a:solidFill>
          <a:latin typeface="Arial" charset="0"/>
        </a:defRPr>
      </a:lvl8pPr>
      <a:lvl9pPr marL="1828800" algn="l" rtl="0" fontAlgn="base">
        <a:spcBef>
          <a:spcPct val="0"/>
        </a:spcBef>
        <a:spcAft>
          <a:spcPct val="0"/>
        </a:spcAft>
        <a:defRPr sz="1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noFill/>
        </p:spPr>
        <p:txBody>
          <a:bodyPr/>
          <a:lstStyle/>
          <a:p>
            <a:pPr eaLnBrk="1" hangingPunct="1"/>
            <a:r>
              <a:rPr lang="en-US" smtClean="0"/>
              <a:t>Evolution of Genes and Genomes</a:t>
            </a:r>
          </a:p>
        </p:txBody>
      </p:sp>
      <p:pic>
        <p:nvPicPr>
          <p:cNvPr id="5123" name="Picture 3" descr="Life9e-Ch24-Opener-1.jpg"/>
          <p:cNvPicPr>
            <a:picLocks noChangeAspect="1"/>
          </p:cNvPicPr>
          <p:nvPr/>
        </p:nvPicPr>
        <p:blipFill>
          <a:blip r:embed="rId3" cstate="print"/>
          <a:srcRect l="5000" t="3944" r="5000" b="3944"/>
          <a:stretch>
            <a:fillRect/>
          </a:stretch>
        </p:blipFill>
        <p:spPr bwMode="auto">
          <a:xfrm>
            <a:off x="6019800" y="4514850"/>
            <a:ext cx="3124200"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4" descr="Life9e-Fig-24-06-0R"/>
          <p:cNvPicPr preferRelativeResize="0">
            <a:picLocks noGrp="1" noChangeAspect="1" noChangeArrowheads="1"/>
          </p:cNvPicPr>
          <p:nvPr>
            <p:ph sz="half" idx="2"/>
          </p:nvPr>
        </p:nvPicPr>
        <p:blipFill>
          <a:blip r:embed="rId3" cstate="print"/>
          <a:srcRect/>
          <a:stretch>
            <a:fillRect/>
          </a:stretch>
        </p:blipFill>
        <p:spPr>
          <a:xfrm>
            <a:off x="4059238" y="1981200"/>
            <a:ext cx="5084762" cy="3722688"/>
          </a:xfrm>
          <a:noFill/>
        </p:spPr>
      </p:pic>
      <p:sp>
        <p:nvSpPr>
          <p:cNvPr id="15363" name="Rectangle 2"/>
          <p:cNvSpPr>
            <a:spLocks noGrp="1" noChangeArrowheads="1"/>
          </p:cNvSpPr>
          <p:nvPr>
            <p:ph type="title"/>
          </p:nvPr>
        </p:nvSpPr>
        <p:spPr/>
        <p:txBody>
          <a:bodyPr/>
          <a:lstStyle/>
          <a:p>
            <a:pPr eaLnBrk="1" hangingPunct="1"/>
            <a:r>
              <a:rPr lang="en-US" smtClean="0"/>
              <a:t>24.2 What Do Genomes Reveal About Evolutionary Processes?</a:t>
            </a:r>
          </a:p>
        </p:txBody>
      </p:sp>
      <p:sp>
        <p:nvSpPr>
          <p:cNvPr id="15364" name="Rectangle 3"/>
          <p:cNvSpPr>
            <a:spLocks noGrp="1" noChangeArrowheads="1"/>
          </p:cNvSpPr>
          <p:nvPr>
            <p:ph sz="half" idx="1"/>
          </p:nvPr>
        </p:nvSpPr>
        <p:spPr>
          <a:xfrm>
            <a:off x="228600" y="990600"/>
            <a:ext cx="4267200" cy="5638800"/>
          </a:xfrm>
        </p:spPr>
        <p:txBody>
          <a:bodyPr/>
          <a:lstStyle/>
          <a:p>
            <a:pPr eaLnBrk="1" hangingPunct="1">
              <a:buFontTx/>
              <a:buNone/>
            </a:pPr>
            <a:r>
              <a:rPr lang="en-US" smtClean="0"/>
              <a:t>Substitution rates vary.</a:t>
            </a:r>
          </a:p>
          <a:p>
            <a:pPr eaLnBrk="1" hangingPunct="1">
              <a:buFontTx/>
              <a:buNone/>
            </a:pPr>
            <a:r>
              <a:rPr lang="en-US" smtClean="0"/>
              <a:t>The rate is even higher in </a:t>
            </a:r>
            <a:r>
              <a:rPr lang="en-US" b="1" smtClean="0"/>
              <a:t>pseudogenes</a:t>
            </a:r>
            <a:r>
              <a:rPr lang="en-US" smtClean="0"/>
              <a:t>, duplicates copies of genes that are no longer functional.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smtClean="0"/>
              <a:t>24.2 What Do Genomes Reveal About Evolutionary Processes?</a:t>
            </a:r>
          </a:p>
        </p:txBody>
      </p:sp>
      <p:sp>
        <p:nvSpPr>
          <p:cNvPr id="17411" name="Rectangle 3"/>
          <p:cNvSpPr>
            <a:spLocks noGrp="1" noChangeArrowheads="1"/>
          </p:cNvSpPr>
          <p:nvPr>
            <p:ph type="body" idx="4294967295"/>
          </p:nvPr>
        </p:nvSpPr>
        <p:spPr>
          <a:xfrm>
            <a:off x="762000" y="1219200"/>
            <a:ext cx="7656513" cy="4953000"/>
          </a:xfrm>
        </p:spPr>
        <p:txBody>
          <a:bodyPr/>
          <a:lstStyle/>
          <a:p>
            <a:pPr eaLnBrk="1" hangingPunct="1">
              <a:buFontTx/>
              <a:buNone/>
            </a:pPr>
            <a:r>
              <a:rPr lang="en-US" smtClean="0"/>
              <a:t>If most mutations are neutral, and the mutation rate is constant, macromolecules evolving in different populations should diverge from one another at a constant rate: The “molecular clock.”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r>
              <a:rPr lang="en-US" smtClean="0"/>
              <a:t>24.2 What Do Genomes Reveal About Evolutionary Processes?</a:t>
            </a:r>
          </a:p>
        </p:txBody>
      </p:sp>
      <p:sp>
        <p:nvSpPr>
          <p:cNvPr id="20483" name="Rectangle 3"/>
          <p:cNvSpPr>
            <a:spLocks noGrp="1" noChangeArrowheads="1"/>
          </p:cNvSpPr>
          <p:nvPr>
            <p:ph type="body" idx="4294967295"/>
          </p:nvPr>
        </p:nvSpPr>
        <p:spPr>
          <a:xfrm>
            <a:off x="381000" y="762000"/>
            <a:ext cx="8037513" cy="5410200"/>
          </a:xfrm>
        </p:spPr>
        <p:txBody>
          <a:bodyPr/>
          <a:lstStyle/>
          <a:p>
            <a:pPr eaLnBrk="1" hangingPunct="1"/>
            <a:r>
              <a:rPr lang="en-US" sz="2800" dirty="0" smtClean="0"/>
              <a:t>If an amino acid replacement is </a:t>
            </a:r>
            <a:r>
              <a:rPr lang="en-US" sz="2800" i="1" dirty="0" smtClean="0"/>
              <a:t>neutral</a:t>
            </a:r>
            <a:r>
              <a:rPr lang="en-US" sz="2800" dirty="0" smtClean="0"/>
              <a:t> with respect to fitness, the two rates are expected to be similar; the ratio would be close to one</a:t>
            </a:r>
          </a:p>
          <a:p>
            <a:pPr eaLnBrk="1" hangingPunct="1"/>
            <a:r>
              <a:rPr lang="en-US" sz="2800" dirty="0" smtClean="0"/>
              <a:t>If an amino acid position is under </a:t>
            </a:r>
            <a:r>
              <a:rPr lang="en-US" sz="2800" i="1" dirty="0" smtClean="0"/>
              <a:t>positive selection for change</a:t>
            </a:r>
            <a:r>
              <a:rPr lang="en-US" sz="2800" dirty="0" smtClean="0"/>
              <a:t>, the rate of </a:t>
            </a:r>
            <a:r>
              <a:rPr lang="en-US" sz="2800" dirty="0" err="1" smtClean="0"/>
              <a:t>nonsynonymous</a:t>
            </a:r>
            <a:r>
              <a:rPr lang="en-US" sz="2800" dirty="0" smtClean="0"/>
              <a:t> substitutions should be much higher than </a:t>
            </a:r>
            <a:r>
              <a:rPr lang="en-US" sz="2800" dirty="0" smtClean="0"/>
              <a:t>synonymous</a:t>
            </a:r>
          </a:p>
          <a:p>
            <a:pPr eaLnBrk="1" hangingPunct="1"/>
            <a:r>
              <a:rPr lang="en-US" sz="2800" dirty="0" smtClean="0"/>
              <a:t>If an amino acid position is under </a:t>
            </a:r>
            <a:r>
              <a:rPr lang="en-US" sz="2800" i="1" dirty="0" smtClean="0"/>
              <a:t>purifying selection</a:t>
            </a:r>
            <a:r>
              <a:rPr lang="en-US" sz="2800" dirty="0" smtClean="0"/>
              <a:t>, the rate of synonymous substitutions should be much higher than </a:t>
            </a:r>
            <a:r>
              <a:rPr lang="en-US" sz="2800" dirty="0" err="1" smtClean="0"/>
              <a:t>nonsynonymous</a:t>
            </a:r>
            <a:endParaRPr lang="en-US" sz="2800" dirty="0" smtClean="0"/>
          </a:p>
          <a:p>
            <a:pPr eaLnBrk="1" hangingPunct="1">
              <a:buFontTx/>
              <a:buNone/>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en-US" smtClean="0"/>
              <a:t>24.2 What Do Genomes Reveal About Evolutionary Processes?</a:t>
            </a:r>
          </a:p>
        </p:txBody>
      </p:sp>
      <p:sp>
        <p:nvSpPr>
          <p:cNvPr id="24579" name="Rectangle 3"/>
          <p:cNvSpPr>
            <a:spLocks noGrp="1" noChangeArrowheads="1"/>
          </p:cNvSpPr>
          <p:nvPr>
            <p:ph type="body" idx="4294967295"/>
          </p:nvPr>
        </p:nvSpPr>
        <p:spPr>
          <a:xfrm>
            <a:off x="762000" y="1219200"/>
            <a:ext cx="7656513" cy="4953000"/>
          </a:xfrm>
        </p:spPr>
        <p:txBody>
          <a:bodyPr/>
          <a:lstStyle/>
          <a:p>
            <a:pPr eaLnBrk="1" hangingPunct="1">
              <a:buFontTx/>
              <a:buNone/>
            </a:pPr>
            <a:r>
              <a:rPr lang="en-US" smtClean="0"/>
              <a:t>Lysozyme-coding sequences were compared in foregut fermenters and their non-fermenting relatives, and rates of substitutions were determined.</a:t>
            </a:r>
          </a:p>
          <a:p>
            <a:pPr eaLnBrk="1" hangingPunct="1">
              <a:buFontTx/>
              <a:buNone/>
            </a:pPr>
            <a:r>
              <a:rPr lang="en-US" smtClean="0"/>
              <a:t>Replacements in lysozyme happened at a much higher rate in the lineage leading to langurs.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Figure 24.7  Convergent Molecular Evolution of Lysozyme (Part 1)</a:t>
            </a:r>
          </a:p>
        </p:txBody>
      </p:sp>
      <p:sp>
        <p:nvSpPr>
          <p:cNvPr id="25603" name="Rectangle 3"/>
          <p:cNvSpPr>
            <a:spLocks noGrp="1" noChangeArrowheads="1"/>
          </p:cNvSpPr>
          <p:nvPr>
            <p:ph type="body" idx="1"/>
          </p:nvPr>
        </p:nvSpPr>
        <p:spPr/>
        <p:txBody>
          <a:bodyPr/>
          <a:lstStyle/>
          <a:p>
            <a:endParaRPr lang="en-US" smtClean="0"/>
          </a:p>
        </p:txBody>
      </p:sp>
      <p:pic>
        <p:nvPicPr>
          <p:cNvPr id="25604" name="Picture 4" descr="Life9e-Fig-24-07-1R"/>
          <p:cNvPicPr preferRelativeResize="0">
            <a:picLocks noChangeAspect="1" noChangeArrowheads="1"/>
          </p:cNvPicPr>
          <p:nvPr/>
        </p:nvPicPr>
        <p:blipFill>
          <a:blip r:embed="rId3" cstate="print"/>
          <a:srcRect/>
          <a:stretch>
            <a:fillRect/>
          </a:stretch>
        </p:blipFill>
        <p:spPr bwMode="auto">
          <a:xfrm>
            <a:off x="177800" y="431800"/>
            <a:ext cx="8778875" cy="642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en-US" smtClean="0"/>
              <a:t>24.2 What Do Genomes Reveal About Evolutionary Processes?</a:t>
            </a:r>
          </a:p>
        </p:txBody>
      </p:sp>
      <p:sp>
        <p:nvSpPr>
          <p:cNvPr id="26627" name="Rectangle 3"/>
          <p:cNvSpPr>
            <a:spLocks noGrp="1" noChangeArrowheads="1"/>
          </p:cNvSpPr>
          <p:nvPr>
            <p:ph type="body" idx="4294967295"/>
          </p:nvPr>
        </p:nvSpPr>
        <p:spPr>
          <a:xfrm>
            <a:off x="762000" y="1219200"/>
            <a:ext cx="7656513" cy="4953000"/>
          </a:xfrm>
        </p:spPr>
        <p:txBody>
          <a:bodyPr/>
          <a:lstStyle/>
          <a:p>
            <a:pPr eaLnBrk="1" hangingPunct="1">
              <a:buFontTx/>
              <a:buNone/>
            </a:pPr>
            <a:r>
              <a:rPr lang="en-US" smtClean="0"/>
              <a:t>For many amino acid positions of lysozyme, the rate of synonymous substitutions is higher—indicating purifying selection. </a:t>
            </a:r>
          </a:p>
          <a:p>
            <a:pPr eaLnBrk="1" hangingPunct="1">
              <a:buFontTx/>
              <a:buNone/>
            </a:pPr>
            <a:r>
              <a:rPr lang="en-US" smtClean="0"/>
              <a:t>At other positions, the rate of synonymous and nonsynonymous substitutions are similar.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ife9e-Fig-24-07-2R"/>
          <p:cNvPicPr preferRelativeResize="0">
            <a:picLocks noGrp="1" noChangeAspect="1" noChangeArrowheads="1"/>
          </p:cNvPicPr>
          <p:nvPr>
            <p:ph sz="half" idx="2"/>
          </p:nvPr>
        </p:nvPicPr>
        <p:blipFill>
          <a:blip r:embed="rId3" cstate="print"/>
          <a:srcRect/>
          <a:stretch>
            <a:fillRect/>
          </a:stretch>
        </p:blipFill>
        <p:spPr bwMode="auto">
          <a:xfrm>
            <a:off x="4070195" y="1905000"/>
            <a:ext cx="5397655" cy="3951854"/>
          </a:xfrm>
          <a:prstGeom prst="rect">
            <a:avLst/>
          </a:prstGeom>
          <a:noFill/>
          <a:ln w="9525">
            <a:noFill/>
            <a:miter lim="800000"/>
            <a:headEnd/>
            <a:tailEnd/>
          </a:ln>
        </p:spPr>
      </p:pic>
      <p:sp>
        <p:nvSpPr>
          <p:cNvPr id="27650" name="Rectangle 2"/>
          <p:cNvSpPr>
            <a:spLocks noGrp="1" noChangeArrowheads="1"/>
          </p:cNvSpPr>
          <p:nvPr>
            <p:ph type="title"/>
          </p:nvPr>
        </p:nvSpPr>
        <p:spPr/>
        <p:txBody>
          <a:bodyPr/>
          <a:lstStyle/>
          <a:p>
            <a:pPr eaLnBrk="1" hangingPunct="1"/>
            <a:r>
              <a:rPr lang="en-US" smtClean="0"/>
              <a:t>24.2 What Do Genomes Reveal About Evolutionary Processes?</a:t>
            </a:r>
          </a:p>
        </p:txBody>
      </p:sp>
      <p:sp>
        <p:nvSpPr>
          <p:cNvPr id="27651" name="Rectangle 3"/>
          <p:cNvSpPr>
            <a:spLocks noGrp="1" noChangeArrowheads="1"/>
          </p:cNvSpPr>
          <p:nvPr>
            <p:ph sz="half" idx="1"/>
          </p:nvPr>
        </p:nvSpPr>
        <p:spPr>
          <a:xfrm>
            <a:off x="0" y="838200"/>
            <a:ext cx="4665663" cy="5791200"/>
          </a:xfrm>
        </p:spPr>
        <p:txBody>
          <a:bodyPr/>
          <a:lstStyle/>
          <a:p>
            <a:pPr eaLnBrk="1" hangingPunct="1">
              <a:buFontTx/>
              <a:buNone/>
            </a:pPr>
            <a:r>
              <a:rPr lang="en-US" dirty="0" err="1" smtClean="0"/>
              <a:t>Langurs</a:t>
            </a:r>
            <a:r>
              <a:rPr lang="en-US" dirty="0" smtClean="0"/>
              <a:t> and ruminants do not share a recent common ancestor. The </a:t>
            </a:r>
            <a:r>
              <a:rPr lang="en-US" dirty="0" err="1" smtClean="0"/>
              <a:t>lysozymes</a:t>
            </a:r>
            <a:r>
              <a:rPr lang="en-US" dirty="0" smtClean="0"/>
              <a:t> have undergone </a:t>
            </a:r>
            <a:r>
              <a:rPr lang="en-US" i="1" dirty="0" smtClean="0"/>
              <a:t>evolutionary convergence </a:t>
            </a:r>
            <a:r>
              <a:rPr lang="en-US" dirty="0" smtClean="0"/>
              <a:t>at some amino acid positions.</a:t>
            </a:r>
          </a:p>
          <a:p>
            <a:pPr eaLnBrk="1" hangingPunct="1">
              <a:buFontTx/>
              <a:buNone/>
            </a:pPr>
            <a:r>
              <a:rPr lang="en-US" dirty="0" err="1" smtClean="0"/>
              <a:t>Lysozyme</a:t>
            </a:r>
            <a:r>
              <a:rPr lang="en-US" dirty="0" smtClean="0"/>
              <a:t> in the crop of the hoatzin, a foregut-fermenting bird, has similar adaptations as those of </a:t>
            </a:r>
            <a:r>
              <a:rPr lang="en-US" dirty="0" err="1" smtClean="0"/>
              <a:t>langurs</a:t>
            </a:r>
            <a:r>
              <a:rPr lang="en-US" dirty="0" smtClean="0"/>
              <a:t> and cattle.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Life9e-Fig-24-08-0"/>
          <p:cNvPicPr preferRelativeResize="0">
            <a:picLocks noChangeAspect="1" noChangeArrowheads="1"/>
          </p:cNvPicPr>
          <p:nvPr/>
        </p:nvPicPr>
        <p:blipFill>
          <a:blip r:embed="rId3" cstate="print"/>
          <a:srcRect/>
          <a:stretch>
            <a:fillRect/>
          </a:stretch>
        </p:blipFill>
        <p:spPr bwMode="auto">
          <a:xfrm>
            <a:off x="0" y="609600"/>
            <a:ext cx="8737600" cy="6395986"/>
          </a:xfrm>
          <a:prstGeom prst="rect">
            <a:avLst/>
          </a:prstGeom>
          <a:noFill/>
          <a:ln w="9525">
            <a:noFill/>
            <a:miter lim="800000"/>
            <a:headEnd/>
            <a:tailEnd/>
          </a:ln>
        </p:spPr>
      </p:pic>
      <p:sp>
        <p:nvSpPr>
          <p:cNvPr id="30722" name="Rectangle 2"/>
          <p:cNvSpPr>
            <a:spLocks noGrp="1" noChangeArrowheads="1"/>
          </p:cNvSpPr>
          <p:nvPr>
            <p:ph type="title"/>
          </p:nvPr>
        </p:nvSpPr>
        <p:spPr/>
        <p:txBody>
          <a:bodyPr/>
          <a:lstStyle/>
          <a:p>
            <a:r>
              <a:rPr lang="en-US" smtClean="0"/>
              <a:t>Figure 24.8  Genome Size Varies Widely</a:t>
            </a:r>
          </a:p>
        </p:txBody>
      </p:sp>
      <p:sp>
        <p:nvSpPr>
          <p:cNvPr id="30723" name="Rectangle 3"/>
          <p:cNvSpPr>
            <a:spLocks noGrp="1" noChangeArrowheads="1"/>
          </p:cNvSpPr>
          <p:nvPr>
            <p:ph type="body" idx="1"/>
          </p:nvPr>
        </p:nvSpPr>
        <p:spPr/>
        <p:txBody>
          <a:bodyPr/>
          <a:lstStyle/>
          <a:p>
            <a:endParaRPr lang="en-US" dirty="0" smtClean="0"/>
          </a:p>
        </p:txBody>
      </p:sp>
      <p:sp>
        <p:nvSpPr>
          <p:cNvPr id="5" name="Rectangle 4"/>
          <p:cNvSpPr/>
          <p:nvPr/>
        </p:nvSpPr>
        <p:spPr>
          <a:xfrm>
            <a:off x="0" y="381000"/>
            <a:ext cx="9144000" cy="461665"/>
          </a:xfrm>
          <a:prstGeom prst="rect">
            <a:avLst/>
          </a:prstGeom>
        </p:spPr>
        <p:txBody>
          <a:bodyPr wrap="square">
            <a:spAutoFit/>
          </a:bodyPr>
          <a:lstStyle/>
          <a:p>
            <a:r>
              <a:rPr lang="en-US" dirty="0" smtClean="0"/>
              <a:t>A larger genome does not always indicate greater complexity.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ife9e-Fig-24-09-0"/>
          <p:cNvPicPr preferRelativeResize="0">
            <a:picLocks noGrp="1" noChangeAspect="1" noChangeArrowheads="1"/>
          </p:cNvPicPr>
          <p:nvPr>
            <p:ph sz="half" idx="2"/>
          </p:nvPr>
        </p:nvPicPr>
        <p:blipFill>
          <a:blip r:embed="rId3" cstate="print"/>
          <a:srcRect/>
          <a:stretch>
            <a:fillRect/>
          </a:stretch>
        </p:blipFill>
        <p:spPr bwMode="auto">
          <a:xfrm>
            <a:off x="3161371" y="1676400"/>
            <a:ext cx="6230280" cy="4561454"/>
          </a:xfrm>
          <a:prstGeom prst="rect">
            <a:avLst/>
          </a:prstGeom>
          <a:noFill/>
          <a:ln w="9525">
            <a:noFill/>
            <a:miter lim="800000"/>
            <a:headEnd/>
            <a:tailEnd/>
          </a:ln>
        </p:spPr>
      </p:pic>
      <p:sp>
        <p:nvSpPr>
          <p:cNvPr id="31746" name="Rectangle 2"/>
          <p:cNvSpPr>
            <a:spLocks noGrp="1" noChangeArrowheads="1"/>
          </p:cNvSpPr>
          <p:nvPr>
            <p:ph type="title"/>
          </p:nvPr>
        </p:nvSpPr>
        <p:spPr/>
        <p:txBody>
          <a:bodyPr/>
          <a:lstStyle/>
          <a:p>
            <a:pPr eaLnBrk="1" hangingPunct="1"/>
            <a:r>
              <a:rPr lang="en-US" smtClean="0"/>
              <a:t>24.2 What Do Genomes Reveal About Evolutionary Processes?</a:t>
            </a:r>
          </a:p>
        </p:txBody>
      </p:sp>
      <p:sp>
        <p:nvSpPr>
          <p:cNvPr id="31747" name="Rectangle 3"/>
          <p:cNvSpPr>
            <a:spLocks noGrp="1" noChangeArrowheads="1"/>
          </p:cNvSpPr>
          <p:nvPr>
            <p:ph sz="half" idx="1"/>
          </p:nvPr>
        </p:nvSpPr>
        <p:spPr>
          <a:xfrm>
            <a:off x="1" y="838200"/>
            <a:ext cx="3733799" cy="5791200"/>
          </a:xfrm>
        </p:spPr>
        <p:txBody>
          <a:bodyPr/>
          <a:lstStyle/>
          <a:p>
            <a:pPr eaLnBrk="1" hangingPunct="1">
              <a:buFontTx/>
              <a:buNone/>
            </a:pPr>
            <a:r>
              <a:rPr lang="en-US" dirty="0" smtClean="0"/>
              <a:t>If only the protein and RNA coding portions of genomes are considered, there is much less variation in size.</a:t>
            </a:r>
          </a:p>
          <a:p>
            <a:pPr eaLnBrk="1" hangingPunct="1">
              <a:buFontTx/>
              <a:buNone/>
            </a:pPr>
            <a:r>
              <a:rPr lang="en-US" dirty="0" smtClean="0"/>
              <a:t>Much of the variation lies in the amount of </a:t>
            </a:r>
            <a:r>
              <a:rPr lang="en-US" dirty="0" err="1" smtClean="0"/>
              <a:t>noncoding</a:t>
            </a:r>
            <a:r>
              <a:rPr lang="en-US" dirty="0" smtClean="0"/>
              <a:t> DNA.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lang="en-US" smtClean="0"/>
              <a:t>24.2 What Do Genomes Reveal About Evolutionary Processes?</a:t>
            </a:r>
          </a:p>
        </p:txBody>
      </p:sp>
      <p:sp>
        <p:nvSpPr>
          <p:cNvPr id="33795" name="Rectangle 3"/>
          <p:cNvSpPr>
            <a:spLocks noGrp="1" noChangeArrowheads="1"/>
          </p:cNvSpPr>
          <p:nvPr>
            <p:ph type="body" idx="4294967295"/>
          </p:nvPr>
        </p:nvSpPr>
        <p:spPr>
          <a:xfrm>
            <a:off x="762000" y="1219200"/>
            <a:ext cx="7656513" cy="4953000"/>
          </a:xfrm>
        </p:spPr>
        <p:txBody>
          <a:bodyPr/>
          <a:lstStyle/>
          <a:p>
            <a:pPr eaLnBrk="1" hangingPunct="1">
              <a:buFontTx/>
              <a:buNone/>
            </a:pPr>
            <a:r>
              <a:rPr lang="en-US" smtClean="0"/>
              <a:t>Much of the noncoding DNA does not appear to have a function.</a:t>
            </a:r>
          </a:p>
          <a:p>
            <a:pPr eaLnBrk="1" hangingPunct="1">
              <a:buFontTx/>
              <a:buNone/>
            </a:pPr>
            <a:r>
              <a:rPr lang="en-US" smtClean="0"/>
              <a:t>Some noncoding DNA can alter the expression of surrounding genes.</a:t>
            </a:r>
          </a:p>
          <a:p>
            <a:pPr eaLnBrk="1" hangingPunct="1">
              <a:buFontTx/>
              <a:buNone/>
            </a:pPr>
            <a:r>
              <a:rPr lang="en-US" smtClean="0"/>
              <a:t>Some noncoding DNA consists of pseudogenes.</a:t>
            </a:r>
          </a:p>
          <a:p>
            <a:pPr eaLnBrk="1" hangingPunct="1">
              <a:buFontTx/>
              <a:buNone/>
            </a:pPr>
            <a:r>
              <a:rPr lang="en-US" smtClean="0"/>
              <a:t>Some consists of parasitic transposable elements.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24.1 How Are Genomes Used to Study Evolution?</a:t>
            </a:r>
          </a:p>
        </p:txBody>
      </p:sp>
      <p:sp>
        <p:nvSpPr>
          <p:cNvPr id="6147" name="Rectangle 3"/>
          <p:cNvSpPr>
            <a:spLocks noGrp="1" noChangeArrowheads="1"/>
          </p:cNvSpPr>
          <p:nvPr>
            <p:ph type="body" idx="1"/>
          </p:nvPr>
        </p:nvSpPr>
        <p:spPr>
          <a:xfrm>
            <a:off x="762000" y="1219200"/>
            <a:ext cx="7924800" cy="4953000"/>
          </a:xfrm>
        </p:spPr>
        <p:txBody>
          <a:bodyPr/>
          <a:lstStyle/>
          <a:p>
            <a:pPr eaLnBrk="1" hangingPunct="1">
              <a:lnSpc>
                <a:spcPct val="90000"/>
              </a:lnSpc>
              <a:buFontTx/>
              <a:buNone/>
            </a:pPr>
            <a:r>
              <a:rPr lang="en-US" smtClean="0"/>
              <a:t>The </a:t>
            </a:r>
            <a:r>
              <a:rPr lang="en-US" b="1" smtClean="0"/>
              <a:t>genome</a:t>
            </a:r>
            <a:r>
              <a:rPr lang="en-US" smtClean="0"/>
              <a:t> is the full set of genes plus noncoding regions of DNA.</a:t>
            </a:r>
          </a:p>
          <a:p>
            <a:pPr eaLnBrk="1" hangingPunct="1">
              <a:lnSpc>
                <a:spcPct val="90000"/>
              </a:lnSpc>
              <a:buFontTx/>
              <a:buNone/>
            </a:pPr>
            <a:r>
              <a:rPr lang="en-US" smtClean="0"/>
              <a:t>For some viruses it is RNA.</a:t>
            </a:r>
          </a:p>
          <a:p>
            <a:pPr eaLnBrk="1" hangingPunct="1">
              <a:lnSpc>
                <a:spcPct val="90000"/>
              </a:lnSpc>
              <a:buFontTx/>
              <a:buNone/>
            </a:pPr>
            <a:r>
              <a:rPr lang="en-US" smtClean="0"/>
              <a:t>Most genes are on the chromosomes, but some are in mitochondria and chloroplasts.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en-US" smtClean="0"/>
              <a:t>24.2 What Do Genomes Reveal About Evolutionary Processes?</a:t>
            </a:r>
          </a:p>
        </p:txBody>
      </p:sp>
      <p:sp>
        <p:nvSpPr>
          <p:cNvPr id="34819" name="Rectangle 3"/>
          <p:cNvSpPr>
            <a:spLocks noGrp="1" noChangeArrowheads="1"/>
          </p:cNvSpPr>
          <p:nvPr>
            <p:ph type="body" idx="4294967295"/>
          </p:nvPr>
        </p:nvSpPr>
        <p:spPr>
          <a:xfrm>
            <a:off x="762000" y="1219200"/>
            <a:ext cx="7656513" cy="4953000"/>
          </a:xfrm>
        </p:spPr>
        <p:txBody>
          <a:bodyPr/>
          <a:lstStyle/>
          <a:p>
            <a:pPr eaLnBrk="1" hangingPunct="1">
              <a:lnSpc>
                <a:spcPct val="90000"/>
              </a:lnSpc>
              <a:buFontTx/>
              <a:buNone/>
            </a:pPr>
            <a:r>
              <a:rPr lang="en-US" smtClean="0"/>
              <a:t>Retrotransposons can be used to estimate rates at which species loose DNA.</a:t>
            </a:r>
          </a:p>
          <a:p>
            <a:pPr eaLnBrk="1" hangingPunct="1">
              <a:lnSpc>
                <a:spcPct val="90000"/>
              </a:lnSpc>
              <a:buFontTx/>
              <a:buNone/>
            </a:pPr>
            <a:r>
              <a:rPr lang="en-US" smtClean="0"/>
              <a:t>Retrotransposons commonly carry long terminal repeats (LTRs).</a:t>
            </a:r>
          </a:p>
          <a:p>
            <a:pPr eaLnBrk="1" hangingPunct="1">
              <a:lnSpc>
                <a:spcPct val="90000"/>
              </a:lnSpc>
              <a:buFontTx/>
              <a:buNone/>
            </a:pPr>
            <a:r>
              <a:rPr lang="en-US" smtClean="0"/>
              <a:t>Occasionally, retrotransposons combine with host DNA so that the DNA between them is excised—leaving “orphaned” LTRs.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pPr eaLnBrk="1" hangingPunct="1"/>
            <a:r>
              <a:rPr lang="en-US" smtClean="0"/>
              <a:t>24.2 What Do Genomes Reveal About Evolutionary Processes?</a:t>
            </a:r>
          </a:p>
        </p:txBody>
      </p:sp>
      <p:sp>
        <p:nvSpPr>
          <p:cNvPr id="35843" name="Rectangle 3"/>
          <p:cNvSpPr>
            <a:spLocks noGrp="1" noChangeArrowheads="1"/>
          </p:cNvSpPr>
          <p:nvPr>
            <p:ph type="body" idx="4294967295"/>
          </p:nvPr>
        </p:nvSpPr>
        <p:spPr>
          <a:xfrm>
            <a:off x="762000" y="1219200"/>
            <a:ext cx="7656513" cy="4953000"/>
          </a:xfrm>
        </p:spPr>
        <p:txBody>
          <a:bodyPr/>
          <a:lstStyle/>
          <a:p>
            <a:pPr eaLnBrk="1" hangingPunct="1">
              <a:buFontTx/>
              <a:buNone/>
            </a:pPr>
            <a:r>
              <a:rPr lang="en-US" smtClean="0"/>
              <a:t>The number of orphaned LTRs in a genome is a measure of how many retrotransposons have been lost.</a:t>
            </a:r>
          </a:p>
          <a:p>
            <a:pPr eaLnBrk="1" hangingPunct="1">
              <a:buFontTx/>
              <a:buNone/>
            </a:pPr>
            <a:r>
              <a:rPr lang="en-US" smtClean="0"/>
              <a:t>A comparison of Hawaiian crickets and </a:t>
            </a:r>
            <a:r>
              <a:rPr lang="en-US" i="1" smtClean="0"/>
              <a:t>Drosophila</a:t>
            </a:r>
            <a:r>
              <a:rPr lang="en-US" smtClean="0"/>
              <a:t> shows that the crickets lose DNA 40 times more slowly, and their genome is 11 times larger.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r>
              <a:rPr lang="en-US" smtClean="0"/>
              <a:t>24.2 What Do Genomes Reveal About Evolutionary Processes?</a:t>
            </a:r>
          </a:p>
        </p:txBody>
      </p:sp>
      <p:sp>
        <p:nvSpPr>
          <p:cNvPr id="36867" name="Rectangle 3"/>
          <p:cNvSpPr>
            <a:spLocks noGrp="1" noChangeArrowheads="1"/>
          </p:cNvSpPr>
          <p:nvPr>
            <p:ph type="body" idx="4294967295"/>
          </p:nvPr>
        </p:nvSpPr>
        <p:spPr>
          <a:xfrm>
            <a:off x="762000" y="1219200"/>
            <a:ext cx="7620000" cy="5105400"/>
          </a:xfrm>
        </p:spPr>
        <p:txBody>
          <a:bodyPr/>
          <a:lstStyle/>
          <a:p>
            <a:pPr eaLnBrk="1" hangingPunct="1">
              <a:lnSpc>
                <a:spcPct val="90000"/>
              </a:lnSpc>
              <a:buFontTx/>
              <a:buNone/>
            </a:pPr>
            <a:r>
              <a:rPr lang="en-US" smtClean="0"/>
              <a:t>Species vary in the rate of gain or loss of functionless DNA. Possible reasons:</a:t>
            </a:r>
          </a:p>
          <a:p>
            <a:pPr eaLnBrk="1" hangingPunct="1">
              <a:lnSpc>
                <a:spcPct val="90000"/>
              </a:lnSpc>
            </a:pPr>
            <a:r>
              <a:rPr lang="en-US" smtClean="0"/>
              <a:t>Large genomes can slow the rate of development and may be selected against</a:t>
            </a:r>
          </a:p>
          <a:p>
            <a:pPr eaLnBrk="1" hangingPunct="1">
              <a:lnSpc>
                <a:spcPct val="90000"/>
              </a:lnSpc>
            </a:pPr>
            <a:r>
              <a:rPr lang="en-US" smtClean="0"/>
              <a:t>Amount of nonconding DNA may be related to population size. In small populations genetic drift may overwhelm selection against these sequences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eaLnBrk="1" hangingPunct="1"/>
            <a:r>
              <a:rPr lang="en-US" smtClean="0"/>
              <a:t>24.3 How Do Genomes Gain and Maintain Functions?</a:t>
            </a:r>
          </a:p>
        </p:txBody>
      </p:sp>
      <p:sp>
        <p:nvSpPr>
          <p:cNvPr id="37891" name="Rectangle 3"/>
          <p:cNvSpPr>
            <a:spLocks noGrp="1" noChangeArrowheads="1"/>
          </p:cNvSpPr>
          <p:nvPr>
            <p:ph type="body" idx="4294967295"/>
          </p:nvPr>
        </p:nvSpPr>
        <p:spPr>
          <a:xfrm>
            <a:off x="762000" y="1219200"/>
            <a:ext cx="7656513" cy="4953000"/>
          </a:xfrm>
        </p:spPr>
        <p:txBody>
          <a:bodyPr/>
          <a:lstStyle/>
          <a:p>
            <a:pPr eaLnBrk="1" hangingPunct="1">
              <a:buFontTx/>
              <a:buNone/>
            </a:pPr>
            <a:r>
              <a:rPr lang="en-US" smtClean="0"/>
              <a:t>Most multicellular organisms have many more genes than unicellular species.</a:t>
            </a:r>
          </a:p>
          <a:p>
            <a:pPr eaLnBrk="1" hangingPunct="1">
              <a:buFontTx/>
              <a:buNone/>
            </a:pPr>
            <a:r>
              <a:rPr lang="en-US" smtClean="0"/>
              <a:t>Some mechanisms must exist that increase genome size over evolutionary time: Genes can be transferred from other species, or duplicated within species.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pPr eaLnBrk="1" hangingPunct="1"/>
            <a:r>
              <a:rPr lang="en-US" smtClean="0"/>
              <a:t>24.3 How Do Genomes Gain and Maintain Functions?</a:t>
            </a:r>
          </a:p>
        </p:txBody>
      </p:sp>
      <p:sp>
        <p:nvSpPr>
          <p:cNvPr id="38915" name="Rectangle 3"/>
          <p:cNvSpPr>
            <a:spLocks noGrp="1" noChangeArrowheads="1"/>
          </p:cNvSpPr>
          <p:nvPr>
            <p:ph type="body" idx="4294967295"/>
          </p:nvPr>
        </p:nvSpPr>
        <p:spPr>
          <a:xfrm>
            <a:off x="762000" y="1219200"/>
            <a:ext cx="7848600" cy="5257800"/>
          </a:xfrm>
        </p:spPr>
        <p:txBody>
          <a:bodyPr/>
          <a:lstStyle/>
          <a:p>
            <a:pPr eaLnBrk="1" hangingPunct="1">
              <a:lnSpc>
                <a:spcPct val="90000"/>
              </a:lnSpc>
              <a:buFontTx/>
              <a:buNone/>
            </a:pPr>
            <a:r>
              <a:rPr lang="en-US" b="1" smtClean="0"/>
              <a:t>Lateral gene transfer</a:t>
            </a:r>
            <a:r>
              <a:rPr lang="en-US" smtClean="0"/>
              <a:t>: Individual genes, organelles, or fragments of genomes move horizontally from one lineage to another.</a:t>
            </a:r>
          </a:p>
          <a:p>
            <a:pPr eaLnBrk="1" hangingPunct="1">
              <a:lnSpc>
                <a:spcPct val="90000"/>
              </a:lnSpc>
              <a:spcBef>
                <a:spcPct val="45000"/>
              </a:spcBef>
            </a:pPr>
            <a:r>
              <a:rPr lang="en-US" smtClean="0"/>
              <a:t>Some species pick up DNA fragments directly from the environment </a:t>
            </a:r>
          </a:p>
          <a:p>
            <a:pPr eaLnBrk="1" hangingPunct="1">
              <a:lnSpc>
                <a:spcPct val="90000"/>
              </a:lnSpc>
              <a:spcBef>
                <a:spcPct val="45000"/>
              </a:spcBef>
            </a:pPr>
            <a:r>
              <a:rPr lang="en-US" smtClean="0"/>
              <a:t>Genes may be transferred to a new host in a viral genome</a:t>
            </a:r>
          </a:p>
          <a:p>
            <a:pPr eaLnBrk="1" hangingPunct="1">
              <a:lnSpc>
                <a:spcPct val="90000"/>
              </a:lnSpc>
              <a:spcBef>
                <a:spcPct val="45000"/>
              </a:spcBef>
            </a:pPr>
            <a:r>
              <a:rPr lang="en-US" smtClean="0"/>
              <a:t>Hybridization between species results in the transfer of many genes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pPr eaLnBrk="1" hangingPunct="1"/>
            <a:r>
              <a:rPr lang="en-US" smtClean="0"/>
              <a:t>24.3 How Do Genomes Gain and Maintain Functions?</a:t>
            </a:r>
          </a:p>
        </p:txBody>
      </p:sp>
      <p:sp>
        <p:nvSpPr>
          <p:cNvPr id="39939" name="Rectangle 3"/>
          <p:cNvSpPr>
            <a:spLocks noGrp="1" noChangeArrowheads="1"/>
          </p:cNvSpPr>
          <p:nvPr>
            <p:ph type="body" idx="4294967295"/>
          </p:nvPr>
        </p:nvSpPr>
        <p:spPr>
          <a:xfrm>
            <a:off x="762000" y="1219200"/>
            <a:ext cx="7656513" cy="4953000"/>
          </a:xfrm>
        </p:spPr>
        <p:txBody>
          <a:bodyPr/>
          <a:lstStyle/>
          <a:p>
            <a:pPr eaLnBrk="1" hangingPunct="1">
              <a:buFontTx/>
              <a:buNone/>
            </a:pPr>
            <a:r>
              <a:rPr lang="en-US" smtClean="0"/>
              <a:t>Lateral gene transfer can be advantageous to a species that incorporates novel genes.</a:t>
            </a:r>
          </a:p>
          <a:p>
            <a:pPr eaLnBrk="1" hangingPunct="1">
              <a:buFontTx/>
              <a:buNone/>
            </a:pPr>
            <a:r>
              <a:rPr lang="en-US" smtClean="0"/>
              <a:t>Genes that confer antibiotic resistance are often transferred among bacteria species.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pPr eaLnBrk="1" hangingPunct="1"/>
            <a:r>
              <a:rPr lang="en-US" smtClean="0"/>
              <a:t>24.3 How Do Genomes Gain and Maintain Functions?</a:t>
            </a:r>
          </a:p>
        </p:txBody>
      </p:sp>
      <p:sp>
        <p:nvSpPr>
          <p:cNvPr id="40963" name="Rectangle 3"/>
          <p:cNvSpPr>
            <a:spLocks noGrp="1" noChangeArrowheads="1"/>
          </p:cNvSpPr>
          <p:nvPr>
            <p:ph type="body" idx="4294967295"/>
          </p:nvPr>
        </p:nvSpPr>
        <p:spPr>
          <a:xfrm>
            <a:off x="762000" y="1219200"/>
            <a:ext cx="7656513" cy="4953000"/>
          </a:xfrm>
        </p:spPr>
        <p:txBody>
          <a:bodyPr/>
          <a:lstStyle/>
          <a:p>
            <a:pPr eaLnBrk="1" hangingPunct="1">
              <a:buFontTx/>
              <a:buNone/>
            </a:pPr>
            <a:r>
              <a:rPr lang="en-US" smtClean="0"/>
              <a:t>On phylogenetic trees, lateral gene transfer events are known as </a:t>
            </a:r>
            <a:r>
              <a:rPr lang="en-US" i="1" smtClean="0"/>
              <a:t>reticulations</a:t>
            </a:r>
            <a:r>
              <a:rPr lang="en-US" smtClean="0"/>
              <a:t>.</a:t>
            </a:r>
          </a:p>
          <a:p>
            <a:pPr eaLnBrk="1" hangingPunct="1">
              <a:buFontTx/>
              <a:buNone/>
            </a:pPr>
            <a:r>
              <a:rPr lang="en-US" smtClean="0"/>
              <a:t>Lateral gene transfer appears to be relatively uncommon among most eukaryote lineages; but endosymbiosis can be viewed as lateral transfer.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pPr eaLnBrk="1" hangingPunct="1"/>
            <a:r>
              <a:rPr lang="en-US" smtClean="0"/>
              <a:t>24.3 How Do Genomes Gain and Maintain Functions?</a:t>
            </a:r>
          </a:p>
        </p:txBody>
      </p:sp>
      <p:sp>
        <p:nvSpPr>
          <p:cNvPr id="41987" name="Rectangle 3"/>
          <p:cNvSpPr>
            <a:spLocks noGrp="1" noChangeArrowheads="1"/>
          </p:cNvSpPr>
          <p:nvPr>
            <p:ph type="body" idx="4294967295"/>
          </p:nvPr>
        </p:nvSpPr>
        <p:spPr>
          <a:xfrm>
            <a:off x="762000" y="1219200"/>
            <a:ext cx="7656513" cy="4953000"/>
          </a:xfrm>
        </p:spPr>
        <p:txBody>
          <a:bodyPr/>
          <a:lstStyle/>
          <a:p>
            <a:pPr eaLnBrk="1" hangingPunct="1">
              <a:buFontTx/>
              <a:buNone/>
            </a:pPr>
            <a:r>
              <a:rPr lang="en-US" smtClean="0"/>
              <a:t>Some plants have high levels of hybridization among closely related species.</a:t>
            </a:r>
          </a:p>
          <a:p>
            <a:pPr eaLnBrk="1" hangingPunct="1">
              <a:buFontTx/>
              <a:buNone/>
            </a:pPr>
            <a:r>
              <a:rPr lang="en-US" smtClean="0"/>
              <a:t>The greatest degree of lateral transfer occurs among bacteria, to the point that relationships are often hard to decipher.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pPr eaLnBrk="1" hangingPunct="1"/>
            <a:r>
              <a:rPr lang="en-US" smtClean="0"/>
              <a:t>24.3 How Do Genomes Gain and Maintain Functions?</a:t>
            </a:r>
          </a:p>
        </p:txBody>
      </p:sp>
      <p:sp>
        <p:nvSpPr>
          <p:cNvPr id="43011" name="Rectangle 3"/>
          <p:cNvSpPr>
            <a:spLocks noGrp="1" noChangeArrowheads="1"/>
          </p:cNvSpPr>
          <p:nvPr>
            <p:ph type="body" idx="4294967295"/>
          </p:nvPr>
        </p:nvSpPr>
        <p:spPr>
          <a:xfrm>
            <a:off x="762000" y="1219200"/>
            <a:ext cx="7656513" cy="4953000"/>
          </a:xfrm>
        </p:spPr>
        <p:txBody>
          <a:bodyPr/>
          <a:lstStyle/>
          <a:p>
            <a:pPr eaLnBrk="1" hangingPunct="1">
              <a:buFontTx/>
              <a:buNone/>
            </a:pPr>
            <a:r>
              <a:rPr lang="en-US" smtClean="0"/>
              <a:t>Gene duplications may give rise to new protein functions. Copies may have one of four fates:</a:t>
            </a:r>
          </a:p>
          <a:p>
            <a:pPr eaLnBrk="1" hangingPunct="1"/>
            <a:r>
              <a:rPr lang="en-US" smtClean="0"/>
              <a:t>Both copies retain original function (more product could be made)</a:t>
            </a:r>
          </a:p>
          <a:p>
            <a:pPr eaLnBrk="1" hangingPunct="1"/>
            <a:r>
              <a:rPr lang="en-US" smtClean="0"/>
              <a:t>Both copies retain original function but expression diverges in different tissues or at different times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en-US" smtClean="0"/>
              <a:t>24.3 How Do Genomes Gain and Maintain Functions?</a:t>
            </a:r>
          </a:p>
        </p:txBody>
      </p:sp>
      <p:sp>
        <p:nvSpPr>
          <p:cNvPr id="44035" name="Rectangle 3"/>
          <p:cNvSpPr>
            <a:spLocks noGrp="1" noChangeArrowheads="1"/>
          </p:cNvSpPr>
          <p:nvPr>
            <p:ph type="body" idx="4294967295"/>
          </p:nvPr>
        </p:nvSpPr>
        <p:spPr>
          <a:xfrm>
            <a:off x="762000" y="1219200"/>
            <a:ext cx="7656513" cy="4953000"/>
          </a:xfrm>
        </p:spPr>
        <p:txBody>
          <a:bodyPr/>
          <a:lstStyle/>
          <a:p>
            <a:pPr eaLnBrk="1" hangingPunct="1"/>
            <a:r>
              <a:rPr lang="en-US" smtClean="0"/>
              <a:t>One copy becomes nonfunctional from accumulation of deleterious substitutions and becomes a pseudogene</a:t>
            </a:r>
          </a:p>
          <a:p>
            <a:pPr eaLnBrk="1" hangingPunct="1"/>
            <a:r>
              <a:rPr lang="en-US" smtClean="0"/>
              <a:t>One copy accumulates substitutions that allow it to perform a new function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24.1 How Are Genomes Used to Study Evolution?</a:t>
            </a:r>
          </a:p>
        </p:txBody>
      </p:sp>
      <p:sp>
        <p:nvSpPr>
          <p:cNvPr id="7171" name="Rectangle 3"/>
          <p:cNvSpPr>
            <a:spLocks noGrp="1" noChangeArrowheads="1"/>
          </p:cNvSpPr>
          <p:nvPr>
            <p:ph type="body" idx="1"/>
          </p:nvPr>
        </p:nvSpPr>
        <p:spPr>
          <a:xfrm>
            <a:off x="762000" y="1219200"/>
            <a:ext cx="7656513" cy="4953000"/>
          </a:xfrm>
        </p:spPr>
        <p:txBody>
          <a:bodyPr/>
          <a:lstStyle/>
          <a:p>
            <a:pPr eaLnBrk="1" hangingPunct="1">
              <a:lnSpc>
                <a:spcPct val="90000"/>
              </a:lnSpc>
              <a:buFontTx/>
              <a:buNone/>
            </a:pPr>
            <a:r>
              <a:rPr lang="en-US" smtClean="0"/>
              <a:t>The field of </a:t>
            </a:r>
            <a:r>
              <a:rPr lang="en-US" b="1" smtClean="0"/>
              <a:t>molecular evolution: </a:t>
            </a:r>
          </a:p>
          <a:p>
            <a:pPr eaLnBrk="1" hangingPunct="1">
              <a:lnSpc>
                <a:spcPct val="90000"/>
              </a:lnSpc>
            </a:pPr>
            <a:r>
              <a:rPr lang="en-US" smtClean="0"/>
              <a:t>Study of the mechanisms and consequences of the evolution of macromolecules</a:t>
            </a:r>
          </a:p>
          <a:p>
            <a:pPr eaLnBrk="1" hangingPunct="1">
              <a:lnSpc>
                <a:spcPct val="90000"/>
              </a:lnSpc>
            </a:pPr>
            <a:r>
              <a:rPr lang="en-US" smtClean="0"/>
              <a:t>The relationships between the structure of genes and proteins and organism function</a:t>
            </a:r>
          </a:p>
          <a:p>
            <a:pPr eaLnBrk="1" hangingPunct="1">
              <a:lnSpc>
                <a:spcPct val="90000"/>
              </a:lnSpc>
            </a:pPr>
            <a:r>
              <a:rPr lang="en-US" smtClean="0"/>
              <a:t>Using molecular variation to reconstruct evolutionary history</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r>
              <a:rPr lang="en-US" smtClean="0"/>
              <a:t>24.3 How Do Genomes Gain and Maintain Functions?</a:t>
            </a:r>
          </a:p>
        </p:txBody>
      </p:sp>
      <p:sp>
        <p:nvSpPr>
          <p:cNvPr id="45059" name="Rectangle 3"/>
          <p:cNvSpPr>
            <a:spLocks noGrp="1" noChangeArrowheads="1"/>
          </p:cNvSpPr>
          <p:nvPr>
            <p:ph type="body" idx="4294967295"/>
          </p:nvPr>
        </p:nvSpPr>
        <p:spPr>
          <a:xfrm>
            <a:off x="762000" y="1219200"/>
            <a:ext cx="7656513" cy="4953000"/>
          </a:xfrm>
        </p:spPr>
        <p:txBody>
          <a:bodyPr/>
          <a:lstStyle/>
          <a:p>
            <a:pPr eaLnBrk="1" hangingPunct="1">
              <a:lnSpc>
                <a:spcPct val="90000"/>
              </a:lnSpc>
              <a:buFontTx/>
              <a:buNone/>
            </a:pPr>
            <a:r>
              <a:rPr lang="en-US" smtClean="0"/>
              <a:t>In polyploid organisms, the whole genome is duplicated, providing opportunities for new functions to arise.</a:t>
            </a:r>
          </a:p>
          <a:p>
            <a:pPr eaLnBrk="1" hangingPunct="1">
              <a:lnSpc>
                <a:spcPct val="90000"/>
              </a:lnSpc>
              <a:buFontTx/>
              <a:buNone/>
            </a:pPr>
            <a:r>
              <a:rPr lang="en-US" smtClean="0"/>
              <a:t>Example: Jawed vertebrates have four diploid sets of many major genes.</a:t>
            </a:r>
          </a:p>
          <a:p>
            <a:pPr eaLnBrk="1" hangingPunct="1">
              <a:lnSpc>
                <a:spcPct val="90000"/>
              </a:lnSpc>
              <a:buFontTx/>
              <a:buNone/>
            </a:pPr>
            <a:r>
              <a:rPr lang="en-US" smtClean="0"/>
              <a:t>	Two genome duplication events may have occurred in the ancestors of these species. It has allowed specialization of individual genes.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r>
              <a:rPr lang="en-US" smtClean="0"/>
              <a:t>24.3 How Do Genomes Gain and Maintain Functions?</a:t>
            </a:r>
          </a:p>
        </p:txBody>
      </p:sp>
      <p:sp>
        <p:nvSpPr>
          <p:cNvPr id="46083" name="Rectangle 3"/>
          <p:cNvSpPr>
            <a:spLocks noGrp="1" noChangeArrowheads="1"/>
          </p:cNvSpPr>
          <p:nvPr>
            <p:ph type="body" idx="4294967295"/>
          </p:nvPr>
        </p:nvSpPr>
        <p:spPr>
          <a:xfrm>
            <a:off x="838200" y="1295400"/>
            <a:ext cx="7656513" cy="4953000"/>
          </a:xfrm>
        </p:spPr>
        <p:txBody>
          <a:bodyPr/>
          <a:lstStyle/>
          <a:p>
            <a:pPr eaLnBrk="1" hangingPunct="1">
              <a:lnSpc>
                <a:spcPct val="90000"/>
              </a:lnSpc>
              <a:buFontTx/>
              <a:buNone/>
            </a:pPr>
            <a:r>
              <a:rPr lang="en-US" smtClean="0"/>
              <a:t>Successive rounds of duplication and mutation can result in </a:t>
            </a:r>
            <a:r>
              <a:rPr lang="en-US" b="1" smtClean="0"/>
              <a:t>gene families</a:t>
            </a:r>
            <a:r>
              <a:rPr lang="en-US" smtClean="0"/>
              <a:t>, such as the </a:t>
            </a:r>
            <a:r>
              <a:rPr lang="en-US" i="1" smtClean="0"/>
              <a:t>globin gene family</a:t>
            </a:r>
            <a:r>
              <a:rPr lang="en-US" smtClean="0"/>
              <a:t>.</a:t>
            </a:r>
          </a:p>
          <a:p>
            <a:pPr eaLnBrk="1" hangingPunct="1">
              <a:lnSpc>
                <a:spcPct val="90000"/>
              </a:lnSpc>
              <a:buFontTx/>
              <a:buNone/>
            </a:pPr>
            <a:r>
              <a:rPr lang="en-US" smtClean="0"/>
              <a:t>Amino acid sequencing of globins suggests they arose via gene duplications.</a:t>
            </a:r>
          </a:p>
          <a:p>
            <a:pPr eaLnBrk="1" hangingPunct="1">
              <a:lnSpc>
                <a:spcPct val="90000"/>
              </a:lnSpc>
              <a:buFontTx/>
              <a:buNone/>
            </a:pPr>
            <a:r>
              <a:rPr lang="en-US" smtClean="0"/>
              <a:t>Hemoglobin is a tetramer of two </a:t>
            </a:r>
            <a:r>
              <a:rPr lang="el-GR" smtClean="0">
                <a:cs typeface="Arial" charset="0"/>
              </a:rPr>
              <a:t>α</a:t>
            </a:r>
            <a:r>
              <a:rPr lang="en-US" smtClean="0">
                <a:cs typeface="Arial" charset="0"/>
              </a:rPr>
              <a:t>-globin and two </a:t>
            </a:r>
            <a:r>
              <a:rPr lang="el-GR" smtClean="0">
                <a:cs typeface="Arial" charset="0"/>
              </a:rPr>
              <a:t>β</a:t>
            </a:r>
            <a:r>
              <a:rPr lang="en-US" smtClean="0">
                <a:cs typeface="Arial" charset="0"/>
              </a:rPr>
              <a:t>-globin chains that carries O</a:t>
            </a:r>
            <a:r>
              <a:rPr lang="en-US" baseline="-25000" smtClean="0">
                <a:cs typeface="Arial" charset="0"/>
              </a:rPr>
              <a:t>2</a:t>
            </a:r>
            <a:r>
              <a:rPr lang="en-US" smtClean="0">
                <a:cs typeface="Arial" charset="0"/>
              </a:rPr>
              <a:t>, CO</a:t>
            </a:r>
            <a:r>
              <a:rPr lang="en-US" baseline="-25000" smtClean="0">
                <a:cs typeface="Arial" charset="0"/>
              </a:rPr>
              <a:t>2</a:t>
            </a:r>
            <a:r>
              <a:rPr lang="en-US" smtClean="0">
                <a:cs typeface="Arial" charset="0"/>
              </a:rPr>
              <a:t>, and H</a:t>
            </a:r>
            <a:r>
              <a:rPr lang="en-US" baseline="30000" smtClean="0">
                <a:cs typeface="Arial" charset="0"/>
              </a:rPr>
              <a:t>+</a:t>
            </a:r>
            <a:r>
              <a:rPr lang="en-US" smtClean="0">
                <a:cs typeface="Arial" charset="0"/>
              </a:rPr>
              <a:t>.</a:t>
            </a:r>
            <a:endParaRPr lang="el-GR" smtClean="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pPr eaLnBrk="1" hangingPunct="1"/>
            <a:r>
              <a:rPr lang="en-US" smtClean="0"/>
              <a:t>24.3 How Do Genomes Gain and Maintain Functions?</a:t>
            </a:r>
          </a:p>
        </p:txBody>
      </p:sp>
      <p:sp>
        <p:nvSpPr>
          <p:cNvPr id="47107" name="Rectangle 3"/>
          <p:cNvSpPr>
            <a:spLocks noGrp="1" noChangeArrowheads="1"/>
          </p:cNvSpPr>
          <p:nvPr>
            <p:ph type="body" idx="4294967295"/>
          </p:nvPr>
        </p:nvSpPr>
        <p:spPr>
          <a:xfrm>
            <a:off x="762000" y="1219200"/>
            <a:ext cx="7656513" cy="4953000"/>
          </a:xfrm>
        </p:spPr>
        <p:txBody>
          <a:bodyPr/>
          <a:lstStyle/>
          <a:p>
            <a:pPr eaLnBrk="1" hangingPunct="1">
              <a:lnSpc>
                <a:spcPct val="90000"/>
              </a:lnSpc>
              <a:buFontTx/>
              <a:buNone/>
            </a:pPr>
            <a:r>
              <a:rPr lang="en-US" smtClean="0"/>
              <a:t>Myoglobin is less complex, but has a much higher affinity for O</a:t>
            </a:r>
            <a:r>
              <a:rPr lang="en-US" baseline="-25000" smtClean="0"/>
              <a:t>2</a:t>
            </a:r>
            <a:r>
              <a:rPr lang="en-US" smtClean="0"/>
              <a:t>; it stores O</a:t>
            </a:r>
            <a:r>
              <a:rPr lang="en-US" baseline="-25000" smtClean="0"/>
              <a:t>2</a:t>
            </a:r>
            <a:r>
              <a:rPr lang="en-US" smtClean="0"/>
              <a:t> in muscle tissue.</a:t>
            </a:r>
          </a:p>
          <a:p>
            <a:pPr eaLnBrk="1" hangingPunct="1">
              <a:lnSpc>
                <a:spcPct val="90000"/>
              </a:lnSpc>
              <a:buFontTx/>
              <a:buNone/>
            </a:pPr>
            <a:r>
              <a:rPr lang="en-US" smtClean="0"/>
              <a:t>A phylogenetic tree of gene sequences has been constructed for the globin gene family.</a:t>
            </a:r>
          </a:p>
          <a:p>
            <a:pPr eaLnBrk="1" hangingPunct="1">
              <a:lnSpc>
                <a:spcPct val="90000"/>
              </a:lnSpc>
              <a:buFontTx/>
              <a:buNone/>
            </a:pPr>
            <a:r>
              <a:rPr lang="en-US" smtClean="0"/>
              <a:t>The rate of divergence for globin genes is about one substitution every two million years.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Figure 24.10  A Globin Family Gene Tree</a:t>
            </a:r>
          </a:p>
        </p:txBody>
      </p:sp>
      <p:sp>
        <p:nvSpPr>
          <p:cNvPr id="48131" name="Rectangle 3"/>
          <p:cNvSpPr>
            <a:spLocks noGrp="1" noChangeArrowheads="1"/>
          </p:cNvSpPr>
          <p:nvPr>
            <p:ph type="body" idx="1"/>
          </p:nvPr>
        </p:nvSpPr>
        <p:spPr/>
        <p:txBody>
          <a:bodyPr/>
          <a:lstStyle/>
          <a:p>
            <a:endParaRPr lang="en-US" smtClean="0"/>
          </a:p>
        </p:txBody>
      </p:sp>
      <p:pic>
        <p:nvPicPr>
          <p:cNvPr id="48132" name="Picture 4" descr="Life9e-Fig-24-10-0R"/>
          <p:cNvPicPr preferRelativeResize="0">
            <a:picLocks noChangeAspect="1" noChangeArrowheads="1"/>
          </p:cNvPicPr>
          <p:nvPr/>
        </p:nvPicPr>
        <p:blipFill>
          <a:blip r:embed="rId3" cstate="print"/>
          <a:srcRect/>
          <a:stretch>
            <a:fillRect/>
          </a:stretch>
        </p:blipFill>
        <p:spPr bwMode="auto">
          <a:xfrm>
            <a:off x="177800" y="431800"/>
            <a:ext cx="8778875" cy="642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pPr eaLnBrk="1" hangingPunct="1"/>
            <a:r>
              <a:rPr lang="en-US" smtClean="0"/>
              <a:t>24.3 How Do Genomes Gain and Maintain Functions?</a:t>
            </a:r>
          </a:p>
        </p:txBody>
      </p:sp>
      <p:sp>
        <p:nvSpPr>
          <p:cNvPr id="49155" name="Rectangle 3"/>
          <p:cNvSpPr>
            <a:spLocks noGrp="1" noChangeArrowheads="1"/>
          </p:cNvSpPr>
          <p:nvPr>
            <p:ph type="body" idx="4294967295"/>
          </p:nvPr>
        </p:nvSpPr>
        <p:spPr>
          <a:xfrm>
            <a:off x="762000" y="1219200"/>
            <a:ext cx="7656513" cy="4953000"/>
          </a:xfrm>
        </p:spPr>
        <p:txBody>
          <a:bodyPr/>
          <a:lstStyle/>
          <a:p>
            <a:pPr eaLnBrk="1" hangingPunct="1">
              <a:lnSpc>
                <a:spcPct val="90000"/>
              </a:lnSpc>
              <a:buFontTx/>
              <a:buNone/>
            </a:pPr>
            <a:r>
              <a:rPr lang="en-US" smtClean="0"/>
              <a:t>In some gene families, the genes are evolving together, or in concert with one another: </a:t>
            </a:r>
            <a:r>
              <a:rPr lang="en-US" b="1" smtClean="0"/>
              <a:t>Concerted evolution</a:t>
            </a:r>
            <a:r>
              <a:rPr lang="en-US" smtClean="0"/>
              <a:t>.</a:t>
            </a:r>
          </a:p>
          <a:p>
            <a:pPr eaLnBrk="1" hangingPunct="1">
              <a:lnSpc>
                <a:spcPct val="90000"/>
              </a:lnSpc>
              <a:buFontTx/>
              <a:buNone/>
            </a:pPr>
            <a:r>
              <a:rPr lang="en-US" smtClean="0"/>
              <a:t>Most organisms have many copies of genes for ribosomal RNA, so that high rates of protein synthesis are possible when necessary.</a:t>
            </a:r>
          </a:p>
          <a:p>
            <a:pPr eaLnBrk="1" hangingPunct="1">
              <a:lnSpc>
                <a:spcPct val="90000"/>
              </a:lnSpc>
              <a:buFontTx/>
              <a:buNone/>
            </a:pPr>
            <a:r>
              <a:rPr lang="en-US" smtClean="0"/>
              <a:t>Within a species rRNA genes are very similar.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eaLnBrk="1" hangingPunct="1"/>
            <a:r>
              <a:rPr lang="en-US" smtClean="0"/>
              <a:t>24.3 How Do Genomes Gain and Maintain Functions?</a:t>
            </a:r>
          </a:p>
        </p:txBody>
      </p:sp>
      <p:sp>
        <p:nvSpPr>
          <p:cNvPr id="50179" name="Rectangle 3"/>
          <p:cNvSpPr>
            <a:spLocks noGrp="1" noChangeArrowheads="1"/>
          </p:cNvSpPr>
          <p:nvPr>
            <p:ph type="body" idx="4294967295"/>
          </p:nvPr>
        </p:nvSpPr>
        <p:spPr>
          <a:xfrm>
            <a:off x="762000" y="1219200"/>
            <a:ext cx="7656513" cy="4953000"/>
          </a:xfrm>
        </p:spPr>
        <p:txBody>
          <a:bodyPr/>
          <a:lstStyle/>
          <a:p>
            <a:pPr eaLnBrk="1" hangingPunct="1">
              <a:lnSpc>
                <a:spcPct val="90000"/>
              </a:lnSpc>
              <a:buFontTx/>
              <a:buNone/>
            </a:pPr>
            <a:r>
              <a:rPr lang="en-US" smtClean="0"/>
              <a:t>Possible mechanisms for concerted evolution:</a:t>
            </a:r>
          </a:p>
          <a:p>
            <a:pPr eaLnBrk="1" hangingPunct="1">
              <a:lnSpc>
                <a:spcPct val="90000"/>
              </a:lnSpc>
            </a:pPr>
            <a:r>
              <a:rPr lang="en-US" i="1" smtClean="0"/>
              <a:t>Unequal crossing over</a:t>
            </a:r>
            <a:r>
              <a:rPr lang="en-US" smtClean="0"/>
              <a:t> during meiosis—repeated segments can be misaligned.  One chromosome may end up with more copies; the other chromosome will have fewer</a:t>
            </a:r>
          </a:p>
          <a:p>
            <a:pPr eaLnBrk="1" hangingPunct="1">
              <a:lnSpc>
                <a:spcPct val="90000"/>
              </a:lnSpc>
              <a:buFontTx/>
              <a:buNone/>
            </a:pPr>
            <a:r>
              <a:rPr lang="en-US" smtClean="0"/>
              <a:t>	Novel substitutions will be fixed, or will be lost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9144000" cy="293688"/>
          </a:xfrm>
          <a:prstGeom prst="rect">
            <a:avLst/>
          </a:prstGeom>
          <a:solidFill>
            <a:srgbClr val="8C202A"/>
          </a:solidFill>
          <a:ln w="9525">
            <a:solidFill>
              <a:srgbClr val="30206C"/>
            </a:solidFill>
            <a:miter lim="800000"/>
            <a:headEnd/>
            <a:tailEnd/>
          </a:ln>
        </p:spPr>
        <p:txBody>
          <a:bodyPr wrap="none" anchor="ctr"/>
          <a:lstStyle/>
          <a:p>
            <a:endParaRPr lang="en-US"/>
          </a:p>
        </p:txBody>
      </p:sp>
      <p:sp>
        <p:nvSpPr>
          <p:cNvPr id="51203" name="Text Box 3"/>
          <p:cNvSpPr txBox="1">
            <a:spLocks noChangeArrowheads="1"/>
          </p:cNvSpPr>
          <p:nvPr/>
        </p:nvSpPr>
        <p:spPr bwMode="auto">
          <a:xfrm>
            <a:off x="0" y="-31750"/>
            <a:ext cx="9144000" cy="336550"/>
          </a:xfrm>
          <a:prstGeom prst="rect">
            <a:avLst/>
          </a:prstGeom>
          <a:solidFill>
            <a:srgbClr val="477554"/>
          </a:solidFill>
          <a:ln w="9525">
            <a:noFill/>
            <a:miter lim="800000"/>
            <a:headEnd/>
            <a:tailEnd/>
          </a:ln>
        </p:spPr>
        <p:txBody>
          <a:bodyPr anchor="ctr">
            <a:spAutoFit/>
          </a:bodyPr>
          <a:lstStyle/>
          <a:p>
            <a:pPr>
              <a:spcBef>
                <a:spcPct val="50000"/>
              </a:spcBef>
            </a:pPr>
            <a:r>
              <a:rPr lang="en-US" sz="1600">
                <a:solidFill>
                  <a:schemeClr val="bg1"/>
                </a:solidFill>
                <a:latin typeface="Arial" charset="0"/>
              </a:rPr>
              <a:t>Figure 24.11 Concerted Evolution (A)</a:t>
            </a:r>
          </a:p>
        </p:txBody>
      </p:sp>
      <p:pic>
        <p:nvPicPr>
          <p:cNvPr id="51204" name="Picture 4" descr="Life9e-Fig-24-11-0R.jpg"/>
          <p:cNvPicPr>
            <a:picLocks noChangeAspect="1"/>
          </p:cNvPicPr>
          <p:nvPr/>
        </p:nvPicPr>
        <p:blipFill>
          <a:blip r:embed="rId3" cstate="print"/>
          <a:srcRect l="22321" r="25000" b="46341"/>
          <a:stretch>
            <a:fillRect/>
          </a:stretch>
        </p:blipFill>
        <p:spPr bwMode="auto">
          <a:xfrm>
            <a:off x="533400" y="457200"/>
            <a:ext cx="8077200" cy="602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r>
              <a:rPr lang="en-US" smtClean="0"/>
              <a:t>24.3 How Do Genomes Gain and Maintain Functions?</a:t>
            </a:r>
          </a:p>
        </p:txBody>
      </p:sp>
      <p:sp>
        <p:nvSpPr>
          <p:cNvPr id="52227" name="Rectangle 3"/>
          <p:cNvSpPr>
            <a:spLocks noGrp="1" noChangeArrowheads="1"/>
          </p:cNvSpPr>
          <p:nvPr>
            <p:ph type="body" idx="4294967295"/>
          </p:nvPr>
        </p:nvSpPr>
        <p:spPr>
          <a:xfrm>
            <a:off x="762000" y="1219200"/>
            <a:ext cx="7656513" cy="4953000"/>
          </a:xfrm>
        </p:spPr>
        <p:txBody>
          <a:bodyPr/>
          <a:lstStyle/>
          <a:p>
            <a:pPr eaLnBrk="1" hangingPunct="1"/>
            <a:r>
              <a:rPr lang="en-US" i="1" smtClean="0"/>
              <a:t>Biased gene conversion</a:t>
            </a:r>
            <a:r>
              <a:rPr lang="en-US" smtClean="0"/>
              <a:t>:</a:t>
            </a:r>
          </a:p>
          <a:p>
            <a:pPr eaLnBrk="1" hangingPunct="1">
              <a:buFontTx/>
              <a:buNone/>
            </a:pPr>
            <a:r>
              <a:rPr lang="en-US" smtClean="0"/>
              <a:t>	DNA often breaks, and is repaired using the sequence on another chromosome as a template</a:t>
            </a:r>
          </a:p>
          <a:p>
            <a:pPr eaLnBrk="1" hangingPunct="1">
              <a:buFontTx/>
              <a:buNone/>
            </a:pPr>
            <a:r>
              <a:rPr lang="en-US" smtClean="0"/>
              <a:t>	The repair system is biased in favor of particular gene sequences—these sequences rapidly spread across all copies of the gene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293688"/>
          </a:xfrm>
          <a:prstGeom prst="rect">
            <a:avLst/>
          </a:prstGeom>
          <a:solidFill>
            <a:srgbClr val="8C202A"/>
          </a:solidFill>
          <a:ln w="9525">
            <a:solidFill>
              <a:srgbClr val="30206C"/>
            </a:solidFill>
            <a:miter lim="800000"/>
            <a:headEnd/>
            <a:tailEnd/>
          </a:ln>
        </p:spPr>
        <p:txBody>
          <a:bodyPr wrap="none" anchor="ctr"/>
          <a:lstStyle/>
          <a:p>
            <a:endParaRPr lang="en-US"/>
          </a:p>
        </p:txBody>
      </p:sp>
      <p:sp>
        <p:nvSpPr>
          <p:cNvPr id="53251" name="Text Box 3"/>
          <p:cNvSpPr txBox="1">
            <a:spLocks noChangeArrowheads="1"/>
          </p:cNvSpPr>
          <p:nvPr/>
        </p:nvSpPr>
        <p:spPr bwMode="auto">
          <a:xfrm>
            <a:off x="0" y="-31750"/>
            <a:ext cx="9144000" cy="336550"/>
          </a:xfrm>
          <a:prstGeom prst="rect">
            <a:avLst/>
          </a:prstGeom>
          <a:solidFill>
            <a:srgbClr val="477554"/>
          </a:solidFill>
          <a:ln w="9525">
            <a:noFill/>
            <a:miter lim="800000"/>
            <a:headEnd/>
            <a:tailEnd/>
          </a:ln>
        </p:spPr>
        <p:txBody>
          <a:bodyPr anchor="ctr">
            <a:spAutoFit/>
          </a:bodyPr>
          <a:lstStyle/>
          <a:p>
            <a:pPr>
              <a:spcBef>
                <a:spcPct val="50000"/>
              </a:spcBef>
            </a:pPr>
            <a:r>
              <a:rPr lang="en-US" sz="1600">
                <a:solidFill>
                  <a:schemeClr val="bg1"/>
                </a:solidFill>
                <a:latin typeface="Arial" charset="0"/>
              </a:rPr>
              <a:t>Figure 24.11 Concerted Evolution (B)</a:t>
            </a:r>
          </a:p>
        </p:txBody>
      </p:sp>
      <p:pic>
        <p:nvPicPr>
          <p:cNvPr id="53252" name="Picture 4" descr="Life9e-Fig-24-11-0R.jpg"/>
          <p:cNvPicPr>
            <a:picLocks noChangeAspect="1"/>
          </p:cNvPicPr>
          <p:nvPr/>
        </p:nvPicPr>
        <p:blipFill>
          <a:blip r:embed="rId3" cstate="print"/>
          <a:srcRect l="25000" t="60976" r="25893" b="2438"/>
          <a:stretch>
            <a:fillRect/>
          </a:stretch>
        </p:blipFill>
        <p:spPr bwMode="auto">
          <a:xfrm>
            <a:off x="1066800" y="1524000"/>
            <a:ext cx="7162800" cy="3906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pPr eaLnBrk="1" hangingPunct="1"/>
            <a:r>
              <a:rPr lang="en-US" smtClean="0"/>
              <a:t>24.4 What Are Some Applications of Molecular Evolution?</a:t>
            </a:r>
          </a:p>
        </p:txBody>
      </p:sp>
      <p:sp>
        <p:nvSpPr>
          <p:cNvPr id="54275" name="Rectangle 3"/>
          <p:cNvSpPr>
            <a:spLocks noGrp="1" noChangeArrowheads="1"/>
          </p:cNvSpPr>
          <p:nvPr>
            <p:ph type="body" idx="4294967295"/>
          </p:nvPr>
        </p:nvSpPr>
        <p:spPr>
          <a:xfrm>
            <a:off x="762000" y="1219200"/>
            <a:ext cx="7656513" cy="4953000"/>
          </a:xfrm>
        </p:spPr>
        <p:txBody>
          <a:bodyPr/>
          <a:lstStyle/>
          <a:p>
            <a:pPr eaLnBrk="1" hangingPunct="1">
              <a:buFontTx/>
              <a:buNone/>
            </a:pPr>
            <a:r>
              <a:rPr lang="en-US" smtClean="0"/>
              <a:t>A gene tree is used to show evolutionary relationships of a single gene in different species or gene families.</a:t>
            </a:r>
          </a:p>
          <a:p>
            <a:pPr eaLnBrk="1" hangingPunct="1">
              <a:buFontTx/>
              <a:buNone/>
            </a:pPr>
            <a:r>
              <a:rPr lang="en-US" smtClean="0"/>
              <a:t>Differences between genes are determined, and used to reconstruct the evolutionary history of the gene.</a:t>
            </a:r>
          </a:p>
          <a:p>
            <a:pPr eaLnBrk="1" hangingPunct="1">
              <a:buFontTx/>
              <a:buNone/>
            </a:pPr>
            <a:r>
              <a:rPr lang="en-US" smtClean="0"/>
              <a:t>Gene trees and species phylogenetic trees are not necessarily equivalent.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Figure 24.1  Amino Acid Sequence Alignment (Part 1)</a:t>
            </a:r>
          </a:p>
        </p:txBody>
      </p:sp>
      <p:sp>
        <p:nvSpPr>
          <p:cNvPr id="8195" name="Rectangle 3"/>
          <p:cNvSpPr>
            <a:spLocks noGrp="1" noChangeArrowheads="1"/>
          </p:cNvSpPr>
          <p:nvPr>
            <p:ph type="body" idx="1"/>
          </p:nvPr>
        </p:nvSpPr>
        <p:spPr>
          <a:xfrm>
            <a:off x="0" y="381000"/>
            <a:ext cx="8229600" cy="4525963"/>
          </a:xfrm>
        </p:spPr>
        <p:txBody>
          <a:bodyPr/>
          <a:lstStyle/>
          <a:p>
            <a:r>
              <a:rPr lang="en-US" sz="2400" b="1" smtClean="0"/>
              <a:t>Sequence alignment</a:t>
            </a:r>
            <a:r>
              <a:rPr lang="en-US" sz="2400" smtClean="0"/>
              <a:t> technique: Deletions and insertions in the sequence that have occurred since the two species diverged are determined by adding gaps and aligning sequences.</a:t>
            </a:r>
          </a:p>
          <a:p>
            <a:endParaRPr lang="en-US" smtClean="0"/>
          </a:p>
        </p:txBody>
      </p:sp>
      <p:pic>
        <p:nvPicPr>
          <p:cNvPr id="8196" name="Picture 4" descr="Life9e-Fig-24-01-1R"/>
          <p:cNvPicPr preferRelativeResize="0">
            <a:picLocks noChangeAspect="1" noChangeArrowheads="1"/>
          </p:cNvPicPr>
          <p:nvPr/>
        </p:nvPicPr>
        <p:blipFill>
          <a:blip r:embed="rId3" cstate="print"/>
          <a:srcRect/>
          <a:stretch>
            <a:fillRect/>
          </a:stretch>
        </p:blipFill>
        <p:spPr bwMode="auto">
          <a:xfrm>
            <a:off x="177800" y="1968500"/>
            <a:ext cx="6680200" cy="488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pPr eaLnBrk="1" hangingPunct="1"/>
            <a:r>
              <a:rPr lang="en-US" smtClean="0"/>
              <a:t>24.4 What Are Some Applications of Molecular Evolution?</a:t>
            </a:r>
          </a:p>
        </p:txBody>
      </p:sp>
      <p:sp>
        <p:nvSpPr>
          <p:cNvPr id="55299" name="Rectangle 3"/>
          <p:cNvSpPr>
            <a:spLocks noGrp="1" noChangeArrowheads="1"/>
          </p:cNvSpPr>
          <p:nvPr>
            <p:ph type="body" idx="4294967295"/>
          </p:nvPr>
        </p:nvSpPr>
        <p:spPr>
          <a:xfrm>
            <a:off x="762000" y="1219200"/>
            <a:ext cx="7656513" cy="4953000"/>
          </a:xfrm>
        </p:spPr>
        <p:txBody>
          <a:bodyPr/>
          <a:lstStyle/>
          <a:p>
            <a:pPr eaLnBrk="1" hangingPunct="1">
              <a:buFontTx/>
              <a:buNone/>
            </a:pPr>
            <a:r>
              <a:rPr lang="en-US" smtClean="0"/>
              <a:t>Members of a gene family have similar sequences because they share a common ancestor.</a:t>
            </a:r>
          </a:p>
          <a:p>
            <a:pPr eaLnBrk="1" hangingPunct="1">
              <a:buFontTx/>
              <a:buNone/>
            </a:pPr>
            <a:r>
              <a:rPr lang="en-US" smtClean="0"/>
              <a:t>Two forms of homology in genes:</a:t>
            </a:r>
          </a:p>
          <a:p>
            <a:pPr eaLnBrk="1" hangingPunct="1"/>
            <a:r>
              <a:rPr lang="en-US" b="1" smtClean="0"/>
              <a:t>Orthologs</a:t>
            </a:r>
            <a:r>
              <a:rPr lang="en-US" smtClean="0"/>
              <a:t> are genes that can be traced to speciation events</a:t>
            </a:r>
          </a:p>
          <a:p>
            <a:pPr eaLnBrk="1" hangingPunct="1"/>
            <a:r>
              <a:rPr lang="en-US" b="1" smtClean="0"/>
              <a:t>Paralogs</a:t>
            </a:r>
            <a:r>
              <a:rPr lang="en-US" smtClean="0"/>
              <a:t> are genes that are related through duplication events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pPr eaLnBrk="1" hangingPunct="1"/>
            <a:r>
              <a:rPr lang="en-US" smtClean="0"/>
              <a:t>24.4 What Are Some Applications of Molecular Evolution?</a:t>
            </a:r>
          </a:p>
        </p:txBody>
      </p:sp>
      <p:sp>
        <p:nvSpPr>
          <p:cNvPr id="56323" name="Rectangle 3"/>
          <p:cNvSpPr>
            <a:spLocks noGrp="1" noChangeArrowheads="1"/>
          </p:cNvSpPr>
          <p:nvPr>
            <p:ph type="body" idx="4294967295"/>
          </p:nvPr>
        </p:nvSpPr>
        <p:spPr>
          <a:xfrm>
            <a:off x="762000" y="1219200"/>
            <a:ext cx="7656513" cy="4953000"/>
          </a:xfrm>
        </p:spPr>
        <p:txBody>
          <a:bodyPr/>
          <a:lstStyle/>
          <a:p>
            <a:pPr eaLnBrk="1" hangingPunct="1">
              <a:lnSpc>
                <a:spcPct val="90000"/>
              </a:lnSpc>
              <a:buFontTx/>
              <a:buNone/>
            </a:pPr>
            <a:r>
              <a:rPr lang="en-US" smtClean="0"/>
              <a:t>A tree has been constructed for the gene family called </a:t>
            </a:r>
            <a:r>
              <a:rPr lang="en-US" i="1" smtClean="0"/>
              <a:t>engrailed</a:t>
            </a:r>
            <a:r>
              <a:rPr lang="en-US" smtClean="0"/>
              <a:t>.</a:t>
            </a:r>
          </a:p>
          <a:p>
            <a:pPr eaLnBrk="1" hangingPunct="1">
              <a:lnSpc>
                <a:spcPct val="90000"/>
              </a:lnSpc>
              <a:buFontTx/>
              <a:buNone/>
            </a:pPr>
            <a:r>
              <a:rPr lang="en-US" smtClean="0"/>
              <a:t>Three gene duplication events have occurred, resulting in four different </a:t>
            </a:r>
            <a:r>
              <a:rPr lang="en-US" i="1" smtClean="0"/>
              <a:t>engrailed</a:t>
            </a:r>
            <a:r>
              <a:rPr lang="en-US" smtClean="0"/>
              <a:t> genes.</a:t>
            </a:r>
          </a:p>
          <a:p>
            <a:pPr eaLnBrk="1" hangingPunct="1">
              <a:lnSpc>
                <a:spcPct val="90000"/>
              </a:lnSpc>
              <a:buFontTx/>
              <a:buNone/>
            </a:pPr>
            <a:r>
              <a:rPr lang="en-US" smtClean="0"/>
              <a:t>All of the </a:t>
            </a:r>
            <a:r>
              <a:rPr lang="en-US" i="1" smtClean="0"/>
              <a:t>engrailed</a:t>
            </a:r>
            <a:r>
              <a:rPr lang="en-US" smtClean="0"/>
              <a:t> genes are homologs; speciation events have resulted in orthologous genes; duplication events resulted in paralogous genes.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Figure 24.12  Phylogeny of the </a:t>
            </a:r>
            <a:r>
              <a:rPr lang="en-US" i="1" smtClean="0"/>
              <a:t>engrailed</a:t>
            </a:r>
            <a:r>
              <a:rPr lang="en-US" smtClean="0"/>
              <a:t> Genes</a:t>
            </a:r>
          </a:p>
        </p:txBody>
      </p:sp>
      <p:sp>
        <p:nvSpPr>
          <p:cNvPr id="57347" name="Rectangle 3"/>
          <p:cNvSpPr>
            <a:spLocks noGrp="1" noChangeArrowheads="1"/>
          </p:cNvSpPr>
          <p:nvPr>
            <p:ph type="body" idx="1"/>
          </p:nvPr>
        </p:nvSpPr>
        <p:spPr/>
        <p:txBody>
          <a:bodyPr/>
          <a:lstStyle/>
          <a:p>
            <a:endParaRPr lang="en-US" smtClean="0"/>
          </a:p>
        </p:txBody>
      </p:sp>
      <p:pic>
        <p:nvPicPr>
          <p:cNvPr id="57348" name="Picture 4" descr="Life9e-Fig-24-12-0R.jpg"/>
          <p:cNvPicPr>
            <a:picLocks noChangeAspect="1"/>
          </p:cNvPicPr>
          <p:nvPr/>
        </p:nvPicPr>
        <p:blipFill>
          <a:blip r:embed="rId3" cstate="print"/>
          <a:srcRect/>
          <a:stretch>
            <a:fillRect/>
          </a:stretch>
        </p:blipFill>
        <p:spPr bwMode="auto">
          <a:xfrm>
            <a:off x="152400" y="422275"/>
            <a:ext cx="8789988"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pPr eaLnBrk="1" hangingPunct="1"/>
            <a:r>
              <a:rPr lang="en-US" smtClean="0"/>
              <a:t>24.4 What Are Some Applications of Molecular Evolution?</a:t>
            </a:r>
          </a:p>
        </p:txBody>
      </p:sp>
      <p:sp>
        <p:nvSpPr>
          <p:cNvPr id="58371" name="Rectangle 3"/>
          <p:cNvSpPr>
            <a:spLocks noGrp="1" noChangeArrowheads="1"/>
          </p:cNvSpPr>
          <p:nvPr>
            <p:ph type="body" idx="4294967295"/>
          </p:nvPr>
        </p:nvSpPr>
        <p:spPr>
          <a:xfrm>
            <a:off x="762000" y="1219200"/>
            <a:ext cx="7656513" cy="4953000"/>
          </a:xfrm>
        </p:spPr>
        <p:txBody>
          <a:bodyPr/>
          <a:lstStyle/>
          <a:p>
            <a:pPr eaLnBrk="1" hangingPunct="1">
              <a:buFontTx/>
              <a:buNone/>
            </a:pPr>
            <a:r>
              <a:rPr lang="en-US" smtClean="0"/>
              <a:t>Biologists can detect regions of genes that are under positive selection pressure.</a:t>
            </a:r>
          </a:p>
          <a:p>
            <a:pPr eaLnBrk="1" hangingPunct="1">
              <a:buFontTx/>
              <a:buNone/>
            </a:pPr>
            <a:r>
              <a:rPr lang="en-US" smtClean="0"/>
              <a:t>Example: Tetrodotoxin produced by some newts, pufferfish, and other animals, blocks sodium channels and prevents nerve and muscle function.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a:lstStyle/>
          <a:p>
            <a:pPr eaLnBrk="1" hangingPunct="1"/>
            <a:r>
              <a:rPr lang="en-US" smtClean="0"/>
              <a:t>24.4 What Are Some Applications of Molecular Evolution?</a:t>
            </a:r>
          </a:p>
        </p:txBody>
      </p:sp>
      <p:sp>
        <p:nvSpPr>
          <p:cNvPr id="59395" name="Rectangle 3"/>
          <p:cNvSpPr>
            <a:spLocks noGrp="1" noChangeArrowheads="1"/>
          </p:cNvSpPr>
          <p:nvPr>
            <p:ph type="body" idx="4294967295"/>
          </p:nvPr>
        </p:nvSpPr>
        <p:spPr>
          <a:xfrm>
            <a:off x="762000" y="1219200"/>
            <a:ext cx="7656513" cy="4953000"/>
          </a:xfrm>
        </p:spPr>
        <p:txBody>
          <a:bodyPr/>
          <a:lstStyle/>
          <a:p>
            <a:pPr eaLnBrk="1" hangingPunct="1">
              <a:buFontTx/>
              <a:buNone/>
            </a:pPr>
            <a:r>
              <a:rPr lang="en-US" smtClean="0"/>
              <a:t>Sodium channels of the pufferfish have evolved to be resistant to the toxin.</a:t>
            </a:r>
          </a:p>
          <a:p>
            <a:pPr eaLnBrk="1" hangingPunct="1">
              <a:buFontTx/>
              <a:buNone/>
            </a:pPr>
            <a:r>
              <a:rPr lang="en-US" smtClean="0"/>
              <a:t>Nucleotide substitutions in the sodium channel genes resulted in proteins with a different structure, and tetrodotoxin cannot bind to the sodium channel pores.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pPr eaLnBrk="1" hangingPunct="1"/>
            <a:r>
              <a:rPr lang="en-US" smtClean="0"/>
              <a:t>24.4 What Are Some Applications of Molecular Evolution?</a:t>
            </a:r>
          </a:p>
        </p:txBody>
      </p:sp>
      <p:sp>
        <p:nvSpPr>
          <p:cNvPr id="60419" name="Rectangle 3"/>
          <p:cNvSpPr>
            <a:spLocks noGrp="1" noChangeArrowheads="1"/>
          </p:cNvSpPr>
          <p:nvPr>
            <p:ph type="body" idx="4294967295"/>
          </p:nvPr>
        </p:nvSpPr>
        <p:spPr>
          <a:xfrm>
            <a:off x="762000" y="1219200"/>
            <a:ext cx="7656513" cy="4953000"/>
          </a:xfrm>
        </p:spPr>
        <p:txBody>
          <a:bodyPr/>
          <a:lstStyle/>
          <a:p>
            <a:pPr eaLnBrk="1" hangingPunct="1">
              <a:buFontTx/>
              <a:buNone/>
            </a:pPr>
            <a:r>
              <a:rPr lang="en-US" smtClean="0"/>
              <a:t>Biologists can learn how the channels work by understanding which changes have been selected for tetrodotoxin resistance. </a:t>
            </a:r>
          </a:p>
          <a:p>
            <a:pPr eaLnBrk="1" hangingPunct="1">
              <a:buFontTx/>
              <a:buNone/>
            </a:pPr>
            <a:r>
              <a:rPr lang="en-US" smtClean="0"/>
              <a:t>They do this by comparing rates of synonymous and nonsynonymous substitutions across genes in lineages that have evolved tetrodotoxin resistance.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lstStyle/>
          <a:p>
            <a:pPr eaLnBrk="1" hangingPunct="1"/>
            <a:r>
              <a:rPr lang="en-US" smtClean="0"/>
              <a:t>24.4 What Are Some Applications of Molecular Evolution?</a:t>
            </a:r>
          </a:p>
        </p:txBody>
      </p:sp>
      <p:sp>
        <p:nvSpPr>
          <p:cNvPr id="61443" name="Rectangle 3"/>
          <p:cNvSpPr>
            <a:spLocks noGrp="1" noChangeArrowheads="1"/>
          </p:cNvSpPr>
          <p:nvPr>
            <p:ph type="body" idx="4294967295"/>
          </p:nvPr>
        </p:nvSpPr>
        <p:spPr>
          <a:xfrm>
            <a:off x="762000" y="1219200"/>
            <a:ext cx="7656513" cy="4953000"/>
          </a:xfrm>
        </p:spPr>
        <p:txBody>
          <a:bodyPr/>
          <a:lstStyle/>
          <a:p>
            <a:pPr eaLnBrk="1" hangingPunct="1">
              <a:buFontTx/>
              <a:buNone/>
            </a:pPr>
            <a:r>
              <a:rPr lang="en-US" smtClean="0"/>
              <a:t>Living organisms produce many compounds useful to humans. The search for such compounds is called </a:t>
            </a:r>
            <a:r>
              <a:rPr lang="en-US" i="1" smtClean="0"/>
              <a:t>bioprospecting</a:t>
            </a:r>
            <a:r>
              <a:rPr lang="en-US" smtClean="0"/>
              <a:t>.</a:t>
            </a:r>
          </a:p>
          <a:p>
            <a:pPr eaLnBrk="1" hangingPunct="1">
              <a:buFontTx/>
              <a:buNone/>
            </a:pPr>
            <a:r>
              <a:rPr lang="en-US" smtClean="0"/>
              <a:t>These molecules result from millions of years of evolution.</a:t>
            </a:r>
          </a:p>
          <a:p>
            <a:pPr eaLnBrk="1" hangingPunct="1">
              <a:buFontTx/>
              <a:buNone/>
            </a:pPr>
            <a:r>
              <a:rPr lang="en-US" smtClean="0"/>
              <a:t>But biologists can imagine molecules that have not evolved.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lstStyle/>
          <a:p>
            <a:pPr eaLnBrk="1" hangingPunct="1"/>
            <a:r>
              <a:rPr lang="en-US" smtClean="0"/>
              <a:t>24.4 What Are Some Applications of Molecular Evolution?</a:t>
            </a:r>
          </a:p>
        </p:txBody>
      </p:sp>
      <p:sp>
        <p:nvSpPr>
          <p:cNvPr id="62467" name="Rectangle 3"/>
          <p:cNvSpPr>
            <a:spLocks noGrp="1" noChangeArrowheads="1"/>
          </p:cNvSpPr>
          <p:nvPr>
            <p:ph type="body" idx="4294967295"/>
          </p:nvPr>
        </p:nvSpPr>
        <p:spPr>
          <a:xfrm>
            <a:off x="762000" y="1219200"/>
            <a:ext cx="7656513" cy="4953000"/>
          </a:xfrm>
        </p:spPr>
        <p:txBody>
          <a:bodyPr/>
          <a:lstStyle/>
          <a:p>
            <a:pPr eaLnBrk="1" hangingPunct="1">
              <a:buFontTx/>
              <a:buNone/>
            </a:pPr>
            <a:r>
              <a:rPr lang="en-US" b="1" smtClean="0"/>
              <a:t>In vitro evolution</a:t>
            </a:r>
            <a:r>
              <a:rPr lang="en-US" smtClean="0"/>
              <a:t>: New molecules are produced in the laboratory.</a:t>
            </a:r>
          </a:p>
          <a:p>
            <a:pPr eaLnBrk="1" hangingPunct="1">
              <a:buFontTx/>
              <a:buNone/>
            </a:pPr>
            <a:r>
              <a:rPr lang="en-US" smtClean="0"/>
              <a:t>Example: A new RNA molecule was produced that can join two other RNA molecules (acting as a ribozyme with ligase activity).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Figure 24.13  In Vitro Evolution</a:t>
            </a:r>
          </a:p>
        </p:txBody>
      </p:sp>
      <p:sp>
        <p:nvSpPr>
          <p:cNvPr id="63491" name="Rectangle 3"/>
          <p:cNvSpPr>
            <a:spLocks noGrp="1" noChangeArrowheads="1"/>
          </p:cNvSpPr>
          <p:nvPr>
            <p:ph type="body" idx="1"/>
          </p:nvPr>
        </p:nvSpPr>
        <p:spPr/>
        <p:txBody>
          <a:bodyPr/>
          <a:lstStyle/>
          <a:p>
            <a:endParaRPr lang="en-US" smtClean="0"/>
          </a:p>
        </p:txBody>
      </p:sp>
      <p:pic>
        <p:nvPicPr>
          <p:cNvPr id="63492" name="Picture 4" descr="Life9e-Fig-24-13-0R"/>
          <p:cNvPicPr preferRelativeResize="0">
            <a:picLocks noChangeAspect="1" noChangeArrowheads="1"/>
          </p:cNvPicPr>
          <p:nvPr/>
        </p:nvPicPr>
        <p:blipFill>
          <a:blip r:embed="rId3" cstate="print"/>
          <a:srcRect/>
          <a:stretch>
            <a:fillRect/>
          </a:stretch>
        </p:blipFill>
        <p:spPr bwMode="auto">
          <a:xfrm>
            <a:off x="177800" y="431800"/>
            <a:ext cx="8778875" cy="6418263"/>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pPr eaLnBrk="1" hangingPunct="1"/>
            <a:r>
              <a:rPr lang="en-US" smtClean="0"/>
              <a:t>24.4 What Are Some Applications of Molecular Evolution?</a:t>
            </a:r>
          </a:p>
        </p:txBody>
      </p:sp>
      <p:sp>
        <p:nvSpPr>
          <p:cNvPr id="64515" name="Rectangle 3"/>
          <p:cNvSpPr>
            <a:spLocks noGrp="1" noChangeArrowheads="1"/>
          </p:cNvSpPr>
          <p:nvPr>
            <p:ph type="body" idx="4294967295"/>
          </p:nvPr>
        </p:nvSpPr>
        <p:spPr>
          <a:xfrm>
            <a:off x="762000" y="1219200"/>
            <a:ext cx="7656513" cy="4953000"/>
          </a:xfrm>
        </p:spPr>
        <p:txBody>
          <a:bodyPr/>
          <a:lstStyle/>
          <a:p>
            <a:pPr eaLnBrk="1" hangingPunct="1">
              <a:buFontTx/>
              <a:buNone/>
            </a:pPr>
            <a:r>
              <a:rPr lang="en-US" smtClean="0"/>
              <a:t>Molecular evolution is used to study disease organisms.</a:t>
            </a:r>
          </a:p>
          <a:p>
            <a:pPr eaLnBrk="1" hangingPunct="1">
              <a:buFontTx/>
              <a:buNone/>
            </a:pPr>
            <a:r>
              <a:rPr lang="en-US" smtClean="0"/>
              <a:t>The ability of humans to move quickly around the world has also allowed pathogens to be transmitted at high rates, and has led to the global emergence of many “new” diseases.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Figure 24.1  Amino Acid Sequence Alignment (Part 2)</a:t>
            </a:r>
          </a:p>
        </p:txBody>
      </p:sp>
      <p:sp>
        <p:nvSpPr>
          <p:cNvPr id="9219" name="Rectangle 3"/>
          <p:cNvSpPr>
            <a:spLocks noGrp="1" noChangeArrowheads="1"/>
          </p:cNvSpPr>
          <p:nvPr>
            <p:ph type="body" idx="1"/>
          </p:nvPr>
        </p:nvSpPr>
        <p:spPr/>
        <p:txBody>
          <a:bodyPr/>
          <a:lstStyle/>
          <a:p>
            <a:endParaRPr lang="en-US" smtClean="0"/>
          </a:p>
        </p:txBody>
      </p:sp>
      <p:pic>
        <p:nvPicPr>
          <p:cNvPr id="9220" name="Picture 4" descr="Life9e-Fig-24-01-2R"/>
          <p:cNvPicPr preferRelativeResize="0">
            <a:picLocks noChangeAspect="1" noChangeArrowheads="1"/>
          </p:cNvPicPr>
          <p:nvPr/>
        </p:nvPicPr>
        <p:blipFill>
          <a:blip r:embed="rId3" cstate="print"/>
          <a:srcRect/>
          <a:stretch>
            <a:fillRect/>
          </a:stretch>
        </p:blipFill>
        <p:spPr bwMode="auto">
          <a:xfrm>
            <a:off x="177800" y="431800"/>
            <a:ext cx="8778875" cy="642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lstStyle/>
          <a:p>
            <a:pPr eaLnBrk="1" hangingPunct="1"/>
            <a:r>
              <a:rPr lang="en-US" smtClean="0"/>
              <a:t>24.4 What Are Some Applications of Molecular Evolution?</a:t>
            </a:r>
          </a:p>
        </p:txBody>
      </p:sp>
      <p:sp>
        <p:nvSpPr>
          <p:cNvPr id="65539" name="Rectangle 3"/>
          <p:cNvSpPr>
            <a:spLocks noGrp="1" noChangeArrowheads="1"/>
          </p:cNvSpPr>
          <p:nvPr>
            <p:ph type="body" idx="4294967295"/>
          </p:nvPr>
        </p:nvSpPr>
        <p:spPr>
          <a:xfrm>
            <a:off x="762000" y="1219200"/>
            <a:ext cx="7656513" cy="4953000"/>
          </a:xfrm>
        </p:spPr>
        <p:txBody>
          <a:bodyPr/>
          <a:lstStyle/>
          <a:p>
            <a:pPr eaLnBrk="1" hangingPunct="1">
              <a:buFontTx/>
              <a:buNone/>
            </a:pPr>
            <a:r>
              <a:rPr lang="en-US" smtClean="0"/>
              <a:t>New viral diseases are identified by evolutionary comparison of their genomes with those of known viruses.</a:t>
            </a:r>
          </a:p>
          <a:p>
            <a:pPr eaLnBrk="1" hangingPunct="1">
              <a:buFontTx/>
              <a:buNone/>
            </a:pPr>
            <a:r>
              <a:rPr lang="en-US" smtClean="0"/>
              <a:t>Techniques used to develop vaccines, and methods used to track their effectiveness, rely on molecular evolutionary approaches.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Figure 24.2  Multiple Substitutions Are Not Reflected in Pairwise Sequence Comparisons</a:t>
            </a:r>
          </a:p>
        </p:txBody>
      </p:sp>
      <p:sp>
        <p:nvSpPr>
          <p:cNvPr id="10243" name="Content Placeholder 4"/>
          <p:cNvSpPr>
            <a:spLocks noGrp="1"/>
          </p:cNvSpPr>
          <p:nvPr>
            <p:ph sz="half" idx="1"/>
          </p:nvPr>
        </p:nvSpPr>
        <p:spPr>
          <a:xfrm>
            <a:off x="152400" y="1524000"/>
            <a:ext cx="4513263" cy="5105400"/>
          </a:xfrm>
        </p:spPr>
        <p:txBody>
          <a:bodyPr/>
          <a:lstStyle/>
          <a:p>
            <a:pPr eaLnBrk="1" hangingPunct="1">
              <a:spcBef>
                <a:spcPct val="40000"/>
              </a:spcBef>
            </a:pPr>
            <a:r>
              <a:rPr lang="en-US" sz="2400" i="1" smtClean="0"/>
              <a:t>Multiple substitutions</a:t>
            </a:r>
            <a:r>
              <a:rPr lang="en-US" sz="2400" smtClean="0"/>
              <a:t>—more than one change at a given position</a:t>
            </a:r>
          </a:p>
          <a:p>
            <a:pPr eaLnBrk="1" hangingPunct="1">
              <a:spcBef>
                <a:spcPct val="40000"/>
              </a:spcBef>
            </a:pPr>
            <a:r>
              <a:rPr lang="en-US" sz="2400" i="1" smtClean="0"/>
              <a:t>Coincident substitutions</a:t>
            </a:r>
            <a:r>
              <a:rPr lang="en-US" sz="2400" smtClean="0"/>
              <a:t>—different substitutions in different descendents</a:t>
            </a:r>
          </a:p>
          <a:p>
            <a:pPr eaLnBrk="1" hangingPunct="1">
              <a:spcBef>
                <a:spcPct val="40000"/>
              </a:spcBef>
            </a:pPr>
            <a:r>
              <a:rPr lang="en-US" sz="2400" i="1" smtClean="0"/>
              <a:t>Parallel substitutions</a:t>
            </a:r>
            <a:r>
              <a:rPr lang="en-US" sz="2400" smtClean="0"/>
              <a:t>—same substitution in different descendents</a:t>
            </a:r>
          </a:p>
          <a:p>
            <a:pPr eaLnBrk="1" hangingPunct="1">
              <a:spcBef>
                <a:spcPct val="40000"/>
              </a:spcBef>
            </a:pPr>
            <a:r>
              <a:rPr lang="en-US" sz="2400" i="1" smtClean="0"/>
              <a:t>Back substitutions</a:t>
            </a:r>
            <a:r>
              <a:rPr lang="en-US" sz="2400" smtClean="0"/>
              <a:t>—one change at a position is changed back to the original (</a:t>
            </a:r>
            <a:r>
              <a:rPr lang="en-US" sz="2400" i="1" smtClean="0"/>
              <a:t>reversions</a:t>
            </a:r>
            <a:r>
              <a:rPr lang="en-US" sz="2400" smtClean="0"/>
              <a:t>)</a:t>
            </a:r>
          </a:p>
          <a:p>
            <a:endParaRPr lang="en-US" smtClean="0"/>
          </a:p>
        </p:txBody>
      </p:sp>
      <p:pic>
        <p:nvPicPr>
          <p:cNvPr id="10244" name="Picture 4" descr="Life9e-Fig-24-02-0"/>
          <p:cNvPicPr preferRelativeResize="0">
            <a:picLocks noGrp="1" noChangeAspect="1" noChangeArrowheads="1"/>
          </p:cNvPicPr>
          <p:nvPr>
            <p:ph sz="half" idx="2"/>
          </p:nvPr>
        </p:nvPicPr>
        <p:blipFill>
          <a:blip r:embed="rId3" cstate="print"/>
          <a:srcRect/>
          <a:stretch>
            <a:fillRect/>
          </a:stretch>
        </p:blipFill>
        <p:spPr>
          <a:xfrm>
            <a:off x="3813175" y="2057400"/>
            <a:ext cx="5502275" cy="4027488"/>
          </a:xfrm>
          <a:noFill/>
        </p:spPr>
      </p:pic>
      <p:sp>
        <p:nvSpPr>
          <p:cNvPr id="10245" name="TextBox 7"/>
          <p:cNvSpPr txBox="1">
            <a:spLocks noChangeArrowheads="1"/>
          </p:cNvSpPr>
          <p:nvPr/>
        </p:nvSpPr>
        <p:spPr bwMode="auto">
          <a:xfrm>
            <a:off x="0" y="838200"/>
            <a:ext cx="9144000" cy="1200150"/>
          </a:xfrm>
          <a:prstGeom prst="rect">
            <a:avLst/>
          </a:prstGeom>
          <a:noFill/>
          <a:ln w="9525">
            <a:noFill/>
            <a:miter lim="800000"/>
            <a:headEnd/>
            <a:tailEnd/>
          </a:ln>
        </p:spPr>
        <p:txBody>
          <a:bodyPr>
            <a:spAutoFit/>
          </a:bodyPr>
          <a:lstStyle/>
          <a:p>
            <a:r>
              <a:rPr lang="en-US"/>
              <a:t>But this underestimates the number of actual substitutions that have occurred.</a:t>
            </a:r>
          </a:p>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Figure 24.3  Amino Acid Sequences of Cytochrome </a:t>
            </a:r>
            <a:r>
              <a:rPr lang="en-US" i="1" smtClean="0"/>
              <a:t>c</a:t>
            </a:r>
            <a:r>
              <a:rPr lang="en-US" smtClean="0"/>
              <a:t> (Part 1)</a:t>
            </a:r>
          </a:p>
        </p:txBody>
      </p:sp>
      <p:sp>
        <p:nvSpPr>
          <p:cNvPr id="12291" name="Rectangle 3"/>
          <p:cNvSpPr>
            <a:spLocks noGrp="1" noChangeArrowheads="1"/>
          </p:cNvSpPr>
          <p:nvPr>
            <p:ph type="body" idx="1"/>
          </p:nvPr>
        </p:nvSpPr>
        <p:spPr/>
        <p:txBody>
          <a:bodyPr/>
          <a:lstStyle/>
          <a:p>
            <a:endParaRPr lang="en-US" smtClean="0"/>
          </a:p>
        </p:txBody>
      </p:sp>
      <p:pic>
        <p:nvPicPr>
          <p:cNvPr id="12292" name="Picture 4" descr="Life9e-Fig-24-03-1R"/>
          <p:cNvPicPr preferRelativeResize="0">
            <a:picLocks noChangeAspect="1" noChangeArrowheads="1"/>
          </p:cNvPicPr>
          <p:nvPr/>
        </p:nvPicPr>
        <p:blipFill>
          <a:blip r:embed="rId3" cstate="print"/>
          <a:srcRect/>
          <a:stretch>
            <a:fillRect/>
          </a:stretch>
        </p:blipFill>
        <p:spPr bwMode="auto">
          <a:xfrm>
            <a:off x="177800" y="431800"/>
            <a:ext cx="8778875" cy="642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Figure 24.3  Amino Acid Sequences of Cytochrome </a:t>
            </a:r>
            <a:r>
              <a:rPr lang="en-US" i="1" smtClean="0"/>
              <a:t>c</a:t>
            </a:r>
            <a:r>
              <a:rPr lang="en-US" smtClean="0"/>
              <a:t> (Part 2)</a:t>
            </a:r>
          </a:p>
        </p:txBody>
      </p:sp>
      <p:sp>
        <p:nvSpPr>
          <p:cNvPr id="13315" name="Rectangle 3"/>
          <p:cNvSpPr>
            <a:spLocks noGrp="1" noChangeArrowheads="1"/>
          </p:cNvSpPr>
          <p:nvPr>
            <p:ph type="body" idx="1"/>
          </p:nvPr>
        </p:nvSpPr>
        <p:spPr/>
        <p:txBody>
          <a:bodyPr/>
          <a:lstStyle/>
          <a:p>
            <a:endParaRPr lang="en-US" smtClean="0"/>
          </a:p>
        </p:txBody>
      </p:sp>
      <p:pic>
        <p:nvPicPr>
          <p:cNvPr id="13316" name="Picture 4" descr="Life9e-Fig-24-03-2R"/>
          <p:cNvPicPr preferRelativeResize="0">
            <a:picLocks noChangeAspect="1" noChangeArrowheads="1"/>
          </p:cNvPicPr>
          <p:nvPr/>
        </p:nvPicPr>
        <p:blipFill>
          <a:blip r:embed="rId3" cstate="print"/>
          <a:srcRect/>
          <a:stretch>
            <a:fillRect/>
          </a:stretch>
        </p:blipFill>
        <p:spPr bwMode="auto">
          <a:xfrm>
            <a:off x="177800" y="431800"/>
            <a:ext cx="8778875" cy="642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4" descr="Life9e-Fig-24-05-0R"/>
          <p:cNvPicPr preferRelativeResize="0">
            <a:picLocks noGrp="1" noChangeAspect="1" noChangeArrowheads="1"/>
          </p:cNvPicPr>
          <p:nvPr>
            <p:ph sz="half" idx="2"/>
          </p:nvPr>
        </p:nvPicPr>
        <p:blipFill>
          <a:blip r:embed="rId3" cstate="print"/>
          <a:srcRect/>
          <a:stretch>
            <a:fillRect/>
          </a:stretch>
        </p:blipFill>
        <p:spPr>
          <a:xfrm>
            <a:off x="3598863" y="1752600"/>
            <a:ext cx="6021387" cy="4408488"/>
          </a:xfrm>
          <a:noFill/>
        </p:spPr>
      </p:pic>
      <p:sp>
        <p:nvSpPr>
          <p:cNvPr id="14339" name="Rectangle 2"/>
          <p:cNvSpPr>
            <a:spLocks noGrp="1" noChangeArrowheads="1"/>
          </p:cNvSpPr>
          <p:nvPr>
            <p:ph type="title"/>
          </p:nvPr>
        </p:nvSpPr>
        <p:spPr/>
        <p:txBody>
          <a:bodyPr/>
          <a:lstStyle/>
          <a:p>
            <a:pPr eaLnBrk="1" hangingPunct="1"/>
            <a:r>
              <a:rPr lang="en-US" smtClean="0"/>
              <a:t>24.2 What Do Genomes Reveal About Evolutionary Processes?</a:t>
            </a:r>
          </a:p>
        </p:txBody>
      </p:sp>
      <p:sp>
        <p:nvSpPr>
          <p:cNvPr id="14340" name="Rectangle 3"/>
          <p:cNvSpPr>
            <a:spLocks noGrp="1" noChangeArrowheads="1"/>
          </p:cNvSpPr>
          <p:nvPr>
            <p:ph sz="half" idx="1"/>
          </p:nvPr>
        </p:nvSpPr>
        <p:spPr>
          <a:xfrm>
            <a:off x="228600" y="838200"/>
            <a:ext cx="4437063" cy="5791200"/>
          </a:xfrm>
        </p:spPr>
        <p:txBody>
          <a:bodyPr/>
          <a:lstStyle/>
          <a:p>
            <a:pPr eaLnBrk="1" hangingPunct="1">
              <a:buFontTx/>
              <a:buNone/>
            </a:pPr>
            <a:r>
              <a:rPr lang="en-US" sz="2400" smtClean="0"/>
              <a:t>A substitution that does not change the amino acid that is specified is a </a:t>
            </a:r>
            <a:r>
              <a:rPr lang="en-US" sz="2400" b="1" smtClean="0"/>
              <a:t>synonymous</a:t>
            </a:r>
            <a:r>
              <a:rPr lang="en-US" sz="2400" smtClean="0"/>
              <a:t> or </a:t>
            </a:r>
            <a:r>
              <a:rPr lang="en-US" sz="2400" b="1" smtClean="0"/>
              <a:t>silent substitution</a:t>
            </a:r>
            <a:r>
              <a:rPr lang="en-US" sz="2400" smtClean="0"/>
              <a:t>.</a:t>
            </a:r>
          </a:p>
          <a:p>
            <a:pPr eaLnBrk="1" hangingPunct="1">
              <a:buFontTx/>
              <a:buNone/>
            </a:pPr>
            <a:r>
              <a:rPr lang="en-US" sz="2400" smtClean="0"/>
              <a:t>A substitution that does cause a change in the amino acid specified is a </a:t>
            </a:r>
            <a:r>
              <a:rPr lang="en-US" sz="2400" b="1" smtClean="0"/>
              <a:t>nonsynonymous substitution</a:t>
            </a:r>
            <a:r>
              <a:rPr lang="en-US" sz="2400" smtClean="0"/>
              <a:t> (or </a:t>
            </a:r>
            <a:r>
              <a:rPr lang="en-US" sz="2400" i="1" smtClean="0"/>
              <a:t>missense substitution).</a:t>
            </a:r>
            <a:endParaRPr lang="en-US" sz="2400" smtClean="0"/>
          </a:p>
          <a:p>
            <a:pPr eaLnBrk="1" hangingPunct="1">
              <a:buFontTx/>
              <a:buNone/>
            </a:pPr>
            <a:r>
              <a:rPr lang="en-US" sz="2400" smtClean="0"/>
              <a:t>These are likely to be deleterious; but protein shape and function is not always altered, so it may be selectively neutral.</a:t>
            </a:r>
          </a:p>
          <a:p>
            <a:pPr eaLnBrk="1" hangingPunct="1">
              <a:buFontTx/>
              <a:buNone/>
            </a:pPr>
            <a:endParaRPr lang="en-US"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NOTES_FOOTER" val="1"/>
</p:tagLst>
</file>

<file path=ppt/tags/tag10.xml><?xml version="1.0" encoding="utf-8"?>
<p:tagLst xmlns:a="http://schemas.openxmlformats.org/drawingml/2006/main" xmlns:r="http://schemas.openxmlformats.org/officeDocument/2006/relationships" xmlns:p="http://schemas.openxmlformats.org/presentationml/2006/main">
  <p:tag name="IIW_NOTES_FOOTER" val="1"/>
</p:tagLst>
</file>

<file path=ppt/tags/tag2.xml><?xml version="1.0" encoding="utf-8"?>
<p:tagLst xmlns:a="http://schemas.openxmlformats.org/drawingml/2006/main" xmlns:r="http://schemas.openxmlformats.org/officeDocument/2006/relationships" xmlns:p="http://schemas.openxmlformats.org/presentationml/2006/main">
  <p:tag name="IIW_NOTES_FOOTER" val="1"/>
</p:tagLst>
</file>

<file path=ppt/tags/tag3.xml><?xml version="1.0" encoding="utf-8"?>
<p:tagLst xmlns:a="http://schemas.openxmlformats.org/drawingml/2006/main" xmlns:r="http://schemas.openxmlformats.org/officeDocument/2006/relationships" xmlns:p="http://schemas.openxmlformats.org/presentationml/2006/main">
  <p:tag name="IIW_NOTES_FOOTER" val="1"/>
</p:tagLst>
</file>

<file path=ppt/tags/tag4.xml><?xml version="1.0" encoding="utf-8"?>
<p:tagLst xmlns:a="http://schemas.openxmlformats.org/drawingml/2006/main" xmlns:r="http://schemas.openxmlformats.org/officeDocument/2006/relationships" xmlns:p="http://schemas.openxmlformats.org/presentationml/2006/main">
  <p:tag name="IIW_NOTES_FOOTER" val="1"/>
</p:tagLst>
</file>

<file path=ppt/tags/tag5.xml><?xml version="1.0" encoding="utf-8"?>
<p:tagLst xmlns:a="http://schemas.openxmlformats.org/drawingml/2006/main" xmlns:r="http://schemas.openxmlformats.org/officeDocument/2006/relationships" xmlns:p="http://schemas.openxmlformats.org/presentationml/2006/main">
  <p:tag name="IIW_NOTES_FOOTER" val="1"/>
</p:tagLst>
</file>

<file path=ppt/tags/tag6.xml><?xml version="1.0" encoding="utf-8"?>
<p:tagLst xmlns:a="http://schemas.openxmlformats.org/drawingml/2006/main" xmlns:r="http://schemas.openxmlformats.org/officeDocument/2006/relationships" xmlns:p="http://schemas.openxmlformats.org/presentationml/2006/main">
  <p:tag name="IIW_NOTES_FOOTER" val="1"/>
</p:tagLst>
</file>

<file path=ppt/tags/tag7.xml><?xml version="1.0" encoding="utf-8"?>
<p:tagLst xmlns:a="http://schemas.openxmlformats.org/drawingml/2006/main" xmlns:r="http://schemas.openxmlformats.org/officeDocument/2006/relationships" xmlns:p="http://schemas.openxmlformats.org/presentationml/2006/main">
  <p:tag name="IIW_NOTES_FOOTER" val="1"/>
</p:tagLst>
</file>

<file path=ppt/tags/tag8.xml><?xml version="1.0" encoding="utf-8"?>
<p:tagLst xmlns:a="http://schemas.openxmlformats.org/drawingml/2006/main" xmlns:r="http://schemas.openxmlformats.org/officeDocument/2006/relationships" xmlns:p="http://schemas.openxmlformats.org/presentationml/2006/main">
  <p:tag name="IIW_NOTES_FOOTER" val="1"/>
</p:tagLst>
</file>

<file path=ppt/tags/tag9.xml><?xml version="1.0" encoding="utf-8"?>
<p:tagLst xmlns:a="http://schemas.openxmlformats.org/drawingml/2006/main" xmlns:r="http://schemas.openxmlformats.org/officeDocument/2006/relationships" xmlns:p="http://schemas.openxmlformats.org/presentationml/2006/main">
  <p:tag name="IIW_NOTES_FOOTER" val="1"/>
</p:tagLst>
</file>

<file path=ppt/theme/theme1.xml><?xml version="1.0" encoding="utf-8"?>
<a:theme xmlns:a="http://schemas.openxmlformats.org/drawingml/2006/main" name="Azure">
  <a:themeElements>
    <a:clrScheme name="Azure 7">
      <a:dk1>
        <a:srgbClr val="000000"/>
      </a:dk1>
      <a:lt1>
        <a:srgbClr val="FFFFFF"/>
      </a:lt1>
      <a:dk2>
        <a:srgbClr val="FFFFFF"/>
      </a:dk2>
      <a:lt2>
        <a:srgbClr val="000000"/>
      </a:lt2>
      <a:accent1>
        <a:srgbClr val="FFFFFF"/>
      </a:accent1>
      <a:accent2>
        <a:srgbClr val="6666FF"/>
      </a:accent2>
      <a:accent3>
        <a:srgbClr val="FFFFFF"/>
      </a:accent3>
      <a:accent4>
        <a:srgbClr val="000000"/>
      </a:accent4>
      <a:accent5>
        <a:srgbClr val="FFFFFF"/>
      </a:accent5>
      <a:accent6>
        <a:srgbClr val="5C5CE7"/>
      </a:accent6>
      <a:hlink>
        <a:srgbClr val="3333CC"/>
      </a:hlink>
      <a:folHlink>
        <a:srgbClr val="3333CC"/>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zure 4">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3333CC"/>
        </a:hlink>
        <a:folHlink>
          <a:srgbClr val="3333CC"/>
        </a:folHlink>
      </a:clrScheme>
      <a:clrMap bg1="dk2" tx1="lt1" bg2="dk1" tx2="lt2" accent1="accent1" accent2="accent2" accent3="accent3" accent4="accent4" accent5="accent5" accent6="accent6" hlink="hlink" folHlink="folHlink"/>
    </a:extraClrScheme>
    <a:extraClrScheme>
      <a:clrScheme name="Azure 5">
        <a:dk1>
          <a:srgbClr val="000000"/>
        </a:dk1>
        <a:lt1>
          <a:srgbClr val="FFFFFF"/>
        </a:lt1>
        <a:dk2>
          <a:srgbClr val="000000"/>
        </a:dk2>
        <a:lt2>
          <a:srgbClr val="000000"/>
        </a:lt2>
        <a:accent1>
          <a:srgbClr val="00CCCC"/>
        </a:accent1>
        <a:accent2>
          <a:srgbClr val="6666FF"/>
        </a:accent2>
        <a:accent3>
          <a:srgbClr val="FFFFFF"/>
        </a:accent3>
        <a:accent4>
          <a:srgbClr val="000000"/>
        </a:accent4>
        <a:accent5>
          <a:srgbClr val="AAE2E2"/>
        </a:accent5>
        <a:accent6>
          <a:srgbClr val="5C5CE7"/>
        </a:accent6>
        <a:hlink>
          <a:srgbClr val="3333CC"/>
        </a:hlink>
        <a:folHlink>
          <a:srgbClr val="3333CC"/>
        </a:folHlink>
      </a:clrScheme>
      <a:clrMap bg1="lt1" tx1="dk1" bg2="lt2" tx2="dk2" accent1="accent1" accent2="accent2" accent3="accent3" accent4="accent4" accent5="accent5" accent6="accent6" hlink="hlink" folHlink="folHlink"/>
    </a:extraClrScheme>
    <a:extraClrScheme>
      <a:clrScheme name="Azure 6">
        <a:dk1>
          <a:srgbClr val="000000"/>
        </a:dk1>
        <a:lt1>
          <a:srgbClr val="FFFFFF"/>
        </a:lt1>
        <a:dk2>
          <a:srgbClr val="FFFFFF"/>
        </a:dk2>
        <a:lt2>
          <a:srgbClr val="000000"/>
        </a:lt2>
        <a:accent1>
          <a:srgbClr val="00CCCC"/>
        </a:accent1>
        <a:accent2>
          <a:srgbClr val="6666FF"/>
        </a:accent2>
        <a:accent3>
          <a:srgbClr val="FFFFFF"/>
        </a:accent3>
        <a:accent4>
          <a:srgbClr val="000000"/>
        </a:accent4>
        <a:accent5>
          <a:srgbClr val="AAE2E2"/>
        </a:accent5>
        <a:accent6>
          <a:srgbClr val="5C5CE7"/>
        </a:accent6>
        <a:hlink>
          <a:srgbClr val="3333CC"/>
        </a:hlink>
        <a:folHlink>
          <a:srgbClr val="3333CC"/>
        </a:folHlink>
      </a:clrScheme>
      <a:clrMap bg1="lt1" tx1="dk1" bg2="lt2" tx2="dk2" accent1="accent1" accent2="accent2" accent3="accent3" accent4="accent4" accent5="accent5" accent6="accent6" hlink="hlink" folHlink="folHlink"/>
    </a:extraClrScheme>
    <a:extraClrScheme>
      <a:clrScheme name="Azure 7">
        <a:dk1>
          <a:srgbClr val="000000"/>
        </a:dk1>
        <a:lt1>
          <a:srgbClr val="FFFFFF"/>
        </a:lt1>
        <a:dk2>
          <a:srgbClr val="FFFFFF"/>
        </a:dk2>
        <a:lt2>
          <a:srgbClr val="000000"/>
        </a:lt2>
        <a:accent1>
          <a:srgbClr val="FFFFFF"/>
        </a:accent1>
        <a:accent2>
          <a:srgbClr val="6666FF"/>
        </a:accent2>
        <a:accent3>
          <a:srgbClr val="FFFFFF"/>
        </a:accent3>
        <a:accent4>
          <a:srgbClr val="000000"/>
        </a:accent4>
        <a:accent5>
          <a:srgbClr val="FFFFFF"/>
        </a:accent5>
        <a:accent6>
          <a:srgbClr val="5C5CE7"/>
        </a:accent6>
        <a:hlink>
          <a:srgbClr val="3333CC"/>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2882</TotalTime>
  <Words>1997</Words>
  <Application>Microsoft Office PowerPoint</Application>
  <PresentationFormat>On-screen Show (4:3)</PresentationFormat>
  <Paragraphs>153</Paragraphs>
  <Slides>50</Slides>
  <Notes>50</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Times New Roman</vt:lpstr>
      <vt:lpstr>Arial</vt:lpstr>
      <vt:lpstr>Wingdings</vt:lpstr>
      <vt:lpstr>Arial Unicode MS</vt:lpstr>
      <vt:lpstr>Azure</vt:lpstr>
      <vt:lpstr>Default Design</vt:lpstr>
      <vt:lpstr>Evolution of Genes and Genomes</vt:lpstr>
      <vt:lpstr>24.1 How Are Genomes Used to Study Evolution?</vt:lpstr>
      <vt:lpstr>24.1 How Are Genomes Used to Study Evolution?</vt:lpstr>
      <vt:lpstr>Figure 24.1  Amino Acid Sequence Alignment (Part 1)</vt:lpstr>
      <vt:lpstr>Figure 24.1  Amino Acid Sequence Alignment (Part 2)</vt:lpstr>
      <vt:lpstr>Figure 24.2  Multiple Substitutions Are Not Reflected in Pairwise Sequence Comparisons</vt:lpstr>
      <vt:lpstr>Figure 24.3  Amino Acid Sequences of Cytochrome c (Part 1)</vt:lpstr>
      <vt:lpstr>Figure 24.3  Amino Acid Sequences of Cytochrome c (Part 2)</vt:lpstr>
      <vt:lpstr>24.2 What Do Genomes Reveal About Evolutionary Processes?</vt:lpstr>
      <vt:lpstr>24.2 What Do Genomes Reveal About Evolutionary Processes?</vt:lpstr>
      <vt:lpstr>24.2 What Do Genomes Reveal About Evolutionary Processes?</vt:lpstr>
      <vt:lpstr>24.2 What Do Genomes Reveal About Evolutionary Processes?</vt:lpstr>
      <vt:lpstr>24.2 What Do Genomes Reveal About Evolutionary Processes?</vt:lpstr>
      <vt:lpstr>Figure 24.7  Convergent Molecular Evolution of Lysozyme (Part 1)</vt:lpstr>
      <vt:lpstr>24.2 What Do Genomes Reveal About Evolutionary Processes?</vt:lpstr>
      <vt:lpstr>24.2 What Do Genomes Reveal About Evolutionary Processes?</vt:lpstr>
      <vt:lpstr>Figure 24.8  Genome Size Varies Widely</vt:lpstr>
      <vt:lpstr>24.2 What Do Genomes Reveal About Evolutionary Processes?</vt:lpstr>
      <vt:lpstr>24.2 What Do Genomes Reveal About Evolutionary Processes?</vt:lpstr>
      <vt:lpstr>24.2 What Do Genomes Reveal About Evolutionary Processes?</vt:lpstr>
      <vt:lpstr>24.2 What Do Genomes Reveal About Evolutionary Processes?</vt:lpstr>
      <vt:lpstr>24.2 What Do Genomes Reveal About Evolutionary Processes?</vt:lpstr>
      <vt:lpstr>24.3 How Do Genomes Gain and Maintain Functions?</vt:lpstr>
      <vt:lpstr>24.3 How Do Genomes Gain and Maintain Functions?</vt:lpstr>
      <vt:lpstr>24.3 How Do Genomes Gain and Maintain Functions?</vt:lpstr>
      <vt:lpstr>24.3 How Do Genomes Gain and Maintain Functions?</vt:lpstr>
      <vt:lpstr>24.3 How Do Genomes Gain and Maintain Functions?</vt:lpstr>
      <vt:lpstr>24.3 How Do Genomes Gain and Maintain Functions?</vt:lpstr>
      <vt:lpstr>24.3 How Do Genomes Gain and Maintain Functions?</vt:lpstr>
      <vt:lpstr>24.3 How Do Genomes Gain and Maintain Functions?</vt:lpstr>
      <vt:lpstr>24.3 How Do Genomes Gain and Maintain Functions?</vt:lpstr>
      <vt:lpstr>24.3 How Do Genomes Gain and Maintain Functions?</vt:lpstr>
      <vt:lpstr>Figure 24.10  A Globin Family Gene Tree</vt:lpstr>
      <vt:lpstr>24.3 How Do Genomes Gain and Maintain Functions?</vt:lpstr>
      <vt:lpstr>24.3 How Do Genomes Gain and Maintain Functions?</vt:lpstr>
      <vt:lpstr>Slide 36</vt:lpstr>
      <vt:lpstr>24.3 How Do Genomes Gain and Maintain Functions?</vt:lpstr>
      <vt:lpstr>Slide 38</vt:lpstr>
      <vt:lpstr>24.4 What Are Some Applications of Molecular Evolution?</vt:lpstr>
      <vt:lpstr>24.4 What Are Some Applications of Molecular Evolution?</vt:lpstr>
      <vt:lpstr>24.4 What Are Some Applications of Molecular Evolution?</vt:lpstr>
      <vt:lpstr>Figure 24.12  Phylogeny of the engrailed Genes</vt:lpstr>
      <vt:lpstr>24.4 What Are Some Applications of Molecular Evolution?</vt:lpstr>
      <vt:lpstr>24.4 What Are Some Applications of Molecular Evolution?</vt:lpstr>
      <vt:lpstr>24.4 What Are Some Applications of Molecular Evolution?</vt:lpstr>
      <vt:lpstr>24.4 What Are Some Applications of Molecular Evolution?</vt:lpstr>
      <vt:lpstr>24.4 What Are Some Applications of Molecular Evolution?</vt:lpstr>
      <vt:lpstr>Figure 24.13  In Vitro Evolution</vt:lpstr>
      <vt:lpstr>24.4 What Are Some Applications of Molecular Evolution?</vt:lpstr>
      <vt:lpstr>24.4 What Are Some Applications of Molecular Evolution?</vt:lpstr>
    </vt:vector>
  </TitlesOfParts>
  <Company>Sinauer Associates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The Science of Biology, 9e</dc:title>
  <dc:creator/>
  <cp:lastModifiedBy>kking</cp:lastModifiedBy>
  <cp:revision>427</cp:revision>
  <cp:lastPrinted>1601-01-01T00:00:00Z</cp:lastPrinted>
  <dcterms:created xsi:type="dcterms:W3CDTF">2000-10-16T19:08:56Z</dcterms:created>
  <dcterms:modified xsi:type="dcterms:W3CDTF">2011-09-20T13:58:24Z</dcterms:modified>
</cp:coreProperties>
</file>