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0" r:id="rId3"/>
    <p:sldId id="281" r:id="rId4"/>
    <p:sldId id="278" r:id="rId5"/>
    <p:sldId id="279" r:id="rId6"/>
    <p:sldId id="257" r:id="rId7"/>
    <p:sldId id="258" r:id="rId8"/>
    <p:sldId id="275" r:id="rId9"/>
    <p:sldId id="276" r:id="rId10"/>
    <p:sldId id="277" r:id="rId11"/>
    <p:sldId id="274" r:id="rId12"/>
    <p:sldId id="273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9A05-86E8-47B3-876A-96FE7208EB7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If you tell someone who you address as </a:t>
            </a:r>
            <a:r>
              <a:rPr lang="en-US" dirty="0" err="1" smtClean="0">
                <a:solidFill>
                  <a:srgbClr val="7030A0"/>
                </a:solidFill>
              </a:rPr>
              <a:t>tú</a:t>
            </a:r>
            <a:r>
              <a:rPr lang="en-US" dirty="0" smtClean="0">
                <a:solidFill>
                  <a:srgbClr val="7030A0"/>
                </a:solidFill>
              </a:rPr>
              <a:t> (someone your age or a family member) use a familiar command when telling them what to do.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Saca</a:t>
            </a:r>
            <a:r>
              <a:rPr lang="en-US" i="1" dirty="0" smtClean="0">
                <a:solidFill>
                  <a:srgbClr val="00B050"/>
                </a:solidFill>
              </a:rPr>
              <a:t> la </a:t>
            </a:r>
            <a:r>
              <a:rPr lang="en-US" i="1" dirty="0" err="1" smtClean="0">
                <a:solidFill>
                  <a:srgbClr val="00B050"/>
                </a:solidFill>
              </a:rPr>
              <a:t>basura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¡No uses el </a:t>
            </a:r>
            <a:r>
              <a:rPr lang="en-US" i="1" dirty="0" err="1" smtClean="0">
                <a:solidFill>
                  <a:srgbClr val="00B050"/>
                </a:solidFill>
              </a:rPr>
              <a:t>teléfono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celular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en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clase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Pon</a:t>
            </a:r>
            <a:r>
              <a:rPr lang="en-US" i="1" dirty="0" smtClean="0">
                <a:solidFill>
                  <a:srgbClr val="00B050"/>
                </a:solidFill>
              </a:rPr>
              <a:t> la mesa!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Haz</a:t>
            </a:r>
            <a:r>
              <a:rPr lang="en-US" i="1" dirty="0" smtClean="0">
                <a:solidFill>
                  <a:srgbClr val="00B050"/>
                </a:solidFill>
              </a:rPr>
              <a:t> la </a:t>
            </a:r>
            <a:r>
              <a:rPr lang="en-US" i="1" dirty="0" err="1" smtClean="0">
                <a:solidFill>
                  <a:srgbClr val="00B050"/>
                </a:solidFill>
              </a:rPr>
              <a:t>tarea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Lleguen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endParaRPr lang="en-US" dirty="0"/>
          </a:p>
        </p:txBody>
      </p:sp>
      <p:pic>
        <p:nvPicPr>
          <p:cNvPr id="20482" name="Picture 2" descr="http://www.help4dad.com/sites/default/file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959"/>
            <a:ext cx="4752975" cy="41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usen</a:t>
            </a:r>
            <a:r>
              <a:rPr lang="en-US" dirty="0" smtClean="0"/>
              <a:t> los </a:t>
            </a:r>
            <a:r>
              <a:rPr lang="en-US" dirty="0" err="1" smtClean="0"/>
              <a:t>teléfonos</a:t>
            </a:r>
            <a:r>
              <a:rPr lang="en-US" dirty="0" smtClean="0"/>
              <a:t> </a:t>
            </a:r>
            <a:r>
              <a:rPr lang="en-US" dirty="0" err="1" smtClean="0"/>
              <a:t>celulares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usar</a:t>
            </a:r>
            <a:r>
              <a:rPr lang="en-US" dirty="0" smtClean="0"/>
              <a:t> los </a:t>
            </a:r>
            <a:r>
              <a:rPr lang="en-US" dirty="0" err="1" smtClean="0"/>
              <a:t>teléfonos</a:t>
            </a:r>
            <a:r>
              <a:rPr lang="en-US" dirty="0" smtClean="0"/>
              <a:t> </a:t>
            </a:r>
            <a:r>
              <a:rPr lang="en-US" dirty="0" err="1" smtClean="0"/>
              <a:t>celulares</a:t>
            </a:r>
            <a:endParaRPr lang="en-US" dirty="0"/>
          </a:p>
        </p:txBody>
      </p:sp>
      <p:pic>
        <p:nvPicPr>
          <p:cNvPr id="17410" name="Picture 2" descr="http://www.clker.com/cliparts/e/e/4/f/1206558994350927690taber_No_Cell_Phones_Allowed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0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duerman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dormir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endParaRPr lang="en-US" dirty="0"/>
          </a:p>
        </p:txBody>
      </p:sp>
      <p:pic>
        <p:nvPicPr>
          <p:cNvPr id="2050" name="Picture 2" descr="http://blogs.edweek.org/teachers/coach_gs_teaching_tips/Students%20sleeping%20in%20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4572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Hagan 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/>
          </a:p>
        </p:txBody>
      </p:sp>
      <p:pic>
        <p:nvPicPr>
          <p:cNvPr id="3074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6254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0812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962400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Busquen</a:t>
            </a:r>
            <a:r>
              <a:rPr lang="en-US" dirty="0" smtClean="0"/>
              <a:t> amigos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amigos</a:t>
            </a:r>
            <a:endParaRPr lang="en-US" dirty="0"/>
          </a:p>
        </p:txBody>
      </p:sp>
      <p:pic>
        <p:nvPicPr>
          <p:cNvPr id="4098" name="Picture 2" descr="http://www.educopark.com/Users/Uploads/42958e65-0a4a-4e22-9a63-5c1550b1b813/find-friends-through-hobbies-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41719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Participen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Participar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/>
          </a:p>
        </p:txBody>
      </p:sp>
      <p:pic>
        <p:nvPicPr>
          <p:cNvPr id="5122" name="Picture 2" descr="http://highschoolmediator.com/wp-content/uploads/2009/08/extracurri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7533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Vayan</a:t>
            </a:r>
            <a:r>
              <a:rPr lang="en-US" dirty="0" smtClean="0"/>
              <a:t> a los </a:t>
            </a: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a los </a:t>
            </a: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pic>
        <p:nvPicPr>
          <p:cNvPr id="6146" name="Picture 2" descr="http://www.jackcentral.com/wordpress_2.8/wp-content/uploads/2008/12/sports-petersen090608football0003-460x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4381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Asistan</a:t>
            </a:r>
            <a:r>
              <a:rPr lang="en-US" dirty="0" smtClean="0"/>
              <a:t> a los </a:t>
            </a:r>
            <a:r>
              <a:rPr lang="en-US" dirty="0" err="1" smtClean="0"/>
              <a:t>conciertos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Asistir</a:t>
            </a:r>
            <a:r>
              <a:rPr lang="en-US" dirty="0" smtClean="0"/>
              <a:t> a los </a:t>
            </a:r>
            <a:r>
              <a:rPr lang="en-US" dirty="0" err="1" smtClean="0"/>
              <a:t>conciertos</a:t>
            </a:r>
            <a:endParaRPr lang="en-US" dirty="0"/>
          </a:p>
        </p:txBody>
      </p:sp>
      <p:pic>
        <p:nvPicPr>
          <p:cNvPr id="7170" name="Picture 2" descr="http://www.arnoldschool.com/uploads/school_choir_website_pic_2_600_x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Almuercen</a:t>
            </a:r>
            <a:r>
              <a:rPr lang="en-US" dirty="0" smtClean="0"/>
              <a:t> en 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Almorzar</a:t>
            </a:r>
            <a:r>
              <a:rPr lang="en-US" dirty="0" smtClean="0"/>
              <a:t> en 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pic>
        <p:nvPicPr>
          <p:cNvPr id="8194" name="Picture 2" descr="http://www.ers.usda.gov/amberwaves/September08/features/Photos/fea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Conozcan</a:t>
            </a:r>
            <a:r>
              <a:rPr lang="en-US" dirty="0" smtClean="0"/>
              <a:t> a personas </a:t>
            </a:r>
            <a:r>
              <a:rPr lang="en-US" dirty="0" err="1" smtClean="0"/>
              <a:t>nuevas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Conocer</a:t>
            </a:r>
            <a:r>
              <a:rPr lang="en-US" dirty="0" smtClean="0"/>
              <a:t> a personas </a:t>
            </a:r>
            <a:r>
              <a:rPr lang="en-US" dirty="0" err="1" smtClean="0"/>
              <a:t>nuevas</a:t>
            </a:r>
            <a:endParaRPr lang="en-US" dirty="0"/>
          </a:p>
        </p:txBody>
      </p:sp>
      <p:pic>
        <p:nvPicPr>
          <p:cNvPr id="9218" name="Picture 2" descr="http://www.rockinhorsedancebarn.com/wp-content/uploads/2010/06/meet-new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¡RECUERDAS LOS MANDATOS FAMILIARES?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Mirar</a:t>
            </a:r>
            <a:r>
              <a:rPr lang="en-US" dirty="0" smtClean="0"/>
              <a:t>:    </a:t>
            </a:r>
            <a:r>
              <a:rPr lang="en-US" b="1" i="1" dirty="0" smtClean="0">
                <a:solidFill>
                  <a:srgbClr val="0070C0"/>
                </a:solidFill>
              </a:rPr>
              <a:t>MIRA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(Same as </a:t>
            </a:r>
            <a:r>
              <a:rPr lang="en-US" i="1" dirty="0" smtClean="0">
                <a:solidFill>
                  <a:srgbClr val="00B050"/>
                </a:solidFill>
              </a:rPr>
              <a:t>present</a:t>
            </a:r>
            <a:r>
              <a:rPr lang="en-US" dirty="0" smtClean="0">
                <a:solidFill>
                  <a:srgbClr val="00B050"/>
                </a:solidFill>
              </a:rPr>
              <a:t> tense </a:t>
            </a:r>
            <a:r>
              <a:rPr lang="en-US" i="1" dirty="0" smtClean="0">
                <a:solidFill>
                  <a:srgbClr val="00B050"/>
                </a:solidFill>
              </a:rPr>
              <a:t>he/she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Comer: </a:t>
            </a:r>
            <a:r>
              <a:rPr lang="en-US" b="1" i="1" dirty="0" smtClean="0">
                <a:solidFill>
                  <a:srgbClr val="0070C0"/>
                </a:solidFill>
              </a:rPr>
              <a:t>COME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(Same as</a:t>
            </a:r>
            <a:r>
              <a:rPr lang="en-US" i="1" dirty="0" smtClean="0">
                <a:solidFill>
                  <a:srgbClr val="00B050"/>
                </a:solidFill>
              </a:rPr>
              <a:t> present </a:t>
            </a:r>
            <a:r>
              <a:rPr lang="en-US" dirty="0" smtClean="0">
                <a:solidFill>
                  <a:srgbClr val="00B050"/>
                </a:solidFill>
              </a:rPr>
              <a:t>tense he/she)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Escribir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ESCRIBE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(same as present tense he/she)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Mira/No mir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00B050"/>
                </a:solidFill>
              </a:rPr>
              <a:t>  (negative changes to </a:t>
            </a:r>
            <a:r>
              <a:rPr lang="en-US" i="1" dirty="0" err="1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Come/No com</a:t>
            </a:r>
            <a:r>
              <a:rPr lang="en-US" u="sng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 (negative changes to </a:t>
            </a:r>
            <a:r>
              <a:rPr lang="en-US" i="1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Escribe/No </a:t>
            </a:r>
            <a:r>
              <a:rPr lang="en-US" dirty="0" err="1" smtClean="0">
                <a:solidFill>
                  <a:srgbClr val="00B050"/>
                </a:solidFill>
              </a:rPr>
              <a:t>escrib</a:t>
            </a:r>
            <a:r>
              <a:rPr lang="en-US" u="sng" dirty="0" err="1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 (negative changes to </a:t>
            </a:r>
            <a:r>
              <a:rPr lang="en-US" i="1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IRREGULARES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Pon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haz</a:t>
            </a:r>
            <a:r>
              <a:rPr lang="en-US" i="1" dirty="0" smtClean="0">
                <a:solidFill>
                  <a:srgbClr val="FF0000"/>
                </a:solidFill>
              </a:rPr>
              <a:t>, ten, di, </a:t>
            </a:r>
            <a:r>
              <a:rPr lang="en-US" i="1" dirty="0" err="1" smtClean="0">
                <a:solidFill>
                  <a:srgbClr val="FF0000"/>
                </a:solidFill>
              </a:rPr>
              <a:t>sé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ve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sal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Hablen</a:t>
            </a:r>
            <a:r>
              <a:rPr lang="en-US" dirty="0" smtClean="0"/>
              <a:t> con </a:t>
            </a:r>
            <a:r>
              <a:rPr lang="en-US" dirty="0" err="1" smtClean="0"/>
              <a:t>todos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 con </a:t>
            </a:r>
            <a:r>
              <a:rPr lang="en-US" dirty="0" err="1" smtClean="0"/>
              <a:t>todos</a:t>
            </a:r>
            <a:endParaRPr lang="en-US" dirty="0"/>
          </a:p>
        </p:txBody>
      </p:sp>
      <p:pic>
        <p:nvPicPr>
          <p:cNvPr id="10242" name="Picture 2" descr="http://static5.businessinsider.com/image/4cc844a44bd7c8955b220000-400-300/go-to-all-good-startup-events-and-talk-to-every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Aprendan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pic>
        <p:nvPicPr>
          <p:cNvPr id="15362" name="Picture 2" descr="http://www.eduinreview.com/blog/wp-content/uploads/2009/09/frustratio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</a:t>
            </a:r>
            <a:r>
              <a:rPr lang="en-US" dirty="0" err="1" smtClean="0"/>
              <a:t>más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Leer </a:t>
            </a:r>
            <a:r>
              <a:rPr lang="en-US" dirty="0" err="1" smtClean="0"/>
              <a:t>más</a:t>
            </a:r>
            <a:endParaRPr lang="en-US" dirty="0"/>
          </a:p>
        </p:txBody>
      </p:sp>
      <p:pic>
        <p:nvPicPr>
          <p:cNvPr id="16386" name="Picture 2" descr="http://kidmin1124.com/wp-content/uploads/2011/04/baby_read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3432"/>
            <a:ext cx="4981575" cy="43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fumen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fumar</a:t>
            </a:r>
            <a:endParaRPr lang="en-US" dirty="0"/>
          </a:p>
        </p:txBody>
      </p:sp>
      <p:pic>
        <p:nvPicPr>
          <p:cNvPr id="11266" name="Picture 2" descr="http://worthlesswriting.files.wordpress.com/2007/12/no_smoking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048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digan</a:t>
            </a:r>
            <a:r>
              <a:rPr lang="en-US" dirty="0"/>
              <a:t> </a:t>
            </a:r>
            <a:r>
              <a:rPr lang="en-US" dirty="0" err="1" smtClean="0"/>
              <a:t>mentiras</a:t>
            </a:r>
            <a:r>
              <a:rPr lang="en-US" dirty="0" smtClean="0"/>
              <a:t> (lies)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mentiras</a:t>
            </a:r>
            <a:endParaRPr lang="en-US" dirty="0"/>
          </a:p>
        </p:txBody>
      </p:sp>
      <p:pic>
        <p:nvPicPr>
          <p:cNvPr id="12290" name="Picture 2" descr="http://kountzeheath.files.wordpress.com/2011/05/l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Empiecen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pronto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pronto</a:t>
            </a:r>
            <a:endParaRPr lang="en-US" dirty="0"/>
          </a:p>
        </p:txBody>
      </p:sp>
      <p:pic>
        <p:nvPicPr>
          <p:cNvPr id="13314" name="Picture 2" descr="http://2.bp.blogspot.com/_kG3OjrRjZro/TJAg_waomQI/AAAAAAAACVk/PZaRoU3V24o/s1600/DSC02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971800"/>
            <a:ext cx="11363325" cy="85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Sean </a:t>
            </a:r>
            <a:r>
              <a:rPr lang="en-US" dirty="0" err="1" smtClean="0"/>
              <a:t>corteses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corteses</a:t>
            </a:r>
            <a:endParaRPr lang="en-US" dirty="0"/>
          </a:p>
        </p:txBody>
      </p:sp>
      <p:pic>
        <p:nvPicPr>
          <p:cNvPr id="14338" name="Picture 2" descr="http://2.bp.blogspot.com/-kfcf6GTf9Tk/TpOsEQ9r0PI/AAAAAAAAAHc/mMaiPPLYVLE/s1600/manners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If you tell someone who you address as used (someone older or your superior) use an </a:t>
            </a:r>
            <a:r>
              <a:rPr lang="en-US" dirty="0" err="1" smtClean="0">
                <a:solidFill>
                  <a:srgbClr val="0070C0"/>
                </a:solidFill>
              </a:rPr>
              <a:t>usted</a:t>
            </a:r>
            <a:r>
              <a:rPr lang="en-US" dirty="0" smtClean="0">
                <a:solidFill>
                  <a:srgbClr val="0070C0"/>
                </a:solidFill>
              </a:rPr>
              <a:t> or formal command when telling them what to do.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¡Lave el </a:t>
            </a:r>
            <a:r>
              <a:rPr lang="en-US" i="1" dirty="0" err="1" smtClean="0">
                <a:solidFill>
                  <a:srgbClr val="7030A0"/>
                </a:solidFill>
              </a:rPr>
              <a:t>coche</a:t>
            </a:r>
            <a:r>
              <a:rPr lang="en-US" i="1" dirty="0" smtClean="0">
                <a:solidFill>
                  <a:srgbClr val="7030A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¡No fume </a:t>
            </a:r>
            <a:r>
              <a:rPr lang="en-US" i="1" dirty="0" err="1" smtClean="0">
                <a:solidFill>
                  <a:srgbClr val="7030A0"/>
                </a:solidFill>
              </a:rPr>
              <a:t>en</a:t>
            </a:r>
            <a:r>
              <a:rPr lang="en-US" i="1" dirty="0" smtClean="0">
                <a:solidFill>
                  <a:srgbClr val="7030A0"/>
                </a:solidFill>
              </a:rPr>
              <a:t> el hospital!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</a:t>
            </a:r>
            <a:r>
              <a:rPr lang="en-US" i="1" dirty="0" err="1" smtClean="0">
                <a:solidFill>
                  <a:srgbClr val="7030A0"/>
                </a:solidFill>
              </a:rPr>
              <a:t>Haga</a:t>
            </a:r>
            <a:r>
              <a:rPr lang="en-US" i="1" dirty="0" smtClean="0">
                <a:solidFill>
                  <a:srgbClr val="7030A0"/>
                </a:solidFill>
              </a:rPr>
              <a:t> el </a:t>
            </a:r>
            <a:r>
              <a:rPr lang="en-US" i="1" dirty="0" err="1" smtClean="0">
                <a:solidFill>
                  <a:srgbClr val="7030A0"/>
                </a:solidFill>
              </a:rPr>
              <a:t>trabajo</a:t>
            </a:r>
            <a:r>
              <a:rPr lang="en-US" i="1" dirty="0" smtClean="0">
                <a:solidFill>
                  <a:srgbClr val="7030A0"/>
                </a:solidFill>
              </a:rPr>
              <a:t>!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USTED COMMAND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Mirar</a:t>
            </a:r>
            <a:r>
              <a:rPr lang="en-US" dirty="0" smtClean="0"/>
              <a:t>: </a:t>
            </a:r>
            <a:r>
              <a:rPr lang="en-US" i="1" dirty="0" err="1" smtClean="0"/>
              <a:t>miro</a:t>
            </a:r>
            <a:r>
              <a:rPr lang="en-US" i="1" dirty="0" smtClean="0"/>
              <a:t> </a:t>
            </a:r>
            <a:r>
              <a:rPr lang="en-US" dirty="0" smtClean="0"/>
              <a:t>:   </a:t>
            </a:r>
            <a:r>
              <a:rPr lang="en-US" b="1" dirty="0" smtClean="0">
                <a:solidFill>
                  <a:srgbClr val="0070C0"/>
                </a:solidFill>
              </a:rPr>
              <a:t>MIRE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ar</a:t>
            </a:r>
            <a:r>
              <a:rPr lang="en-US" dirty="0" smtClean="0"/>
              <a:t> verbs change to an </a:t>
            </a:r>
            <a:r>
              <a:rPr lang="en-US" dirty="0" smtClean="0">
                <a:solidFill>
                  <a:srgbClr val="7030A0"/>
                </a:solidFill>
              </a:rPr>
              <a:t>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Comer: </a:t>
            </a:r>
            <a:r>
              <a:rPr lang="en-US" i="1" dirty="0" err="1" smtClean="0"/>
              <a:t>como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er</a:t>
            </a:r>
            <a:r>
              <a:rPr lang="en-US" dirty="0" smtClean="0"/>
              <a:t>  verbs change to an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Escribir</a:t>
            </a:r>
            <a:r>
              <a:rPr lang="en-US" dirty="0" smtClean="0"/>
              <a:t>: </a:t>
            </a:r>
            <a:r>
              <a:rPr lang="en-US" i="1" dirty="0" err="1" smtClean="0"/>
              <a:t>escribo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ESCRIBA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ir</a:t>
            </a:r>
            <a:r>
              <a:rPr lang="en-US" dirty="0" smtClean="0"/>
              <a:t> verbs change to an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Tener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tengo</a:t>
            </a:r>
            <a:r>
              <a:rPr lang="en-US" dirty="0" smtClean="0">
                <a:solidFill>
                  <a:srgbClr val="7030A0"/>
                </a:solidFill>
              </a:rPr>
              <a:t>: TENGA  </a:t>
            </a:r>
            <a:r>
              <a:rPr lang="en-US" dirty="0" err="1" smtClean="0">
                <a:solidFill>
                  <a:srgbClr val="7030A0"/>
                </a:solidFill>
              </a:rPr>
              <a:t>er</a:t>
            </a:r>
            <a:r>
              <a:rPr lang="en-US" dirty="0" smtClean="0">
                <a:solidFill>
                  <a:srgbClr val="7030A0"/>
                </a:solidFill>
              </a:rPr>
              <a:t> verbs change to an 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Leer:   </a:t>
            </a:r>
            <a:r>
              <a:rPr lang="en-US" dirty="0" err="1" smtClean="0"/>
              <a:t>leo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LEA</a:t>
            </a:r>
          </a:p>
          <a:p>
            <a:r>
              <a:rPr lang="en-US" dirty="0" err="1" smtClean="0"/>
              <a:t>Sacar</a:t>
            </a:r>
            <a:r>
              <a:rPr lang="en-US" dirty="0" smtClean="0"/>
              <a:t>:  </a:t>
            </a:r>
            <a:r>
              <a:rPr lang="en-US" dirty="0" err="1" smtClean="0"/>
              <a:t>saco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7030A0"/>
                </a:solidFill>
              </a:rPr>
              <a:t>SAQUE</a:t>
            </a:r>
          </a:p>
          <a:p>
            <a:r>
              <a:rPr lang="en-US" dirty="0" err="1" smtClean="0"/>
              <a:t>Llegar</a:t>
            </a:r>
            <a:r>
              <a:rPr lang="en-US" dirty="0" smtClean="0"/>
              <a:t>:  </a:t>
            </a:r>
            <a:r>
              <a:rPr lang="en-US" dirty="0" err="1" smtClean="0"/>
              <a:t>llego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7030A0"/>
                </a:solidFill>
              </a:rPr>
              <a:t>LLEGUE</a:t>
            </a:r>
          </a:p>
          <a:p>
            <a:r>
              <a:rPr lang="en-US" dirty="0" err="1" smtClean="0"/>
              <a:t>Organizar</a:t>
            </a:r>
            <a:r>
              <a:rPr lang="en-US" dirty="0" smtClean="0"/>
              <a:t>: </a:t>
            </a:r>
            <a:r>
              <a:rPr lang="en-US" dirty="0" err="1" smtClean="0"/>
              <a:t>Organizo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ORGANICE</a:t>
            </a:r>
          </a:p>
          <a:p>
            <a:r>
              <a:rPr lang="en-US" dirty="0" smtClean="0"/>
              <a:t>SEGUIR:  </a:t>
            </a:r>
            <a:r>
              <a:rPr lang="en-US" dirty="0" err="1" smtClean="0"/>
              <a:t>Sigo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SIGA</a:t>
            </a:r>
          </a:p>
          <a:p>
            <a:r>
              <a:rPr lang="en-US" dirty="0" err="1" smtClean="0"/>
              <a:t>Doblar</a:t>
            </a:r>
            <a:r>
              <a:rPr lang="en-US" dirty="0" smtClean="0"/>
              <a:t>:  </a:t>
            </a:r>
            <a:r>
              <a:rPr lang="en-US" dirty="0" err="1" smtClean="0"/>
              <a:t>Doblo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7030A0"/>
                </a:solidFill>
              </a:rPr>
              <a:t>DOBLE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MANDATOS USTEDES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CONJUGA EL VERBO EN LA FORMA </a:t>
            </a:r>
            <a:r>
              <a:rPr lang="en-US" i="1" dirty="0" smtClean="0">
                <a:solidFill>
                  <a:srgbClr val="7030A0"/>
                </a:solidFill>
              </a:rPr>
              <a:t>“YO</a:t>
            </a:r>
            <a:r>
              <a:rPr lang="en-US" dirty="0" smtClean="0">
                <a:solidFill>
                  <a:srgbClr val="7030A0"/>
                </a:solidFill>
              </a:rPr>
              <a:t>” Y CAMBIE LOS VERBOS </a:t>
            </a:r>
            <a:r>
              <a:rPr lang="en-US" i="1" dirty="0" smtClean="0">
                <a:solidFill>
                  <a:srgbClr val="7030A0"/>
                </a:solidFill>
              </a:rPr>
              <a:t>“AR</a:t>
            </a:r>
            <a:r>
              <a:rPr lang="en-US" dirty="0" smtClean="0">
                <a:solidFill>
                  <a:srgbClr val="7030A0"/>
                </a:solidFill>
              </a:rPr>
              <a:t>” A </a:t>
            </a:r>
            <a:r>
              <a:rPr lang="en-US" i="1" dirty="0" smtClean="0">
                <a:solidFill>
                  <a:srgbClr val="7030A0"/>
                </a:solidFill>
              </a:rPr>
              <a:t>E</a:t>
            </a:r>
            <a:r>
              <a:rPr lang="en-US" dirty="0" smtClean="0">
                <a:solidFill>
                  <a:srgbClr val="7030A0"/>
                </a:solidFill>
              </a:rPr>
              <a:t> Y LOS VERBOS </a:t>
            </a:r>
            <a:r>
              <a:rPr lang="en-US" i="1" dirty="0" smtClean="0">
                <a:solidFill>
                  <a:srgbClr val="7030A0"/>
                </a:solidFill>
              </a:rPr>
              <a:t>“ER E IR</a:t>
            </a:r>
            <a:r>
              <a:rPr lang="en-US" dirty="0" smtClean="0">
                <a:solidFill>
                  <a:srgbClr val="7030A0"/>
                </a:solidFill>
              </a:rPr>
              <a:t>” A </a:t>
            </a:r>
            <a:r>
              <a:rPr lang="en-US" i="1" dirty="0" err="1" smtClean="0">
                <a:solidFill>
                  <a:srgbClr val="7030A0"/>
                </a:solidFill>
              </a:rPr>
              <a:t>A</a:t>
            </a:r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USA “</a:t>
            </a:r>
            <a:r>
              <a:rPr lang="en-US" i="1" dirty="0" smtClean="0">
                <a:solidFill>
                  <a:srgbClr val="00B050"/>
                </a:solidFill>
              </a:rPr>
              <a:t>N”</a:t>
            </a:r>
            <a:r>
              <a:rPr lang="en-US" dirty="0" smtClean="0">
                <a:solidFill>
                  <a:srgbClr val="00B050"/>
                </a:solidFill>
              </a:rPr>
              <a:t> PARA CAMBIAR UN MANDATO FORMAL A UN MANDATO  PLURAL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MIRAR</a:t>
            </a:r>
            <a:r>
              <a:rPr lang="en-US" dirty="0" smtClean="0"/>
              <a:t>       MIRO------</a:t>
            </a:r>
            <a:r>
              <a:rPr lang="en-US" dirty="0" smtClean="0">
                <a:solidFill>
                  <a:srgbClr val="FF0000"/>
                </a:solidFill>
              </a:rPr>
              <a:t>MIREN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COMER</a:t>
            </a:r>
            <a:r>
              <a:rPr lang="en-US" dirty="0" smtClean="0"/>
              <a:t>      COMO-----</a:t>
            </a:r>
            <a:r>
              <a:rPr lang="en-US" dirty="0" smtClean="0">
                <a:solidFill>
                  <a:srgbClr val="FF0000"/>
                </a:solidFill>
              </a:rPr>
              <a:t>COMAN</a:t>
            </a:r>
          </a:p>
          <a:p>
            <a:pPr marL="0" indent="0">
              <a:buNone/>
            </a:pPr>
            <a:r>
              <a:rPr lang="en-US" i="1" dirty="0" smtClean="0"/>
              <a:t>LEER  </a:t>
            </a:r>
            <a:r>
              <a:rPr lang="en-US" dirty="0" smtClean="0"/>
              <a:t>          LEO----</a:t>
            </a:r>
            <a:r>
              <a:rPr lang="en-US" dirty="0" smtClean="0">
                <a:solidFill>
                  <a:srgbClr val="FF0000"/>
                </a:solidFill>
              </a:rPr>
              <a:t>LEAN</a:t>
            </a:r>
          </a:p>
          <a:p>
            <a:pPr marL="0" indent="0">
              <a:buNone/>
            </a:pPr>
            <a:r>
              <a:rPr lang="en-US" i="1" dirty="0" smtClean="0"/>
              <a:t>ESTUDIAR</a:t>
            </a:r>
            <a:r>
              <a:rPr lang="en-US" dirty="0" smtClean="0"/>
              <a:t>   ESTUDIO---</a:t>
            </a:r>
            <a:r>
              <a:rPr lang="en-US" dirty="0" smtClean="0">
                <a:solidFill>
                  <a:srgbClr val="FF0000"/>
                </a:solidFill>
              </a:rPr>
              <a:t>ESTUDIEN</a:t>
            </a:r>
          </a:p>
          <a:p>
            <a:pPr marL="0" indent="0">
              <a:buNone/>
            </a:pPr>
            <a:r>
              <a:rPr lang="en-US" i="1" dirty="0" smtClean="0"/>
              <a:t>TENER  </a:t>
            </a:r>
            <a:r>
              <a:rPr lang="en-US" dirty="0" smtClean="0"/>
              <a:t>        TENGO---</a:t>
            </a:r>
            <a:r>
              <a:rPr lang="en-US" dirty="0" smtClean="0">
                <a:solidFill>
                  <a:srgbClr val="FF0000"/>
                </a:solidFill>
              </a:rPr>
              <a:t>TENGAN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Pongan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Poner </a:t>
            </a:r>
            <a:r>
              <a:rPr lang="en-US" dirty="0" err="1" smtClean="0"/>
              <a:t>atención</a:t>
            </a:r>
            <a:endParaRPr lang="en-US" dirty="0"/>
          </a:p>
        </p:txBody>
      </p:sp>
      <p:pic>
        <p:nvPicPr>
          <p:cNvPr id="1026" name="Picture 2" descr="http://img.webmd.boots.com/dtmcms/live/webmd_uk/consumer_assets/site_images/articles/health_tools/ADHD_children_slideshow/getty_rf_photo_of_bored_boy_in_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 antes de </a:t>
            </a:r>
            <a:r>
              <a:rPr lang="en-US" dirty="0" err="1" smtClean="0"/>
              <a:t>hablar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Levantar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 antes de </a:t>
            </a:r>
            <a:r>
              <a:rPr lang="en-US" dirty="0" err="1" smtClean="0"/>
              <a:t>hablar</a:t>
            </a:r>
            <a:endParaRPr lang="en-US" dirty="0"/>
          </a:p>
        </p:txBody>
      </p:sp>
      <p:pic>
        <p:nvPicPr>
          <p:cNvPr id="18434" name="Picture 2" descr="http://1.bp.blogspot.com/_ZiGrBpKztEU/TTW5JsPrsvI/AAAAAAAABp8/-tZVUtw0K2o/s1600/Hands+Raised+1930+Class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74455"/>
            <a:ext cx="5543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smtClean="0"/>
              <a:t>copien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copiar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estudiante</a:t>
            </a:r>
            <a:endParaRPr lang="en-US" dirty="0"/>
          </a:p>
        </p:txBody>
      </p:sp>
      <p:pic>
        <p:nvPicPr>
          <p:cNvPr id="19458" name="Picture 2" descr="http://the15project.files.wordpress.com/2011/07/the-old-fashioned-w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857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fiestafrog.com/blog/wp-content/uploads/2011/12/che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209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460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¡RECUERDAS LOS MANDATOS FAMILIARES?</vt:lpstr>
      <vt:lpstr>PowerPoint Presentation</vt:lpstr>
      <vt:lpstr>USTED COMMAND</vt:lpstr>
      <vt:lpstr>PowerPoint Presentation</vt:lpstr>
      <vt:lpstr>LOS MANDATOS USTEDES</vt:lpstr>
      <vt:lpstr>Pongan atención</vt:lpstr>
      <vt:lpstr>Levanten la mano antes de hablar</vt:lpstr>
      <vt:lpstr>No copien</vt:lpstr>
      <vt:lpstr>Lleguen a tiempo</vt:lpstr>
      <vt:lpstr>No usen los teléfonos celulares</vt:lpstr>
      <vt:lpstr>No duerman en clase</vt:lpstr>
      <vt:lpstr>Hagan la tarea</vt:lpstr>
      <vt:lpstr>Busquen amigos</vt:lpstr>
      <vt:lpstr>Participen en las actividades</vt:lpstr>
      <vt:lpstr>Vayan a los juegos de fútbol americano</vt:lpstr>
      <vt:lpstr>Asistan a los conciertos</vt:lpstr>
      <vt:lpstr>Almuercen en la cafetería</vt:lpstr>
      <vt:lpstr>Conozcan a personas nuevas</vt:lpstr>
      <vt:lpstr>Hablen con todos</vt:lpstr>
      <vt:lpstr>Aprendan algo nuevo</vt:lpstr>
      <vt:lpstr>Lean más</vt:lpstr>
      <vt:lpstr>No fumen</vt:lpstr>
      <vt:lpstr>No digan mentiras (lies)</vt:lpstr>
      <vt:lpstr>Empiecen la tarea pronto</vt:lpstr>
      <vt:lpstr>Sean corteses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USTEDES</dc:title>
  <dc:creator>Windows User</dc:creator>
  <cp:lastModifiedBy>Windows User</cp:lastModifiedBy>
  <cp:revision>15</cp:revision>
  <dcterms:created xsi:type="dcterms:W3CDTF">2012-01-11T21:20:03Z</dcterms:created>
  <dcterms:modified xsi:type="dcterms:W3CDTF">2015-02-11T20:45:49Z</dcterms:modified>
</cp:coreProperties>
</file>