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91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B9D75-C6BB-4B62-AD43-F234449D2FEC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9BC2F-83AC-4D7D-ACFF-F8D2022D2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B9D75-C6BB-4B62-AD43-F234449D2FEC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9BC2F-83AC-4D7D-ACFF-F8D2022D2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190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B9D75-C6BB-4B62-AD43-F234449D2FEC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9BC2F-83AC-4D7D-ACFF-F8D2022D2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491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B9D75-C6BB-4B62-AD43-F234449D2FEC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9BC2F-83AC-4D7D-ACFF-F8D2022D2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102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B9D75-C6BB-4B62-AD43-F234449D2FEC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9BC2F-83AC-4D7D-ACFF-F8D2022D2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863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B9D75-C6BB-4B62-AD43-F234449D2FEC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9BC2F-83AC-4D7D-ACFF-F8D2022D2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340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B9D75-C6BB-4B62-AD43-F234449D2FEC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9BC2F-83AC-4D7D-ACFF-F8D2022D2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299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B9D75-C6BB-4B62-AD43-F234449D2FEC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9BC2F-83AC-4D7D-ACFF-F8D2022D2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591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B9D75-C6BB-4B62-AD43-F234449D2FEC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9BC2F-83AC-4D7D-ACFF-F8D2022D2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13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B9D75-C6BB-4B62-AD43-F234449D2FEC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9BC2F-83AC-4D7D-ACFF-F8D2022D2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68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B9D75-C6BB-4B62-AD43-F234449D2FEC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9BC2F-83AC-4D7D-ACFF-F8D2022D2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079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1B9D75-C6BB-4B62-AD43-F234449D2FEC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9BC2F-83AC-4D7D-ACFF-F8D2022D2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365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fXSMquXZRQ" TargetMode="External"/><Relationship Id="rId2" Type="http://schemas.openxmlformats.org/officeDocument/2006/relationships/hyperlink" Target="http://live.huffingtonpost.com/r/segment/54aae5e178c90a37d2000472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noticias.univision.com/video/553360/2014-12-14/edicion-nocturna/videos/mexico-vive-crisis-de-derechos-humanos" TargetMode="External"/><Relationship Id="rId4" Type="http://schemas.openxmlformats.org/officeDocument/2006/relationships/hyperlink" Target="https://www.youtube.com/watch?v=viQO2w8S3B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00B050"/>
                </a:solidFill>
              </a:rPr>
              <a:t>Llena</a:t>
            </a:r>
            <a:r>
              <a:rPr lang="en-US" dirty="0" smtClean="0">
                <a:solidFill>
                  <a:srgbClr val="00B050"/>
                </a:solidFill>
              </a:rPr>
              <a:t> con el </a:t>
            </a:r>
            <a:r>
              <a:rPr lang="en-US" dirty="0" err="1" smtClean="0">
                <a:solidFill>
                  <a:srgbClr val="00B050"/>
                </a:solidFill>
              </a:rPr>
              <a:t>subjuntivo</a:t>
            </a:r>
            <a:r>
              <a:rPr lang="en-US" dirty="0" smtClean="0">
                <a:solidFill>
                  <a:srgbClr val="00B050"/>
                </a:solidFill>
              </a:rPr>
              <a:t> o el </a:t>
            </a:r>
            <a:r>
              <a:rPr lang="en-US" dirty="0" err="1" smtClean="0">
                <a:solidFill>
                  <a:srgbClr val="00B050"/>
                </a:solidFill>
              </a:rPr>
              <a:t>indicativo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1.    </a:t>
            </a:r>
            <a:r>
              <a:rPr lang="en-US" dirty="0" err="1" smtClean="0">
                <a:solidFill>
                  <a:srgbClr val="7030A0"/>
                </a:solidFill>
              </a:rPr>
              <a:t>Dudo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que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muchos</a:t>
            </a:r>
            <a:r>
              <a:rPr lang="en-US" dirty="0" smtClean="0">
                <a:solidFill>
                  <a:srgbClr val="7030A0"/>
                </a:solidFill>
              </a:rPr>
              <a:t> de </a:t>
            </a:r>
            <a:r>
              <a:rPr lang="en-US" dirty="0" err="1" smtClean="0">
                <a:solidFill>
                  <a:srgbClr val="7030A0"/>
                </a:solidFill>
              </a:rPr>
              <a:t>mis</a:t>
            </a:r>
            <a:r>
              <a:rPr lang="en-US" dirty="0" smtClean="0">
                <a:solidFill>
                  <a:srgbClr val="7030A0"/>
                </a:solidFill>
              </a:rPr>
              <a:t> amigos_______(saber) lo </a:t>
            </a:r>
            <a:r>
              <a:rPr lang="en-US" dirty="0" err="1" smtClean="0">
                <a:solidFill>
                  <a:srgbClr val="7030A0"/>
                </a:solidFill>
              </a:rPr>
              <a:t>que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está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pasando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ahora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en</a:t>
            </a:r>
            <a:r>
              <a:rPr lang="en-US" dirty="0" smtClean="0">
                <a:solidFill>
                  <a:srgbClr val="7030A0"/>
                </a:solidFill>
              </a:rPr>
              <a:t> México.</a:t>
            </a:r>
          </a:p>
          <a:p>
            <a:pPr marL="514350" indent="-514350">
              <a:buAutoNum type="arabicPeriod" startAt="2"/>
            </a:pPr>
            <a:r>
              <a:rPr lang="en-US" dirty="0" err="1" smtClean="0">
                <a:solidFill>
                  <a:srgbClr val="7030A0"/>
                </a:solidFill>
              </a:rPr>
              <a:t>Es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verdad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que</a:t>
            </a:r>
            <a:r>
              <a:rPr lang="en-US" dirty="0" smtClean="0">
                <a:solidFill>
                  <a:srgbClr val="7030A0"/>
                </a:solidFill>
              </a:rPr>
              <a:t> ________(</a:t>
            </a:r>
            <a:r>
              <a:rPr lang="en-US" dirty="0" err="1" smtClean="0">
                <a:solidFill>
                  <a:srgbClr val="7030A0"/>
                </a:solidFill>
              </a:rPr>
              <a:t>haber</a:t>
            </a:r>
            <a:r>
              <a:rPr lang="en-US" dirty="0" smtClean="0">
                <a:solidFill>
                  <a:srgbClr val="7030A0"/>
                </a:solidFill>
              </a:rPr>
              <a:t>) </a:t>
            </a:r>
            <a:r>
              <a:rPr lang="en-US" dirty="0" err="1" smtClean="0">
                <a:solidFill>
                  <a:srgbClr val="7030A0"/>
                </a:solidFill>
              </a:rPr>
              <a:t>una</a:t>
            </a:r>
            <a:r>
              <a:rPr lang="en-US" dirty="0" smtClean="0">
                <a:solidFill>
                  <a:srgbClr val="7030A0"/>
                </a:solidFill>
              </a:rPr>
              <a:t> crisis de los derechos </a:t>
            </a:r>
            <a:r>
              <a:rPr lang="en-US" dirty="0" err="1" smtClean="0">
                <a:solidFill>
                  <a:srgbClr val="7030A0"/>
                </a:solidFill>
              </a:rPr>
              <a:t>humanos</a:t>
            </a:r>
            <a:r>
              <a:rPr lang="en-US" dirty="0" smtClean="0">
                <a:solidFill>
                  <a:srgbClr val="7030A0"/>
                </a:solidFill>
              </a:rPr>
              <a:t>.</a:t>
            </a:r>
          </a:p>
          <a:p>
            <a:pPr marL="514350" indent="-514350">
              <a:buAutoNum type="arabicPeriod" startAt="2"/>
            </a:pP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Muchos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mexicanos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piensan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que</a:t>
            </a:r>
            <a:r>
              <a:rPr lang="en-US" dirty="0" smtClean="0">
                <a:solidFill>
                  <a:srgbClr val="7030A0"/>
                </a:solidFill>
              </a:rPr>
              <a:t> el </a:t>
            </a:r>
            <a:r>
              <a:rPr lang="en-US" dirty="0" err="1" smtClean="0">
                <a:solidFill>
                  <a:srgbClr val="7030A0"/>
                </a:solidFill>
              </a:rPr>
              <a:t>presidente</a:t>
            </a:r>
            <a:r>
              <a:rPr lang="en-US" dirty="0" smtClean="0">
                <a:solidFill>
                  <a:srgbClr val="7030A0"/>
                </a:solidFill>
              </a:rPr>
              <a:t> _______(</a:t>
            </a:r>
            <a:r>
              <a:rPr lang="en-US" dirty="0" err="1" smtClean="0">
                <a:solidFill>
                  <a:srgbClr val="7030A0"/>
                </a:solidFill>
              </a:rPr>
              <a:t>ser</a:t>
            </a:r>
            <a:r>
              <a:rPr lang="en-US" dirty="0" smtClean="0">
                <a:solidFill>
                  <a:srgbClr val="7030A0"/>
                </a:solidFill>
              </a:rPr>
              <a:t>) “</a:t>
            </a:r>
            <a:r>
              <a:rPr lang="en-US" dirty="0" err="1" smtClean="0">
                <a:solidFill>
                  <a:srgbClr val="7030A0"/>
                </a:solidFill>
              </a:rPr>
              <a:t>incompetente</a:t>
            </a:r>
            <a:r>
              <a:rPr lang="en-US" dirty="0" smtClean="0">
                <a:solidFill>
                  <a:srgbClr val="7030A0"/>
                </a:solidFill>
              </a:rPr>
              <a:t> y lento”  </a:t>
            </a:r>
            <a:r>
              <a:rPr lang="en-US" dirty="0" err="1" smtClean="0">
                <a:solidFill>
                  <a:srgbClr val="7030A0"/>
                </a:solidFill>
              </a:rPr>
              <a:t>después</a:t>
            </a:r>
            <a:r>
              <a:rPr lang="en-US" dirty="0" smtClean="0">
                <a:solidFill>
                  <a:srgbClr val="7030A0"/>
                </a:solidFill>
              </a:rPr>
              <a:t> de </a:t>
            </a:r>
            <a:r>
              <a:rPr lang="en-US" dirty="0" err="1" smtClean="0">
                <a:solidFill>
                  <a:srgbClr val="7030A0"/>
                </a:solidFill>
              </a:rPr>
              <a:t>cómo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reaccionó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en</a:t>
            </a:r>
            <a:r>
              <a:rPr lang="en-US" dirty="0" smtClean="0">
                <a:solidFill>
                  <a:srgbClr val="7030A0"/>
                </a:solidFill>
              </a:rPr>
              <a:t> los </a:t>
            </a:r>
            <a:r>
              <a:rPr lang="en-US" dirty="0" err="1" smtClean="0">
                <a:solidFill>
                  <a:srgbClr val="7030A0"/>
                </a:solidFill>
              </a:rPr>
              <a:t>casos</a:t>
            </a:r>
            <a:r>
              <a:rPr lang="en-US" dirty="0" smtClean="0">
                <a:solidFill>
                  <a:srgbClr val="7030A0"/>
                </a:solidFill>
              </a:rPr>
              <a:t> de los </a:t>
            </a:r>
            <a:r>
              <a:rPr lang="en-US" dirty="0" err="1" smtClean="0">
                <a:solidFill>
                  <a:srgbClr val="7030A0"/>
                </a:solidFill>
              </a:rPr>
              <a:t>estudiantes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desaparecidos</a:t>
            </a:r>
            <a:r>
              <a:rPr lang="en-US" dirty="0" smtClean="0">
                <a:solidFill>
                  <a:srgbClr val="7030A0"/>
                </a:solidFill>
              </a:rPr>
              <a:t> de </a:t>
            </a:r>
            <a:r>
              <a:rPr lang="en-US" dirty="0" err="1" smtClean="0">
                <a:solidFill>
                  <a:srgbClr val="7030A0"/>
                </a:solidFill>
              </a:rPr>
              <a:t>Ayotzinapa</a:t>
            </a:r>
            <a:endParaRPr lang="en-US" dirty="0" smtClean="0">
              <a:solidFill>
                <a:srgbClr val="7030A0"/>
              </a:solidFill>
            </a:endParaRPr>
          </a:p>
          <a:p>
            <a:pPr marL="514350" indent="-514350">
              <a:buAutoNum type="arabicPeriod" startAt="2"/>
            </a:pPr>
            <a:r>
              <a:rPr lang="en-US" dirty="0" err="1" smtClean="0">
                <a:solidFill>
                  <a:srgbClr val="7030A0"/>
                </a:solidFill>
              </a:rPr>
              <a:t>Es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cierto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que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esta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situación</a:t>
            </a:r>
            <a:r>
              <a:rPr lang="en-US" dirty="0" smtClean="0">
                <a:solidFill>
                  <a:srgbClr val="7030A0"/>
                </a:solidFill>
              </a:rPr>
              <a:t> _________(</a:t>
            </a:r>
            <a:r>
              <a:rPr lang="en-US" dirty="0" err="1" smtClean="0">
                <a:solidFill>
                  <a:srgbClr val="7030A0"/>
                </a:solidFill>
              </a:rPr>
              <a:t>estar</a:t>
            </a:r>
            <a:r>
              <a:rPr lang="en-US" dirty="0" smtClean="0">
                <a:solidFill>
                  <a:srgbClr val="7030A0"/>
                </a:solidFill>
              </a:rPr>
              <a:t>) </a:t>
            </a:r>
            <a:r>
              <a:rPr lang="en-US" dirty="0" err="1" smtClean="0">
                <a:solidFill>
                  <a:srgbClr val="7030A0"/>
                </a:solidFill>
              </a:rPr>
              <a:t>relacionada</a:t>
            </a:r>
            <a:r>
              <a:rPr lang="en-US" dirty="0" smtClean="0">
                <a:solidFill>
                  <a:srgbClr val="7030A0"/>
                </a:solidFill>
              </a:rPr>
              <a:t> con el </a:t>
            </a:r>
            <a:r>
              <a:rPr lang="en-US" dirty="0" err="1" smtClean="0">
                <a:solidFill>
                  <a:srgbClr val="7030A0"/>
                </a:solidFill>
              </a:rPr>
              <a:t>narcotráfico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que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está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afectando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todo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en</a:t>
            </a:r>
            <a:r>
              <a:rPr lang="en-US" dirty="0" smtClean="0">
                <a:solidFill>
                  <a:srgbClr val="7030A0"/>
                </a:solidFill>
              </a:rPr>
              <a:t> México.</a:t>
            </a:r>
          </a:p>
          <a:p>
            <a:pPr marL="514350" indent="-514350">
              <a:buAutoNum type="arabicPeriod" startAt="2"/>
            </a:pPr>
            <a:r>
              <a:rPr lang="en-US" dirty="0" smtClean="0">
                <a:solidFill>
                  <a:srgbClr val="7030A0"/>
                </a:solidFill>
              </a:rPr>
              <a:t>No </a:t>
            </a:r>
            <a:r>
              <a:rPr lang="en-US" dirty="0" err="1" smtClean="0">
                <a:solidFill>
                  <a:srgbClr val="7030A0"/>
                </a:solidFill>
              </a:rPr>
              <a:t>creo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que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</a:rPr>
              <a:t>la </a:t>
            </a:r>
            <a:r>
              <a:rPr lang="en-US" dirty="0" err="1" smtClean="0">
                <a:solidFill>
                  <a:srgbClr val="7030A0"/>
                </a:solidFill>
              </a:rPr>
              <a:t>violencia</a:t>
            </a:r>
            <a:r>
              <a:rPr lang="en-US" dirty="0" smtClean="0">
                <a:solidFill>
                  <a:srgbClr val="7030A0"/>
                </a:solidFill>
              </a:rPr>
              <a:t>____________(</a:t>
            </a:r>
            <a:r>
              <a:rPr lang="en-US" dirty="0" err="1" smtClean="0">
                <a:solidFill>
                  <a:srgbClr val="7030A0"/>
                </a:solidFill>
              </a:rPr>
              <a:t>ir</a:t>
            </a:r>
            <a:r>
              <a:rPr lang="en-US" dirty="0" smtClean="0">
                <a:solidFill>
                  <a:srgbClr val="7030A0"/>
                </a:solidFill>
              </a:rPr>
              <a:t>) a </a:t>
            </a:r>
            <a:r>
              <a:rPr lang="en-US" dirty="0" err="1" smtClean="0">
                <a:solidFill>
                  <a:srgbClr val="7030A0"/>
                </a:solidFill>
              </a:rPr>
              <a:t>parar</a:t>
            </a:r>
            <a:r>
              <a:rPr lang="en-US" dirty="0" smtClean="0">
                <a:solidFill>
                  <a:srgbClr val="7030A0"/>
                </a:solidFill>
              </a:rPr>
              <a:t>.</a:t>
            </a:r>
          </a:p>
          <a:p>
            <a:pPr marL="514350" indent="-514350">
              <a:buAutoNum type="arabicPeriod" startAt="2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961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Llena</a:t>
            </a:r>
            <a:r>
              <a:rPr lang="en-US" dirty="0" smtClean="0"/>
              <a:t> con el </a:t>
            </a:r>
            <a:r>
              <a:rPr lang="en-US" dirty="0" err="1" smtClean="0"/>
              <a:t>subjuntivo</a:t>
            </a:r>
            <a:r>
              <a:rPr lang="en-US" dirty="0" smtClean="0"/>
              <a:t> o el </a:t>
            </a:r>
            <a:r>
              <a:rPr lang="en-US" dirty="0" err="1" smtClean="0"/>
              <a:t>indicativo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1.    </a:t>
            </a:r>
            <a:r>
              <a:rPr lang="en-US" dirty="0" err="1" smtClean="0"/>
              <a:t>Dudo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muchos</a:t>
            </a:r>
            <a:r>
              <a:rPr lang="en-US" dirty="0" smtClean="0"/>
              <a:t> de </a:t>
            </a:r>
            <a:r>
              <a:rPr lang="en-US" dirty="0" err="1" smtClean="0"/>
              <a:t>mis</a:t>
            </a:r>
            <a:r>
              <a:rPr lang="en-US" dirty="0" smtClean="0"/>
              <a:t> amigos </a:t>
            </a:r>
            <a:r>
              <a:rPr lang="en-US" b="1" dirty="0" err="1" smtClean="0">
                <a:solidFill>
                  <a:srgbClr val="FF00FF"/>
                </a:solidFill>
              </a:rPr>
              <a:t>sepan</a:t>
            </a:r>
            <a:r>
              <a:rPr lang="en-US" dirty="0" smtClean="0"/>
              <a:t> lo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pasando</a:t>
            </a:r>
            <a:r>
              <a:rPr lang="en-US" dirty="0" smtClean="0"/>
              <a:t> </a:t>
            </a:r>
            <a:r>
              <a:rPr lang="en-US" dirty="0" err="1" smtClean="0"/>
              <a:t>ahora</a:t>
            </a:r>
            <a:r>
              <a:rPr lang="en-US" dirty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México.</a:t>
            </a:r>
          </a:p>
          <a:p>
            <a:pPr marL="514350" indent="-514350">
              <a:buAutoNum type="arabicPeriod" startAt="2"/>
            </a:pP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verdad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 </a:t>
            </a:r>
            <a:r>
              <a:rPr lang="en-US" b="1" dirty="0" smtClean="0">
                <a:solidFill>
                  <a:srgbClr val="FF00FF"/>
                </a:solidFill>
              </a:rPr>
              <a:t>hay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crisis de los derechos </a:t>
            </a:r>
            <a:r>
              <a:rPr lang="en-US" dirty="0" err="1" smtClean="0"/>
              <a:t>humanos</a:t>
            </a:r>
            <a:r>
              <a:rPr lang="en-US" dirty="0" smtClean="0"/>
              <a:t>.</a:t>
            </a:r>
          </a:p>
          <a:p>
            <a:pPr marL="514350" indent="-514350">
              <a:buAutoNum type="arabicPeriod" startAt="2"/>
            </a:pPr>
            <a:r>
              <a:rPr lang="en-US" dirty="0" smtClean="0"/>
              <a:t> </a:t>
            </a:r>
            <a:r>
              <a:rPr lang="en-US" dirty="0" err="1" smtClean="0"/>
              <a:t>Muchos</a:t>
            </a:r>
            <a:r>
              <a:rPr lang="en-US" dirty="0" smtClean="0"/>
              <a:t> </a:t>
            </a:r>
            <a:r>
              <a:rPr lang="en-US" dirty="0" err="1" smtClean="0"/>
              <a:t>mexicanos</a:t>
            </a:r>
            <a:r>
              <a:rPr lang="en-US" dirty="0" smtClean="0"/>
              <a:t> </a:t>
            </a:r>
            <a:r>
              <a:rPr lang="en-US" dirty="0" err="1" smtClean="0"/>
              <a:t>piensan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el </a:t>
            </a:r>
            <a:r>
              <a:rPr lang="en-US" dirty="0" err="1" smtClean="0"/>
              <a:t>presidente</a:t>
            </a:r>
            <a:r>
              <a:rPr lang="en-US" dirty="0" smtClean="0"/>
              <a:t>  </a:t>
            </a:r>
            <a:r>
              <a:rPr lang="en-US" b="1" dirty="0" err="1" smtClean="0">
                <a:solidFill>
                  <a:srgbClr val="FF00FF"/>
                </a:solidFill>
              </a:rPr>
              <a:t>es</a:t>
            </a:r>
            <a:r>
              <a:rPr lang="en-US" b="1" dirty="0" smtClean="0"/>
              <a:t> </a:t>
            </a:r>
            <a:r>
              <a:rPr lang="en-US" dirty="0" smtClean="0"/>
              <a:t>“</a:t>
            </a:r>
            <a:r>
              <a:rPr lang="en-US" dirty="0" err="1" smtClean="0"/>
              <a:t>incompetente</a:t>
            </a:r>
            <a:r>
              <a:rPr lang="en-US" dirty="0" smtClean="0"/>
              <a:t> y lento” </a:t>
            </a:r>
            <a:r>
              <a:rPr lang="en-US" dirty="0" err="1" smtClean="0"/>
              <a:t>después</a:t>
            </a:r>
            <a:r>
              <a:rPr lang="en-US" dirty="0" smtClean="0"/>
              <a:t> de </a:t>
            </a:r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reaccionó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los </a:t>
            </a:r>
            <a:r>
              <a:rPr lang="en-US" dirty="0" err="1" smtClean="0"/>
              <a:t>casos</a:t>
            </a:r>
            <a:r>
              <a:rPr lang="en-US" dirty="0" smtClean="0"/>
              <a:t> de los </a:t>
            </a:r>
            <a:r>
              <a:rPr lang="en-US" dirty="0" err="1" smtClean="0"/>
              <a:t>estudiantes</a:t>
            </a:r>
            <a:r>
              <a:rPr lang="en-US" dirty="0" smtClean="0"/>
              <a:t> </a:t>
            </a:r>
            <a:r>
              <a:rPr lang="en-US" dirty="0" err="1" smtClean="0"/>
              <a:t>desaparecidos</a:t>
            </a:r>
            <a:r>
              <a:rPr lang="en-US" dirty="0" smtClean="0"/>
              <a:t> de </a:t>
            </a:r>
            <a:r>
              <a:rPr lang="en-US" dirty="0" err="1" smtClean="0"/>
              <a:t>Ayotzinapa</a:t>
            </a:r>
            <a:endParaRPr lang="en-US" dirty="0" smtClean="0"/>
          </a:p>
          <a:p>
            <a:pPr marL="514350" indent="-514350">
              <a:buAutoNum type="arabicPeriod" startAt="2"/>
            </a:pP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cierto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 smtClean="0"/>
              <a:t>situación</a:t>
            </a:r>
            <a:r>
              <a:rPr lang="en-US" dirty="0" smtClean="0"/>
              <a:t>  </a:t>
            </a:r>
            <a:r>
              <a:rPr lang="en-US" b="1" dirty="0" err="1" smtClean="0">
                <a:solidFill>
                  <a:srgbClr val="FF00FF"/>
                </a:solidFill>
              </a:rPr>
              <a:t>está</a:t>
            </a:r>
            <a:r>
              <a:rPr lang="en-US" b="1" dirty="0" smtClean="0"/>
              <a:t> </a:t>
            </a:r>
            <a:r>
              <a:rPr lang="en-US" dirty="0" err="1" smtClean="0"/>
              <a:t>relacionada</a:t>
            </a:r>
            <a:r>
              <a:rPr lang="en-US" dirty="0" smtClean="0"/>
              <a:t> con el </a:t>
            </a:r>
            <a:r>
              <a:rPr lang="en-US" dirty="0" err="1" smtClean="0"/>
              <a:t>narcotráfico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afectando</a:t>
            </a:r>
            <a:r>
              <a:rPr lang="en-US" dirty="0" smtClean="0"/>
              <a:t> </a:t>
            </a:r>
            <a:r>
              <a:rPr lang="en-US" dirty="0" err="1" smtClean="0"/>
              <a:t>todo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México.</a:t>
            </a:r>
          </a:p>
          <a:p>
            <a:pPr marL="514350" indent="-514350">
              <a:buAutoNum type="arabicPeriod" startAt="2"/>
            </a:pPr>
            <a:r>
              <a:rPr lang="en-US" dirty="0" smtClean="0"/>
              <a:t>No </a:t>
            </a:r>
            <a:r>
              <a:rPr lang="en-US" dirty="0" err="1" smtClean="0"/>
              <a:t>creo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/>
              <a:t> </a:t>
            </a:r>
            <a:r>
              <a:rPr lang="en-US" dirty="0" smtClean="0"/>
              <a:t>la </a:t>
            </a:r>
            <a:r>
              <a:rPr lang="en-US" dirty="0" err="1" smtClean="0"/>
              <a:t>violencia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FF00FF"/>
                </a:solidFill>
              </a:rPr>
              <a:t>vaya</a:t>
            </a:r>
            <a:r>
              <a:rPr lang="en-US" dirty="0" smtClean="0"/>
              <a:t> a </a:t>
            </a:r>
            <a:r>
              <a:rPr lang="en-US" dirty="0" err="1" smtClean="0"/>
              <a:t>parar</a:t>
            </a:r>
            <a:r>
              <a:rPr lang="en-US" dirty="0" smtClean="0"/>
              <a:t>.</a:t>
            </a:r>
          </a:p>
          <a:p>
            <a:pPr marL="514350" indent="-514350">
              <a:buAutoNum type="arabicPeriod" startAt="2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358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VOCABULARIO UTIL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La </a:t>
            </a:r>
            <a:r>
              <a:rPr lang="en-US" dirty="0" err="1" smtClean="0">
                <a:solidFill>
                  <a:srgbClr val="0070C0"/>
                </a:solidFill>
              </a:rPr>
              <a:t>corrupción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El </a:t>
            </a:r>
            <a:r>
              <a:rPr lang="en-US" dirty="0" err="1" smtClean="0">
                <a:solidFill>
                  <a:srgbClr val="0070C0"/>
                </a:solidFill>
              </a:rPr>
              <a:t>narcotráfico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Los </a:t>
            </a:r>
            <a:r>
              <a:rPr lang="en-US" dirty="0" err="1" smtClean="0">
                <a:solidFill>
                  <a:srgbClr val="0070C0"/>
                </a:solidFill>
              </a:rPr>
              <a:t>carteles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El </a:t>
            </a:r>
            <a:r>
              <a:rPr lang="en-US" dirty="0" err="1" smtClean="0">
                <a:solidFill>
                  <a:srgbClr val="0070C0"/>
                </a:solidFill>
              </a:rPr>
              <a:t>gobierno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mexicano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La </a:t>
            </a:r>
            <a:r>
              <a:rPr lang="en-US" dirty="0" err="1" smtClean="0">
                <a:solidFill>
                  <a:srgbClr val="0070C0"/>
                </a:solidFill>
              </a:rPr>
              <a:t>desaparición</a:t>
            </a:r>
            <a:r>
              <a:rPr lang="en-US" dirty="0" smtClean="0">
                <a:solidFill>
                  <a:srgbClr val="0070C0"/>
                </a:solidFill>
              </a:rPr>
              <a:t> de los </a:t>
            </a:r>
            <a:r>
              <a:rPr lang="en-US" dirty="0" err="1" smtClean="0">
                <a:solidFill>
                  <a:srgbClr val="0070C0"/>
                </a:solidFill>
              </a:rPr>
              <a:t>estudiantes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Las </a:t>
            </a:r>
            <a:r>
              <a:rPr lang="en-US" dirty="0" err="1" smtClean="0">
                <a:solidFill>
                  <a:srgbClr val="0070C0"/>
                </a:solidFill>
              </a:rPr>
              <a:t>manifestaciones</a:t>
            </a:r>
            <a:r>
              <a:rPr lang="en-US" dirty="0" smtClean="0">
                <a:solidFill>
                  <a:srgbClr val="0070C0"/>
                </a:solidFill>
              </a:rPr>
              <a:t>/</a:t>
            </a:r>
            <a:r>
              <a:rPr lang="en-US" dirty="0" err="1" smtClean="0">
                <a:solidFill>
                  <a:srgbClr val="0070C0"/>
                </a:solidFill>
              </a:rPr>
              <a:t>las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protestas</a:t>
            </a:r>
            <a:endParaRPr lang="en-US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ALGUNOS TITULARES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“</a:t>
            </a:r>
            <a:r>
              <a:rPr lang="en-US" dirty="0" err="1" smtClean="0">
                <a:solidFill>
                  <a:srgbClr val="00B050"/>
                </a:solidFill>
              </a:rPr>
              <a:t>Crece</a:t>
            </a:r>
            <a:r>
              <a:rPr lang="en-US" dirty="0" smtClean="0">
                <a:solidFill>
                  <a:srgbClr val="00B050"/>
                </a:solidFill>
              </a:rPr>
              <a:t> la </a:t>
            </a:r>
            <a:r>
              <a:rPr lang="en-US" dirty="0" err="1" smtClean="0">
                <a:solidFill>
                  <a:srgbClr val="00B050"/>
                </a:solidFill>
              </a:rPr>
              <a:t>indigación</a:t>
            </a:r>
            <a:r>
              <a:rPr lang="en-US" dirty="0" smtClean="0">
                <a:solidFill>
                  <a:srgbClr val="00B050"/>
                </a:solidFill>
              </a:rPr>
              <a:t> de los </a:t>
            </a:r>
            <a:r>
              <a:rPr lang="en-US" dirty="0" err="1" smtClean="0">
                <a:solidFill>
                  <a:srgbClr val="00B050"/>
                </a:solidFill>
              </a:rPr>
              <a:t>mexicanos</a:t>
            </a:r>
            <a:r>
              <a:rPr lang="en-US" dirty="0" smtClean="0">
                <a:solidFill>
                  <a:srgbClr val="00B050"/>
                </a:solidFill>
              </a:rPr>
              <a:t>”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“La crisis de derechos </a:t>
            </a:r>
            <a:r>
              <a:rPr lang="en-US" dirty="0" err="1" smtClean="0">
                <a:solidFill>
                  <a:srgbClr val="00B050"/>
                </a:solidFill>
              </a:rPr>
              <a:t>humanos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en</a:t>
            </a:r>
            <a:r>
              <a:rPr lang="en-US" dirty="0" smtClean="0">
                <a:solidFill>
                  <a:srgbClr val="00B050"/>
                </a:solidFill>
              </a:rPr>
              <a:t> México </a:t>
            </a:r>
            <a:r>
              <a:rPr lang="en-US" dirty="0" err="1" smtClean="0">
                <a:solidFill>
                  <a:srgbClr val="00B050"/>
                </a:solidFill>
              </a:rPr>
              <a:t>demanda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una</a:t>
            </a:r>
            <a:r>
              <a:rPr lang="en-US" dirty="0" smtClean="0">
                <a:solidFill>
                  <a:srgbClr val="00B050"/>
                </a:solidFill>
              </a:rPr>
              <a:t> mayor </a:t>
            </a:r>
            <a:r>
              <a:rPr lang="en-US" dirty="0" err="1" smtClean="0">
                <a:solidFill>
                  <a:srgbClr val="00B050"/>
                </a:solidFill>
              </a:rPr>
              <a:t>respuesta</a:t>
            </a:r>
            <a:r>
              <a:rPr lang="en-US" dirty="0" smtClean="0"/>
              <a:t>”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“México vive crisis de derechos </a:t>
            </a:r>
            <a:r>
              <a:rPr lang="en-US" dirty="0" err="1" smtClean="0">
                <a:solidFill>
                  <a:srgbClr val="00B050"/>
                </a:solidFill>
              </a:rPr>
              <a:t>humanos</a:t>
            </a:r>
            <a:r>
              <a:rPr lang="en-US" dirty="0" smtClean="0">
                <a:solidFill>
                  <a:srgbClr val="00B050"/>
                </a:solidFill>
              </a:rPr>
              <a:t>”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605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es-CO" dirty="0" smtClean="0">
                <a:hlinkClick r:id="rId2"/>
              </a:rPr>
              <a:t>http</a:t>
            </a:r>
            <a:r>
              <a:rPr lang="es-CO" dirty="0">
                <a:hlinkClick r:id="rId2"/>
              </a:rPr>
              <a:t>://</a:t>
            </a:r>
            <a:r>
              <a:rPr lang="es-CO" dirty="0" smtClean="0">
                <a:hlinkClick r:id="rId2"/>
              </a:rPr>
              <a:t>live.huffingtonpost.com/r/segment/54aae5e178c90a37d2000472</a:t>
            </a:r>
            <a:endParaRPr lang="es-CO" dirty="0" smtClean="0"/>
          </a:p>
          <a:p>
            <a:endParaRPr lang="es-CO" dirty="0" smtClean="0"/>
          </a:p>
          <a:p>
            <a:r>
              <a:rPr lang="es-ES" u="sng" dirty="0">
                <a:hlinkClick r:id="rId3"/>
              </a:rPr>
              <a:t>https://www.youtube.com/watch?v=dfXSMquXZRQ</a:t>
            </a:r>
            <a:endParaRPr lang="en-US" dirty="0"/>
          </a:p>
          <a:p>
            <a:pPr marL="0" indent="0">
              <a:buNone/>
            </a:pPr>
            <a:r>
              <a:rPr lang="es-CO" dirty="0" smtClean="0"/>
              <a:t>Top </a:t>
            </a:r>
            <a:r>
              <a:rPr lang="es-CO" dirty="0" err="1" smtClean="0"/>
              <a:t>blunders</a:t>
            </a:r>
            <a:r>
              <a:rPr lang="es-CO" dirty="0" smtClean="0"/>
              <a:t> of </a:t>
            </a:r>
            <a:r>
              <a:rPr lang="es-CO" smtClean="0"/>
              <a:t>Peña Nieto</a:t>
            </a:r>
            <a:endParaRPr lang="es-CO" dirty="0"/>
          </a:p>
          <a:p>
            <a:r>
              <a:rPr lang="en-US" dirty="0" smtClean="0">
                <a:hlinkClick r:id="rId4"/>
              </a:rPr>
              <a:t>https://www.youtube.com/watch?v=viQO2w8S3Bs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http://noticias.univision.com/video/553360/2014-12-14/edicion-nocturna/videos/mexico-vive-crisis-de-derechos-humanos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42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252</Words>
  <Application>Microsoft Office PowerPoint</Application>
  <PresentationFormat>On-screen Show (4:3)</PresentationFormat>
  <Paragraphs>31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Llena con el subjuntivo o el indicativo</vt:lpstr>
      <vt:lpstr>Llena con el subjuntivo o el indicativo</vt:lpstr>
      <vt:lpstr>VOCABULARIO UTIL</vt:lpstr>
      <vt:lpstr>PowerPoint Presentation</vt:lpstr>
    </vt:vector>
  </TitlesOfParts>
  <Company>Fairfield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Llena con el subjuntivo o el indicativo</dc:title>
  <dc:creator>Windows User</dc:creator>
  <cp:lastModifiedBy>Windows User</cp:lastModifiedBy>
  <cp:revision>5</cp:revision>
  <dcterms:created xsi:type="dcterms:W3CDTF">2015-03-10T20:17:26Z</dcterms:created>
  <dcterms:modified xsi:type="dcterms:W3CDTF">2015-03-12T18:26:20Z</dcterms:modified>
</cp:coreProperties>
</file>