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8" r:id="rId2"/>
    <p:sldId id="276" r:id="rId3"/>
    <p:sldId id="258" r:id="rId4"/>
    <p:sldId id="281" r:id="rId5"/>
    <p:sldId id="259" r:id="rId6"/>
    <p:sldId id="256" r:id="rId7"/>
    <p:sldId id="267" r:id="rId8"/>
    <p:sldId id="257" r:id="rId9"/>
    <p:sldId id="271" r:id="rId10"/>
    <p:sldId id="261" r:id="rId11"/>
    <p:sldId id="262" r:id="rId12"/>
    <p:sldId id="263" r:id="rId13"/>
    <p:sldId id="264" r:id="rId14"/>
    <p:sldId id="280" r:id="rId15"/>
    <p:sldId id="282" r:id="rId16"/>
    <p:sldId id="283" r:id="rId17"/>
    <p:sldId id="284" r:id="rId18"/>
    <p:sldId id="285" r:id="rId19"/>
    <p:sldId id="286" r:id="rId20"/>
    <p:sldId id="275" r:id="rId21"/>
    <p:sldId id="273" r:id="rId22"/>
    <p:sldId id="277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16" autoAdjust="0"/>
  </p:normalViewPr>
  <p:slideViewPr>
    <p:cSldViewPr>
      <p:cViewPr varScale="1">
        <p:scale>
          <a:sx n="57" d="100"/>
          <a:sy n="57" d="100"/>
        </p:scale>
        <p:origin x="-9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4F7BF-1DC6-46F6-BC85-6D9B73D01E95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79E9B-C13B-4D9D-A7A6-3B06884A2D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F79E9B-C13B-4D9D-A7A6-3B06884A2D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54825-0B63-42AA-9585-6F31BDD8A2F6}" type="datetimeFigureOut">
              <a:rPr lang="en-US" smtClean="0"/>
              <a:pPr/>
              <a:t>12/14/2010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42C7B-F35C-4C68-8779-460660610B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carretera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  Manejas aquí; una calle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nwamotherlode.com/wp-content/uploads/2010/07/country-r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316" y="3048000"/>
            <a:ext cx="5213684" cy="346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doblar</a:t>
            </a:r>
            <a:r>
              <a:rPr lang="en-US" sz="6000" dirty="0" smtClean="0">
                <a:solidFill>
                  <a:srgbClr val="00B050"/>
                </a:solidFill>
              </a:rPr>
              <a:t> a la </a:t>
            </a:r>
            <a:r>
              <a:rPr lang="en-US" sz="6000" dirty="0" err="1" smtClean="0">
                <a:solidFill>
                  <a:srgbClr val="00B050"/>
                </a:solidFill>
              </a:rPr>
              <a:t>derecha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el </a:t>
            </a:r>
            <a:r>
              <a:rPr lang="en-US" sz="6000" dirty="0" err="1" smtClean="0">
                <a:solidFill>
                  <a:srgbClr val="7030A0"/>
                </a:solidFill>
              </a:rPr>
              <a:t>contrario</a:t>
            </a:r>
            <a:r>
              <a:rPr lang="en-US" sz="6000" dirty="0" smtClean="0">
                <a:solidFill>
                  <a:srgbClr val="7030A0"/>
                </a:solidFill>
              </a:rPr>
              <a:t> de </a:t>
            </a:r>
            <a:r>
              <a:rPr lang="en-US" sz="6000" dirty="0" err="1" smtClean="0">
                <a:solidFill>
                  <a:srgbClr val="7030A0"/>
                </a:solidFill>
              </a:rPr>
              <a:t>doblar</a:t>
            </a:r>
            <a:r>
              <a:rPr lang="en-US" sz="6000" dirty="0" smtClean="0">
                <a:solidFill>
                  <a:srgbClr val="7030A0"/>
                </a:solidFill>
              </a:rPr>
              <a:t> a la </a:t>
            </a:r>
            <a:r>
              <a:rPr lang="en-US" sz="6000" dirty="0" err="1" smtClean="0">
                <a:solidFill>
                  <a:srgbClr val="7030A0"/>
                </a:solidFill>
              </a:rPr>
              <a:t>izquierda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upload.wikimedia.org/wikipedia/commons/thumb/2/2e/Japanese_Road_sign_(Right_Sharp_turn).svg/470px-Japanese_Road_sign_(Right_Sharp_turn)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3048000"/>
            <a:ext cx="3809999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doblar</a:t>
            </a:r>
            <a:r>
              <a:rPr lang="en-US" sz="6000" dirty="0" smtClean="0">
                <a:solidFill>
                  <a:srgbClr val="00B050"/>
                </a:solidFill>
              </a:rPr>
              <a:t> a la </a:t>
            </a:r>
            <a:r>
              <a:rPr lang="en-US" sz="6000" dirty="0" err="1" smtClean="0">
                <a:solidFill>
                  <a:srgbClr val="00B050"/>
                </a:solidFill>
              </a:rPr>
              <a:t>izquierda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no </a:t>
            </a:r>
            <a:r>
              <a:rPr lang="en-US" sz="6000" dirty="0" err="1" smtClean="0">
                <a:solidFill>
                  <a:srgbClr val="7030A0"/>
                </a:solidFill>
              </a:rPr>
              <a:t>seguir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derecho</a:t>
            </a:r>
            <a:r>
              <a:rPr lang="en-US" sz="6000" dirty="0" smtClean="0">
                <a:solidFill>
                  <a:srgbClr val="7030A0"/>
                </a:solidFill>
              </a:rPr>
              <a:t>; </a:t>
            </a:r>
            <a:r>
              <a:rPr lang="en-US" sz="6000" dirty="0" err="1" smtClean="0">
                <a:solidFill>
                  <a:srgbClr val="7030A0"/>
                </a:solidFill>
              </a:rPr>
              <a:t>ir</a:t>
            </a:r>
            <a:r>
              <a:rPr lang="en-US" sz="6000" dirty="0" smtClean="0">
                <a:solidFill>
                  <a:srgbClr val="7030A0"/>
                </a:solidFill>
              </a:rPr>
              <a:t> al </a:t>
            </a:r>
            <a:r>
              <a:rPr lang="en-US" sz="6000" dirty="0" err="1" smtClean="0">
                <a:solidFill>
                  <a:srgbClr val="7030A0"/>
                </a:solidFill>
              </a:rPr>
              <a:t>lado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izquierdo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www.johncletheroe.org/gif/arrow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3657600"/>
            <a:ext cx="4829175" cy="3558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</a:rPr>
              <a:t>seguir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derecho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no </a:t>
            </a:r>
            <a:r>
              <a:rPr lang="en-US" sz="6000" dirty="0" err="1" smtClean="0">
                <a:solidFill>
                  <a:srgbClr val="7030A0"/>
                </a:solidFill>
              </a:rPr>
              <a:t>doblar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img2.photographersdirect.com/img/19309/wm/pd2036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350" y="2095500"/>
            <a:ext cx="329565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seguir adelante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no </a:t>
            </a:r>
            <a:r>
              <a:rPr lang="en-US" sz="6000" dirty="0" err="1" smtClean="0">
                <a:solidFill>
                  <a:srgbClr val="7030A0"/>
                </a:solidFill>
              </a:rPr>
              <a:t>doblar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http://www.audiojumble.co.uk/images/DSC_0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000500"/>
            <a:ext cx="42672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subir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ir arriba; el contrario de</a:t>
            </a:r>
          </a:p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 bajar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http://i.bnet.com/blogs/advertising-budgets-the-only-way-is-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048000"/>
            <a:ext cx="3305175" cy="3295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bajar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 el contrario de subir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http://www.bankruptcylitigationblog.com/ist2_141437_arrow_graph_down_r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38500"/>
            <a:ext cx="36195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subirse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</a:t>
            </a:r>
            <a:r>
              <a:rPr lang="es-CO" sz="6000" dirty="0" smtClean="0">
                <a:solidFill>
                  <a:srgbClr val="7030A0"/>
                </a:solidFill>
              </a:rPr>
              <a:t>  entrar en una autopista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http://blstb.msn.com/i/8E/9A3AF6D7A2FF1E6A65EAD2FFB517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200400"/>
            <a:ext cx="55245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bajarse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		salir de una calle  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alloveralbany.com/images/highway_sig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200400"/>
            <a:ext cx="5000625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B050"/>
                </a:solidFill>
              </a:rPr>
              <a:t>La </a:t>
            </a:r>
            <a:r>
              <a:rPr lang="en-US" sz="5400" dirty="0" err="1" smtClean="0">
                <a:solidFill>
                  <a:srgbClr val="00B050"/>
                </a:solidFill>
              </a:rPr>
              <a:t>fábrica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 smtClean="0"/>
              <a:t>  </a:t>
            </a:r>
            <a:r>
              <a:rPr lang="en-US" sz="5400" dirty="0" err="1" smtClean="0">
                <a:solidFill>
                  <a:srgbClr val="7030A0"/>
                </a:solidFill>
              </a:rPr>
              <a:t>Aquí</a:t>
            </a:r>
            <a:r>
              <a:rPr lang="en-US" sz="5400" dirty="0" smtClean="0">
                <a:solidFill>
                  <a:srgbClr val="7030A0"/>
                </a:solidFill>
              </a:rPr>
              <a:t> se </a:t>
            </a:r>
            <a:r>
              <a:rPr lang="en-US" sz="5400" dirty="0" err="1" smtClean="0">
                <a:solidFill>
                  <a:srgbClr val="7030A0"/>
                </a:solidFill>
              </a:rPr>
              <a:t>hacen</a:t>
            </a:r>
            <a:r>
              <a:rPr lang="en-US" sz="5400" dirty="0" smtClean="0">
                <a:solidFill>
                  <a:srgbClr val="7030A0"/>
                </a:solidFill>
              </a:rPr>
              <a:t> los </a:t>
            </a:r>
            <a:r>
              <a:rPr lang="en-US" sz="5400" dirty="0" err="1" smtClean="0">
                <a:solidFill>
                  <a:srgbClr val="7030A0"/>
                </a:solidFill>
              </a:rPr>
              <a:t>productos</a:t>
            </a:r>
            <a:endParaRPr lang="en-US" sz="5400" dirty="0">
              <a:solidFill>
                <a:srgbClr val="7030A0"/>
              </a:solidFill>
            </a:endParaRPr>
          </a:p>
        </p:txBody>
      </p:sp>
      <p:pic>
        <p:nvPicPr>
          <p:cNvPr id="36866" name="Picture 2" descr="http://www.bized.co.uk/images/factor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38550"/>
            <a:ext cx="4286250" cy="32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</a:rPr>
              <a:t>perderse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6000" dirty="0" smtClean="0">
                <a:solidFill>
                  <a:srgbClr val="7030A0"/>
                </a:solidFill>
              </a:rPr>
              <a:t>No </a:t>
            </a:r>
            <a:r>
              <a:rPr lang="en-US" sz="6000" dirty="0" err="1" smtClean="0">
                <a:solidFill>
                  <a:srgbClr val="7030A0"/>
                </a:solidFill>
              </a:rPr>
              <a:t>sabes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dónde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estás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7890" name="Picture 2" descr="http://graphics8.nytimes.com/images/2006/10/13/travel/600_adventure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962400"/>
            <a:ext cx="5715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 la autopista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los coches conducen rápidamente aquí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://www.texasfreeway.com/elpaso/photos/lp375/images/lp375_border_highway_at_54-110_31-may-2001_l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733800"/>
            <a:ext cx="48514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la embajada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	 </a:t>
            </a:r>
            <a:r>
              <a:rPr lang="es-CO" sz="6000" dirty="0" smtClean="0">
                <a:solidFill>
                  <a:srgbClr val="7030A0"/>
                </a:solidFill>
              </a:rPr>
              <a:t>Aquí trabajan los diplomáticos de otros  países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://havanajournal.com/images/gallery/Havana%20Cuba%20buildings/Spanish-embassy-cu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67125"/>
            <a:ext cx="4048125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acuario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CO" sz="6000" dirty="0" smtClean="0"/>
              <a:t>   </a:t>
            </a:r>
            <a:r>
              <a:rPr lang="es-CO" sz="6000" dirty="0" smtClean="0">
                <a:solidFill>
                  <a:srgbClr val="7030A0"/>
                </a:solidFill>
              </a:rPr>
              <a:t>un lugar para guardar los peces</a:t>
            </a:r>
            <a:endParaRPr lang="es-CO" dirty="0">
              <a:solidFill>
                <a:srgbClr val="7030A0"/>
              </a:solidFill>
            </a:endParaRPr>
          </a:p>
        </p:txBody>
      </p:sp>
      <p:pic>
        <p:nvPicPr>
          <p:cNvPr id="11266" name="Picture 2" descr="http://aquariumplants.ianis.net/files/2010/06/1276646467-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686175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un puerto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s-CO" dirty="0" smtClean="0"/>
              <a:t>	</a:t>
            </a:r>
            <a:r>
              <a:rPr lang="es-CO" sz="6000" dirty="0" smtClean="0">
                <a:solidFill>
                  <a:srgbClr val="7030A0"/>
                </a:solidFill>
              </a:rPr>
              <a:t>un lugar para los botes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9218" name="Picture 2" descr="http://www.ot-lessablesdolonne.fr/espace/images/pages/Port_Olona__J._Archambau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657600"/>
            <a:ext cx="4267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el quiosco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CO" dirty="0" smtClean="0"/>
              <a:t>  </a:t>
            </a:r>
            <a:r>
              <a:rPr lang="es-CO" sz="6000" dirty="0" smtClean="0">
                <a:solidFill>
                  <a:srgbClr val="7030A0"/>
                </a:solidFill>
              </a:rPr>
              <a:t>Aquí se venden </a:t>
            </a:r>
            <a:r>
              <a:rPr lang="es-CO" sz="6000" smtClean="0">
                <a:solidFill>
                  <a:srgbClr val="7030A0"/>
                </a:solidFill>
              </a:rPr>
              <a:t>los </a:t>
            </a:r>
            <a:r>
              <a:rPr lang="es-CO" sz="6000" smtClean="0">
                <a:solidFill>
                  <a:srgbClr val="7030A0"/>
                </a:solidFill>
              </a:rPr>
              <a:t>periódicos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tomatek.files.wordpress.com/2008/10/quio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857500" cy="2781300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estacionamiento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un </a:t>
            </a:r>
            <a:r>
              <a:rPr lang="en-US" sz="6000" dirty="0" err="1" smtClean="0">
                <a:solidFill>
                  <a:srgbClr val="7030A0"/>
                </a:solidFill>
              </a:rPr>
              <a:t>lugar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muchos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coches</a:t>
            </a:r>
            <a:r>
              <a:rPr lang="en-US" dirty="0" smtClean="0"/>
              <a:t>                                            </a:t>
            </a:r>
            <a:endParaRPr lang="en-US" dirty="0"/>
          </a:p>
        </p:txBody>
      </p:sp>
      <p:pic>
        <p:nvPicPr>
          <p:cNvPr id="31746" name="Picture 2" descr="http://blog.telenav.com/photos/uncategorized/2008/07/28/parking_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dirty="0" smtClean="0">
                <a:solidFill>
                  <a:srgbClr val="00B050"/>
                </a:solidFill>
              </a:rPr>
              <a:t>una cuadra</a:t>
            </a:r>
            <a:endParaRPr lang="es-CO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CO" sz="6000" dirty="0" smtClean="0">
                <a:solidFill>
                  <a:srgbClr val="7030A0"/>
                </a:solidFill>
              </a:rPr>
              <a:t>  la distancia entre dos calles</a:t>
            </a:r>
            <a:endParaRPr lang="es-CO" sz="6000" dirty="0">
              <a:solidFill>
                <a:srgbClr val="7030A0"/>
              </a:solidFill>
            </a:endParaRPr>
          </a:p>
        </p:txBody>
      </p:sp>
      <p:pic>
        <p:nvPicPr>
          <p:cNvPr id="16386" name="Picture 2" descr="100_0313.jpg The Banshee Pu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5008" y="2895600"/>
            <a:ext cx="5787992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cruce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 El </a:t>
            </a:r>
            <a:r>
              <a:rPr lang="en-US" sz="6000" dirty="0" err="1" smtClean="0">
                <a:solidFill>
                  <a:srgbClr val="7030A0"/>
                </a:solidFill>
              </a:rPr>
              <a:t>lugar</a:t>
            </a:r>
            <a:r>
              <a:rPr lang="en-US" sz="6000" dirty="0" smtClean="0">
                <a:solidFill>
                  <a:srgbClr val="7030A0"/>
                </a:solidFill>
              </a:rPr>
              <a:t> en la </a:t>
            </a:r>
            <a:r>
              <a:rPr lang="en-US" sz="6000" dirty="0" err="1" smtClean="0">
                <a:solidFill>
                  <a:srgbClr val="7030A0"/>
                </a:solidFill>
              </a:rPr>
              <a:t>calle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donde</a:t>
            </a:r>
            <a:r>
              <a:rPr lang="en-US" sz="6000" dirty="0" smtClean="0">
                <a:solidFill>
                  <a:srgbClr val="7030A0"/>
                </a:solidFill>
              </a:rPr>
              <a:t> dos </a:t>
            </a:r>
            <a:r>
              <a:rPr lang="en-US" sz="6000" dirty="0" err="1" smtClean="0">
                <a:solidFill>
                  <a:srgbClr val="7030A0"/>
                </a:solidFill>
              </a:rPr>
              <a:t>calles</a:t>
            </a:r>
            <a:r>
              <a:rPr lang="en-US" sz="6000" dirty="0" smtClean="0">
                <a:solidFill>
                  <a:srgbClr val="7030A0"/>
                </a:solidFill>
              </a:rPr>
              <a:t> se </a:t>
            </a:r>
            <a:r>
              <a:rPr lang="en-US" sz="6000" dirty="0" err="1" smtClean="0">
                <a:solidFill>
                  <a:srgbClr val="7030A0"/>
                </a:solidFill>
              </a:rPr>
              <a:t>encuentran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30722" name="Picture 2" descr="http://www.bobrichardson.com/transitmall/IntersectionTreatment_OffC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0"/>
            <a:ext cx="4783458" cy="3591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esquina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905000" y="1066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		        el </a:t>
            </a:r>
            <a:r>
              <a:rPr lang="en-US" sz="6000" dirty="0" err="1" smtClean="0">
                <a:solidFill>
                  <a:srgbClr val="7030A0"/>
                </a:solidFill>
              </a:rPr>
              <a:t>ángulo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formado</a:t>
            </a:r>
            <a:r>
              <a:rPr lang="en-US" sz="6000" dirty="0" smtClean="0">
                <a:solidFill>
                  <a:srgbClr val="7030A0"/>
                </a:solidFill>
              </a:rPr>
              <a:t>  </a:t>
            </a: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           </a:t>
            </a:r>
            <a:r>
              <a:rPr lang="en-US" sz="6000" dirty="0" err="1" smtClean="0">
                <a:solidFill>
                  <a:srgbClr val="7030A0"/>
                </a:solidFill>
              </a:rPr>
              <a:t>por</a:t>
            </a:r>
            <a:r>
              <a:rPr lang="en-US" sz="6000" dirty="0" smtClean="0">
                <a:solidFill>
                  <a:srgbClr val="7030A0"/>
                </a:solidFill>
              </a:rPr>
              <a:t> dos </a:t>
            </a:r>
            <a:r>
              <a:rPr lang="en-US" sz="6000" dirty="0" err="1" smtClean="0">
                <a:solidFill>
                  <a:srgbClr val="7030A0"/>
                </a:solidFill>
              </a:rPr>
              <a:t>calles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                           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8434" name="Picture 2" descr="http://s0.geograph.org.uk/photos/06/21/062137_0e1d02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5200" y="35814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 la </a:t>
            </a:r>
            <a:r>
              <a:rPr lang="en-US" sz="6000" dirty="0" err="1" smtClean="0">
                <a:solidFill>
                  <a:srgbClr val="00B050"/>
                </a:solidFill>
              </a:rPr>
              <a:t>acera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r>
              <a:rPr lang="en-US" sz="6000" dirty="0" err="1" smtClean="0">
                <a:solidFill>
                  <a:srgbClr val="7030A0"/>
                </a:solidFill>
              </a:rPr>
              <a:t>Aquí</a:t>
            </a:r>
            <a:r>
              <a:rPr lang="en-US" sz="6000" dirty="0" smtClean="0">
                <a:solidFill>
                  <a:srgbClr val="7030A0"/>
                </a:solidFill>
              </a:rPr>
              <a:t> al </a:t>
            </a:r>
            <a:r>
              <a:rPr lang="en-US" sz="6000" dirty="0" err="1" smtClean="0">
                <a:solidFill>
                  <a:srgbClr val="7030A0"/>
                </a:solidFill>
              </a:rPr>
              <a:t>lado</a:t>
            </a:r>
            <a:r>
              <a:rPr lang="en-US" sz="6000" dirty="0" smtClean="0">
                <a:solidFill>
                  <a:srgbClr val="7030A0"/>
                </a:solidFill>
              </a:rPr>
              <a:t> de la </a:t>
            </a:r>
            <a:r>
              <a:rPr lang="en-US" sz="6000" dirty="0" err="1" smtClean="0">
                <a:solidFill>
                  <a:srgbClr val="7030A0"/>
                </a:solidFill>
              </a:rPr>
              <a:t>calle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camina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gente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17412" name="Picture 4" descr="http://www.apwa.net/Images/Publications/Reporter/Sidewalk%20-%20Enlarged%20Tree%20W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1" y="3886200"/>
            <a:ext cx="5181599" cy="485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00B050"/>
                </a:solidFill>
              </a:rPr>
              <a:t>el </a:t>
            </a:r>
            <a:r>
              <a:rPr lang="en-US" sz="6000" dirty="0" err="1" smtClean="0">
                <a:solidFill>
                  <a:srgbClr val="00B050"/>
                </a:solidFill>
              </a:rPr>
              <a:t>semáforo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la </a:t>
            </a:r>
            <a:r>
              <a:rPr lang="en-US" sz="6000" dirty="0" err="1" smtClean="0">
                <a:solidFill>
                  <a:srgbClr val="7030A0"/>
                </a:solidFill>
              </a:rPr>
              <a:t>luz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cambia a </a:t>
            </a:r>
            <a:r>
              <a:rPr lang="en-US" sz="6000" dirty="0" err="1" smtClean="0">
                <a:solidFill>
                  <a:srgbClr val="7030A0"/>
                </a:solidFill>
              </a:rPr>
              <a:t>rojo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cuando</a:t>
            </a:r>
            <a:r>
              <a:rPr lang="en-US" sz="6000" dirty="0" smtClean="0">
                <a:solidFill>
                  <a:srgbClr val="7030A0"/>
                </a:solidFill>
              </a:rPr>
              <a:t> los </a:t>
            </a:r>
            <a:r>
              <a:rPr lang="en-US" sz="6000" dirty="0" err="1" smtClean="0">
                <a:solidFill>
                  <a:srgbClr val="7030A0"/>
                </a:solidFill>
              </a:rPr>
              <a:t>coches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tienen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que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parar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endParaRPr lang="en-US" sz="6000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://images.theage.com.au/ftage/ffximage/2008/09/30/trafficlight_main_narrowweb__300x423,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58694"/>
            <a:ext cx="2552699" cy="3599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la </a:t>
            </a:r>
            <a:r>
              <a:rPr lang="en-US" sz="6000" dirty="0" err="1" smtClean="0">
                <a:solidFill>
                  <a:srgbClr val="00B050"/>
                </a:solidFill>
              </a:rPr>
              <a:t>zona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</a:rPr>
              <a:t>peatonal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6000" dirty="0" smtClean="0"/>
              <a:t>  </a:t>
            </a:r>
            <a:r>
              <a:rPr lang="en-US" sz="6000" dirty="0" smtClean="0">
                <a:solidFill>
                  <a:srgbClr val="7030A0"/>
                </a:solidFill>
              </a:rPr>
              <a:t>  </a:t>
            </a:r>
            <a:r>
              <a:rPr lang="en-US" sz="6000" dirty="0" err="1" smtClean="0">
                <a:solidFill>
                  <a:srgbClr val="7030A0"/>
                </a:solidFill>
              </a:rPr>
              <a:t>aquí</a:t>
            </a:r>
            <a:r>
              <a:rPr lang="en-US" sz="6000" dirty="0" smtClean="0">
                <a:solidFill>
                  <a:srgbClr val="7030A0"/>
                </a:solidFill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</a:rPr>
              <a:t>camina</a:t>
            </a:r>
            <a:r>
              <a:rPr lang="en-US" sz="6000" dirty="0" smtClean="0">
                <a:solidFill>
                  <a:srgbClr val="7030A0"/>
                </a:solidFill>
              </a:rPr>
              <a:t> la </a:t>
            </a:r>
            <a:r>
              <a:rPr lang="en-US" sz="6000" dirty="0" err="1" smtClean="0">
                <a:solidFill>
                  <a:srgbClr val="7030A0"/>
                </a:solidFill>
              </a:rPr>
              <a:t>gente</a:t>
            </a:r>
            <a:endParaRPr lang="en-US" sz="60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6000" dirty="0" smtClean="0">
                <a:solidFill>
                  <a:srgbClr val="7030A0"/>
                </a:solidFill>
              </a:rPr>
              <a:t>	</a:t>
            </a:r>
            <a:endParaRPr lang="en-US" sz="6000" dirty="0" smtClean="0"/>
          </a:p>
          <a:p>
            <a:pPr>
              <a:buNone/>
            </a:pPr>
            <a:endParaRPr lang="en-US" sz="6000" dirty="0"/>
          </a:p>
        </p:txBody>
      </p:sp>
      <p:pic>
        <p:nvPicPr>
          <p:cNvPr id="23554" name="Picture 2" descr="http://upload.wikimedia.org/wikipedia/commons/a/a0/Pedestrian_Zone_M%C3%BCn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57550"/>
            <a:ext cx="480060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140</Words>
  <Application>Microsoft Office PowerPoint</Application>
  <PresentationFormat>On-screen Show (4:3)</PresentationFormat>
  <Paragraphs>53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La carretera</vt:lpstr>
      <vt:lpstr> la autopista</vt:lpstr>
      <vt:lpstr>el estacionamiento</vt:lpstr>
      <vt:lpstr>una cuadra</vt:lpstr>
      <vt:lpstr>el cruce</vt:lpstr>
      <vt:lpstr>la esquina</vt:lpstr>
      <vt:lpstr> la acera</vt:lpstr>
      <vt:lpstr>el semáforo</vt:lpstr>
      <vt:lpstr>la zona peatonal</vt:lpstr>
      <vt:lpstr>doblar a la derecha</vt:lpstr>
      <vt:lpstr>doblar a la izquierda </vt:lpstr>
      <vt:lpstr>seguir derecho</vt:lpstr>
      <vt:lpstr>seguir adelante</vt:lpstr>
      <vt:lpstr>subir</vt:lpstr>
      <vt:lpstr>bajar</vt:lpstr>
      <vt:lpstr>subirse</vt:lpstr>
      <vt:lpstr>bajarse</vt:lpstr>
      <vt:lpstr>La fábrica</vt:lpstr>
      <vt:lpstr>perderse</vt:lpstr>
      <vt:lpstr>la embajada</vt:lpstr>
      <vt:lpstr>el acuario</vt:lpstr>
      <vt:lpstr>un puerto</vt:lpstr>
      <vt:lpstr>el quiosco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tenedor</dc:title>
  <dc:creator>Guest</dc:creator>
  <cp:lastModifiedBy>Windows User</cp:lastModifiedBy>
  <cp:revision>59</cp:revision>
  <dcterms:created xsi:type="dcterms:W3CDTF">2010-08-27T18:11:15Z</dcterms:created>
  <dcterms:modified xsi:type="dcterms:W3CDTF">2010-12-14T14:01:04Z</dcterms:modified>
</cp:coreProperties>
</file>