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0" r:id="rId9"/>
    <p:sldId id="272" r:id="rId10"/>
    <p:sldId id="267" r:id="rId11"/>
    <p:sldId id="275" r:id="rId12"/>
    <p:sldId id="277" r:id="rId13"/>
    <p:sldId id="278" r:id="rId14"/>
    <p:sldId id="273" r:id="rId15"/>
    <p:sldId id="266" r:id="rId16"/>
    <p:sldId id="276" r:id="rId17"/>
    <p:sldId id="270" r:id="rId18"/>
    <p:sldId id="269" r:id="rId19"/>
    <p:sldId id="271" r:id="rId20"/>
    <p:sldId id="268" r:id="rId21"/>
    <p:sldId id="265" r:id="rId22"/>
    <p:sldId id="264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616" autoAdjust="0"/>
  </p:normalViewPr>
  <p:slideViewPr>
    <p:cSldViewPr>
      <p:cViewPr varScale="1">
        <p:scale>
          <a:sx n="55" d="100"/>
          <a:sy n="55" d="100"/>
        </p:scale>
        <p:origin x="-7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4F7BF-1DC6-46F6-BC85-6D9B73D01E95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79E9B-C13B-4D9D-A7A6-3B06884A2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79E9B-C13B-4D9D-A7A6-3B06884A2DC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79E9B-C13B-4D9D-A7A6-3B06884A2DC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54825-0B63-42AA-9585-6F31BDD8A2F6}" type="datetimeFigureOut">
              <a:rPr lang="en-US" smtClean="0"/>
              <a:pPr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B050"/>
                </a:solidFill>
              </a:rPr>
              <a:t>Un </a:t>
            </a:r>
            <a:r>
              <a:rPr lang="en-US" sz="6000" dirty="0" err="1" smtClean="0">
                <a:solidFill>
                  <a:srgbClr val="00B050"/>
                </a:solidFill>
              </a:rPr>
              <a:t>tenedor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1905000" y="1066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				</a:t>
            </a:r>
            <a:r>
              <a:rPr lang="en-US" sz="6000" dirty="0" err="1" smtClean="0">
                <a:solidFill>
                  <a:srgbClr val="7030A0"/>
                </a:solidFill>
              </a:rPr>
              <a:t>Algo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que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usas</a:t>
            </a:r>
            <a:r>
              <a:rPr lang="en-US" sz="6000" dirty="0" smtClean="0">
                <a:solidFill>
                  <a:srgbClr val="7030A0"/>
                </a:solidFill>
              </a:rPr>
              <a:t> 				</a:t>
            </a:r>
            <a:r>
              <a:rPr lang="en-US" sz="6000" dirty="0" err="1" smtClean="0">
                <a:solidFill>
                  <a:srgbClr val="7030A0"/>
                </a:solidFill>
              </a:rPr>
              <a:t>para</a:t>
            </a:r>
            <a:r>
              <a:rPr lang="en-US" sz="6000" dirty="0" smtClean="0">
                <a:solidFill>
                  <a:srgbClr val="7030A0"/>
                </a:solidFill>
              </a:rPr>
              <a:t> comer </a:t>
            </a:r>
            <a:r>
              <a:rPr lang="en-US" sz="6000" dirty="0" err="1" smtClean="0">
                <a:solidFill>
                  <a:srgbClr val="7030A0"/>
                </a:solidFill>
              </a:rPr>
              <a:t>una</a:t>
            </a:r>
            <a:r>
              <a:rPr lang="en-US" sz="6000" dirty="0" smtClean="0">
                <a:solidFill>
                  <a:srgbClr val="7030A0"/>
                </a:solidFill>
              </a:rPr>
              <a:t> 			</a:t>
            </a:r>
            <a:r>
              <a:rPr lang="en-US" sz="6000" dirty="0" err="1" smtClean="0">
                <a:solidFill>
                  <a:srgbClr val="7030A0"/>
                </a:solidFill>
              </a:rPr>
              <a:t>ensalada</a:t>
            </a:r>
            <a:r>
              <a:rPr lang="en-US" sz="6000" dirty="0" smtClean="0">
                <a:solidFill>
                  <a:srgbClr val="7030A0"/>
                </a:solidFill>
              </a:rPr>
              <a:t>                               </a:t>
            </a:r>
            <a:endParaRPr lang="en-US" sz="6000" dirty="0">
              <a:solidFill>
                <a:srgbClr val="7030A0"/>
              </a:solidFill>
            </a:endParaRPr>
          </a:p>
        </p:txBody>
      </p:sp>
      <p:pic>
        <p:nvPicPr>
          <p:cNvPr id="11266" name="Picture 2" descr="http://www.euroantiquesales.com/Kitchen%20Accessories/French%20fo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657600"/>
            <a:ext cx="42672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00B050"/>
                </a:solidFill>
              </a:rPr>
              <a:t>Pedir</a:t>
            </a:r>
            <a:r>
              <a:rPr lang="en-US" sz="6000" dirty="0" smtClean="0">
                <a:solidFill>
                  <a:srgbClr val="00B050"/>
                </a:solidFill>
              </a:rPr>
              <a:t> (e to </a:t>
            </a:r>
            <a:r>
              <a:rPr lang="en-US" sz="6000" dirty="0" err="1" smtClean="0">
                <a:solidFill>
                  <a:srgbClr val="00B050"/>
                </a:solidFill>
              </a:rPr>
              <a:t>i</a:t>
            </a:r>
            <a:r>
              <a:rPr lang="en-US" sz="6000" dirty="0" smtClean="0">
                <a:solidFill>
                  <a:srgbClr val="00B050"/>
                </a:solidFill>
              </a:rPr>
              <a:t>)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err="1" smtClean="0">
                <a:solidFill>
                  <a:srgbClr val="7030A0"/>
                </a:solidFill>
              </a:rPr>
              <a:t>Seleccionar</a:t>
            </a:r>
            <a:r>
              <a:rPr lang="en-US" sz="6000" dirty="0" smtClean="0">
                <a:solidFill>
                  <a:srgbClr val="7030A0"/>
                </a:solidFill>
              </a:rPr>
              <a:t> la comida en un restaurante</a:t>
            </a:r>
            <a:endParaRPr lang="en-US" sz="6000" dirty="0">
              <a:solidFill>
                <a:srgbClr val="7030A0"/>
              </a:solidFill>
            </a:endParaRPr>
          </a:p>
        </p:txBody>
      </p:sp>
      <p:pic>
        <p:nvPicPr>
          <p:cNvPr id="27650" name="Picture 2" descr="http://media.lonelyplanet.com/lpimg/2531/2531-33/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045596"/>
            <a:ext cx="3124200" cy="48411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6000" dirty="0" smtClean="0">
                <a:solidFill>
                  <a:srgbClr val="00B050"/>
                </a:solidFill>
              </a:rPr>
              <a:t>desear</a:t>
            </a:r>
            <a:endParaRPr lang="es-CO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O" dirty="0" smtClean="0">
                <a:solidFill>
                  <a:srgbClr val="7030A0"/>
                </a:solidFill>
              </a:rPr>
              <a:t> </a:t>
            </a:r>
            <a:r>
              <a:rPr lang="es-CO" sz="6000" dirty="0" smtClean="0">
                <a:solidFill>
                  <a:srgbClr val="7030A0"/>
                </a:solidFill>
              </a:rPr>
              <a:t>Querer algo</a:t>
            </a:r>
          </a:p>
          <a:p>
            <a:pPr>
              <a:buNone/>
            </a:pPr>
            <a:r>
              <a:rPr lang="es-CO" sz="6000" dirty="0" smtClean="0">
                <a:solidFill>
                  <a:srgbClr val="7030A0"/>
                </a:solidFill>
              </a:rPr>
              <a:t>En inglés “</a:t>
            </a:r>
            <a:r>
              <a:rPr lang="es-CO" sz="6000" dirty="0" err="1" smtClean="0">
                <a:solidFill>
                  <a:srgbClr val="7030A0"/>
                </a:solidFill>
              </a:rPr>
              <a:t>to</a:t>
            </a:r>
            <a:r>
              <a:rPr lang="es-CO" sz="6000" dirty="0" smtClean="0">
                <a:solidFill>
                  <a:srgbClr val="7030A0"/>
                </a:solidFill>
              </a:rPr>
              <a:t> </a:t>
            </a:r>
            <a:r>
              <a:rPr lang="es-CO" sz="6000" dirty="0" err="1" smtClean="0">
                <a:solidFill>
                  <a:srgbClr val="7030A0"/>
                </a:solidFill>
              </a:rPr>
              <a:t>wish</a:t>
            </a:r>
            <a:r>
              <a:rPr lang="es-CO" sz="6000" dirty="0" smtClean="0">
                <a:solidFill>
                  <a:srgbClr val="7030A0"/>
                </a:solidFill>
              </a:rPr>
              <a:t>”</a:t>
            </a:r>
            <a:endParaRPr lang="es-CO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6000" dirty="0" smtClean="0">
                <a:solidFill>
                  <a:srgbClr val="00B050"/>
                </a:solidFill>
              </a:rPr>
              <a:t>Estoy de acuerdo</a:t>
            </a:r>
            <a:endParaRPr lang="es-CO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O" dirty="0" smtClean="0"/>
              <a:t> 	</a:t>
            </a:r>
            <a:r>
              <a:rPr lang="es-CO" sz="6000" dirty="0" smtClean="0">
                <a:solidFill>
                  <a:srgbClr val="7030A0"/>
                </a:solidFill>
              </a:rPr>
              <a:t>Es una buena idea</a:t>
            </a:r>
          </a:p>
          <a:p>
            <a:pPr>
              <a:buNone/>
            </a:pPr>
            <a:r>
              <a:rPr lang="es-CO" sz="6000" dirty="0" smtClean="0">
                <a:solidFill>
                  <a:srgbClr val="7030A0"/>
                </a:solidFill>
              </a:rPr>
              <a:t>  En inglés significa “</a:t>
            </a:r>
            <a:r>
              <a:rPr lang="es-CO" sz="6000" dirty="0" err="1" smtClean="0">
                <a:solidFill>
                  <a:srgbClr val="7030A0"/>
                </a:solidFill>
              </a:rPr>
              <a:t>I’m</a:t>
            </a:r>
            <a:r>
              <a:rPr lang="es-CO" sz="6000" dirty="0" smtClean="0">
                <a:solidFill>
                  <a:srgbClr val="7030A0"/>
                </a:solidFill>
              </a:rPr>
              <a:t> in </a:t>
            </a:r>
            <a:r>
              <a:rPr lang="es-CO" sz="6000" dirty="0" err="1" smtClean="0">
                <a:solidFill>
                  <a:srgbClr val="7030A0"/>
                </a:solidFill>
              </a:rPr>
              <a:t>agreement</a:t>
            </a:r>
            <a:r>
              <a:rPr lang="es-CO" sz="6000" dirty="0" smtClean="0">
                <a:solidFill>
                  <a:srgbClr val="7030A0"/>
                </a:solidFill>
              </a:rPr>
              <a:t>”</a:t>
            </a:r>
            <a:endParaRPr lang="es-CO" sz="6000" dirty="0">
              <a:solidFill>
                <a:srgbClr val="7030A0"/>
              </a:solidFill>
            </a:endParaRPr>
          </a:p>
        </p:txBody>
      </p:sp>
      <p:pic>
        <p:nvPicPr>
          <p:cNvPr id="38914" name="Picture 2" descr="http://www1.istockphoto.com/file_thumbview_approve/236674/2/istockphoto_236674_agre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143375"/>
            <a:ext cx="3619500" cy="2714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6000" dirty="0" smtClean="0">
                <a:solidFill>
                  <a:srgbClr val="00B050"/>
                </a:solidFill>
              </a:rPr>
              <a:t>Encantar</a:t>
            </a:r>
            <a:br>
              <a:rPr lang="es-CO" sz="6000" dirty="0" smtClean="0">
                <a:solidFill>
                  <a:srgbClr val="00B050"/>
                </a:solidFill>
              </a:rPr>
            </a:br>
            <a:r>
              <a:rPr lang="es-CO" sz="6000" dirty="0" smtClean="0">
                <a:solidFill>
                  <a:srgbClr val="00B050"/>
                </a:solidFill>
              </a:rPr>
              <a:t>Me encanta/Me encantan</a:t>
            </a:r>
            <a:endParaRPr lang="es-CO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CO" dirty="0" smtClean="0"/>
              <a:t> </a:t>
            </a:r>
            <a:r>
              <a:rPr lang="es-CO" sz="6000" dirty="0" smtClean="0">
                <a:solidFill>
                  <a:srgbClr val="7030A0"/>
                </a:solidFill>
              </a:rPr>
              <a:t>Gustar, querer</a:t>
            </a:r>
          </a:p>
          <a:p>
            <a:pPr>
              <a:buNone/>
            </a:pPr>
            <a:r>
              <a:rPr lang="es-CO" sz="6000" dirty="0" err="1" smtClean="0">
                <a:solidFill>
                  <a:srgbClr val="7030A0"/>
                </a:solidFill>
              </a:rPr>
              <a:t>İMe</a:t>
            </a:r>
            <a:r>
              <a:rPr lang="es-CO" sz="6000" dirty="0" smtClean="0">
                <a:solidFill>
                  <a:srgbClr val="7030A0"/>
                </a:solidFill>
              </a:rPr>
              <a:t> gusta </a:t>
            </a:r>
            <a:r>
              <a:rPr lang="es-CO" sz="6000" b="1" dirty="0" smtClean="0">
                <a:solidFill>
                  <a:srgbClr val="7030A0"/>
                </a:solidFill>
              </a:rPr>
              <a:t>mucho</a:t>
            </a:r>
            <a:r>
              <a:rPr lang="es-CO" sz="6000" dirty="0" smtClean="0">
                <a:solidFill>
                  <a:srgbClr val="7030A0"/>
                </a:solidFill>
              </a:rPr>
              <a:t>! </a:t>
            </a:r>
            <a:r>
              <a:rPr lang="es-CO" sz="6000" dirty="0" err="1" smtClean="0">
                <a:solidFill>
                  <a:srgbClr val="7030A0"/>
                </a:solidFill>
              </a:rPr>
              <a:t>İMe</a:t>
            </a:r>
            <a:r>
              <a:rPr lang="es-CO" sz="6000" dirty="0" smtClean="0">
                <a:solidFill>
                  <a:srgbClr val="7030A0"/>
                </a:solidFill>
              </a:rPr>
              <a:t> gustan </a:t>
            </a:r>
            <a:r>
              <a:rPr lang="es-CO" sz="6000" b="1" dirty="0" smtClean="0">
                <a:solidFill>
                  <a:srgbClr val="7030A0"/>
                </a:solidFill>
              </a:rPr>
              <a:t>mucho</a:t>
            </a:r>
            <a:r>
              <a:rPr lang="es-CO" sz="6000" dirty="0" smtClean="0">
                <a:solidFill>
                  <a:srgbClr val="7030A0"/>
                </a:solidFill>
              </a:rPr>
              <a:t>!</a:t>
            </a:r>
          </a:p>
          <a:p>
            <a:pPr>
              <a:buNone/>
            </a:pPr>
            <a:endParaRPr lang="es-CO" sz="60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s-CO" sz="6000" dirty="0" smtClean="0">
                <a:solidFill>
                  <a:srgbClr val="7030A0"/>
                </a:solidFill>
              </a:rPr>
              <a:t> En inglés significa “ </a:t>
            </a:r>
            <a:r>
              <a:rPr lang="es-CO" sz="6000" dirty="0" err="1" smtClean="0">
                <a:solidFill>
                  <a:srgbClr val="7030A0"/>
                </a:solidFill>
              </a:rPr>
              <a:t>To</a:t>
            </a:r>
            <a:r>
              <a:rPr lang="es-CO" sz="6000" dirty="0" smtClean="0">
                <a:solidFill>
                  <a:srgbClr val="7030A0"/>
                </a:solidFill>
              </a:rPr>
              <a:t> </a:t>
            </a:r>
            <a:r>
              <a:rPr lang="es-CO" sz="6000" dirty="0" err="1" smtClean="0">
                <a:solidFill>
                  <a:srgbClr val="7030A0"/>
                </a:solidFill>
              </a:rPr>
              <a:t>love</a:t>
            </a:r>
            <a:r>
              <a:rPr lang="es-CO" sz="6000" dirty="0" smtClean="0">
                <a:solidFill>
                  <a:srgbClr val="7030A0"/>
                </a:solidFill>
              </a:rPr>
              <a:t> </a:t>
            </a:r>
            <a:r>
              <a:rPr lang="es-CO" sz="6000" dirty="0" err="1" smtClean="0">
                <a:solidFill>
                  <a:srgbClr val="7030A0"/>
                </a:solidFill>
              </a:rPr>
              <a:t>something</a:t>
            </a:r>
            <a:r>
              <a:rPr lang="es-CO" sz="6000" dirty="0" smtClean="0">
                <a:solidFill>
                  <a:srgbClr val="7030A0"/>
                </a:solidFill>
              </a:rPr>
              <a:t>”</a:t>
            </a: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6000" dirty="0" smtClean="0">
                <a:solidFill>
                  <a:srgbClr val="00B050"/>
                </a:solidFill>
              </a:rPr>
              <a:t>El jamón</a:t>
            </a:r>
            <a:endParaRPr lang="es-CO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CO" sz="6000" dirty="0" smtClean="0">
                <a:solidFill>
                  <a:srgbClr val="7030A0"/>
                </a:solidFill>
              </a:rPr>
              <a:t>Es de un animal que dice “</a:t>
            </a:r>
            <a:r>
              <a:rPr lang="es-CO" sz="6000" dirty="0" err="1" smtClean="0">
                <a:solidFill>
                  <a:srgbClr val="7030A0"/>
                </a:solidFill>
              </a:rPr>
              <a:t>oink</a:t>
            </a:r>
            <a:r>
              <a:rPr lang="es-CO" sz="6000" dirty="0" smtClean="0">
                <a:solidFill>
                  <a:srgbClr val="7030A0"/>
                </a:solidFill>
              </a:rPr>
              <a:t> </a:t>
            </a:r>
            <a:r>
              <a:rPr lang="es-CO" sz="6000" smtClean="0">
                <a:solidFill>
                  <a:srgbClr val="7030A0"/>
                </a:solidFill>
              </a:rPr>
              <a:t>oink”. </a:t>
            </a:r>
            <a:r>
              <a:rPr lang="es-CO" sz="6000" dirty="0" smtClean="0">
                <a:solidFill>
                  <a:srgbClr val="7030A0"/>
                </a:solidFill>
              </a:rPr>
              <a:t>Se usa mucho en un sándwich de queso</a:t>
            </a:r>
            <a:endParaRPr lang="es-CO" sz="6000" dirty="0">
              <a:solidFill>
                <a:srgbClr val="7030A0"/>
              </a:solidFill>
            </a:endParaRPr>
          </a:p>
        </p:txBody>
      </p:sp>
      <p:pic>
        <p:nvPicPr>
          <p:cNvPr id="34820" name="Picture 4" descr="http://www.denningers.com/uploads/images/Golden%20Glazed%20H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299285"/>
            <a:ext cx="3048000" cy="2558715"/>
          </a:xfrm>
          <a:prstGeom prst="rect">
            <a:avLst/>
          </a:prstGeom>
          <a:noFill/>
        </p:spPr>
      </p:pic>
      <p:pic>
        <p:nvPicPr>
          <p:cNvPr id="34822" name="Picture 6" descr="http://scienceblogs.com/isisthescientist/upload/2009/04/ham_and_cheese/ham-sandwi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5253037"/>
            <a:ext cx="2438400" cy="1604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8229600" cy="1143000"/>
          </a:xfrm>
        </p:spPr>
        <p:txBody>
          <a:bodyPr>
            <a:normAutofit/>
          </a:bodyPr>
          <a:lstStyle/>
          <a:p>
            <a:r>
              <a:rPr lang="es-CO" sz="6000" dirty="0" smtClean="0">
                <a:solidFill>
                  <a:srgbClr val="00B050"/>
                </a:solidFill>
              </a:rPr>
              <a:t>El atún</a:t>
            </a:r>
            <a:endParaRPr lang="es-CO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/>
              <a:t> </a:t>
            </a:r>
            <a:r>
              <a:rPr lang="en-US" sz="6000" dirty="0" smtClean="0">
                <a:solidFill>
                  <a:srgbClr val="7030A0"/>
                </a:solidFill>
              </a:rPr>
              <a:t>Un </a:t>
            </a:r>
            <a:r>
              <a:rPr lang="en-US" sz="6000" dirty="0" err="1" smtClean="0">
                <a:solidFill>
                  <a:srgbClr val="7030A0"/>
                </a:solidFill>
              </a:rPr>
              <a:t>pescado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que</a:t>
            </a:r>
            <a:r>
              <a:rPr lang="en-US" sz="6000" dirty="0" smtClean="0">
                <a:solidFill>
                  <a:srgbClr val="7030A0"/>
                </a:solidFill>
              </a:rPr>
              <a:t> se </a:t>
            </a:r>
            <a:r>
              <a:rPr lang="en-US" sz="6000" dirty="0" err="1" smtClean="0">
                <a:solidFill>
                  <a:srgbClr val="7030A0"/>
                </a:solidFill>
              </a:rPr>
              <a:t>usa</a:t>
            </a:r>
            <a:r>
              <a:rPr lang="en-US" sz="6000" dirty="0" smtClean="0">
                <a:solidFill>
                  <a:srgbClr val="7030A0"/>
                </a:solidFill>
              </a:rPr>
              <a:t> en un </a:t>
            </a:r>
            <a:r>
              <a:rPr lang="es-CO" sz="6000" dirty="0" smtClean="0">
                <a:solidFill>
                  <a:srgbClr val="7030A0"/>
                </a:solidFill>
              </a:rPr>
              <a:t>sándwich</a:t>
            </a:r>
            <a:r>
              <a:rPr lang="en-US" sz="6000" dirty="0" smtClean="0">
                <a:solidFill>
                  <a:srgbClr val="7030A0"/>
                </a:solidFill>
              </a:rPr>
              <a:t> o en </a:t>
            </a:r>
            <a:r>
              <a:rPr lang="en-US" sz="6000" dirty="0" err="1" smtClean="0">
                <a:solidFill>
                  <a:srgbClr val="7030A0"/>
                </a:solidFill>
              </a:rPr>
              <a:t>una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ensalada</a:t>
            </a:r>
            <a:endParaRPr lang="en-US" sz="6000" dirty="0">
              <a:solidFill>
                <a:srgbClr val="7030A0"/>
              </a:solidFill>
            </a:endParaRPr>
          </a:p>
        </p:txBody>
      </p:sp>
      <p:pic>
        <p:nvPicPr>
          <p:cNvPr id="24578" name="Picture 2" descr="http://ts3.mm.bing.net/images/thumbnail.aspx?q=223966407726&amp;id=d7f0041cffd16ffeabad3613a0d0e7c4&amp;url=http%3a%2f%2fcannedtunarecipes.net%2fwp-content%2fuploads%2f2010%2f04%2ftuna-salad-sandwi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843337"/>
            <a:ext cx="3429000" cy="2271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6000" dirty="0" smtClean="0">
                <a:solidFill>
                  <a:srgbClr val="00B050"/>
                </a:solidFill>
              </a:rPr>
              <a:t>El flan</a:t>
            </a:r>
            <a:endParaRPr lang="es-CO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CO" sz="6000" dirty="0" smtClean="0">
                <a:solidFill>
                  <a:srgbClr val="7030A0"/>
                </a:solidFill>
              </a:rPr>
              <a:t>Un postre famoso de España</a:t>
            </a:r>
            <a:endParaRPr lang="es-CO" sz="6000" dirty="0">
              <a:solidFill>
                <a:srgbClr val="7030A0"/>
              </a:solidFill>
            </a:endParaRPr>
          </a:p>
        </p:txBody>
      </p:sp>
      <p:pic>
        <p:nvPicPr>
          <p:cNvPr id="35842" name="Picture 2" descr="http://1.bp.blogspot.com/_0jxJlqW0_9k/S82m21Uur-I/AAAAAAAAAJA/OAPG1EHdJl0/s1600/leche+fla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828925"/>
            <a:ext cx="5381625" cy="4029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B050"/>
                </a:solidFill>
              </a:rPr>
              <a:t>Las papas </a:t>
            </a:r>
            <a:r>
              <a:rPr lang="en-US" sz="6000" dirty="0" err="1" smtClean="0">
                <a:solidFill>
                  <a:srgbClr val="00B050"/>
                </a:solidFill>
              </a:rPr>
              <a:t>fritas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/>
              <a:t>	</a:t>
            </a:r>
            <a:r>
              <a:rPr lang="en-US" sz="6000" dirty="0" smtClean="0">
                <a:solidFill>
                  <a:srgbClr val="7030A0"/>
                </a:solidFill>
              </a:rPr>
              <a:t>Son </a:t>
            </a:r>
            <a:r>
              <a:rPr lang="en-US" sz="6000" dirty="0" err="1" smtClean="0">
                <a:solidFill>
                  <a:srgbClr val="7030A0"/>
                </a:solidFill>
              </a:rPr>
              <a:t>saladas</a:t>
            </a:r>
            <a:r>
              <a:rPr lang="en-US" sz="6000" dirty="0" smtClean="0">
                <a:solidFill>
                  <a:srgbClr val="7030A0"/>
                </a:solidFill>
              </a:rPr>
              <a:t> y se </a:t>
            </a:r>
            <a:r>
              <a:rPr lang="en-US" sz="6000" dirty="0" err="1" smtClean="0">
                <a:solidFill>
                  <a:srgbClr val="7030A0"/>
                </a:solidFill>
              </a:rPr>
              <a:t>comen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calientes</a:t>
            </a:r>
            <a:endParaRPr lang="en-US" sz="6000" dirty="0" smtClean="0">
              <a:solidFill>
                <a:srgbClr val="7030A0"/>
              </a:solidFill>
            </a:endParaRPr>
          </a:p>
        </p:txBody>
      </p:sp>
      <p:pic>
        <p:nvPicPr>
          <p:cNvPr id="30722" name="Picture 2" descr="http://www.faqs.org/photo-dict/photofiles/list/244/830french_fri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357807"/>
            <a:ext cx="5257800" cy="3500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B050"/>
                </a:solidFill>
              </a:rPr>
              <a:t>La </a:t>
            </a:r>
            <a:r>
              <a:rPr lang="en-US" sz="6000" dirty="0" err="1" smtClean="0">
                <a:solidFill>
                  <a:srgbClr val="00B050"/>
                </a:solidFill>
              </a:rPr>
              <a:t>leche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6000" dirty="0" err="1" smtClean="0">
                <a:solidFill>
                  <a:srgbClr val="7030A0"/>
                </a:solidFill>
              </a:rPr>
              <a:t>Una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bebida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blanca</a:t>
            </a:r>
            <a:r>
              <a:rPr lang="en-US" sz="6000" dirty="0" smtClean="0">
                <a:solidFill>
                  <a:srgbClr val="7030A0"/>
                </a:solidFill>
              </a:rPr>
              <a:t> y </a:t>
            </a:r>
            <a:r>
              <a:rPr lang="en-US" sz="6000" dirty="0" err="1" smtClean="0">
                <a:solidFill>
                  <a:srgbClr val="7030A0"/>
                </a:solidFill>
              </a:rPr>
              <a:t>muy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nutritiva</a:t>
            </a:r>
            <a:r>
              <a:rPr lang="en-US" sz="6000" dirty="0" smtClean="0">
                <a:solidFill>
                  <a:srgbClr val="7030A0"/>
                </a:solidFill>
              </a:rPr>
              <a:t> de </a:t>
            </a:r>
            <a:r>
              <a:rPr lang="en-US" sz="6000" dirty="0" err="1" smtClean="0">
                <a:solidFill>
                  <a:srgbClr val="7030A0"/>
                </a:solidFill>
              </a:rPr>
              <a:t>las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vacas</a:t>
            </a:r>
            <a:endParaRPr lang="en-US" sz="6000" dirty="0">
              <a:solidFill>
                <a:srgbClr val="7030A0"/>
              </a:solidFill>
            </a:endParaRPr>
          </a:p>
        </p:txBody>
      </p:sp>
      <p:pic>
        <p:nvPicPr>
          <p:cNvPr id="29698" name="Picture 2" descr="http://cookierama.com/Glass_of_Milk_op_317x600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2969" y="3048000"/>
            <a:ext cx="2015756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B050"/>
                </a:solidFill>
              </a:rPr>
              <a:t>Un </a:t>
            </a:r>
            <a:r>
              <a:rPr lang="en-US" sz="6000" dirty="0" err="1" smtClean="0">
                <a:solidFill>
                  <a:srgbClr val="00B050"/>
                </a:solidFill>
              </a:rPr>
              <a:t>refresco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/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Una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bebida</a:t>
            </a:r>
            <a:r>
              <a:rPr lang="en-US" sz="6000" dirty="0" smtClean="0">
                <a:solidFill>
                  <a:srgbClr val="7030A0"/>
                </a:solidFill>
              </a:rPr>
              <a:t> popular </a:t>
            </a:r>
            <a:r>
              <a:rPr lang="en-US" sz="6000" dirty="0" err="1" smtClean="0">
                <a:solidFill>
                  <a:srgbClr val="7030A0"/>
                </a:solidFill>
              </a:rPr>
              <a:t>como</a:t>
            </a:r>
            <a:r>
              <a:rPr lang="en-US" sz="6000" dirty="0" smtClean="0">
                <a:solidFill>
                  <a:srgbClr val="7030A0"/>
                </a:solidFill>
              </a:rPr>
              <a:t> la coca- cola o la </a:t>
            </a:r>
            <a:r>
              <a:rPr lang="en-US" sz="6000" dirty="0" err="1" smtClean="0">
                <a:solidFill>
                  <a:srgbClr val="7030A0"/>
                </a:solidFill>
              </a:rPr>
              <a:t>fanta</a:t>
            </a:r>
            <a:endParaRPr lang="en-US" sz="60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sz="6000" dirty="0" smtClean="0"/>
          </a:p>
          <a:p>
            <a:pPr>
              <a:buNone/>
            </a:pPr>
            <a:endParaRPr lang="en-US" sz="6000" dirty="0"/>
          </a:p>
        </p:txBody>
      </p:sp>
      <p:pic>
        <p:nvPicPr>
          <p:cNvPr id="31746" name="Picture 2" descr="http://images.businessweek.com/ss/06/06/failures/image/co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474720"/>
            <a:ext cx="4800600" cy="3840480"/>
          </a:xfrm>
          <a:prstGeom prst="rect">
            <a:avLst/>
          </a:prstGeom>
          <a:noFill/>
        </p:spPr>
      </p:pic>
      <p:pic>
        <p:nvPicPr>
          <p:cNvPr id="31748" name="Picture 4" descr="http://www.americansweets.co.uk/ekmps/shops/statesidecandy/images/fanta-orange-drink-x24-1435-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457700"/>
            <a:ext cx="2400300" cy="2400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00B050"/>
                </a:solidFill>
              </a:rPr>
              <a:t>Un </a:t>
            </a:r>
            <a:r>
              <a:rPr lang="en-US" sz="6000" dirty="0" err="1" smtClean="0">
                <a:solidFill>
                  <a:srgbClr val="00B050"/>
                </a:solidFill>
              </a:rPr>
              <a:t>cuchillo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err="1" smtClean="0">
                <a:solidFill>
                  <a:srgbClr val="7030A0"/>
                </a:solidFill>
              </a:rPr>
              <a:t>Algo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que</a:t>
            </a:r>
            <a:r>
              <a:rPr lang="en-US" sz="6000" dirty="0" smtClean="0">
                <a:solidFill>
                  <a:srgbClr val="7030A0"/>
                </a:solidFill>
              </a:rPr>
              <a:t> se </a:t>
            </a:r>
            <a:r>
              <a:rPr lang="en-US" sz="6000" dirty="0" err="1" smtClean="0">
                <a:solidFill>
                  <a:srgbClr val="7030A0"/>
                </a:solidFill>
              </a:rPr>
              <a:t>usa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para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cortar</a:t>
            </a:r>
            <a:r>
              <a:rPr lang="en-US" sz="6000" dirty="0" smtClean="0">
                <a:solidFill>
                  <a:srgbClr val="7030A0"/>
                </a:solidFill>
              </a:rPr>
              <a:t> o </a:t>
            </a:r>
            <a:r>
              <a:rPr lang="en-US" sz="6000" dirty="0" err="1" smtClean="0">
                <a:solidFill>
                  <a:srgbClr val="7030A0"/>
                </a:solidFill>
              </a:rPr>
              <a:t>poner</a:t>
            </a:r>
            <a:r>
              <a:rPr lang="en-US" sz="6000" dirty="0" smtClean="0">
                <a:solidFill>
                  <a:srgbClr val="7030A0"/>
                </a:solidFill>
              </a:rPr>
              <a:t> la </a:t>
            </a:r>
            <a:r>
              <a:rPr lang="en-US" sz="6000" dirty="0" err="1" smtClean="0">
                <a:solidFill>
                  <a:srgbClr val="7030A0"/>
                </a:solidFill>
              </a:rPr>
              <a:t>mantequilla</a:t>
            </a:r>
            <a:endParaRPr lang="en-US" sz="6000" dirty="0">
              <a:solidFill>
                <a:srgbClr val="7030A0"/>
              </a:solidFill>
            </a:endParaRPr>
          </a:p>
        </p:txBody>
      </p:sp>
      <p:pic>
        <p:nvPicPr>
          <p:cNvPr id="10242" name="Picture 2" descr="http://foodservice.oneida.com/resources/oneidaFoodservice/images/products/processed/V015KSBG.zoom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429000"/>
            <a:ext cx="32766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00B050"/>
                </a:solidFill>
              </a:rPr>
              <a:t>caliente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6000" dirty="0" smtClean="0">
                <a:solidFill>
                  <a:srgbClr val="7030A0"/>
                </a:solidFill>
              </a:rPr>
              <a:t>Es el </a:t>
            </a:r>
            <a:r>
              <a:rPr lang="en-US" sz="6000" dirty="0" err="1" smtClean="0">
                <a:solidFill>
                  <a:srgbClr val="7030A0"/>
                </a:solidFill>
              </a:rPr>
              <a:t>opuesto</a:t>
            </a:r>
            <a:r>
              <a:rPr lang="en-US" sz="6000" dirty="0" smtClean="0">
                <a:solidFill>
                  <a:srgbClr val="7030A0"/>
                </a:solidFill>
              </a:rPr>
              <a:t> de</a:t>
            </a:r>
            <a:r>
              <a:rPr lang="es-CO" sz="6000" dirty="0" smtClean="0">
                <a:solidFill>
                  <a:srgbClr val="7030A0"/>
                </a:solidFill>
              </a:rPr>
              <a:t> frío</a:t>
            </a:r>
          </a:p>
          <a:p>
            <a:pPr>
              <a:buNone/>
            </a:pPr>
            <a:endParaRPr lang="en-US" sz="6000" dirty="0" smtClean="0"/>
          </a:p>
        </p:txBody>
      </p:sp>
      <p:pic>
        <p:nvPicPr>
          <p:cNvPr id="28674" name="Picture 2" descr="http://farm4.static.flickr.com/3471/3319029247_96b1bf18a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2924" y="2819400"/>
            <a:ext cx="3121076" cy="468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00B050"/>
                </a:solidFill>
              </a:rPr>
              <a:t>picante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>
                <a:solidFill>
                  <a:srgbClr val="7030A0"/>
                </a:solidFill>
              </a:rPr>
              <a:t>La salsa </a:t>
            </a:r>
            <a:r>
              <a:rPr lang="en-US" sz="6000" dirty="0" err="1" smtClean="0">
                <a:solidFill>
                  <a:srgbClr val="7030A0"/>
                </a:solidFill>
              </a:rPr>
              <a:t>roja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está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muy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rica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pero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también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es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muy</a:t>
            </a:r>
            <a:r>
              <a:rPr lang="en-US" sz="6000" dirty="0" smtClean="0">
                <a:solidFill>
                  <a:srgbClr val="7030A0"/>
                </a:solidFill>
              </a:rPr>
              <a:t>…..</a:t>
            </a:r>
            <a:endParaRPr lang="en-US" sz="6000" dirty="0">
              <a:solidFill>
                <a:srgbClr val="7030A0"/>
              </a:solidFill>
            </a:endParaRPr>
          </a:p>
        </p:txBody>
      </p:sp>
      <p:pic>
        <p:nvPicPr>
          <p:cNvPr id="25606" name="Picture 6" descr="http://ts4.mm.bing.net/images/thumbnail.aspx?q=210012215339&amp;id=e132aa10a88d3ceabaaaf1832c915e6e&amp;url=http%3a%2f%2fstatic.flickr.com%2f202%2f458217304_117fd9d7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611880"/>
            <a:ext cx="4191000" cy="2776538"/>
          </a:xfrm>
          <a:prstGeom prst="rect">
            <a:avLst/>
          </a:prstGeom>
          <a:noFill/>
        </p:spPr>
      </p:pic>
      <p:pic>
        <p:nvPicPr>
          <p:cNvPr id="25608" name="Picture 8" descr="http://ts1.mm.bing.net/images/thumbnail.aspx?q=214544027148&amp;id=6859f2d1b5b3bd5279ed24fee138b438&amp;url=http%3a%2f%2fwww.presidentschoice.ca%2fLCLOnline%2fdyn%2fMEDIA_CustomProductCatalog%2f2852_PC_Salsa_-_Hot_-_(EN)_-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038600"/>
            <a:ext cx="2438400" cy="24384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6000" dirty="0" smtClean="0">
                <a:solidFill>
                  <a:srgbClr val="00B050"/>
                </a:solidFill>
              </a:rPr>
              <a:t>riquísima</a:t>
            </a:r>
            <a:endParaRPr lang="es-CO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>
                <a:solidFill>
                  <a:srgbClr val="7030A0"/>
                </a:solidFill>
              </a:rPr>
              <a:t>La comida </a:t>
            </a:r>
            <a:r>
              <a:rPr lang="es-CO" sz="6000" dirty="0" smtClean="0">
                <a:solidFill>
                  <a:srgbClr val="7030A0"/>
                </a:solidFill>
              </a:rPr>
              <a:t>está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muy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buena</a:t>
            </a:r>
            <a:r>
              <a:rPr lang="en-US" sz="6000" dirty="0" smtClean="0">
                <a:solidFill>
                  <a:srgbClr val="7030A0"/>
                </a:solidFill>
              </a:rPr>
              <a:t>. </a:t>
            </a:r>
            <a:r>
              <a:rPr lang="en-US" sz="6000" dirty="0" err="1" smtClean="0">
                <a:solidFill>
                  <a:srgbClr val="7030A0"/>
                </a:solidFill>
              </a:rPr>
              <a:t>Mmmmmm</a:t>
            </a:r>
            <a:r>
              <a:rPr lang="en-US" sz="6000" dirty="0" smtClean="0">
                <a:solidFill>
                  <a:srgbClr val="7030A0"/>
                </a:solidFill>
              </a:rPr>
              <a:t>... </a:t>
            </a:r>
            <a:r>
              <a:rPr lang="en-US" sz="6000" dirty="0" err="1" smtClean="0">
                <a:solidFill>
                  <a:srgbClr val="7030A0"/>
                </a:solidFill>
              </a:rPr>
              <a:t>está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6000" dirty="0" smtClean="0">
                <a:solidFill>
                  <a:srgbClr val="00B050"/>
                </a:solidFill>
              </a:rPr>
              <a:t>Quisiera</a:t>
            </a:r>
            <a:endParaRPr lang="es-CO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CO" sz="6000" dirty="0" smtClean="0">
                <a:solidFill>
                  <a:srgbClr val="7030A0"/>
                </a:solidFill>
              </a:rPr>
              <a:t>I </a:t>
            </a:r>
            <a:r>
              <a:rPr lang="es-CO" sz="6000" dirty="0" err="1" smtClean="0">
                <a:solidFill>
                  <a:srgbClr val="7030A0"/>
                </a:solidFill>
              </a:rPr>
              <a:t>would</a:t>
            </a:r>
            <a:r>
              <a:rPr lang="es-CO" sz="6000" dirty="0" smtClean="0">
                <a:solidFill>
                  <a:srgbClr val="7030A0"/>
                </a:solidFill>
              </a:rPr>
              <a:t> </a:t>
            </a:r>
            <a:r>
              <a:rPr lang="es-CO" sz="6000" dirty="0" err="1" smtClean="0">
                <a:solidFill>
                  <a:srgbClr val="7030A0"/>
                </a:solidFill>
              </a:rPr>
              <a:t>like</a:t>
            </a:r>
            <a:r>
              <a:rPr lang="es-CO" sz="6000" dirty="0" smtClean="0">
                <a:solidFill>
                  <a:srgbClr val="7030A0"/>
                </a:solidFill>
              </a:rPr>
              <a:t>….</a:t>
            </a:r>
            <a:endParaRPr lang="es-CO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00B050"/>
                </a:solidFill>
              </a:rPr>
              <a:t>Una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cuchara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752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6000" dirty="0" err="1" smtClean="0">
                <a:solidFill>
                  <a:srgbClr val="7030A0"/>
                </a:solidFill>
              </a:rPr>
              <a:t>Algo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que</a:t>
            </a:r>
            <a:r>
              <a:rPr lang="en-US" sz="6000" dirty="0" smtClean="0">
                <a:solidFill>
                  <a:srgbClr val="7030A0"/>
                </a:solidFill>
              </a:rPr>
              <a:t> se </a:t>
            </a:r>
            <a:r>
              <a:rPr lang="en-US" sz="6000" dirty="0" err="1" smtClean="0">
                <a:solidFill>
                  <a:srgbClr val="7030A0"/>
                </a:solidFill>
              </a:rPr>
              <a:t>usa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para</a:t>
            </a:r>
            <a:r>
              <a:rPr lang="en-US" sz="6000" dirty="0" smtClean="0">
                <a:solidFill>
                  <a:srgbClr val="7030A0"/>
                </a:solidFill>
              </a:rPr>
              <a:t> comer </a:t>
            </a:r>
            <a:r>
              <a:rPr lang="en-US" sz="6000" dirty="0" err="1" smtClean="0">
                <a:solidFill>
                  <a:srgbClr val="7030A0"/>
                </a:solidFill>
              </a:rPr>
              <a:t>sopa</a:t>
            </a:r>
            <a:r>
              <a:rPr lang="en-US" sz="6000" dirty="0" smtClean="0">
                <a:solidFill>
                  <a:srgbClr val="7030A0"/>
                </a:solidFill>
              </a:rPr>
              <a:t> o cereal</a:t>
            </a:r>
            <a:r>
              <a:rPr lang="en-US" dirty="0" smtClean="0"/>
              <a:t>                                                            </a:t>
            </a:r>
            <a:endParaRPr lang="en-US" dirty="0"/>
          </a:p>
        </p:txBody>
      </p:sp>
      <p:pic>
        <p:nvPicPr>
          <p:cNvPr id="9218" name="Picture 2" descr="http://www.questodesign.com/shop/images/kitchen/alessi/dry/dry4180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581400"/>
            <a:ext cx="35052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00B050"/>
                </a:solidFill>
              </a:rPr>
              <a:t>Una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servilleta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err="1" smtClean="0">
                <a:solidFill>
                  <a:srgbClr val="7030A0"/>
                </a:solidFill>
              </a:rPr>
              <a:t>Algo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que</a:t>
            </a:r>
            <a:r>
              <a:rPr lang="en-US" sz="6000" dirty="0" smtClean="0">
                <a:solidFill>
                  <a:srgbClr val="7030A0"/>
                </a:solidFill>
              </a:rPr>
              <a:t> se </a:t>
            </a:r>
            <a:r>
              <a:rPr lang="en-US" sz="6000" dirty="0" err="1" smtClean="0">
                <a:solidFill>
                  <a:srgbClr val="7030A0"/>
                </a:solidFill>
              </a:rPr>
              <a:t>usa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para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limpiar</a:t>
            </a:r>
            <a:r>
              <a:rPr lang="en-US" sz="6000" dirty="0" smtClean="0">
                <a:solidFill>
                  <a:srgbClr val="7030A0"/>
                </a:solidFill>
              </a:rPr>
              <a:t> la </a:t>
            </a:r>
            <a:r>
              <a:rPr lang="en-US" sz="6000" dirty="0" err="1" smtClean="0">
                <a:solidFill>
                  <a:srgbClr val="7030A0"/>
                </a:solidFill>
              </a:rPr>
              <a:t>boca</a:t>
            </a:r>
            <a:endParaRPr lang="en-US" sz="6000" dirty="0">
              <a:solidFill>
                <a:srgbClr val="7030A0"/>
              </a:solidFill>
            </a:endParaRPr>
          </a:p>
        </p:txBody>
      </p:sp>
      <p:pic>
        <p:nvPicPr>
          <p:cNvPr id="8196" name="Picture 4" descr="http://upload.wikimedia.org/wikipedia/commons/thumb/1/1c/Folded_napkin_01.jpg/800px-Folded_napkin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962400"/>
            <a:ext cx="47752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B050"/>
                </a:solidFill>
              </a:rPr>
              <a:t>Un </a:t>
            </a:r>
            <a:r>
              <a:rPr lang="en-US" sz="6000" dirty="0" err="1" smtClean="0">
                <a:solidFill>
                  <a:srgbClr val="00B050"/>
                </a:solidFill>
              </a:rPr>
              <a:t>vaso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6000" dirty="0" err="1" smtClean="0">
                <a:solidFill>
                  <a:srgbClr val="7030A0"/>
                </a:solidFill>
              </a:rPr>
              <a:t>Algo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que</a:t>
            </a:r>
            <a:r>
              <a:rPr lang="en-US" sz="6000" dirty="0" smtClean="0">
                <a:solidFill>
                  <a:srgbClr val="7030A0"/>
                </a:solidFill>
              </a:rPr>
              <a:t> se </a:t>
            </a:r>
            <a:r>
              <a:rPr lang="en-US" sz="6000" dirty="0" err="1" smtClean="0">
                <a:solidFill>
                  <a:srgbClr val="7030A0"/>
                </a:solidFill>
              </a:rPr>
              <a:t>usa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para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tomar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agua</a:t>
            </a:r>
            <a:r>
              <a:rPr lang="en-US" sz="6000" dirty="0" smtClean="0">
                <a:solidFill>
                  <a:srgbClr val="7030A0"/>
                </a:solidFill>
              </a:rPr>
              <a:t> o </a:t>
            </a:r>
            <a:r>
              <a:rPr lang="en-US" sz="6000" dirty="0" err="1" smtClean="0">
                <a:solidFill>
                  <a:srgbClr val="7030A0"/>
                </a:solidFill>
              </a:rPr>
              <a:t>jugo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098" name="Picture 2" descr="http://ts1.mm.bing.net/images/thumbnail.aspx?q=201458910032&amp;id=09cf93ccf75734e8dbd451e77ffdd3cb&amp;url=http%3a%2f%2fwww.incooking.com%2fblog%2fwp-content%2fuploads%2f2009%2f07%2ftall-drinking-gla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581399"/>
            <a:ext cx="3276599" cy="3276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B050"/>
                </a:solidFill>
              </a:rPr>
              <a:t>Un </a:t>
            </a:r>
            <a:r>
              <a:rPr lang="en-US" sz="6000" dirty="0" err="1" smtClean="0">
                <a:solidFill>
                  <a:srgbClr val="00B050"/>
                </a:solidFill>
              </a:rPr>
              <a:t>plato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6000" dirty="0" err="1" smtClean="0">
                <a:solidFill>
                  <a:srgbClr val="7030A0"/>
                </a:solidFill>
              </a:rPr>
              <a:t>Algo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que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usas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para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poner</a:t>
            </a:r>
            <a:r>
              <a:rPr lang="en-US" sz="6000" dirty="0" smtClean="0">
                <a:solidFill>
                  <a:srgbClr val="7030A0"/>
                </a:solidFill>
              </a:rPr>
              <a:t> la comida </a:t>
            </a:r>
            <a:r>
              <a:rPr lang="en-US" sz="6000" dirty="0" err="1" smtClean="0">
                <a:solidFill>
                  <a:srgbClr val="7030A0"/>
                </a:solidFill>
              </a:rPr>
              <a:t>que</a:t>
            </a:r>
            <a:r>
              <a:rPr lang="en-US" sz="6000" dirty="0" smtClean="0">
                <a:solidFill>
                  <a:srgbClr val="7030A0"/>
                </a:solidFill>
              </a:rPr>
              <a:t> comes</a:t>
            </a:r>
            <a:endParaRPr lang="en-US" sz="6000" dirty="0">
              <a:solidFill>
                <a:srgbClr val="7030A0"/>
              </a:solidFill>
            </a:endParaRPr>
          </a:p>
        </p:txBody>
      </p:sp>
      <p:pic>
        <p:nvPicPr>
          <p:cNvPr id="1026" name="Picture 2" descr="http://ts3.mm.bing.net/images/thumbnail.aspx?q=231427874110&amp;id=92bdd7d8be1da5804d8ea5a8087a793d&amp;url=http%3a%2f%2fcommon1.csnimages.com%2flf%2f8%2fhash%2f1215%2f1689516%2f1%2fWhite%2bon%2bWhite%2bFlora%2bDinner%2bPlate%2bS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428998"/>
            <a:ext cx="3429000" cy="3429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B050"/>
                </a:solidFill>
              </a:rPr>
              <a:t>Un </a:t>
            </a:r>
            <a:r>
              <a:rPr lang="en-US" sz="6000" dirty="0" err="1" smtClean="0">
                <a:solidFill>
                  <a:srgbClr val="00B050"/>
                </a:solidFill>
              </a:rPr>
              <a:t>plato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hondo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err="1" smtClean="0">
                <a:solidFill>
                  <a:srgbClr val="7030A0"/>
                </a:solidFill>
              </a:rPr>
              <a:t>Algo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que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usas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para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poner</a:t>
            </a:r>
            <a:r>
              <a:rPr lang="en-US" sz="6000" dirty="0" smtClean="0">
                <a:solidFill>
                  <a:srgbClr val="7030A0"/>
                </a:solidFill>
              </a:rPr>
              <a:t> la </a:t>
            </a:r>
            <a:r>
              <a:rPr lang="en-US" sz="6000" dirty="0" err="1" smtClean="0">
                <a:solidFill>
                  <a:srgbClr val="7030A0"/>
                </a:solidFill>
              </a:rPr>
              <a:t>sopa</a:t>
            </a:r>
            <a:r>
              <a:rPr lang="en-US" sz="6000" dirty="0" smtClean="0">
                <a:solidFill>
                  <a:srgbClr val="7030A0"/>
                </a:solidFill>
              </a:rPr>
              <a:t> o el cereal; un </a:t>
            </a:r>
            <a:r>
              <a:rPr lang="en-US" sz="6000" dirty="0" err="1" smtClean="0">
                <a:solidFill>
                  <a:srgbClr val="7030A0"/>
                </a:solidFill>
              </a:rPr>
              <a:t>bol</a:t>
            </a:r>
            <a:endParaRPr lang="en-US" sz="6000" dirty="0">
              <a:solidFill>
                <a:srgbClr val="7030A0"/>
              </a:solidFill>
            </a:endParaRPr>
          </a:p>
        </p:txBody>
      </p:sp>
      <p:pic>
        <p:nvPicPr>
          <p:cNvPr id="3074" name="Picture 2" descr="http://ts1.mm.bing.net/images/thumbnail.aspx?q=220603156284&amp;id=796631b3d1ab14bd3a1175f761ea612a&amp;url=http%3a%2f%2fjustdishesdinnerware.com%2fimages%2fcatalogW%2fIvorySoupCerealBow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3806666"/>
            <a:ext cx="3886200" cy="2841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B050"/>
                </a:solidFill>
              </a:rPr>
              <a:t>La </a:t>
            </a:r>
            <a:r>
              <a:rPr lang="en-US" sz="6000" dirty="0" err="1" smtClean="0">
                <a:solidFill>
                  <a:srgbClr val="00B050"/>
                </a:solidFill>
              </a:rPr>
              <a:t>cuenta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err="1" smtClean="0">
                <a:solidFill>
                  <a:srgbClr val="7030A0"/>
                </a:solidFill>
              </a:rPr>
              <a:t>Algo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que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pagas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s-CO" sz="6000" dirty="0" smtClean="0">
                <a:solidFill>
                  <a:srgbClr val="7030A0"/>
                </a:solidFill>
              </a:rPr>
              <a:t>después</a:t>
            </a:r>
            <a:r>
              <a:rPr lang="en-US" sz="6000" dirty="0" smtClean="0">
                <a:solidFill>
                  <a:srgbClr val="7030A0"/>
                </a:solidFill>
              </a:rPr>
              <a:t> de comer en el restaurante</a:t>
            </a:r>
            <a:endParaRPr lang="en-US" sz="6000" dirty="0">
              <a:solidFill>
                <a:srgbClr val="7030A0"/>
              </a:solidFill>
            </a:endParaRPr>
          </a:p>
        </p:txBody>
      </p:sp>
      <p:pic>
        <p:nvPicPr>
          <p:cNvPr id="7170" name="Picture 2" descr="http://www.kitchenprofitability.com/wp-content/uploads/2008/12/restaurant-che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332025"/>
            <a:ext cx="3048000" cy="29342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6000" dirty="0" smtClean="0">
                <a:solidFill>
                  <a:srgbClr val="00B050"/>
                </a:solidFill>
              </a:rPr>
              <a:t>Probar (o </a:t>
            </a:r>
            <a:r>
              <a:rPr lang="es-CO" sz="6000" dirty="0" err="1" smtClean="0">
                <a:solidFill>
                  <a:srgbClr val="00B050"/>
                </a:solidFill>
              </a:rPr>
              <a:t>to</a:t>
            </a:r>
            <a:r>
              <a:rPr lang="es-CO" sz="6000" dirty="0" smtClean="0">
                <a:solidFill>
                  <a:srgbClr val="00B050"/>
                </a:solidFill>
              </a:rPr>
              <a:t> </a:t>
            </a:r>
            <a:r>
              <a:rPr lang="es-CO" sz="6000" dirty="0" err="1" smtClean="0">
                <a:solidFill>
                  <a:srgbClr val="00B050"/>
                </a:solidFill>
              </a:rPr>
              <a:t>ue</a:t>
            </a:r>
            <a:r>
              <a:rPr lang="es-CO" sz="6000" dirty="0" smtClean="0">
                <a:solidFill>
                  <a:srgbClr val="00B050"/>
                </a:solidFill>
              </a:rPr>
              <a:t>)</a:t>
            </a:r>
            <a:endParaRPr lang="es-CO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O" dirty="0" smtClean="0"/>
              <a:t> </a:t>
            </a:r>
            <a:r>
              <a:rPr lang="es-CO" sz="6000" dirty="0" smtClean="0">
                <a:solidFill>
                  <a:srgbClr val="7030A0"/>
                </a:solidFill>
              </a:rPr>
              <a:t>Comer o tomar algo nuevo</a:t>
            </a:r>
            <a:endParaRPr lang="es-CO" sz="6000" dirty="0">
              <a:solidFill>
                <a:srgbClr val="7030A0"/>
              </a:solidFill>
            </a:endParaRPr>
          </a:p>
        </p:txBody>
      </p:sp>
      <p:pic>
        <p:nvPicPr>
          <p:cNvPr id="1026" name="Picture 2" descr="http://almostfit.com/img/rima-cupcak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724275"/>
            <a:ext cx="4286250" cy="3133725"/>
          </a:xfrm>
          <a:prstGeom prst="rect">
            <a:avLst/>
          </a:prstGeom>
          <a:noFill/>
        </p:spPr>
      </p:pic>
      <p:pic>
        <p:nvPicPr>
          <p:cNvPr id="1028" name="Picture 4" descr="http://babybroadwell.files.wordpress.com/2009/05/dsc_0870.jpg?w=300&amp;h=19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10000"/>
            <a:ext cx="4135477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235</Words>
  <Application>Microsoft Office PowerPoint</Application>
  <PresentationFormat>On-screen Show (4:3)</PresentationFormat>
  <Paragraphs>53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Un tenedor</vt:lpstr>
      <vt:lpstr>Un cuchillo</vt:lpstr>
      <vt:lpstr>Una cuchara</vt:lpstr>
      <vt:lpstr>Una servilleta</vt:lpstr>
      <vt:lpstr>Un vaso</vt:lpstr>
      <vt:lpstr>Un plato</vt:lpstr>
      <vt:lpstr>Un plato hondo</vt:lpstr>
      <vt:lpstr>La cuenta</vt:lpstr>
      <vt:lpstr>Probar (o to ue)</vt:lpstr>
      <vt:lpstr>Pedir (e to i)</vt:lpstr>
      <vt:lpstr>desear</vt:lpstr>
      <vt:lpstr>Estoy de acuerdo</vt:lpstr>
      <vt:lpstr>Encantar Me encanta/Me encantan</vt:lpstr>
      <vt:lpstr>El jamón</vt:lpstr>
      <vt:lpstr>El atún</vt:lpstr>
      <vt:lpstr>El flan</vt:lpstr>
      <vt:lpstr>Las papas fritas</vt:lpstr>
      <vt:lpstr>La leche</vt:lpstr>
      <vt:lpstr>Un refresco</vt:lpstr>
      <vt:lpstr>caliente</vt:lpstr>
      <vt:lpstr>picante</vt:lpstr>
      <vt:lpstr>riquísima</vt:lpstr>
      <vt:lpstr>Quisiera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tenedor</dc:title>
  <dc:creator>Guest</dc:creator>
  <cp:lastModifiedBy>Windows User</cp:lastModifiedBy>
  <cp:revision>23</cp:revision>
  <dcterms:created xsi:type="dcterms:W3CDTF">2010-08-27T18:11:15Z</dcterms:created>
  <dcterms:modified xsi:type="dcterms:W3CDTF">2010-08-30T19:24:58Z</dcterms:modified>
</cp:coreProperties>
</file>