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0" r:id="rId3"/>
    <p:sldId id="269" r:id="rId4"/>
    <p:sldId id="271" r:id="rId5"/>
    <p:sldId id="261" r:id="rId6"/>
    <p:sldId id="262" r:id="rId7"/>
    <p:sldId id="263" r:id="rId8"/>
    <p:sldId id="264" r:id="rId9"/>
    <p:sldId id="256" r:id="rId10"/>
    <p:sldId id="267" r:id="rId11"/>
    <p:sldId id="281" r:id="rId12"/>
    <p:sldId id="265" r:id="rId13"/>
    <p:sldId id="266" r:id="rId14"/>
    <p:sldId id="268" r:id="rId15"/>
    <p:sldId id="270" r:id="rId16"/>
    <p:sldId id="273" r:id="rId17"/>
    <p:sldId id="275" r:id="rId18"/>
    <p:sldId id="277" r:id="rId19"/>
    <p:sldId id="280" r:id="rId20"/>
    <p:sldId id="282" r:id="rId21"/>
    <p:sldId id="283" r:id="rId22"/>
    <p:sldId id="284" r:id="rId23"/>
    <p:sldId id="285" r:id="rId24"/>
    <p:sldId id="276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16" autoAdjust="0"/>
  </p:normalViewPr>
  <p:slideViewPr>
    <p:cSldViewPr>
      <p:cViewPr varScale="1">
        <p:scale>
          <a:sx n="52" d="100"/>
          <a:sy n="52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F7BF-1DC6-46F6-BC85-6D9B73D01E95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9E9B-C13B-4D9D-A7A6-3B06884A2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5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9E9B-C13B-4D9D-A7A6-3B06884A2D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9E9B-C13B-4D9D-A7A6-3B06884A2D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4825-0B63-42AA-9585-6F31BDD8A2F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00B050"/>
                </a:solidFill>
              </a:rPr>
              <a:t>La </a:t>
            </a:r>
            <a:r>
              <a:rPr lang="en-US" sz="6000" dirty="0" err="1" smtClean="0">
                <a:solidFill>
                  <a:srgbClr val="00B050"/>
                </a:solidFill>
              </a:rPr>
              <a:t>cena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La comida </a:t>
            </a:r>
            <a:r>
              <a:rPr lang="en-US" sz="6000" dirty="0" err="1" smtClean="0">
                <a:solidFill>
                  <a:srgbClr val="7030A0"/>
                </a:solidFill>
              </a:rPr>
              <a:t>que</a:t>
            </a:r>
            <a:r>
              <a:rPr lang="en-US" sz="6000" dirty="0" smtClean="0">
                <a:solidFill>
                  <a:srgbClr val="7030A0"/>
                </a:solidFill>
              </a:rPr>
              <a:t> comes </a:t>
            </a:r>
            <a:r>
              <a:rPr lang="en-US" sz="6000" dirty="0" err="1" smtClean="0">
                <a:solidFill>
                  <a:srgbClr val="7030A0"/>
                </a:solidFill>
              </a:rPr>
              <a:t>por</a:t>
            </a:r>
            <a:r>
              <a:rPr lang="en-US" sz="6000" dirty="0" smtClean="0">
                <a:solidFill>
                  <a:srgbClr val="7030A0"/>
                </a:solidFill>
              </a:rPr>
              <a:t> la </a:t>
            </a:r>
            <a:r>
              <a:rPr lang="en-US" sz="6000" dirty="0" err="1" smtClean="0">
                <a:solidFill>
                  <a:srgbClr val="7030A0"/>
                </a:solidFill>
              </a:rPr>
              <a:t>noche</a:t>
            </a:r>
            <a:endParaRPr lang="en-US" sz="6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6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0244" name="Picture 4" descr="http://www.focusonlinecommunities.com/servlet/JiveServlet/showImage/38-1726-1607/Family+Di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3571539"/>
            <a:ext cx="4953000" cy="3286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El </a:t>
            </a:r>
            <a:r>
              <a:rPr lang="en-US" sz="6000" dirty="0" err="1" smtClean="0">
                <a:solidFill>
                  <a:srgbClr val="00B050"/>
                </a:solidFill>
              </a:rPr>
              <a:t>pollo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</a:t>
            </a:r>
            <a:r>
              <a:rPr lang="en-US" sz="6000" dirty="0" err="1" smtClean="0">
                <a:solidFill>
                  <a:srgbClr val="7030A0"/>
                </a:solidFill>
              </a:rPr>
              <a:t>Una</a:t>
            </a:r>
            <a:r>
              <a:rPr lang="en-US" sz="6000" dirty="0" smtClean="0">
                <a:solidFill>
                  <a:srgbClr val="7030A0"/>
                </a:solidFill>
              </a:rPr>
              <a:t> carne </a:t>
            </a:r>
            <a:r>
              <a:rPr lang="en-US" sz="6000" dirty="0" err="1" smtClean="0">
                <a:solidFill>
                  <a:srgbClr val="7030A0"/>
                </a:solidFill>
              </a:rPr>
              <a:t>blanca</a:t>
            </a:r>
            <a:r>
              <a:rPr lang="en-US" sz="6000" dirty="0" smtClean="0">
                <a:solidFill>
                  <a:srgbClr val="7030A0"/>
                </a:solidFill>
              </a:rPr>
              <a:t> del animal </a:t>
            </a:r>
            <a:r>
              <a:rPr lang="en-US" sz="6000" dirty="0" err="1" smtClean="0">
                <a:solidFill>
                  <a:srgbClr val="7030A0"/>
                </a:solidFill>
              </a:rPr>
              <a:t>que</a:t>
            </a:r>
            <a:r>
              <a:rPr lang="en-US" sz="6000" dirty="0" smtClean="0">
                <a:solidFill>
                  <a:srgbClr val="7030A0"/>
                </a:solidFill>
              </a:rPr>
              <a:t> dice “</a:t>
            </a:r>
            <a:r>
              <a:rPr lang="en-US" sz="6000" dirty="0" err="1" smtClean="0">
                <a:solidFill>
                  <a:srgbClr val="7030A0"/>
                </a:solidFill>
              </a:rPr>
              <a:t>cloc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cloc</a:t>
            </a:r>
            <a:r>
              <a:rPr lang="en-US" sz="6000" dirty="0" smtClean="0">
                <a:solidFill>
                  <a:srgbClr val="7030A0"/>
                </a:solidFill>
              </a:rPr>
              <a:t>”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7652" name="Picture 4" descr="http://www.doh.state.fl.us/environment/medicine/arboviral/Zoonoses/Images/cookedchic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52850"/>
            <a:ext cx="45720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El pescado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 El atún y el salmón. La comida de los ríos y los océanos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40964" name="Picture 4" descr="http://3.bp.blogspot.com/_Yxxgfqz_cfQ/R5MSLR7oUXI/AAAAAAAABNs/iqC0fxXe7Fo/s400/LaimiKalaNAMIN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08070"/>
            <a:ext cx="4572000" cy="3040380"/>
          </a:xfrm>
          <a:prstGeom prst="rect">
            <a:avLst/>
          </a:prstGeom>
          <a:noFill/>
        </p:spPr>
      </p:pic>
      <p:pic>
        <p:nvPicPr>
          <p:cNvPr id="40966" name="Picture 6" descr="http://fishrecipes.org.uk/fish_recipes_pics/baked_trout_seaf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9104"/>
            <a:ext cx="3429000" cy="2588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La </a:t>
            </a:r>
            <a:r>
              <a:rPr lang="en-US" sz="6000" dirty="0" err="1" smtClean="0">
                <a:solidFill>
                  <a:srgbClr val="00B050"/>
                </a:solidFill>
              </a:rPr>
              <a:t>manzana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</a:t>
            </a:r>
            <a:r>
              <a:rPr lang="en-US" sz="6000" dirty="0" err="1" smtClean="0">
                <a:solidFill>
                  <a:srgbClr val="7030A0"/>
                </a:solidFill>
              </a:rPr>
              <a:t>Una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fruta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roja</a:t>
            </a:r>
            <a:r>
              <a:rPr lang="en-US" sz="6000" dirty="0" smtClean="0">
                <a:solidFill>
                  <a:srgbClr val="7030A0"/>
                </a:solidFill>
              </a:rPr>
              <a:t>, </a:t>
            </a:r>
            <a:r>
              <a:rPr lang="en-US" sz="6000" dirty="0" err="1" smtClean="0">
                <a:solidFill>
                  <a:srgbClr val="7030A0"/>
                </a:solidFill>
              </a:rPr>
              <a:t>verde</a:t>
            </a:r>
            <a:r>
              <a:rPr lang="en-US" sz="6000" dirty="0" smtClean="0">
                <a:solidFill>
                  <a:srgbClr val="7030A0"/>
                </a:solidFill>
              </a:rPr>
              <a:t> o </a:t>
            </a:r>
            <a:r>
              <a:rPr lang="en-US" sz="6000" dirty="0" err="1" smtClean="0">
                <a:solidFill>
                  <a:srgbClr val="7030A0"/>
                </a:solidFill>
              </a:rPr>
              <a:t>amarilla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5610" name="Picture 10" descr="http://travel.latimes.com/daily-deal-blog/wp-content/uploads/2008/09/apples-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0" y="3276600"/>
            <a:ext cx="48577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La naranja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	</a:t>
            </a:r>
            <a:r>
              <a:rPr lang="en-US" sz="6000" dirty="0" err="1" smtClean="0">
                <a:solidFill>
                  <a:srgbClr val="7030A0"/>
                </a:solidFill>
              </a:rPr>
              <a:t>Una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fruta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que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también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es</a:t>
            </a:r>
            <a:r>
              <a:rPr lang="en-US" sz="6000" dirty="0" smtClean="0">
                <a:solidFill>
                  <a:srgbClr val="7030A0"/>
                </a:solidFill>
              </a:rPr>
              <a:t> color </a:t>
            </a:r>
            <a:r>
              <a:rPr lang="en-US" sz="6000" dirty="0" err="1" smtClean="0">
                <a:solidFill>
                  <a:srgbClr val="7030A0"/>
                </a:solidFill>
              </a:rPr>
              <a:t>anaranjado</a:t>
            </a:r>
            <a:r>
              <a:rPr lang="en-US" sz="6000" dirty="0" smtClean="0">
                <a:solidFill>
                  <a:srgbClr val="7030A0"/>
                </a:solidFill>
              </a:rPr>
              <a:t>. Es un </a:t>
            </a:r>
            <a:r>
              <a:rPr lang="en-US" sz="6000" dirty="0" err="1" smtClean="0">
                <a:solidFill>
                  <a:srgbClr val="7030A0"/>
                </a:solidFill>
              </a:rPr>
              <a:t>jugo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también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4580" name="Picture 4" descr="http://www.bonappetit.com/images/tips_tools_ingredients/ingredients/ttar_orange_01_h_la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078852"/>
            <a:ext cx="2571749" cy="2779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El </a:t>
            </a:r>
            <a:r>
              <a:rPr lang="en-US" sz="6000" dirty="0" err="1" smtClean="0">
                <a:solidFill>
                  <a:srgbClr val="00B050"/>
                </a:solidFill>
              </a:rPr>
              <a:t>durazno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6000" dirty="0" err="1" smtClean="0">
                <a:solidFill>
                  <a:srgbClr val="7030A0"/>
                </a:solidFill>
              </a:rPr>
              <a:t>Una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fruta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amarilla</a:t>
            </a:r>
            <a:r>
              <a:rPr lang="en-US" sz="6000" dirty="0" smtClean="0">
                <a:solidFill>
                  <a:srgbClr val="7030A0"/>
                </a:solidFill>
              </a:rPr>
              <a:t> y </a:t>
            </a:r>
            <a:r>
              <a:rPr lang="en-US" sz="6000" dirty="0" err="1" smtClean="0">
                <a:solidFill>
                  <a:srgbClr val="7030A0"/>
                </a:solidFill>
              </a:rPr>
              <a:t>anaranjada</a:t>
            </a:r>
            <a:endParaRPr lang="en-US" sz="6000" dirty="0" smtClean="0"/>
          </a:p>
        </p:txBody>
      </p:sp>
      <p:pic>
        <p:nvPicPr>
          <p:cNvPr id="28678" name="Picture 6" descr="http://www.hookah-shisha.com/hookahlove/wp-content/uploads/2008/03/peach-shisha-tobacc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590" y="3657600"/>
            <a:ext cx="4825409" cy="3200400"/>
          </a:xfrm>
          <a:prstGeom prst="rect">
            <a:avLst/>
          </a:prstGeom>
          <a:noFill/>
        </p:spPr>
      </p:pic>
      <p:pic>
        <p:nvPicPr>
          <p:cNvPr id="28680" name="Picture 8" descr="http://www.louisianapeachfestival.org/fpss/slideshows/peach/images/p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99620"/>
            <a:ext cx="4190999" cy="2248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Los </a:t>
            </a:r>
            <a:r>
              <a:rPr lang="en-US" sz="6000" dirty="0" err="1" smtClean="0">
                <a:solidFill>
                  <a:srgbClr val="00B050"/>
                </a:solidFill>
              </a:rPr>
              <a:t>cereales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	</a:t>
            </a:r>
            <a:r>
              <a:rPr lang="en-US" sz="6000" dirty="0" smtClean="0">
                <a:solidFill>
                  <a:srgbClr val="7030A0"/>
                </a:solidFill>
              </a:rPr>
              <a:t>Se </a:t>
            </a:r>
            <a:r>
              <a:rPr lang="en-US" sz="6000" dirty="0" err="1" smtClean="0">
                <a:solidFill>
                  <a:srgbClr val="7030A0"/>
                </a:solidFill>
              </a:rPr>
              <a:t>comen</a:t>
            </a:r>
            <a:r>
              <a:rPr lang="en-US" sz="6000" dirty="0" smtClean="0">
                <a:solidFill>
                  <a:srgbClr val="7030A0"/>
                </a:solidFill>
              </a:rPr>
              <a:t> mucho 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el </a:t>
            </a:r>
            <a:r>
              <a:rPr lang="en-US" sz="6000" dirty="0" err="1" smtClean="0">
                <a:solidFill>
                  <a:srgbClr val="7030A0"/>
                </a:solidFill>
              </a:rPr>
              <a:t>desayuno</a:t>
            </a:r>
            <a:r>
              <a:rPr lang="en-US" sz="6000" dirty="0" smtClean="0">
                <a:solidFill>
                  <a:srgbClr val="7030A0"/>
                </a:solidFill>
              </a:rPr>
              <a:t>. No son los </a:t>
            </a:r>
            <a:r>
              <a:rPr lang="en-US" sz="6000" dirty="0" err="1" smtClean="0">
                <a:solidFill>
                  <a:srgbClr val="7030A0"/>
                </a:solidFill>
              </a:rPr>
              <a:t>huevos</a:t>
            </a:r>
            <a:r>
              <a:rPr lang="en-US" sz="6000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0724" name="Picture 4" descr="http://www.dietas.net/images/categorias/categorias-v2/cere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1611" y="3886200"/>
            <a:ext cx="5158539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El pan dulce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CO" sz="6000" dirty="0" smtClean="0"/>
              <a:t> </a:t>
            </a:r>
            <a:r>
              <a:rPr lang="es-CO" sz="6000" dirty="0" smtClean="0">
                <a:solidFill>
                  <a:srgbClr val="7030A0"/>
                </a:solidFill>
              </a:rPr>
              <a:t>Son pasteles que se toman con el café con leche</a:t>
            </a:r>
            <a:endParaRPr lang="es-CO" dirty="0">
              <a:solidFill>
                <a:srgbClr val="7030A0"/>
              </a:solidFill>
            </a:endParaRPr>
          </a:p>
        </p:txBody>
      </p:sp>
      <p:pic>
        <p:nvPicPr>
          <p:cNvPr id="34818" name="Picture 2" descr="http://0.tqn.com/d/golosangeles/1/0/q/Y/-/-/KMD09Fuego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2672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Los pasteles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	</a:t>
            </a:r>
            <a:r>
              <a:rPr lang="es-CO" sz="6000" dirty="0" smtClean="0">
                <a:solidFill>
                  <a:srgbClr val="7030A0"/>
                </a:solidFill>
              </a:rPr>
              <a:t>Son dulces y se comen después de la cena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36866" name="Picture 2" descr="http://3.bp.blogspot.com/_P4P9xiRhWNs/S6X9cHrrHYI/AAAAAAAAAJg/M1WqEW_oDUM/s400/pastele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24250"/>
            <a:ext cx="3333750" cy="3333750"/>
          </a:xfrm>
          <a:prstGeom prst="rect">
            <a:avLst/>
          </a:prstGeom>
          <a:noFill/>
        </p:spPr>
      </p:pic>
      <p:pic>
        <p:nvPicPr>
          <p:cNvPr id="36872" name="Picture 8" descr="http://www.laroccacakes.com/product/images/cakes01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36957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El flan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CO" dirty="0" smtClean="0"/>
              <a:t>	</a:t>
            </a:r>
            <a:r>
              <a:rPr lang="es-CO" sz="6000" dirty="0" smtClean="0">
                <a:solidFill>
                  <a:srgbClr val="7030A0"/>
                </a:solidFill>
              </a:rPr>
              <a:t>Un postre famoso de España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37890" name="Picture 2" descr="http://www.acemn.com/website/images/f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686175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El horno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 Se usa para preparar un pollo o un pastel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cucinatestarossa.blogs.com/weblog/images/oven_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81400"/>
            <a:ext cx="333375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Los </a:t>
            </a:r>
            <a:r>
              <a:rPr lang="en-US" sz="6000" dirty="0" err="1" smtClean="0">
                <a:solidFill>
                  <a:srgbClr val="00B050"/>
                </a:solidFill>
              </a:rPr>
              <a:t>huevos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err="1" smtClean="0">
                <a:solidFill>
                  <a:srgbClr val="7030A0"/>
                </a:solidFill>
              </a:rPr>
              <a:t>Una</a:t>
            </a:r>
            <a:r>
              <a:rPr lang="en-US" sz="6000" dirty="0" smtClean="0">
                <a:solidFill>
                  <a:srgbClr val="7030A0"/>
                </a:solidFill>
              </a:rPr>
              <a:t> comida </a:t>
            </a:r>
            <a:r>
              <a:rPr lang="en-US" sz="6000" dirty="0" err="1" smtClean="0">
                <a:solidFill>
                  <a:srgbClr val="7030A0"/>
                </a:solidFill>
              </a:rPr>
              <a:t>típica</a:t>
            </a:r>
            <a:r>
              <a:rPr lang="en-US" sz="6000" dirty="0" smtClean="0">
                <a:solidFill>
                  <a:srgbClr val="7030A0"/>
                </a:solidFill>
              </a:rPr>
              <a:t> del </a:t>
            </a:r>
            <a:r>
              <a:rPr lang="en-US" sz="6000" dirty="0" err="1" smtClean="0">
                <a:solidFill>
                  <a:srgbClr val="7030A0"/>
                </a:solidFill>
              </a:rPr>
              <a:t>desayuno</a:t>
            </a:r>
            <a:r>
              <a:rPr lang="en-US" sz="6000" dirty="0" smtClean="0">
                <a:solidFill>
                  <a:srgbClr val="7030A0"/>
                </a:solidFill>
              </a:rPr>
              <a:t>; </a:t>
            </a:r>
            <a:r>
              <a:rPr lang="en-US" sz="6000" dirty="0" err="1" smtClean="0">
                <a:solidFill>
                  <a:srgbClr val="7030A0"/>
                </a:solidFill>
              </a:rPr>
              <a:t>es</a:t>
            </a:r>
            <a:r>
              <a:rPr lang="en-US" sz="6000" dirty="0" smtClean="0">
                <a:solidFill>
                  <a:srgbClr val="7030A0"/>
                </a:solidFill>
              </a:rPr>
              <a:t> de un animal </a:t>
            </a:r>
            <a:r>
              <a:rPr lang="en-US" sz="6000" dirty="0" err="1" smtClean="0">
                <a:solidFill>
                  <a:srgbClr val="7030A0"/>
                </a:solidFill>
              </a:rPr>
              <a:t>que</a:t>
            </a:r>
            <a:r>
              <a:rPr lang="en-US" sz="6000" dirty="0" smtClean="0">
                <a:solidFill>
                  <a:srgbClr val="7030A0"/>
                </a:solidFill>
              </a:rPr>
              <a:t> dice “</a:t>
            </a:r>
            <a:r>
              <a:rPr lang="en-US" sz="6000" dirty="0" err="1" smtClean="0">
                <a:solidFill>
                  <a:srgbClr val="7030A0"/>
                </a:solidFill>
              </a:rPr>
              <a:t>cloc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cloc</a:t>
            </a:r>
            <a:r>
              <a:rPr lang="en-US" sz="6000" dirty="0" smtClean="0">
                <a:solidFill>
                  <a:srgbClr val="7030A0"/>
                </a:solidFill>
              </a:rPr>
              <a:t>”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7172" name="Picture 4" descr="http://www.faqs.org/photo-dict/photofiles/list/452/826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0"/>
            <a:ext cx="3433907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smtClean="0">
                <a:solidFill>
                  <a:srgbClr val="00B050"/>
                </a:solidFill>
              </a:rPr>
              <a:t>El microondas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 Se usa para preparar la comida rápidamente en segundos o minutos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41986" name="Picture 2" descr="http://compareindia.in.com/media/images/2007/jun/img_1364_sharp_microw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19600"/>
            <a:ext cx="27051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calentar (e </a:t>
            </a:r>
            <a:r>
              <a:rPr lang="es-CO" sz="6000" dirty="0" err="1" smtClean="0">
                <a:solidFill>
                  <a:srgbClr val="00B050"/>
                </a:solidFill>
              </a:rPr>
              <a:t>to</a:t>
            </a:r>
            <a:r>
              <a:rPr lang="es-CO" sz="6000" dirty="0" smtClean="0">
                <a:solidFill>
                  <a:srgbClr val="00B050"/>
                </a:solidFill>
              </a:rPr>
              <a:t> </a:t>
            </a:r>
            <a:r>
              <a:rPr lang="es-CO" sz="6000" dirty="0" err="1" smtClean="0">
                <a:solidFill>
                  <a:srgbClr val="00B050"/>
                </a:solidFill>
              </a:rPr>
              <a:t>ie</a:t>
            </a:r>
            <a:r>
              <a:rPr lang="es-CO" sz="6000" dirty="0" smtClean="0">
                <a:solidFill>
                  <a:srgbClr val="00B050"/>
                </a:solidFill>
              </a:rPr>
              <a:t>)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 </a:t>
            </a:r>
            <a:r>
              <a:rPr lang="es-CO" sz="6000" dirty="0" smtClean="0">
                <a:solidFill>
                  <a:srgbClr val="7030A0"/>
                </a:solidFill>
              </a:rPr>
              <a:t>Cocinar algo para no estar frío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43010" name="Picture 2" descr="http://www.associaadvantage.com/UPLOADS/Ceramic_pot_on_gas_bur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312459"/>
            <a:ext cx="5334000" cy="3545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mezclar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 		Combinar bien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45058" name="Picture 2" descr="http://0.tqn.com/d/glutenfreecooking/1/5/a/0/-/-/step2blenddr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2895600"/>
            <a:ext cx="4927600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smtClean="0">
                <a:solidFill>
                  <a:srgbClr val="00B050"/>
                </a:solidFill>
              </a:rPr>
              <a:t>¡añádelos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 		</a:t>
            </a:r>
            <a:r>
              <a:rPr lang="es-CO" sz="6000" dirty="0" smtClean="0">
                <a:solidFill>
                  <a:srgbClr val="7030A0"/>
                </a:solidFill>
              </a:rPr>
              <a:t>Añadir los ingredientes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44034" name="Picture 2" descr="http://www.ehow.com/images/a02/7e/7f/add-dry-ingredients-cinnamon-fingers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743200"/>
            <a:ext cx="5791200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Tengo mucha hambre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Quiero comer ahora porque….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38914" name="Picture 2" descr="http://www.legaljuice.com/Hungry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064" y="2819400"/>
            <a:ext cx="3956936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Pongo la mesa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	</a:t>
            </a:r>
            <a:r>
              <a:rPr lang="es-CO" sz="6000" dirty="0" smtClean="0">
                <a:solidFill>
                  <a:srgbClr val="7030A0"/>
                </a:solidFill>
              </a:rPr>
              <a:t>Los platos, los vasos, el tenedor, la cuchara, el cuchillo y una servilleta están en la mesa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39938" name="Picture 2" descr="http://www.lucasworks.org/using-child-place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9555" y="4267200"/>
            <a:ext cx="219444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ayudar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  </a:t>
            </a:r>
            <a:r>
              <a:rPr lang="es-CO" sz="6000" dirty="0" smtClean="0">
                <a:solidFill>
                  <a:srgbClr val="7030A0"/>
                </a:solidFill>
              </a:rPr>
              <a:t>Trabajar con otras personas para hacer algo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40962" name="Picture 2" descr="http://www.foodcourtdruids.com/wp-content/uploads/2009/01/coo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352800"/>
            <a:ext cx="481965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El </a:t>
            </a:r>
            <a:r>
              <a:rPr lang="en-US" sz="6000" dirty="0" err="1" smtClean="0">
                <a:solidFill>
                  <a:srgbClr val="00B050"/>
                </a:solidFill>
              </a:rPr>
              <a:t>tocino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6000" dirty="0" err="1" smtClean="0">
                <a:solidFill>
                  <a:srgbClr val="7030A0"/>
                </a:solidFill>
              </a:rPr>
              <a:t>Una</a:t>
            </a:r>
            <a:r>
              <a:rPr lang="en-US" sz="6000" dirty="0" smtClean="0">
                <a:solidFill>
                  <a:srgbClr val="7030A0"/>
                </a:solidFill>
              </a:rPr>
              <a:t> carne </a:t>
            </a:r>
            <a:r>
              <a:rPr lang="en-US" sz="6000" dirty="0" err="1" smtClean="0">
                <a:solidFill>
                  <a:srgbClr val="7030A0"/>
                </a:solidFill>
              </a:rPr>
              <a:t>que</a:t>
            </a:r>
            <a:r>
              <a:rPr lang="en-US" sz="6000" dirty="0" smtClean="0">
                <a:solidFill>
                  <a:srgbClr val="7030A0"/>
                </a:solidFill>
              </a:rPr>
              <a:t> se come mucho 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el </a:t>
            </a:r>
            <a:r>
              <a:rPr lang="en-US" sz="6000" dirty="0" err="1" smtClean="0">
                <a:solidFill>
                  <a:srgbClr val="7030A0"/>
                </a:solidFill>
              </a:rPr>
              <a:t>desayuno</a:t>
            </a:r>
            <a:r>
              <a:rPr lang="en-US" sz="6000" dirty="0" smtClean="0">
                <a:solidFill>
                  <a:srgbClr val="7030A0"/>
                </a:solidFill>
              </a:rPr>
              <a:t> con los </a:t>
            </a:r>
            <a:r>
              <a:rPr lang="en-US" sz="6000" dirty="0" err="1" smtClean="0">
                <a:solidFill>
                  <a:srgbClr val="7030A0"/>
                </a:solidFill>
              </a:rPr>
              <a:t>huevos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9700" name="Picture 4" descr="http://gadgets.boingboing.net/ba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060" y="2895600"/>
            <a:ext cx="320294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El pan tostado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 </a:t>
            </a:r>
            <a:r>
              <a:rPr lang="en-US" sz="6000" dirty="0" smtClean="0">
                <a:solidFill>
                  <a:srgbClr val="7030A0"/>
                </a:solidFill>
              </a:rPr>
              <a:t>Se come mucho 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el </a:t>
            </a:r>
            <a:r>
              <a:rPr lang="en-US" sz="6000" dirty="0" err="1" smtClean="0">
                <a:solidFill>
                  <a:srgbClr val="7030A0"/>
                </a:solidFill>
              </a:rPr>
              <a:t>desayuno</a:t>
            </a:r>
            <a:r>
              <a:rPr lang="en-US" sz="6000" dirty="0" smtClean="0">
                <a:solidFill>
                  <a:srgbClr val="7030A0"/>
                </a:solidFill>
              </a:rPr>
              <a:t> con la </a:t>
            </a:r>
            <a:r>
              <a:rPr lang="en-US" sz="6000" dirty="0" err="1" smtClean="0">
                <a:solidFill>
                  <a:srgbClr val="7030A0"/>
                </a:solidFill>
              </a:rPr>
              <a:t>mermelada</a:t>
            </a:r>
            <a:r>
              <a:rPr lang="en-US" sz="6000" dirty="0" smtClean="0">
                <a:solidFill>
                  <a:srgbClr val="7030A0"/>
                </a:solidFill>
              </a:rPr>
              <a:t>  o con </a:t>
            </a:r>
            <a:r>
              <a:rPr lang="en-US" sz="6000" dirty="0" err="1" smtClean="0">
                <a:solidFill>
                  <a:srgbClr val="7030A0"/>
                </a:solidFill>
              </a:rPr>
              <a:t>mantequilla</a:t>
            </a:r>
            <a:endParaRPr lang="en-US" sz="6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</a:t>
            </a:r>
            <a:endParaRPr lang="en-US" sz="6000" dirty="0" smtClean="0"/>
          </a:p>
          <a:p>
            <a:pPr>
              <a:buNone/>
            </a:pPr>
            <a:endParaRPr lang="en-US" sz="6000" dirty="0"/>
          </a:p>
        </p:txBody>
      </p:sp>
      <p:pic>
        <p:nvPicPr>
          <p:cNvPr id="31750" name="Picture 6" descr="http://endingb.net/images/toa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822" y="4267200"/>
            <a:ext cx="2376178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El </a:t>
            </a:r>
            <a:r>
              <a:rPr lang="en-US" sz="6000" dirty="0" err="1" smtClean="0">
                <a:solidFill>
                  <a:srgbClr val="00B050"/>
                </a:solidFill>
              </a:rPr>
              <a:t>maíz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Una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verdura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amarilla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100" name="Picture 4" descr="http://www.worldcommunitycookbook.org/season/guide/photos/c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000500"/>
            <a:ext cx="3429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Las </a:t>
            </a:r>
            <a:r>
              <a:rPr lang="en-US" sz="6000" dirty="0" err="1" smtClean="0">
                <a:solidFill>
                  <a:srgbClr val="00B050"/>
                </a:solidFill>
              </a:rPr>
              <a:t>espinacas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</a:t>
            </a:r>
            <a:r>
              <a:rPr lang="en-US" sz="6000" dirty="0" err="1" smtClean="0">
                <a:solidFill>
                  <a:srgbClr val="7030A0"/>
                </a:solidFill>
              </a:rPr>
              <a:t>Unas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verduras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que</a:t>
            </a:r>
            <a:r>
              <a:rPr lang="en-US" sz="6000" dirty="0" smtClean="0">
                <a:solidFill>
                  <a:srgbClr val="7030A0"/>
                </a:solidFill>
              </a:rPr>
              <a:t> son </a:t>
            </a:r>
            <a:r>
              <a:rPr lang="en-US" sz="6000" dirty="0" err="1" smtClean="0">
                <a:solidFill>
                  <a:srgbClr val="7030A0"/>
                </a:solidFill>
              </a:rPr>
              <a:t>las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favoritas</a:t>
            </a:r>
            <a:r>
              <a:rPr lang="en-US" sz="6000" dirty="0" smtClean="0">
                <a:solidFill>
                  <a:srgbClr val="7030A0"/>
                </a:solidFill>
              </a:rPr>
              <a:t> de Popeye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3076" name="Picture 4" descr="http://forladiesbyladies.com/wp-content/uploads/2010/04/Popeye-Has-No-Need-For-Spectacles-Because-He-Eats-Large-Amounts-of-Spinac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92322"/>
            <a:ext cx="3276600" cy="3265678"/>
          </a:xfrm>
          <a:prstGeom prst="rect">
            <a:avLst/>
          </a:prstGeom>
          <a:noFill/>
        </p:spPr>
      </p:pic>
      <p:pic>
        <p:nvPicPr>
          <p:cNvPr id="3078" name="Picture 6" descr="http://www.gastronomous.com/wp-content/uploads/2008/10/spinach-b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14750"/>
            <a:ext cx="3343275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El </a:t>
            </a:r>
            <a:r>
              <a:rPr lang="en-US" sz="6000" dirty="0" err="1" smtClean="0">
                <a:solidFill>
                  <a:srgbClr val="00B050"/>
                </a:solidFill>
              </a:rPr>
              <a:t>bróculi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Son </a:t>
            </a:r>
            <a:r>
              <a:rPr lang="en-US" sz="6000" dirty="0" err="1" smtClean="0">
                <a:solidFill>
                  <a:srgbClr val="7030A0"/>
                </a:solidFill>
              </a:rPr>
              <a:t>verduras</a:t>
            </a:r>
            <a:r>
              <a:rPr lang="en-US" sz="6000" dirty="0" smtClean="0">
                <a:solidFill>
                  <a:srgbClr val="7030A0"/>
                </a:solidFill>
              </a:rPr>
              <a:t> en  forma de un “</a:t>
            </a:r>
            <a:r>
              <a:rPr lang="en-US" sz="6000" dirty="0" err="1" smtClean="0">
                <a:solidFill>
                  <a:srgbClr val="7030A0"/>
                </a:solidFill>
              </a:rPr>
              <a:t>árbol</a:t>
            </a:r>
            <a:r>
              <a:rPr lang="en-US" sz="6000" dirty="0" smtClean="0">
                <a:solidFill>
                  <a:srgbClr val="7030A0"/>
                </a:solidFill>
              </a:rPr>
              <a:t>”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://www.thedailygreen.com/cm/thedailygreen/images/xv/broccoli-clean-FD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3429000"/>
            <a:ext cx="4381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Las zanahorias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Son </a:t>
            </a:r>
            <a:r>
              <a:rPr lang="en-US" sz="6000" dirty="0" err="1" smtClean="0">
                <a:solidFill>
                  <a:srgbClr val="7030A0"/>
                </a:solidFill>
              </a:rPr>
              <a:t>verduras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anaranjadas</a:t>
            </a:r>
            <a:r>
              <a:rPr lang="en-US" sz="6000" dirty="0" smtClean="0">
                <a:solidFill>
                  <a:srgbClr val="7030A0"/>
                </a:solidFill>
              </a:rPr>
              <a:t>; son </a:t>
            </a:r>
            <a:r>
              <a:rPr lang="en-US" sz="6000" dirty="0" err="1" smtClean="0">
                <a:solidFill>
                  <a:srgbClr val="7030A0"/>
                </a:solidFill>
              </a:rPr>
              <a:t>las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favoritas</a:t>
            </a:r>
            <a:r>
              <a:rPr lang="en-US" sz="6000" dirty="0" smtClean="0">
                <a:solidFill>
                  <a:srgbClr val="7030A0"/>
                </a:solidFill>
              </a:rPr>
              <a:t> de Bugs Bunny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6626" name="Picture 2" descr="http://www.worldcommunitycookbook.org/season/guide/photos/carr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254500"/>
            <a:ext cx="3124200" cy="2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La carne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905000" y="1066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			    </a:t>
            </a:r>
            <a:r>
              <a:rPr lang="en-US" sz="6000" dirty="0" smtClean="0">
                <a:solidFill>
                  <a:srgbClr val="7030A0"/>
                </a:solidFill>
              </a:rPr>
              <a:t>La comida </a:t>
            </a:r>
            <a:r>
              <a:rPr lang="en-US" sz="6000" dirty="0" err="1" smtClean="0">
                <a:solidFill>
                  <a:srgbClr val="7030A0"/>
                </a:solidFill>
              </a:rPr>
              <a:t>roja</a:t>
            </a:r>
            <a:r>
              <a:rPr lang="en-US" sz="6000" dirty="0" smtClean="0">
                <a:solidFill>
                  <a:srgbClr val="7030A0"/>
                </a:solidFill>
              </a:rPr>
              <a:t>  			  </a:t>
            </a:r>
            <a:r>
              <a:rPr lang="en-US" sz="6000" dirty="0" err="1" smtClean="0">
                <a:solidFill>
                  <a:srgbClr val="7030A0"/>
                </a:solidFill>
              </a:rPr>
              <a:t>como</a:t>
            </a:r>
            <a:r>
              <a:rPr lang="en-US" sz="6000" dirty="0" smtClean="0">
                <a:solidFill>
                  <a:srgbClr val="7030A0"/>
                </a:solidFill>
              </a:rPr>
              <a:t> el </a:t>
            </a:r>
            <a:r>
              <a:rPr lang="en-US" sz="6000" dirty="0" err="1" smtClean="0">
                <a:solidFill>
                  <a:srgbClr val="7030A0"/>
                </a:solidFill>
              </a:rPr>
              <a:t>bistec</a:t>
            </a:r>
            <a:r>
              <a:rPr lang="en-US" sz="6000" dirty="0" smtClean="0">
                <a:solidFill>
                  <a:srgbClr val="7030A0"/>
                </a:solidFill>
              </a:rPr>
              <a:t> y la 		  </a:t>
            </a:r>
            <a:r>
              <a:rPr lang="en-US" sz="6000" dirty="0" err="1" smtClean="0">
                <a:solidFill>
                  <a:srgbClr val="7030A0"/>
                </a:solidFill>
              </a:rPr>
              <a:t>hamburguesa</a:t>
            </a:r>
            <a:endParaRPr lang="en-US" sz="6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                          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" name="Picture 2" descr="http://www.virginmedia.com/images/m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682263"/>
            <a:ext cx="4562475" cy="317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165</Words>
  <Application>Microsoft Office PowerPoint</Application>
  <PresentationFormat>On-screen Show (4:3)</PresentationFormat>
  <Paragraphs>58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La cena</vt:lpstr>
      <vt:lpstr>Los huevos</vt:lpstr>
      <vt:lpstr>El tocino</vt:lpstr>
      <vt:lpstr>El pan tostado</vt:lpstr>
      <vt:lpstr>El maíz</vt:lpstr>
      <vt:lpstr>Las espinacas</vt:lpstr>
      <vt:lpstr>El bróculi</vt:lpstr>
      <vt:lpstr>Las zanahorias</vt:lpstr>
      <vt:lpstr>La carne</vt:lpstr>
      <vt:lpstr>El pollo </vt:lpstr>
      <vt:lpstr>El pescado</vt:lpstr>
      <vt:lpstr>La manzana</vt:lpstr>
      <vt:lpstr>La naranja</vt:lpstr>
      <vt:lpstr>El durazno</vt:lpstr>
      <vt:lpstr>Los cereales</vt:lpstr>
      <vt:lpstr>El pan dulce</vt:lpstr>
      <vt:lpstr>Los pasteles</vt:lpstr>
      <vt:lpstr>El flan</vt:lpstr>
      <vt:lpstr>El horno</vt:lpstr>
      <vt:lpstr>El microondas</vt:lpstr>
      <vt:lpstr>calentar (e to ie)</vt:lpstr>
      <vt:lpstr>mezclar</vt:lpstr>
      <vt:lpstr>¡añádelos</vt:lpstr>
      <vt:lpstr>Tengo mucha hambre</vt:lpstr>
      <vt:lpstr>Pongo la mesa</vt:lpstr>
      <vt:lpstr>ayudar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tenedor</dc:title>
  <dc:creator>Guest</dc:creator>
  <cp:lastModifiedBy>Windows User</cp:lastModifiedBy>
  <cp:revision>42</cp:revision>
  <dcterms:created xsi:type="dcterms:W3CDTF">2010-08-27T18:11:15Z</dcterms:created>
  <dcterms:modified xsi:type="dcterms:W3CDTF">2012-10-04T14:54:01Z</dcterms:modified>
</cp:coreProperties>
</file>