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notesMasterIdLst>
    <p:notesMasterId r:id="rId77"/>
  </p:notesMasterIdLst>
  <p:sldIdLst>
    <p:sldId id="264" r:id="rId14"/>
    <p:sldId id="257" r:id="rId15"/>
    <p:sldId id="281" r:id="rId16"/>
    <p:sldId id="282" r:id="rId17"/>
    <p:sldId id="283" r:id="rId18"/>
    <p:sldId id="284" r:id="rId19"/>
    <p:sldId id="272" r:id="rId20"/>
    <p:sldId id="273" r:id="rId21"/>
    <p:sldId id="274" r:id="rId22"/>
    <p:sldId id="275" r:id="rId23"/>
    <p:sldId id="258" r:id="rId24"/>
    <p:sldId id="277" r:id="rId25"/>
    <p:sldId id="286" r:id="rId26"/>
    <p:sldId id="287" r:id="rId27"/>
    <p:sldId id="278" r:id="rId28"/>
    <p:sldId id="279" r:id="rId29"/>
    <p:sldId id="280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3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10" r:id="rId7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9933"/>
    <a:srgbClr val="00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336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806E58-B0F4-495A-B099-5B183F2164FF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1992D0-D0AF-4A77-BD68-0B10B3704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351096-8722-4F71-A9D8-DF2492067FD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E90DC9-5B16-4432-90B2-0A71260C92C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78D0F5-E824-48D4-BEE9-5A8C31E1BCF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nisdtx.org/120820613161331263/lib/120820613161331263/Woman_reading_newspaper_clipart.jpg&amp;imgrefurl=http://www.nisdtx.org/120820613161331263/&amp;usg=__y8jzAncWuCj-PeM43ZJegZyGWYk=&amp;h=272&amp;w=300&amp;sz=19&amp;hl=en&amp;start=2&amp;zoom=1&amp;um=1&amp;itbs=1&amp;tbnid=DFEzEnkLsyL0aM:&amp;tbnh=105&amp;tbnw=116&amp;prev=/images?q=reading+newspaper+clipart&amp;um=1&amp;hl=en&amp;rlz=1R2GGLR_enUS382&amp;tbs=isch: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.com/en/close-up?o=3793285&amp;memlevel=A&amp;a=a&amp;q=tie&amp;k_mode=all&amp;s=1&amp;e=21&amp;show=&amp;c=&amp;cid=&amp;findincat=&amp;g=&amp;cc=&amp;page=&amp;k_exc=&amp;pubid=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.com/en/close-up?o=885612&amp;memlevel=B&amp;a=a&amp;q=doorbell&amp;k_mode=all&amp;s=1&amp;e=21&amp;show=&amp;c=&amp;cid=&amp;findincat=&amp;g=&amp;cc=&amp;page=&amp;k_exc=&amp;pubid=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acramentoscoop.com/wp-content/uploads/2009/08/50th-birthday-cake.jpg" TargetMode="Externa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.com/en/close-up?o=3793285&amp;memlevel=A&amp;a=a&amp;q=tie&amp;k_mode=all&amp;s=1&amp;e=21&amp;show=&amp;c=&amp;cid=&amp;findincat=&amp;g=&amp;cc=&amp;page=&amp;k_exc=&amp;pubid=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.com/en/close-up?o=885612&amp;memlevel=B&amp;a=a&amp;q=doorbell&amp;k_mode=all&amp;s=1&amp;e=21&amp;show=&amp;c=&amp;cid=&amp;findincat=&amp;g=&amp;cc=&amp;page=&amp;k_exc=&amp;pubid=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ttp://www.filmsy.com/wp-content/uploads/2007/03/blades-of-glory-movie-preview-3-6-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0"/>
            <a:ext cx="12906375" cy="854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/>
          </p:cNvSpPr>
          <p:nvPr/>
        </p:nvSpPr>
        <p:spPr bwMode="auto">
          <a:xfrm>
            <a:off x="0" y="1524000"/>
            <a:ext cx="12509500" cy="149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9600">
                <a:solidFill>
                  <a:schemeClr val="tx1"/>
                </a:solidFill>
              </a:rPr>
              <a:t>EL PRETÉRITO</a:t>
            </a:r>
          </a:p>
        </p:txBody>
      </p:sp>
      <p:sp>
        <p:nvSpPr>
          <p:cNvPr id="14340" name="Rectangle 2"/>
          <p:cNvSpPr>
            <a:spLocks/>
          </p:cNvSpPr>
          <p:nvPr/>
        </p:nvSpPr>
        <p:spPr bwMode="auto">
          <a:xfrm>
            <a:off x="1325563" y="1612900"/>
            <a:ext cx="1300162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0" y="6629400"/>
            <a:ext cx="12509500" cy="149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9600">
                <a:solidFill>
                  <a:schemeClr val="tx1"/>
                </a:solidFill>
              </a:rPr>
              <a:t>EL IMPERFECTO</a:t>
            </a: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6121400" y="2895600"/>
            <a:ext cx="5842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Y 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4292600" y="8597900"/>
            <a:ext cx="474345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C0EDFE"/>
                </a:solidFill>
              </a:rPr>
              <a:t>EL PASADO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81636" presetClass="entr" presetSubtype="949063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81636" presetClass="entr" presetSubtype="949072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utoUpdateAnimBg="0"/>
      <p:bldP spid="15363" grpId="0" autoUpdateAnimBg="0"/>
      <p:bldP spid="15364" grpId="0" autoUpdateAnimBg="0"/>
      <p:bldP spid="1536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54000" y="2197100"/>
            <a:ext cx="11747500" cy="7391400"/>
          </a:xfrm>
        </p:spPr>
        <p:txBody>
          <a:bodyPr/>
          <a:lstStyle/>
          <a:p>
            <a:pPr marL="889000" eaLnBrk="1" hangingPunct="1">
              <a:buSzPct val="155000"/>
              <a:buFont typeface="Gill Sans" charset="0"/>
              <a:buBlip>
                <a:blip r:embed="rId3"/>
              </a:buBlip>
            </a:pPr>
            <a:r>
              <a:rPr lang="en-US" sz="6400" smtClean="0">
                <a:solidFill>
                  <a:srgbClr val="00FF00"/>
                </a:solidFill>
              </a:rPr>
              <a:t>DESCRIPCIÓN</a:t>
            </a:r>
          </a:p>
          <a:p>
            <a:pPr marL="889000" eaLnBrk="1" hangingPunct="1">
              <a:buSzPct val="155000"/>
              <a:buFont typeface="Gill Sans" charset="0"/>
              <a:buBlip>
                <a:blip r:embed="rId3"/>
              </a:buBlip>
            </a:pPr>
            <a:r>
              <a:rPr lang="en-US" sz="6400" smtClean="0">
                <a:solidFill>
                  <a:srgbClr val="00FF00"/>
                </a:solidFill>
              </a:rPr>
              <a:t>ACCIONES REPETIDAS</a:t>
            </a:r>
          </a:p>
          <a:p>
            <a:pPr marL="889000" eaLnBrk="1" hangingPunct="1">
              <a:buSzPct val="155000"/>
              <a:buFont typeface="Gill Sans" charset="0"/>
              <a:buBlip>
                <a:blip r:embed="rId3"/>
              </a:buBlip>
            </a:pPr>
            <a:r>
              <a:rPr lang="en-US" sz="6400" smtClean="0">
                <a:solidFill>
                  <a:srgbClr val="00FF00"/>
                </a:solidFill>
              </a:rPr>
              <a:t>ACCIONES PARA EXPRESAR COSTUMBRES</a:t>
            </a:r>
          </a:p>
          <a:p>
            <a:pPr marL="889000" eaLnBrk="1" hangingPunct="1">
              <a:buSzPct val="155000"/>
              <a:buFont typeface="Gill Sans" charset="0"/>
              <a:buBlip>
                <a:blip r:embed="rId3"/>
              </a:buBlip>
            </a:pPr>
            <a:r>
              <a:rPr lang="en-US" sz="6400" smtClean="0">
                <a:solidFill>
                  <a:srgbClr val="00FF00"/>
                </a:solidFill>
              </a:rPr>
              <a:t>ACCIONES SIMULTÁNEAS A OTRAS </a:t>
            </a:r>
            <a:r>
              <a:rPr lang="en-US" sz="4400" smtClean="0">
                <a:solidFill>
                  <a:srgbClr val="00FF00"/>
                </a:solidFill>
              </a:rPr>
              <a:t>(2 acciones en progreso)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0"/>
            <a:ext cx="10464800" cy="2438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</a:rPr>
              <a:t>El IMPERFECTO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289768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289769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289769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289769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entr" presetSubtype="289769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 bldLvl="5" autoUpdateAnimBg="0"/>
      <p:bldP spid="2150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A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0" y="939800"/>
            <a:ext cx="122555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chemeClr val="tx1"/>
                </a:solidFill>
              </a:rPr>
              <a:t>    Ayer yo            a las siete.</a:t>
            </a:r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0" y="2178050"/>
            <a:ext cx="125095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chemeClr val="tx1"/>
                </a:solidFill>
              </a:rPr>
              <a:t>El lunes pasado nosotros           al parque.</a:t>
            </a:r>
          </a:p>
        </p:txBody>
      </p:sp>
      <p:sp>
        <p:nvSpPr>
          <p:cNvPr id="21508" name="Rectangle 3"/>
          <p:cNvSpPr>
            <a:spLocks/>
          </p:cNvSpPr>
          <p:nvPr/>
        </p:nvSpPr>
        <p:spPr bwMode="auto">
          <a:xfrm>
            <a:off x="1325563" y="1612900"/>
            <a:ext cx="1300162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5080000" y="939800"/>
            <a:ext cx="20955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151CC1"/>
                </a:solidFill>
              </a:rPr>
              <a:t>llegar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4673600" y="876300"/>
            <a:ext cx="26416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7200" b="1">
                <a:solidFill>
                  <a:srgbClr val="F3EB00"/>
                </a:solidFill>
              </a:rPr>
              <a:t>llegué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3097213" y="3263900"/>
            <a:ext cx="676275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0F3AE6"/>
                </a:solidFill>
              </a:rPr>
              <a:t>ir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1103313" y="3305175"/>
            <a:ext cx="29972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b="1">
                <a:solidFill>
                  <a:srgbClr val="F3EB00"/>
                </a:solidFill>
              </a:rPr>
              <a:t>fuimos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406400" y="5181600"/>
            <a:ext cx="12192000" cy="219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FFFFF"/>
                </a:solidFill>
              </a:rPr>
              <a:t>acciones únicas – hay un </a:t>
            </a:r>
          </a:p>
          <a:p>
            <a:r>
              <a:rPr lang="en-US" sz="7200">
                <a:solidFill>
                  <a:srgbClr val="FFFFFF"/>
                </a:solidFill>
              </a:rPr>
              <a:t>comienzo (beginning) y un fin</a:t>
            </a:r>
            <a:r>
              <a:rPr lang="en-US" sz="7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2768600" y="8001000"/>
            <a:ext cx="66040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FFFFF"/>
                </a:solidFill>
              </a:rPr>
              <a:t>EL PRETÉRITO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4" presetClass="entr" presetSubtype="289855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entr" presetSubtype="289884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entr" presetSubtype="290075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  <p:bldP spid="22530" grpId="0" autoUpdateAnimBg="0"/>
      <p:bldP spid="22532" grpId="0" autoUpdateAnimBg="0"/>
      <p:bldP spid="22533" grpId="0" autoUpdateAnimBg="0"/>
      <p:bldP spid="22534" grpId="0" autoUpdateAnimBg="0"/>
      <p:bldP spid="22535" grpId="0" autoUpdateAnimBg="0"/>
      <p:bldP spid="22536" grpId="0" autoUpdateAnimBg="0"/>
      <p:bldP spid="2253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254000" y="381000"/>
            <a:ext cx="122555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 Yo     </a:t>
            </a: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0" y="3568700"/>
            <a:ext cx="125095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Ella</a:t>
            </a:r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1325563" y="1612900"/>
            <a:ext cx="1300162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1638300" y="869950"/>
            <a:ext cx="115316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7200">
                <a:solidFill>
                  <a:srgbClr val="151CC1"/>
                </a:solidFill>
              </a:rPr>
              <a:t>llegar a casa, abrir la puerta y entrar.</a:t>
            </a: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1397000" y="304800"/>
            <a:ext cx="11607800" cy="3290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7200">
                <a:solidFill>
                  <a:srgbClr val="00FFFF"/>
                </a:solidFill>
              </a:rPr>
              <a:t>llegué a casa, abrí la puerta </a:t>
            </a:r>
          </a:p>
          <a:p>
            <a:pPr algn="l"/>
            <a:r>
              <a:rPr lang="en-US" sz="7200">
                <a:solidFill>
                  <a:srgbClr val="00FFFF"/>
                </a:solidFill>
              </a:rPr>
              <a:t> </a:t>
            </a:r>
          </a:p>
          <a:p>
            <a:pPr algn="l"/>
            <a:r>
              <a:rPr lang="en-US" sz="7200">
                <a:solidFill>
                  <a:srgbClr val="00FFFF"/>
                </a:solidFill>
              </a:rPr>
              <a:t>entré.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1447800" y="3562350"/>
            <a:ext cx="118999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7200">
                <a:solidFill>
                  <a:srgbClr val="0F3AE6"/>
                </a:solidFill>
              </a:rPr>
              <a:t>despertarse, ducharse y vestirse.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1612900" y="4343400"/>
            <a:ext cx="113919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7200">
                <a:solidFill>
                  <a:srgbClr val="00FFFF"/>
                </a:solidFill>
              </a:rPr>
              <a:t>se despertó, se duchó y se                </a:t>
            </a:r>
          </a:p>
          <a:p>
            <a:pPr algn="l"/>
            <a:r>
              <a:rPr lang="en-US" sz="7200">
                <a:solidFill>
                  <a:srgbClr val="00FFFF"/>
                </a:solidFill>
              </a:rPr>
              <a:t>                                  vistió</a:t>
            </a: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469900" y="6400800"/>
            <a:ext cx="125349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rgbClr val="FFFFFF"/>
                </a:solidFill>
              </a:rPr>
              <a:t>acciones cerradas  (Es para ordenar varias acciones.)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2968625" y="8626475"/>
            <a:ext cx="66040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EL PRETÉRITO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4" presetClass="entr" presetSubtype="290190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entr" presetSubtype="290213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entr" presetSubtype="291086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utoUpdateAnimBg="0"/>
      <p:bldP spid="23554" grpId="0" autoUpdateAnimBg="0"/>
      <p:bldP spid="23556" grpId="0" autoUpdateAnimBg="0"/>
      <p:bldP spid="23557" grpId="0" autoUpdateAnimBg="0"/>
      <p:bldP spid="23558" grpId="0" autoUpdateAnimBg="0"/>
      <p:bldP spid="23559" grpId="0" autoUpdateAnimBg="0"/>
      <p:bldP spid="23560" grpId="0" autoUpdateAnimBg="0"/>
      <p:bldP spid="2356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0" y="533400"/>
            <a:ext cx="122555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err="1">
                <a:solidFill>
                  <a:schemeClr val="tx1"/>
                </a:solidFill>
              </a:rPr>
              <a:t>Yo</a:t>
            </a:r>
            <a:r>
              <a:rPr lang="en-US" sz="7200" dirty="0">
                <a:solidFill>
                  <a:schemeClr val="tx1"/>
                </a:solidFill>
              </a:rPr>
              <a:t>     </a:t>
            </a:r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1325563" y="1612900"/>
            <a:ext cx="1300162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1473200" y="533400"/>
            <a:ext cx="115316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7200" dirty="0" err="1" smtClean="0">
                <a:solidFill>
                  <a:srgbClr val="151CC1"/>
                </a:solidFill>
              </a:rPr>
              <a:t>hacía</a:t>
            </a:r>
            <a:r>
              <a:rPr lang="en-US" sz="7200" dirty="0" smtClean="0">
                <a:solidFill>
                  <a:srgbClr val="151CC1"/>
                </a:solidFill>
              </a:rPr>
              <a:t> mi </a:t>
            </a:r>
            <a:r>
              <a:rPr lang="en-US" sz="7200" dirty="0" err="1" smtClean="0">
                <a:solidFill>
                  <a:srgbClr val="151CC1"/>
                </a:solidFill>
              </a:rPr>
              <a:t>tarea</a:t>
            </a:r>
            <a:r>
              <a:rPr lang="en-US" sz="7200" dirty="0" smtClean="0">
                <a:solidFill>
                  <a:srgbClr val="151CC1"/>
                </a:solidFill>
              </a:rPr>
              <a:t> </a:t>
            </a:r>
            <a:r>
              <a:rPr lang="en-US" sz="7200" dirty="0" err="1" smtClean="0">
                <a:solidFill>
                  <a:srgbClr val="151CC1"/>
                </a:solidFill>
              </a:rPr>
              <a:t>cuando</a:t>
            </a:r>
            <a:r>
              <a:rPr lang="en-US" sz="7200" dirty="0" smtClean="0">
                <a:solidFill>
                  <a:srgbClr val="151CC1"/>
                </a:solidFill>
              </a:rPr>
              <a:t> el </a:t>
            </a:r>
            <a:r>
              <a:rPr lang="en-US" sz="7200" dirty="0" err="1" smtClean="0">
                <a:solidFill>
                  <a:srgbClr val="151CC1"/>
                </a:solidFill>
              </a:rPr>
              <a:t>teléfono</a:t>
            </a:r>
            <a:r>
              <a:rPr lang="en-US" sz="7200" dirty="0" smtClean="0">
                <a:solidFill>
                  <a:srgbClr val="151CC1"/>
                </a:solidFill>
              </a:rPr>
              <a:t>        .</a:t>
            </a:r>
            <a:endParaRPr lang="en-US" sz="7200" dirty="0">
              <a:solidFill>
                <a:srgbClr val="151CC1"/>
              </a:solidFill>
            </a:endParaRP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0" y="1676400"/>
            <a:ext cx="11607800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7200" dirty="0" err="1" smtClean="0">
                <a:solidFill>
                  <a:srgbClr val="00FFFF"/>
                </a:solidFill>
              </a:rPr>
              <a:t>sonó</a:t>
            </a:r>
            <a:endParaRPr lang="en-US" sz="7200" dirty="0">
              <a:solidFill>
                <a:srgbClr val="00FFFF"/>
              </a:solidFill>
            </a:endParaRP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4673600" y="1981200"/>
            <a:ext cx="118999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7200" dirty="0" smtClean="0">
                <a:solidFill>
                  <a:srgbClr val="0F3AE6"/>
                </a:solidFill>
              </a:rPr>
              <a:t>(sonar)</a:t>
            </a:r>
            <a:endParaRPr lang="en-US" sz="7200" dirty="0">
              <a:solidFill>
                <a:srgbClr val="0F3AE6"/>
              </a:solidFill>
            </a:endParaRP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469900" y="6400800"/>
            <a:ext cx="125349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 dirty="0" err="1" smtClean="0">
                <a:solidFill>
                  <a:srgbClr val="00FFFF"/>
                </a:solidFill>
              </a:rPr>
              <a:t>Interrumpir</a:t>
            </a:r>
            <a:r>
              <a:rPr lang="en-US" sz="7200" dirty="0" smtClean="0">
                <a:solidFill>
                  <a:srgbClr val="00FFFF"/>
                </a:solidFill>
              </a:rPr>
              <a:t> </a:t>
            </a:r>
            <a:r>
              <a:rPr lang="en-US" sz="7200" dirty="0" err="1" smtClean="0">
                <a:solidFill>
                  <a:srgbClr val="00FFFF"/>
                </a:solidFill>
              </a:rPr>
              <a:t>una</a:t>
            </a:r>
            <a:r>
              <a:rPr lang="en-US" sz="7200" dirty="0" smtClean="0">
                <a:solidFill>
                  <a:srgbClr val="00FFFF"/>
                </a:solidFill>
              </a:rPr>
              <a:t> </a:t>
            </a:r>
            <a:r>
              <a:rPr lang="en-US" sz="7200" dirty="0" err="1" smtClean="0">
                <a:solidFill>
                  <a:srgbClr val="00FFFF"/>
                </a:solidFill>
              </a:rPr>
              <a:t>acción</a:t>
            </a:r>
            <a:r>
              <a:rPr lang="en-US" sz="7200" dirty="0" smtClean="0">
                <a:solidFill>
                  <a:srgbClr val="00FFFF"/>
                </a:solidFill>
              </a:rPr>
              <a:t> en </a:t>
            </a:r>
            <a:r>
              <a:rPr lang="en-US" sz="7200" dirty="0" err="1" smtClean="0">
                <a:solidFill>
                  <a:srgbClr val="00FFFF"/>
                </a:solidFill>
              </a:rPr>
              <a:t>progreso</a:t>
            </a:r>
            <a:endParaRPr lang="en-US" sz="7200" dirty="0">
              <a:solidFill>
                <a:srgbClr val="00FFFF"/>
              </a:solidFill>
            </a:endParaRP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2968625" y="8626475"/>
            <a:ext cx="6617581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EL PRETÉRITO</a:t>
            </a:r>
          </a:p>
        </p:txBody>
      </p:sp>
      <p:pic>
        <p:nvPicPr>
          <p:cNvPr id="11" name="Picture 4" descr="j03974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57600"/>
            <a:ext cx="41148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217708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3657600"/>
            <a:ext cx="4000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8559800" y="2590800"/>
            <a:ext cx="3606800" cy="1371600"/>
          </a:xfrm>
          <a:prstGeom prst="wedgeEllipseCallout">
            <a:avLst>
              <a:gd name="adj1" fmla="val -45139"/>
              <a:gd name="adj2" fmla="val 7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ring </a:t>
            </a:r>
            <a:r>
              <a:rPr lang="en-US" dirty="0" err="1"/>
              <a:t>ring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4" presetClass="entr" presetSubtype="290190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entr" presetSubtype="291086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utoUpdateAnimBg="0"/>
      <p:bldP spid="23556" grpId="0" autoUpdateAnimBg="0"/>
      <p:bldP spid="23557" grpId="0" autoUpdateAnimBg="0"/>
      <p:bldP spid="23558" grpId="0" autoUpdateAnimBg="0"/>
      <p:bldP spid="23560" grpId="0" autoUpdateAnimBg="0"/>
      <p:bldP spid="23561" grpId="0" autoUpdateAnimBg="0"/>
      <p:bldP spid="1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0" y="0"/>
            <a:ext cx="122555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smtClean="0">
                <a:solidFill>
                  <a:schemeClr val="tx1"/>
                </a:solidFill>
              </a:rPr>
              <a:t>Mi </a:t>
            </a:r>
            <a:r>
              <a:rPr lang="en-US" sz="7200" dirty="0" err="1" smtClean="0">
                <a:solidFill>
                  <a:schemeClr val="tx1"/>
                </a:solidFill>
              </a:rPr>
              <a:t>mamá</a:t>
            </a:r>
            <a:r>
              <a:rPr lang="en-US" sz="7200" dirty="0" smtClean="0">
                <a:solidFill>
                  <a:schemeClr val="tx1"/>
                </a:solidFill>
              </a:rPr>
              <a:t>    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1325563" y="1612900"/>
            <a:ext cx="1300162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4064000" y="0"/>
            <a:ext cx="89408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7200" dirty="0" err="1" smtClean="0">
                <a:solidFill>
                  <a:srgbClr val="151CC1"/>
                </a:solidFill>
              </a:rPr>
              <a:t>preparaba</a:t>
            </a:r>
            <a:r>
              <a:rPr lang="en-US" sz="7200" dirty="0" smtClean="0">
                <a:solidFill>
                  <a:srgbClr val="151CC1"/>
                </a:solidFill>
              </a:rPr>
              <a:t> la </a:t>
            </a:r>
            <a:r>
              <a:rPr lang="en-US" sz="7200" dirty="0" err="1" smtClean="0">
                <a:solidFill>
                  <a:srgbClr val="151CC1"/>
                </a:solidFill>
              </a:rPr>
              <a:t>cena</a:t>
            </a:r>
            <a:r>
              <a:rPr lang="en-US" sz="7200" dirty="0" smtClean="0">
                <a:solidFill>
                  <a:srgbClr val="151CC1"/>
                </a:solidFill>
              </a:rPr>
              <a:t> </a:t>
            </a:r>
            <a:r>
              <a:rPr lang="en-US" sz="7200" dirty="0" err="1" smtClean="0">
                <a:solidFill>
                  <a:srgbClr val="151CC1"/>
                </a:solidFill>
              </a:rPr>
              <a:t>cuando</a:t>
            </a:r>
            <a:r>
              <a:rPr lang="en-US" sz="7200" dirty="0" smtClean="0">
                <a:solidFill>
                  <a:srgbClr val="151CC1"/>
                </a:solidFill>
              </a:rPr>
              <a:t> </a:t>
            </a:r>
            <a:r>
              <a:rPr lang="en-US" sz="7200" dirty="0" err="1" smtClean="0">
                <a:solidFill>
                  <a:srgbClr val="151CC1"/>
                </a:solidFill>
              </a:rPr>
              <a:t>nosotros</a:t>
            </a:r>
            <a:r>
              <a:rPr lang="en-US" sz="7200" dirty="0" smtClean="0">
                <a:solidFill>
                  <a:srgbClr val="151CC1"/>
                </a:solidFill>
              </a:rPr>
              <a:t> </a:t>
            </a:r>
            <a:endParaRPr lang="en-US" sz="7200" dirty="0">
              <a:solidFill>
                <a:srgbClr val="151CC1"/>
              </a:solidFill>
            </a:endParaRP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0" y="2209800"/>
            <a:ext cx="11607800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7200" dirty="0" err="1">
                <a:solidFill>
                  <a:srgbClr val="0000FF"/>
                </a:solidFill>
              </a:rPr>
              <a:t>l</a:t>
            </a:r>
            <a:r>
              <a:rPr lang="en-US" sz="7200" dirty="0" err="1" smtClean="0">
                <a:solidFill>
                  <a:srgbClr val="0000FF"/>
                </a:solidFill>
              </a:rPr>
              <a:t>legamos</a:t>
            </a:r>
            <a:r>
              <a:rPr lang="en-US" sz="7200" dirty="0" smtClean="0">
                <a:solidFill>
                  <a:srgbClr val="0000FF"/>
                </a:solidFill>
              </a:rPr>
              <a:t>.</a:t>
            </a:r>
            <a:endParaRPr lang="en-US" sz="7200" dirty="0">
              <a:solidFill>
                <a:srgbClr val="0000FF"/>
              </a:solidFill>
            </a:endParaRP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4140200" y="2590800"/>
            <a:ext cx="118999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llegar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469900" y="6400800"/>
            <a:ext cx="125349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Interrumpir</a:t>
            </a:r>
            <a:r>
              <a:rPr lang="en-US" sz="7200" dirty="0" smtClean="0">
                <a:solidFill>
                  <a:srgbClr val="C00000"/>
                </a:solidFill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</a:rPr>
              <a:t>una</a:t>
            </a:r>
            <a:r>
              <a:rPr lang="en-US" sz="7200" dirty="0" smtClean="0">
                <a:solidFill>
                  <a:srgbClr val="C00000"/>
                </a:solidFill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</a:rPr>
              <a:t>acción</a:t>
            </a:r>
            <a:r>
              <a:rPr lang="en-US" sz="7200" dirty="0" smtClean="0">
                <a:solidFill>
                  <a:srgbClr val="C00000"/>
                </a:solidFill>
              </a:rPr>
              <a:t> en </a:t>
            </a:r>
            <a:r>
              <a:rPr lang="en-US" sz="7200" dirty="0" err="1" smtClean="0">
                <a:solidFill>
                  <a:srgbClr val="C00000"/>
                </a:solidFill>
              </a:rPr>
              <a:t>progreso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2968625" y="8626475"/>
            <a:ext cx="6617581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EL PRETÉRITO</a:t>
            </a:r>
          </a:p>
        </p:txBody>
      </p:sp>
      <p:pic>
        <p:nvPicPr>
          <p:cNvPr id="14" name="Picture 7" descr="j0347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1981200"/>
            <a:ext cx="25336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209555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1200" y="2286000"/>
            <a:ext cx="30067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4" presetClass="entr" presetSubtype="290190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entr" presetSubtype="291086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utoUpdateAnimBg="0"/>
      <p:bldP spid="23556" grpId="0" autoUpdateAnimBg="0"/>
      <p:bldP spid="23557" grpId="0" autoUpdateAnimBg="0"/>
      <p:bldP spid="23558" grpId="0" autoUpdateAnimBg="0"/>
      <p:bldP spid="23560" grpId="0" autoUpdateAnimBg="0"/>
      <p:bldP spid="2356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54000" y="2197100"/>
            <a:ext cx="11747500" cy="7391400"/>
          </a:xfrm>
        </p:spPr>
        <p:txBody>
          <a:bodyPr/>
          <a:lstStyle/>
          <a:p>
            <a:pPr marL="889000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6400" dirty="0" smtClean="0">
                <a:solidFill>
                  <a:srgbClr val="00FF00"/>
                </a:solidFill>
              </a:rPr>
              <a:t>ACCIONES ÚNICAS</a:t>
            </a:r>
          </a:p>
          <a:p>
            <a:pPr marL="889000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6400" dirty="0" smtClean="0">
                <a:solidFill>
                  <a:srgbClr val="00FF00"/>
                </a:solidFill>
              </a:rPr>
              <a:t>ACCIONES CERRADAS</a:t>
            </a:r>
          </a:p>
          <a:p>
            <a:pPr marL="889000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6400" dirty="0" smtClean="0">
                <a:solidFill>
                  <a:srgbClr val="00FF00"/>
                </a:solidFill>
                <a:latin typeface="Gill Sans"/>
              </a:rPr>
              <a:t>INTERRUMPIR UNA </a:t>
            </a:r>
            <a:r>
              <a:rPr lang="en-US" sz="6600" dirty="0" smtClean="0">
                <a:solidFill>
                  <a:srgbClr val="00FF00"/>
                </a:solidFill>
                <a:latin typeface="Gill Sans"/>
              </a:rPr>
              <a:t>ACCIÓN EN PROGRESO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</a:rPr>
              <a:t>El PRETÉRITO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291185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291168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291168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291168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build="p" bldLvl="5" autoUpdateAnimBg="0"/>
      <p:bldP spid="2457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C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-279400" y="-914400"/>
            <a:ext cx="13512800" cy="2438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marcadores del imperfecto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077200" cy="5207000"/>
          </a:xfrm>
        </p:spPr>
        <p:txBody>
          <a:bodyPr/>
          <a:lstStyle/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smtClean="0">
                <a:solidFill>
                  <a:srgbClr val="FFFFFF"/>
                </a:solidFill>
              </a:rPr>
              <a:t>siempre</a:t>
            </a: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smtClean="0">
                <a:solidFill>
                  <a:srgbClr val="FFFFFF"/>
                </a:solidFill>
              </a:rPr>
              <a:t>los lunes</a:t>
            </a: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smtClean="0">
                <a:solidFill>
                  <a:srgbClr val="FFFFFF"/>
                </a:solidFill>
              </a:rPr>
              <a:t>todos los días (años, etc.)</a:t>
            </a: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smtClean="0">
                <a:solidFill>
                  <a:srgbClr val="FFFFFF"/>
                </a:solidFill>
              </a:rPr>
              <a:t>generalmente</a:t>
            </a: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smtClean="0">
                <a:solidFill>
                  <a:srgbClr val="FFFFFF"/>
                </a:solidFill>
              </a:rPr>
              <a:t>cada mes (semana, etc.)</a:t>
            </a: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smtClean="0">
                <a:solidFill>
                  <a:srgbClr val="FFFFFF"/>
                </a:solidFill>
              </a:rPr>
              <a:t>a veces</a:t>
            </a: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smtClean="0">
                <a:solidFill>
                  <a:srgbClr val="FFFFFF"/>
                </a:solidFill>
              </a:rPr>
              <a:t>de vez en cuando</a:t>
            </a:r>
            <a:endParaRPr lang="en-US" sz="3600" smtClean="0"/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smtClean="0">
                <a:solidFill>
                  <a:srgbClr val="FFFFFF"/>
                </a:solidFill>
              </a:rPr>
              <a:t>cuando era...</a:t>
            </a:r>
            <a:endParaRPr lang="en-US" sz="3600" smtClean="0"/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smtClean="0">
                <a:solidFill>
                  <a:srgbClr val="FFFFFF"/>
                </a:solidFill>
              </a:rPr>
              <a:t>de niño                   </a:t>
            </a: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endParaRPr lang="en-US" sz="36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utoUpdateAnimBg="0"/>
      <p:bldP spid="2560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C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-685800"/>
            <a:ext cx="11950700" cy="2438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marcadores del pretérito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4000" y="990600"/>
            <a:ext cx="10464800" cy="5715000"/>
          </a:xfrm>
        </p:spPr>
        <p:txBody>
          <a:bodyPr/>
          <a:lstStyle/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dirty="0" err="1" smtClean="0">
                <a:solidFill>
                  <a:srgbClr val="FFFFFF"/>
                </a:solidFill>
              </a:rPr>
              <a:t>ayer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dirty="0" smtClean="0">
                <a:solidFill>
                  <a:srgbClr val="FFFFFF"/>
                </a:solidFill>
              </a:rPr>
              <a:t>antes de </a:t>
            </a:r>
            <a:r>
              <a:rPr lang="en-US" sz="3600" dirty="0" err="1" smtClean="0">
                <a:solidFill>
                  <a:srgbClr val="FFFFFF"/>
                </a:solidFill>
              </a:rPr>
              <a:t>ayer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dirty="0" smtClean="0">
                <a:solidFill>
                  <a:srgbClr val="FFFFFF"/>
                </a:solidFill>
              </a:rPr>
              <a:t>el </a:t>
            </a:r>
            <a:r>
              <a:rPr lang="en-US" sz="3600" dirty="0" err="1" smtClean="0">
                <a:solidFill>
                  <a:srgbClr val="FFFFFF"/>
                </a:solidFill>
              </a:rPr>
              <a:t>lunes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pasado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dirty="0" err="1" smtClean="0">
                <a:solidFill>
                  <a:srgbClr val="FFFFFF"/>
                </a:solidFill>
              </a:rPr>
              <a:t>anoche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dirty="0" err="1" smtClean="0">
                <a:solidFill>
                  <a:srgbClr val="FFFFFF"/>
                </a:solidFill>
              </a:rPr>
              <a:t>aquel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año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dirty="0" err="1" smtClean="0">
                <a:solidFill>
                  <a:srgbClr val="FFFFFF"/>
                </a:solidFill>
              </a:rPr>
              <a:t>una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vez</a:t>
            </a:r>
            <a:r>
              <a:rPr lang="en-US" sz="3600" dirty="0" smtClean="0">
                <a:solidFill>
                  <a:srgbClr val="FFFFFF"/>
                </a:solidFill>
              </a:rPr>
              <a:t>, dos </a:t>
            </a:r>
            <a:r>
              <a:rPr lang="en-US" sz="3600" dirty="0" err="1" smtClean="0">
                <a:solidFill>
                  <a:srgbClr val="FFFFFF"/>
                </a:solidFill>
              </a:rPr>
              <a:t>veces</a:t>
            </a:r>
            <a:r>
              <a:rPr lang="en-US" sz="3600" dirty="0" smtClean="0">
                <a:solidFill>
                  <a:srgbClr val="FFFFFF"/>
                </a:solidFill>
              </a:rPr>
              <a:t>, </a:t>
            </a:r>
            <a:r>
              <a:rPr lang="en-US" sz="3600" dirty="0" err="1" smtClean="0">
                <a:solidFill>
                  <a:srgbClr val="FFFFFF"/>
                </a:solidFill>
              </a:rPr>
              <a:t>tres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veces</a:t>
            </a:r>
            <a:r>
              <a:rPr lang="en-US" sz="3600" dirty="0" smtClean="0">
                <a:solidFill>
                  <a:srgbClr val="FFFFFF"/>
                </a:solidFill>
              </a:rPr>
              <a:t>, etc.</a:t>
            </a: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dirty="0" smtClean="0">
                <a:solidFill>
                  <a:srgbClr val="FFFFFF"/>
                </a:solidFill>
              </a:rPr>
              <a:t>De </a:t>
            </a:r>
            <a:r>
              <a:rPr lang="en-US" sz="3600" dirty="0" err="1" smtClean="0">
                <a:solidFill>
                  <a:srgbClr val="FFFFFF"/>
                </a:solidFill>
              </a:rPr>
              <a:t>repente</a:t>
            </a:r>
            <a:r>
              <a:rPr lang="en-US" sz="3600" dirty="0" smtClean="0">
                <a:solidFill>
                  <a:srgbClr val="FFFFFF"/>
                </a:solidFill>
              </a:rPr>
              <a:t>, </a:t>
            </a:r>
            <a:r>
              <a:rPr lang="en-US" sz="3600" dirty="0" err="1" smtClean="0">
                <a:solidFill>
                  <a:srgbClr val="FFFFFF"/>
                </a:solidFill>
              </a:rPr>
              <a:t>inmediatamente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dirty="0" err="1" smtClean="0">
                <a:solidFill>
                  <a:srgbClr val="FFFFFF"/>
                </a:solidFill>
              </a:rPr>
              <a:t>Hace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cinco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minutos</a:t>
            </a:r>
            <a:r>
              <a:rPr lang="en-US" sz="3600" dirty="0" smtClean="0">
                <a:solidFill>
                  <a:srgbClr val="FFFFFF"/>
                </a:solidFill>
              </a:rPr>
              <a:t> (</a:t>
            </a:r>
            <a:r>
              <a:rPr lang="en-US" sz="3600" dirty="0" err="1" smtClean="0">
                <a:solidFill>
                  <a:srgbClr val="FFFFFF"/>
                </a:solidFill>
              </a:rPr>
              <a:t>una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hora</a:t>
            </a:r>
            <a:r>
              <a:rPr lang="en-US" sz="3600" dirty="0" smtClean="0">
                <a:solidFill>
                  <a:srgbClr val="FFFFFF"/>
                </a:solidFill>
              </a:rPr>
              <a:t>, dos </a:t>
            </a:r>
            <a:r>
              <a:rPr lang="en-US" sz="3600" dirty="0" err="1" smtClean="0">
                <a:solidFill>
                  <a:srgbClr val="FFFFFF"/>
                </a:solidFill>
              </a:rPr>
              <a:t>dias</a:t>
            </a:r>
            <a:r>
              <a:rPr lang="en-US" sz="3600" dirty="0" smtClean="0">
                <a:solidFill>
                  <a:srgbClr val="FFFFFF"/>
                </a:solidFill>
              </a:rPr>
              <a:t>)</a:t>
            </a:r>
          </a:p>
          <a:p>
            <a:pPr marL="811213" eaLnBrk="1" hangingPunct="1">
              <a:buSzPct val="155000"/>
              <a:buFont typeface="Gill Sans" charset="0"/>
              <a:buBlip>
                <a:blip r:embed="rId2"/>
              </a:buBlip>
            </a:pPr>
            <a:r>
              <a:rPr lang="en-US" sz="3600" dirty="0" smtClean="0">
                <a:solidFill>
                  <a:srgbClr val="FFFFFF"/>
                </a:solidFill>
              </a:rPr>
              <a:t>el </a:t>
            </a:r>
            <a:r>
              <a:rPr lang="en-US" sz="3600" dirty="0" err="1" smtClean="0">
                <a:solidFill>
                  <a:srgbClr val="FFFFFF"/>
                </a:solidFill>
              </a:rPr>
              <a:t>otro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día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utoUpdateAnimBg="0"/>
      <p:bldP spid="2662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08853" y="433493"/>
            <a:ext cx="10078720" cy="154708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___________________(ser) </a:t>
            </a:r>
            <a:r>
              <a:rPr lang="en-US" sz="4600" dirty="0" err="1">
                <a:solidFill>
                  <a:srgbClr val="FF3300"/>
                </a:solidFill>
              </a:rPr>
              <a:t>las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ocho</a:t>
            </a:r>
            <a:r>
              <a:rPr lang="en-US" sz="4600" dirty="0">
                <a:solidFill>
                  <a:srgbClr val="FF3300"/>
                </a:solidFill>
              </a:rPr>
              <a:t> de la </a:t>
            </a:r>
            <a:r>
              <a:rPr lang="en-US" sz="4600" dirty="0" err="1">
                <a:solidFill>
                  <a:srgbClr val="FF3300"/>
                </a:solidFill>
              </a:rPr>
              <a:t>mañana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322365" cy="5592516"/>
            <a:chOff x="0" y="0"/>
            <a:chExt cx="4129" cy="2477"/>
          </a:xfrm>
        </p:grpSpPr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8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129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4581" name="Picture 6" descr="22605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947" y="2167467"/>
            <a:ext cx="5511236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433493" y="433494"/>
            <a:ext cx="11704320" cy="2254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________________ (</a:t>
            </a:r>
            <a:r>
              <a:rPr lang="en-US" sz="4600" dirty="0" err="1">
                <a:solidFill>
                  <a:srgbClr val="FF3300"/>
                </a:solidFill>
              </a:rPr>
              <a:t>hacer</a:t>
            </a:r>
            <a:r>
              <a:rPr lang="en-US" sz="4600" dirty="0">
                <a:solidFill>
                  <a:srgbClr val="FF3300"/>
                </a:solidFill>
              </a:rPr>
              <a:t>) un sol </a:t>
            </a:r>
            <a:r>
              <a:rPr lang="en-US" sz="4600" dirty="0" err="1">
                <a:solidFill>
                  <a:srgbClr val="FF3300"/>
                </a:solidFill>
              </a:rPr>
              <a:t>hermoso</a:t>
            </a:r>
            <a:r>
              <a:rPr lang="en-US" sz="4600" dirty="0">
                <a:solidFill>
                  <a:srgbClr val="FF3300"/>
                </a:solidFill>
              </a:rPr>
              <a:t>.  No _____________(</a:t>
            </a:r>
            <a:r>
              <a:rPr lang="en-US" sz="4600" dirty="0" err="1">
                <a:solidFill>
                  <a:srgbClr val="FF3300"/>
                </a:solidFill>
              </a:rPr>
              <a:t>haber</a:t>
            </a:r>
            <a:r>
              <a:rPr lang="en-US" sz="4600" dirty="0">
                <a:solidFill>
                  <a:srgbClr val="FF3300"/>
                </a:solidFill>
              </a:rPr>
              <a:t>) </a:t>
            </a:r>
            <a:r>
              <a:rPr lang="en-US" sz="4600" dirty="0" err="1">
                <a:solidFill>
                  <a:srgbClr val="FF3300"/>
                </a:solidFill>
              </a:rPr>
              <a:t>ni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una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nube</a:t>
            </a:r>
            <a:r>
              <a:rPr lang="en-US" sz="4600" dirty="0">
                <a:solidFill>
                  <a:srgbClr val="FF3300"/>
                </a:solidFill>
              </a:rPr>
              <a:t> en el </a:t>
            </a:r>
            <a:r>
              <a:rPr lang="en-US" sz="4600" dirty="0" err="1">
                <a:solidFill>
                  <a:srgbClr val="FF3300"/>
                </a:solidFill>
              </a:rPr>
              <a:t>cielo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" y="0"/>
            <a:ext cx="9209476" cy="4292036"/>
            <a:chOff x="0" y="0"/>
            <a:chExt cx="4079" cy="1901"/>
          </a:xfrm>
        </p:grpSpPr>
        <p:sp>
          <p:nvSpPr>
            <p:cNvPr id="2560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09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079" cy="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273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5605" name="Picture 9" descr="200116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587" y="2600960"/>
            <a:ext cx="7802880" cy="595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996950" y="2009775"/>
            <a:ext cx="98552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</a:rPr>
              <a:t>Juan      un hombre alto.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0" y="3886200"/>
            <a:ext cx="12507913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err="1">
                <a:solidFill>
                  <a:schemeClr val="tx1"/>
                </a:solidFill>
              </a:rPr>
              <a:t>gafas</a:t>
            </a:r>
            <a:r>
              <a:rPr lang="en-US" sz="7200" dirty="0">
                <a:solidFill>
                  <a:schemeClr val="tx1"/>
                </a:solidFill>
              </a:rPr>
              <a:t> de sol.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325563" y="1612900"/>
            <a:ext cx="1300162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-125413" y="393700"/>
            <a:ext cx="12507913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 dirty="0">
                <a:solidFill>
                  <a:schemeClr val="tx1"/>
                </a:solidFill>
              </a:rPr>
              <a:t>El hombre   </a:t>
            </a:r>
            <a:r>
              <a:rPr lang="en-US" sz="7200" dirty="0">
                <a:solidFill>
                  <a:srgbClr val="FE4940"/>
                </a:solidFill>
              </a:rPr>
              <a:t>          </a:t>
            </a:r>
            <a:r>
              <a:rPr lang="en-US" sz="7200" dirty="0">
                <a:solidFill>
                  <a:schemeClr val="tx1"/>
                </a:solidFill>
              </a:rPr>
              <a:t>    </a:t>
            </a:r>
            <a:r>
              <a:rPr lang="en-US" sz="7200" dirty="0" smtClean="0">
                <a:solidFill>
                  <a:schemeClr val="tx1"/>
                </a:solidFill>
              </a:rPr>
              <a:t> Juan</a:t>
            </a:r>
            <a:r>
              <a:rPr lang="en-US" sz="7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366" name="Rectangle 5"/>
          <p:cNvSpPr>
            <a:spLocks/>
          </p:cNvSpPr>
          <p:nvPr/>
        </p:nvSpPr>
        <p:spPr bwMode="auto">
          <a:xfrm>
            <a:off x="5753100" y="939800"/>
            <a:ext cx="3683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FFA83"/>
                </a:solidFill>
              </a:rPr>
              <a:t> 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711200" y="6248400"/>
            <a:ext cx="112776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 dirty="0" err="1" smtClean="0">
                <a:solidFill>
                  <a:srgbClr val="FFFFFF"/>
                </a:solidFill>
              </a:rPr>
              <a:t>Descripción</a:t>
            </a:r>
            <a:r>
              <a:rPr lang="en-US" sz="7200" dirty="0" smtClean="0">
                <a:solidFill>
                  <a:srgbClr val="FFFFFF"/>
                </a:solidFill>
              </a:rPr>
              <a:t> en el </a:t>
            </a:r>
            <a:r>
              <a:rPr lang="en-US" sz="7200" dirty="0" err="1" smtClean="0">
                <a:solidFill>
                  <a:srgbClr val="FFFFFF"/>
                </a:solidFill>
              </a:rPr>
              <a:t>pasado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2768600" y="2895600"/>
            <a:ext cx="18796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F2712"/>
                </a:solidFill>
              </a:rPr>
              <a:t>(ser)</a:t>
            </a:r>
          </a:p>
        </p:txBody>
      </p:sp>
      <p:sp>
        <p:nvSpPr>
          <p:cNvPr id="16392" name="Rectangle 8"/>
          <p:cNvSpPr>
            <a:spLocks/>
          </p:cNvSpPr>
          <p:nvPr/>
        </p:nvSpPr>
        <p:spPr bwMode="auto">
          <a:xfrm>
            <a:off x="3073400" y="2133600"/>
            <a:ext cx="13208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FFA83"/>
                </a:solidFill>
              </a:rPr>
              <a:t>era</a:t>
            </a:r>
          </a:p>
        </p:txBody>
      </p:sp>
      <p:sp>
        <p:nvSpPr>
          <p:cNvPr id="16393" name="Rectangle 9"/>
          <p:cNvSpPr>
            <a:spLocks/>
          </p:cNvSpPr>
          <p:nvPr/>
        </p:nvSpPr>
        <p:spPr bwMode="auto">
          <a:xfrm>
            <a:off x="863600" y="4038600"/>
            <a:ext cx="2849563" cy="974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6400" dirty="0" err="1">
                <a:solidFill>
                  <a:srgbClr val="FFFF33"/>
                </a:solidFill>
              </a:rPr>
              <a:t>Llevaba</a:t>
            </a:r>
            <a:endParaRPr lang="en-US" sz="6400" dirty="0">
              <a:solidFill>
                <a:srgbClr val="FFFF33"/>
              </a:solidFill>
            </a:endParaRPr>
          </a:p>
        </p:txBody>
      </p:sp>
      <p:sp>
        <p:nvSpPr>
          <p:cNvPr id="16394" name="Rectangle 10"/>
          <p:cNvSpPr>
            <a:spLocks/>
          </p:cNvSpPr>
          <p:nvPr/>
        </p:nvSpPr>
        <p:spPr bwMode="auto">
          <a:xfrm>
            <a:off x="5159375" y="393700"/>
            <a:ext cx="389255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FFA83"/>
                </a:solidFill>
              </a:rPr>
              <a:t>se llamaba</a:t>
            </a:r>
          </a:p>
        </p:txBody>
      </p:sp>
      <p:sp>
        <p:nvSpPr>
          <p:cNvPr id="16395" name="Rectangle 11"/>
          <p:cNvSpPr>
            <a:spLocks/>
          </p:cNvSpPr>
          <p:nvPr/>
        </p:nvSpPr>
        <p:spPr bwMode="auto">
          <a:xfrm>
            <a:off x="2387600" y="7848600"/>
            <a:ext cx="75184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 dirty="0">
                <a:solidFill>
                  <a:srgbClr val="FFFFFF"/>
                </a:solidFill>
              </a:rPr>
              <a:t>EL IMPERFECTO</a:t>
            </a:r>
          </a:p>
        </p:txBody>
      </p:sp>
      <p:sp>
        <p:nvSpPr>
          <p:cNvPr id="16396" name="Rectangle 12"/>
          <p:cNvSpPr>
            <a:spLocks/>
          </p:cNvSpPr>
          <p:nvPr/>
        </p:nvSpPr>
        <p:spPr bwMode="auto">
          <a:xfrm>
            <a:off x="4902200" y="1066800"/>
            <a:ext cx="43180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E4940"/>
                </a:solidFill>
              </a:rPr>
              <a:t> (llamarse)</a:t>
            </a:r>
          </a:p>
        </p:txBody>
      </p:sp>
      <p:sp>
        <p:nvSpPr>
          <p:cNvPr id="16397" name="Rectangle 13"/>
          <p:cNvSpPr>
            <a:spLocks/>
          </p:cNvSpPr>
          <p:nvPr/>
        </p:nvSpPr>
        <p:spPr bwMode="auto">
          <a:xfrm>
            <a:off x="787400" y="4876800"/>
            <a:ext cx="2759075" cy="974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6400" dirty="0">
                <a:solidFill>
                  <a:srgbClr val="FE4940"/>
                </a:solidFill>
              </a:rPr>
              <a:t>(</a:t>
            </a:r>
            <a:r>
              <a:rPr lang="en-US" sz="6400" dirty="0" err="1">
                <a:solidFill>
                  <a:srgbClr val="FE4940"/>
                </a:solidFill>
              </a:rPr>
              <a:t>Llevar</a:t>
            </a:r>
            <a:r>
              <a:rPr lang="en-US" sz="6400" dirty="0">
                <a:solidFill>
                  <a:srgbClr val="FE4940"/>
                </a:solidFill>
              </a:rPr>
              <a:t>)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4" presetClass="entr" presetSubtype="220042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219912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220139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entr" presetSubtype="95684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entr" presetSubtype="220174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entr" presetSubtype="261521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utoUpdateAnimBg="0"/>
      <p:bldP spid="16386" grpId="0" autoUpdateAnimBg="0"/>
      <p:bldP spid="16388" grpId="0" autoUpdateAnimBg="0"/>
      <p:bldP spid="16390" grpId="0" autoUpdateAnimBg="0"/>
      <p:bldP spid="16391" grpId="0" autoUpdateAnimBg="0"/>
      <p:bldP spid="16392" grpId="0" autoUpdateAnimBg="0"/>
      <p:bldP spid="16393" grpId="0" autoUpdateAnimBg="0"/>
      <p:bldP spid="16394" grpId="0" autoUpdateAnimBg="0"/>
      <p:bldP spid="16395" grpId="0" autoUpdateAnimBg="0"/>
      <p:bldP spid="16396" grpId="0" autoUpdateAnimBg="0"/>
      <p:bldP spid="1639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41867" y="433494"/>
            <a:ext cx="12462933" cy="2254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Mi</a:t>
            </a:r>
            <a:r>
              <a:rPr lang="en-US" sz="4600" dirty="0"/>
              <a:t> </a:t>
            </a:r>
            <a:r>
              <a:rPr lang="en-US" sz="4600" dirty="0" err="1">
                <a:solidFill>
                  <a:srgbClr val="FF3300"/>
                </a:solidFill>
              </a:rPr>
              <a:t>esposa</a:t>
            </a:r>
            <a:r>
              <a:rPr lang="en-US" sz="4600" dirty="0">
                <a:solidFill>
                  <a:srgbClr val="FF3300"/>
                </a:solidFill>
              </a:rPr>
              <a:t> __________________(</a:t>
            </a:r>
            <a:r>
              <a:rPr lang="en-US" sz="4600" dirty="0" err="1">
                <a:solidFill>
                  <a:srgbClr val="FF3300"/>
                </a:solidFill>
              </a:rPr>
              <a:t>estar</a:t>
            </a:r>
            <a:r>
              <a:rPr lang="en-US" sz="4600" dirty="0">
                <a:solidFill>
                  <a:srgbClr val="FF3300"/>
                </a:solidFill>
              </a:rPr>
              <a:t>) en </a:t>
            </a:r>
            <a:r>
              <a:rPr lang="en-US" sz="4600" dirty="0" err="1">
                <a:solidFill>
                  <a:srgbClr val="FF3300"/>
                </a:solidFill>
              </a:rPr>
              <a:t>nuestro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dormitorio</a:t>
            </a:r>
            <a:r>
              <a:rPr lang="en-US" sz="4600" dirty="0">
                <a:solidFill>
                  <a:srgbClr val="FF3300"/>
                </a:solidFill>
              </a:rPr>
              <a:t>.  Ella __________________  (</a:t>
            </a:r>
            <a:r>
              <a:rPr lang="en-US" sz="4600" dirty="0" err="1">
                <a:solidFill>
                  <a:srgbClr val="FF3300"/>
                </a:solidFill>
              </a:rPr>
              <a:t>dormir</a:t>
            </a:r>
            <a:r>
              <a:rPr lang="en-US" sz="4600" dirty="0">
                <a:solidFill>
                  <a:srgbClr val="FF3300"/>
                </a:solidFill>
              </a:rPr>
              <a:t>).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" y="0"/>
            <a:ext cx="8818880" cy="1625600"/>
            <a:chOff x="0" y="0"/>
            <a:chExt cx="3906" cy="720"/>
          </a:xfrm>
        </p:grpSpPr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90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9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6629" name="Picture 8" descr="j0408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840" y="2600961"/>
            <a:ext cx="8344747" cy="558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08853" y="433493"/>
            <a:ext cx="9645227" cy="8392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 err="1">
                <a:solidFill>
                  <a:srgbClr val="FF3300"/>
                </a:solidFill>
              </a:rPr>
              <a:t>Yo</a:t>
            </a:r>
            <a:r>
              <a:rPr lang="en-US" sz="4600" dirty="0">
                <a:solidFill>
                  <a:srgbClr val="FF3300"/>
                </a:solidFill>
              </a:rPr>
              <a:t> _______________(</a:t>
            </a:r>
            <a:r>
              <a:rPr lang="en-US" sz="4600" dirty="0" err="1">
                <a:solidFill>
                  <a:srgbClr val="FF3300"/>
                </a:solidFill>
              </a:rPr>
              <a:t>ir</a:t>
            </a:r>
            <a:r>
              <a:rPr lang="en-US" sz="4600" dirty="0">
                <a:solidFill>
                  <a:srgbClr val="FF3300"/>
                </a:solidFill>
              </a:rPr>
              <a:t>) al </a:t>
            </a:r>
            <a:r>
              <a:rPr lang="en-US" sz="4600" dirty="0" err="1">
                <a:solidFill>
                  <a:srgbClr val="FF3300"/>
                </a:solidFill>
              </a:rPr>
              <a:t>salón</a:t>
            </a:r>
            <a:r>
              <a:rPr lang="en-US" sz="4600" dirty="0">
                <a:solidFill>
                  <a:srgbClr val="FF3300"/>
                </a:solidFill>
              </a:rPr>
              <a:t>,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27652" name="Picture 8" descr="j0230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80" y="1408854"/>
            <a:ext cx="6502400" cy="69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33973" y="1083733"/>
            <a:ext cx="8344747" cy="1547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_____________(</a:t>
            </a:r>
            <a:r>
              <a:rPr lang="en-US" sz="4600" dirty="0" err="1">
                <a:solidFill>
                  <a:srgbClr val="FF3300"/>
                </a:solidFill>
              </a:rPr>
              <a:t>coger</a:t>
            </a:r>
            <a:r>
              <a:rPr lang="en-US" sz="4600" dirty="0">
                <a:solidFill>
                  <a:srgbClr val="FF3300"/>
                </a:solidFill>
              </a:rPr>
              <a:t>) el </a:t>
            </a:r>
            <a:r>
              <a:rPr lang="en-US" sz="4600" dirty="0" err="1">
                <a:solidFill>
                  <a:srgbClr val="FF3300"/>
                </a:solidFill>
              </a:rPr>
              <a:t>periódico</a:t>
            </a:r>
            <a:r>
              <a:rPr lang="en-US" sz="4600" dirty="0">
                <a:solidFill>
                  <a:srgbClr val="FF3300"/>
                </a:solidFill>
              </a:rPr>
              <a:t>,</a:t>
            </a:r>
            <a:r>
              <a:rPr lang="en-US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28675" name="Picture 3" descr="j0371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480" y="3467947"/>
            <a:ext cx="5960533" cy="524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j0097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6133" y="3359573"/>
            <a:ext cx="3513102" cy="379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842347" y="1083733"/>
            <a:ext cx="8344747" cy="1547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______________(</a:t>
            </a:r>
            <a:r>
              <a:rPr lang="en-US" sz="4600" dirty="0" err="1">
                <a:solidFill>
                  <a:srgbClr val="FF3300"/>
                </a:solidFill>
              </a:rPr>
              <a:t>instalarse</a:t>
            </a:r>
            <a:r>
              <a:rPr lang="en-US" sz="4600" dirty="0">
                <a:solidFill>
                  <a:srgbClr val="FF3300"/>
                </a:solidFill>
              </a:rPr>
              <a:t>) en mi </a:t>
            </a:r>
            <a:r>
              <a:rPr lang="en-US" sz="4600" dirty="0" err="1">
                <a:solidFill>
                  <a:srgbClr val="FF3300"/>
                </a:solidFill>
              </a:rPr>
              <a:t>sillón</a:t>
            </a:r>
            <a:r>
              <a:rPr lang="en-US" sz="4600" dirty="0">
                <a:solidFill>
                  <a:srgbClr val="FF3300"/>
                </a:solidFill>
              </a:rPr>
              <a:t>, </a:t>
            </a:r>
          </a:p>
        </p:txBody>
      </p:sp>
      <p:pic>
        <p:nvPicPr>
          <p:cNvPr id="29699" name="Picture 4" descr="hh0166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827" y="3251200"/>
            <a:ext cx="5655734" cy="493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1842347" y="3251200"/>
            <a:ext cx="3142827" cy="1408853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17227" y="541866"/>
            <a:ext cx="9103360" cy="8392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y ___________(</a:t>
            </a:r>
            <a:r>
              <a:rPr lang="en-US" sz="4600" dirty="0" err="1">
                <a:solidFill>
                  <a:srgbClr val="FF3300"/>
                </a:solidFill>
              </a:rPr>
              <a:t>empezar</a:t>
            </a:r>
            <a:r>
              <a:rPr lang="en-US" sz="4600" dirty="0">
                <a:solidFill>
                  <a:srgbClr val="FF3300"/>
                </a:solidFill>
              </a:rPr>
              <a:t>) a leer.</a:t>
            </a:r>
          </a:p>
        </p:txBody>
      </p:sp>
      <p:pic>
        <p:nvPicPr>
          <p:cNvPr id="30723" name="Picture 4" descr="j0292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07" y="1625600"/>
            <a:ext cx="704426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300480" y="325121"/>
            <a:ext cx="9536853" cy="29628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 err="1">
                <a:solidFill>
                  <a:srgbClr val="FF3300"/>
                </a:solidFill>
              </a:rPr>
              <a:t>Mientras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yo</a:t>
            </a:r>
            <a:r>
              <a:rPr lang="en-US" sz="4600" dirty="0">
                <a:solidFill>
                  <a:srgbClr val="FF3300"/>
                </a:solidFill>
              </a:rPr>
              <a:t> __________(leer), mi </a:t>
            </a:r>
            <a:r>
              <a:rPr lang="en-US" sz="4600" dirty="0" err="1">
                <a:solidFill>
                  <a:srgbClr val="FF3300"/>
                </a:solidFill>
              </a:rPr>
              <a:t>hija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nos</a:t>
            </a:r>
            <a:r>
              <a:rPr lang="en-US" sz="4600" dirty="0">
                <a:solidFill>
                  <a:srgbClr val="FF3300"/>
                </a:solidFill>
              </a:rPr>
              <a:t> ______________(</a:t>
            </a:r>
            <a:r>
              <a:rPr lang="en-US" sz="4600" dirty="0" err="1">
                <a:solidFill>
                  <a:srgbClr val="FF3300"/>
                </a:solidFill>
              </a:rPr>
              <a:t>preparar</a:t>
            </a:r>
            <a:r>
              <a:rPr lang="en-US" sz="4600" dirty="0">
                <a:solidFill>
                  <a:srgbClr val="FF3300"/>
                </a:solidFill>
              </a:rPr>
              <a:t>) el </a:t>
            </a:r>
            <a:r>
              <a:rPr lang="en-US" sz="4600" dirty="0" err="1">
                <a:solidFill>
                  <a:srgbClr val="FF3300"/>
                </a:solidFill>
              </a:rPr>
              <a:t>desayuno</a:t>
            </a:r>
            <a:r>
              <a:rPr lang="en-US" sz="4600" dirty="0">
                <a:solidFill>
                  <a:srgbClr val="FF3300"/>
                </a:solidFill>
              </a:rPr>
              <a:t> en la </a:t>
            </a:r>
            <a:r>
              <a:rPr lang="en-US" sz="4600" dirty="0" err="1">
                <a:solidFill>
                  <a:srgbClr val="FF3300"/>
                </a:solidFill>
              </a:rPr>
              <a:t>cocina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31747" name="Picture 3" descr="j03478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733" y="3467948"/>
            <a:ext cx="4768427" cy="409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fd0159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7520" y="3467946"/>
            <a:ext cx="5093547" cy="456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25120" y="1"/>
            <a:ext cx="11704320" cy="29628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 err="1">
                <a:solidFill>
                  <a:srgbClr val="FF3300"/>
                </a:solidFill>
              </a:rPr>
              <a:t>Yo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smtClean="0">
                <a:solidFill>
                  <a:srgbClr val="FF3300"/>
                </a:solidFill>
              </a:rPr>
              <a:t>______________(leer) </a:t>
            </a:r>
            <a:r>
              <a:rPr lang="en-US" sz="4600" dirty="0">
                <a:solidFill>
                  <a:srgbClr val="FF3300"/>
                </a:solidFill>
              </a:rPr>
              <a:t>la </a:t>
            </a:r>
            <a:r>
              <a:rPr lang="en-US" sz="4600" dirty="0" err="1">
                <a:solidFill>
                  <a:srgbClr val="FF3300"/>
                </a:solidFill>
              </a:rPr>
              <a:t>página</a:t>
            </a:r>
            <a:r>
              <a:rPr lang="en-US" sz="4600" dirty="0">
                <a:solidFill>
                  <a:srgbClr val="FF3300"/>
                </a:solidFill>
              </a:rPr>
              <a:t> con los </a:t>
            </a:r>
            <a:r>
              <a:rPr lang="en-US" sz="4600" dirty="0" err="1">
                <a:solidFill>
                  <a:srgbClr val="FF3300"/>
                </a:solidFill>
              </a:rPr>
              <a:t>reportajes</a:t>
            </a:r>
            <a:r>
              <a:rPr lang="en-US" sz="4600" dirty="0">
                <a:solidFill>
                  <a:srgbClr val="FF3300"/>
                </a:solidFill>
              </a:rPr>
              <a:t> de </a:t>
            </a:r>
            <a:r>
              <a:rPr lang="en-US" sz="4600" dirty="0" err="1">
                <a:solidFill>
                  <a:srgbClr val="FF3300"/>
                </a:solidFill>
              </a:rPr>
              <a:t>policía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cuando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smtClean="0">
                <a:solidFill>
                  <a:srgbClr val="FF3300"/>
                </a:solidFill>
              </a:rPr>
              <a:t>________________(</a:t>
            </a:r>
            <a:r>
              <a:rPr lang="en-US" sz="4600" dirty="0" err="1" smtClean="0">
                <a:solidFill>
                  <a:srgbClr val="FF3300"/>
                </a:solidFill>
              </a:rPr>
              <a:t>ver</a:t>
            </a:r>
            <a:r>
              <a:rPr lang="en-US" sz="4600" dirty="0" smtClean="0">
                <a:solidFill>
                  <a:srgbClr val="FF3300"/>
                </a:solidFill>
              </a:rPr>
              <a:t>) </a:t>
            </a:r>
            <a:r>
              <a:rPr lang="en-US" sz="4600" dirty="0" err="1" smtClean="0">
                <a:solidFill>
                  <a:srgbClr val="FF3300"/>
                </a:solidFill>
              </a:rPr>
              <a:t>una</a:t>
            </a:r>
            <a:r>
              <a:rPr lang="en-US" sz="4600" dirty="0" smtClean="0">
                <a:solidFill>
                  <a:srgbClr val="FF3300"/>
                </a:solidFill>
              </a:rPr>
              <a:t> </a:t>
            </a:r>
            <a:r>
              <a:rPr lang="en-US" sz="4600" dirty="0" err="1" smtClean="0">
                <a:solidFill>
                  <a:srgbClr val="FF3300"/>
                </a:solidFill>
              </a:rPr>
              <a:t>foto</a:t>
            </a:r>
            <a:r>
              <a:rPr lang="en-US" sz="4600" dirty="0" smtClean="0">
                <a:solidFill>
                  <a:srgbClr val="FF3300"/>
                </a:solidFill>
              </a:rPr>
              <a:t> </a:t>
            </a:r>
            <a:r>
              <a:rPr lang="en-US" sz="4600" dirty="0">
                <a:solidFill>
                  <a:srgbClr val="FF3300"/>
                </a:solidFill>
              </a:rPr>
              <a:t>de un hombre </a:t>
            </a:r>
            <a:r>
              <a:rPr lang="en-US" sz="4600" dirty="0" err="1">
                <a:solidFill>
                  <a:srgbClr val="FF3300"/>
                </a:solidFill>
              </a:rPr>
              <a:t>muy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interesante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32772" name="Picture 4" descr="20946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387" y="3684693"/>
            <a:ext cx="3339254" cy="4443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4306" name="Picture 2" descr="http://t3.gstatic.com/images?q=tbn:DFEzEnkLsyL0aM:http://www.nisdtx.org/120820613161331263/lib/120820613161331263/Woman_reading_newspaper_clipar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600" y="3429000"/>
            <a:ext cx="4545874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16747" y="1"/>
            <a:ext cx="12246187" cy="2254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El hombre __________(</a:t>
            </a:r>
            <a:r>
              <a:rPr lang="en-US" sz="4600" dirty="0" err="1">
                <a:solidFill>
                  <a:srgbClr val="FF3300"/>
                </a:solidFill>
              </a:rPr>
              <a:t>tener</a:t>
            </a:r>
            <a:r>
              <a:rPr lang="en-US" sz="4600" dirty="0">
                <a:solidFill>
                  <a:srgbClr val="FF3300"/>
                </a:solidFill>
              </a:rPr>
              <a:t>) </a:t>
            </a:r>
            <a:r>
              <a:rPr lang="en-US" sz="4600" dirty="0" err="1">
                <a:solidFill>
                  <a:srgbClr val="FF3300"/>
                </a:solidFill>
              </a:rPr>
              <a:t>pelo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moreno</a:t>
            </a:r>
            <a:r>
              <a:rPr lang="en-US" sz="4600" dirty="0">
                <a:solidFill>
                  <a:srgbClr val="FF3300"/>
                </a:solidFill>
              </a:rPr>
              <a:t> y _________(</a:t>
            </a:r>
            <a:r>
              <a:rPr lang="en-US" sz="4600" dirty="0" err="1">
                <a:solidFill>
                  <a:srgbClr val="FF3300"/>
                </a:solidFill>
              </a:rPr>
              <a:t>tener</a:t>
            </a:r>
            <a:r>
              <a:rPr lang="en-US" sz="4600" dirty="0">
                <a:solidFill>
                  <a:srgbClr val="FF3300"/>
                </a:solidFill>
              </a:rPr>
              <a:t>) </a:t>
            </a:r>
            <a:r>
              <a:rPr lang="en-US" sz="4600" dirty="0" err="1">
                <a:solidFill>
                  <a:srgbClr val="FF3300"/>
                </a:solidFill>
              </a:rPr>
              <a:t>una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cicatriz</a:t>
            </a:r>
            <a:r>
              <a:rPr lang="en-US" sz="4600" dirty="0">
                <a:solidFill>
                  <a:srgbClr val="FF3300"/>
                </a:solidFill>
              </a:rPr>
              <a:t> en la </a:t>
            </a:r>
            <a:r>
              <a:rPr lang="en-US" sz="4600" dirty="0" err="1">
                <a:solidFill>
                  <a:srgbClr val="FF3300"/>
                </a:solidFill>
              </a:rPr>
              <a:t>mejilla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derecha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33796" name="Picture 6" descr="20946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066" y="2492587"/>
            <a:ext cx="5213210" cy="69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16000" y="381000"/>
            <a:ext cx="10187093" cy="1547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____________ (</a:t>
            </a:r>
            <a:r>
              <a:rPr lang="en-US" sz="4600" dirty="0" err="1">
                <a:solidFill>
                  <a:srgbClr val="FF3300"/>
                </a:solidFill>
              </a:rPr>
              <a:t>tener</a:t>
            </a:r>
            <a:r>
              <a:rPr lang="en-US" sz="4600" dirty="0">
                <a:solidFill>
                  <a:srgbClr val="FF3300"/>
                </a:solidFill>
              </a:rPr>
              <a:t>) </a:t>
            </a:r>
            <a:r>
              <a:rPr lang="en-US" sz="4600" dirty="0" err="1">
                <a:solidFill>
                  <a:srgbClr val="FF3300"/>
                </a:solidFill>
              </a:rPr>
              <a:t>aproximadamente</a:t>
            </a:r>
            <a:r>
              <a:rPr lang="en-US" sz="4600" dirty="0">
                <a:solidFill>
                  <a:srgbClr val="FF3300"/>
                </a:solidFill>
              </a:rPr>
              <a:t> 50 </a:t>
            </a:r>
            <a:r>
              <a:rPr lang="en-US" sz="4600" dirty="0" err="1">
                <a:solidFill>
                  <a:srgbClr val="FF3300"/>
                </a:solidFill>
              </a:rPr>
              <a:t>años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" y="0"/>
            <a:ext cx="8882098" cy="5592516"/>
            <a:chOff x="0" y="0"/>
            <a:chExt cx="3934" cy="2477"/>
          </a:xfrm>
        </p:grpSpPr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3934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352258" name="Picture 2" descr="http://sacramentoscoop.com/wp-content/uploads/2009/08/50th-birthday-c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600" y="2133600"/>
            <a:ext cx="7143750" cy="733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8699218" cy="5592516"/>
            <a:chOff x="0" y="0"/>
            <a:chExt cx="3853" cy="2477"/>
          </a:xfrm>
        </p:grpSpPr>
        <p:sp>
          <p:nvSpPr>
            <p:cNvPr id="3584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853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 </a:t>
              </a:r>
            </a:p>
          </p:txBody>
        </p:sp>
      </p:grp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517227" y="650240"/>
            <a:ext cx="8778240" cy="1547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_________________(</a:t>
            </a:r>
            <a:r>
              <a:rPr lang="en-US" sz="4600" dirty="0" err="1">
                <a:solidFill>
                  <a:srgbClr val="FF3300"/>
                </a:solidFill>
              </a:rPr>
              <a:t>llevar</a:t>
            </a:r>
            <a:r>
              <a:rPr lang="en-US" sz="4600" dirty="0">
                <a:solidFill>
                  <a:srgbClr val="FF3300"/>
                </a:solidFill>
              </a:rPr>
              <a:t>) un </a:t>
            </a:r>
            <a:r>
              <a:rPr lang="en-US" sz="4600" dirty="0" err="1">
                <a:solidFill>
                  <a:srgbClr val="FF3300"/>
                </a:solidFill>
              </a:rPr>
              <a:t>traje</a:t>
            </a:r>
            <a:r>
              <a:rPr lang="en-US" sz="4600" dirty="0">
                <a:solidFill>
                  <a:srgbClr val="FF3300"/>
                </a:solidFill>
              </a:rPr>
              <a:t> y </a:t>
            </a:r>
            <a:r>
              <a:rPr lang="en-US" sz="4600" dirty="0" err="1">
                <a:solidFill>
                  <a:srgbClr val="FF3300"/>
                </a:solidFill>
              </a:rPr>
              <a:t>una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corbata</a:t>
            </a:r>
            <a:r>
              <a:rPr lang="en-US" sz="4600" dirty="0">
                <a:solidFill>
                  <a:srgbClr val="FF3300"/>
                </a:solidFill>
              </a:rPr>
              <a:t> de </a:t>
            </a:r>
            <a:r>
              <a:rPr lang="en-US" sz="4600" dirty="0" err="1">
                <a:solidFill>
                  <a:srgbClr val="FF3300"/>
                </a:solidFill>
              </a:rPr>
              <a:t>rayas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35845" name="Picture 8" descr="198737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094" y="2600960"/>
            <a:ext cx="4276231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35847" name="Picture 11" descr="2057835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9387" y="3142827"/>
            <a:ext cx="2235200" cy="35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3306763" y="939800"/>
            <a:ext cx="5641975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</a:rPr>
              <a:t>           sábado.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-355600" y="2667000"/>
            <a:ext cx="125095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chemeClr val="tx1"/>
                </a:solidFill>
              </a:rPr>
              <a:t>frío.</a:t>
            </a: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1325563" y="1612900"/>
            <a:ext cx="1300162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0" y="4699000"/>
            <a:ext cx="125095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chemeClr val="tx1"/>
                </a:solidFill>
              </a:rPr>
              <a:t>Los pájaros                .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140200" y="1752600"/>
            <a:ext cx="18796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E6578D"/>
                </a:solidFill>
              </a:rPr>
              <a:t>(ser)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4368800" y="990600"/>
            <a:ext cx="14224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3EB00"/>
                </a:solidFill>
              </a:rPr>
              <a:t>Era</a:t>
            </a:r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6807200" y="5562600"/>
            <a:ext cx="31496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E6578D"/>
                </a:solidFill>
              </a:rPr>
              <a:t>(cantar)</a:t>
            </a:r>
          </a:p>
        </p:txBody>
      </p:sp>
      <p:sp>
        <p:nvSpPr>
          <p:cNvPr id="17416" name="Rectangle 8"/>
          <p:cNvSpPr>
            <a:spLocks/>
          </p:cNvSpPr>
          <p:nvPr/>
        </p:nvSpPr>
        <p:spPr bwMode="auto">
          <a:xfrm>
            <a:off x="2859088" y="3609975"/>
            <a:ext cx="28956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E6578D"/>
                </a:solidFill>
              </a:rPr>
              <a:t>(hacer)</a:t>
            </a:r>
          </a:p>
        </p:txBody>
      </p:sp>
      <p:sp>
        <p:nvSpPr>
          <p:cNvPr id="17417" name="Rectangle 9"/>
          <p:cNvSpPr>
            <a:spLocks/>
          </p:cNvSpPr>
          <p:nvPr/>
        </p:nvSpPr>
        <p:spPr bwMode="auto">
          <a:xfrm>
            <a:off x="6502400" y="4724400"/>
            <a:ext cx="40132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3EB00"/>
                </a:solidFill>
              </a:rPr>
              <a:t> cantaban</a:t>
            </a: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2387600" y="2743200"/>
            <a:ext cx="23876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3EB00"/>
                </a:solidFill>
              </a:rPr>
              <a:t>Hacía</a:t>
            </a:r>
          </a:p>
        </p:txBody>
      </p:sp>
      <p:sp>
        <p:nvSpPr>
          <p:cNvPr id="17419" name="Rectangle 11"/>
          <p:cNvSpPr>
            <a:spLocks/>
          </p:cNvSpPr>
          <p:nvPr/>
        </p:nvSpPr>
        <p:spPr bwMode="auto">
          <a:xfrm>
            <a:off x="1168400" y="6629400"/>
            <a:ext cx="10618292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 err="1" smtClean="0">
                <a:solidFill>
                  <a:srgbClr val="FFFFFF"/>
                </a:solidFill>
              </a:rPr>
              <a:t>Descripción</a:t>
            </a:r>
            <a:r>
              <a:rPr lang="en-US" sz="7200" dirty="0" smtClean="0">
                <a:solidFill>
                  <a:srgbClr val="FFFFFF"/>
                </a:solidFill>
              </a:rPr>
              <a:t> en el </a:t>
            </a:r>
            <a:r>
              <a:rPr lang="en-US" sz="7200" dirty="0" err="1" smtClean="0">
                <a:solidFill>
                  <a:srgbClr val="FFFFFF"/>
                </a:solidFill>
              </a:rPr>
              <a:t>pasado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17420" name="Rectangle 12"/>
          <p:cNvSpPr>
            <a:spLocks/>
          </p:cNvSpPr>
          <p:nvPr/>
        </p:nvSpPr>
        <p:spPr bwMode="auto">
          <a:xfrm>
            <a:off x="2540000" y="8001000"/>
            <a:ext cx="73660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EL IMPERFECTO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4" presetClass="entr" presetSubtype="261705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261712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261784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entr" presetSubtype="262000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utoUpdateAnimBg="0"/>
      <p:bldP spid="17410" grpId="0" autoUpdateAnimBg="0"/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  <p:bldP spid="17419" grpId="0" autoUpdateAnimBg="0"/>
      <p:bldP spid="1742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83733" y="758614"/>
            <a:ext cx="11270827" cy="2254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 err="1">
                <a:solidFill>
                  <a:srgbClr val="FF3300"/>
                </a:solidFill>
              </a:rPr>
              <a:t>Yo</a:t>
            </a:r>
            <a:r>
              <a:rPr lang="en-US" sz="4600" dirty="0">
                <a:solidFill>
                  <a:srgbClr val="FF3300"/>
                </a:solidFill>
              </a:rPr>
              <a:t> _______________(</a:t>
            </a:r>
            <a:r>
              <a:rPr lang="en-US" sz="4600" dirty="0" err="1">
                <a:solidFill>
                  <a:srgbClr val="FF3300"/>
                </a:solidFill>
              </a:rPr>
              <a:t>reconocer</a:t>
            </a:r>
            <a:r>
              <a:rPr lang="en-US" sz="4600" dirty="0">
                <a:solidFill>
                  <a:srgbClr val="FF3300"/>
                </a:solidFill>
              </a:rPr>
              <a:t>) </a:t>
            </a:r>
            <a:r>
              <a:rPr lang="en-US" sz="4600" dirty="0" err="1">
                <a:solidFill>
                  <a:srgbClr val="FF3300"/>
                </a:solidFill>
              </a:rPr>
              <a:t>su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rostro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pero</a:t>
            </a:r>
            <a:r>
              <a:rPr lang="en-US" sz="4600" dirty="0">
                <a:solidFill>
                  <a:srgbClr val="FF3300"/>
                </a:solidFill>
              </a:rPr>
              <a:t> no ____________(</a:t>
            </a:r>
            <a:r>
              <a:rPr lang="en-US" sz="4600" dirty="0" err="1">
                <a:solidFill>
                  <a:srgbClr val="FF3300"/>
                </a:solidFill>
              </a:rPr>
              <a:t>poder</a:t>
            </a:r>
            <a:r>
              <a:rPr lang="en-US" sz="4600" dirty="0">
                <a:solidFill>
                  <a:srgbClr val="FF3300"/>
                </a:solidFill>
              </a:rPr>
              <a:t>) </a:t>
            </a:r>
            <a:r>
              <a:rPr lang="en-US" sz="4600" dirty="0" err="1">
                <a:solidFill>
                  <a:srgbClr val="FF3300"/>
                </a:solidFill>
              </a:rPr>
              <a:t>recordar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donde</a:t>
            </a:r>
            <a:r>
              <a:rPr lang="en-US" sz="4600" dirty="0">
                <a:solidFill>
                  <a:srgbClr val="FF3300"/>
                </a:solidFill>
              </a:rPr>
              <a:t> lo </a:t>
            </a:r>
            <a:r>
              <a:rPr lang="en-US" sz="4600" dirty="0" err="1">
                <a:solidFill>
                  <a:srgbClr val="FF3300"/>
                </a:solidFill>
              </a:rPr>
              <a:t>había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visto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8699218" cy="5592516"/>
            <a:chOff x="0" y="0"/>
            <a:chExt cx="3853" cy="2477"/>
          </a:xfrm>
        </p:grpSpPr>
        <p:sp>
          <p:nvSpPr>
            <p:cNvPr id="3687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853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 </a:t>
              </a:r>
            </a:p>
          </p:txBody>
        </p:sp>
      </p:grpSp>
      <p:sp>
        <p:nvSpPr>
          <p:cNvPr id="36871" name="AutoShape 10"/>
          <p:cNvSpPr>
            <a:spLocks noChangeArrowheads="1"/>
          </p:cNvSpPr>
          <p:nvPr/>
        </p:nvSpPr>
        <p:spPr bwMode="auto">
          <a:xfrm>
            <a:off x="4009813" y="3251200"/>
            <a:ext cx="4443307" cy="3576320"/>
          </a:xfrm>
          <a:prstGeom prst="cloudCallout">
            <a:avLst>
              <a:gd name="adj1" fmla="val -75458"/>
              <a:gd name="adj2" fmla="val 821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pPr algn="ctr"/>
            <a:endParaRPr lang="en-US"/>
          </a:p>
        </p:txBody>
      </p:sp>
      <p:pic>
        <p:nvPicPr>
          <p:cNvPr id="36872" name="Picture 11" descr="20946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174" y="3901440"/>
            <a:ext cx="1465298" cy="1950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3" name="Picture 12" descr="bd0002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9147" y="3901440"/>
            <a:ext cx="1225974" cy="120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083734" y="758614"/>
            <a:ext cx="10837333" cy="2254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 err="1">
                <a:solidFill>
                  <a:srgbClr val="FF3300"/>
                </a:solidFill>
              </a:rPr>
              <a:t>Yo</a:t>
            </a:r>
            <a:r>
              <a:rPr lang="en-US" sz="4600" dirty="0">
                <a:solidFill>
                  <a:srgbClr val="FF3300"/>
                </a:solidFill>
              </a:rPr>
              <a:t> ______________(</a:t>
            </a:r>
            <a:r>
              <a:rPr lang="en-US" sz="4600" dirty="0" err="1">
                <a:solidFill>
                  <a:srgbClr val="FF3300"/>
                </a:solidFill>
              </a:rPr>
              <a:t>examinar</a:t>
            </a:r>
            <a:r>
              <a:rPr lang="en-US" sz="4600" dirty="0">
                <a:solidFill>
                  <a:srgbClr val="FF3300"/>
                </a:solidFill>
              </a:rPr>
              <a:t>) </a:t>
            </a:r>
            <a:r>
              <a:rPr lang="en-US" sz="4600" dirty="0" err="1">
                <a:solidFill>
                  <a:srgbClr val="FF3300"/>
                </a:solidFill>
              </a:rPr>
              <a:t>su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rostro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cuando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alguien</a:t>
            </a:r>
            <a:r>
              <a:rPr lang="en-US" sz="4600" dirty="0">
                <a:solidFill>
                  <a:srgbClr val="FF3300"/>
                </a:solidFill>
              </a:rPr>
              <a:t> _____________(</a:t>
            </a:r>
            <a:r>
              <a:rPr lang="en-US" sz="4600" dirty="0" err="1">
                <a:solidFill>
                  <a:srgbClr val="FF3300"/>
                </a:solidFill>
              </a:rPr>
              <a:t>tocar</a:t>
            </a:r>
            <a:r>
              <a:rPr lang="en-US" sz="4600" dirty="0">
                <a:solidFill>
                  <a:srgbClr val="FF3300"/>
                </a:solidFill>
              </a:rPr>
              <a:t>) el timbre.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37892" name="Picture 6" descr="14982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67" y="3034453"/>
            <a:ext cx="495808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37894" name="Picture 10" descr="205673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1013" y="4118187"/>
            <a:ext cx="3901440" cy="38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42347" y="650240"/>
            <a:ext cx="7802880" cy="1547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(</a:t>
            </a:r>
            <a:r>
              <a:rPr lang="en-US" sz="4600" dirty="0" err="1">
                <a:solidFill>
                  <a:srgbClr val="FF3300"/>
                </a:solidFill>
              </a:rPr>
              <a:t>yo</a:t>
            </a:r>
            <a:r>
              <a:rPr lang="en-US" sz="4600" dirty="0">
                <a:solidFill>
                  <a:srgbClr val="FF3300"/>
                </a:solidFill>
              </a:rPr>
              <a:t>)____________________(</a:t>
            </a:r>
            <a:r>
              <a:rPr lang="en-US" sz="4600" dirty="0" err="1">
                <a:solidFill>
                  <a:srgbClr val="FF3300"/>
                </a:solidFill>
              </a:rPr>
              <a:t>levantarse</a:t>
            </a:r>
            <a:r>
              <a:rPr lang="en-US" sz="4600" dirty="0">
                <a:solidFill>
                  <a:srgbClr val="FF3300"/>
                </a:solidFill>
              </a:rPr>
              <a:t>),</a:t>
            </a:r>
            <a:r>
              <a:rPr lang="en-US" dirty="0"/>
              <a:t> </a:t>
            </a:r>
          </a:p>
        </p:txBody>
      </p:sp>
      <p:pic>
        <p:nvPicPr>
          <p:cNvPr id="38916" name="Picture 5" descr="Ch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0" y="2492587"/>
            <a:ext cx="5527040" cy="534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83734" y="758613"/>
            <a:ext cx="9861973" cy="8392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_______________(</a:t>
            </a:r>
            <a:r>
              <a:rPr lang="en-US" sz="4600" dirty="0" err="1">
                <a:solidFill>
                  <a:srgbClr val="FF3300"/>
                </a:solidFill>
              </a:rPr>
              <a:t>ir</a:t>
            </a:r>
            <a:r>
              <a:rPr lang="en-US" sz="4600" dirty="0">
                <a:solidFill>
                  <a:srgbClr val="FF3300"/>
                </a:solidFill>
              </a:rPr>
              <a:t>) a la </a:t>
            </a:r>
            <a:r>
              <a:rPr lang="en-US" sz="4600" dirty="0" err="1">
                <a:solidFill>
                  <a:srgbClr val="FF3300"/>
                </a:solidFill>
              </a:rPr>
              <a:t>puerta</a:t>
            </a:r>
            <a:r>
              <a:rPr lang="en-US" sz="4600" dirty="0">
                <a:solidFill>
                  <a:srgbClr val="FF3300"/>
                </a:solidFill>
              </a:rPr>
              <a:t> y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" y="0"/>
            <a:ext cx="9218507" cy="5592516"/>
            <a:chOff x="0" y="0"/>
            <a:chExt cx="4083" cy="2477"/>
          </a:xfrm>
        </p:grpSpPr>
        <p:sp>
          <p:nvSpPr>
            <p:cNvPr id="39943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4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083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39942" name="Picture 8" descr="21162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1" y="2059093"/>
            <a:ext cx="5314809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059093" y="758613"/>
            <a:ext cx="7802880" cy="8392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la _______________ (</a:t>
            </a:r>
            <a:r>
              <a:rPr lang="en-US" sz="4600" dirty="0" err="1">
                <a:solidFill>
                  <a:srgbClr val="FF3300"/>
                </a:solidFill>
              </a:rPr>
              <a:t>abrir</a:t>
            </a:r>
            <a:r>
              <a:rPr lang="en-US" sz="4600" dirty="0">
                <a:solidFill>
                  <a:srgbClr val="FF3300"/>
                </a:solidFill>
              </a:rPr>
              <a:t>).</a:t>
            </a:r>
          </a:p>
        </p:txBody>
      </p:sp>
      <p:pic>
        <p:nvPicPr>
          <p:cNvPr id="40964" name="Picture 6" descr="Opening%20Door%20Resiz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467" y="2059094"/>
            <a:ext cx="7202311" cy="515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083733" y="758613"/>
            <a:ext cx="9753600" cy="1547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  <a:cs typeface="Arial" charset="0"/>
              </a:rPr>
              <a:t>«</a:t>
            </a:r>
            <a:r>
              <a:rPr lang="en-US" sz="4600" dirty="0">
                <a:solidFill>
                  <a:srgbClr val="FF3300"/>
                </a:solidFill>
              </a:rPr>
              <a:t>¡Ay </a:t>
            </a:r>
            <a:r>
              <a:rPr lang="en-US" sz="4600" dirty="0" err="1">
                <a:solidFill>
                  <a:srgbClr val="FF3300"/>
                </a:solidFill>
              </a:rPr>
              <a:t>dios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mío</a:t>
            </a:r>
            <a:r>
              <a:rPr lang="en-US" sz="4600" dirty="0">
                <a:solidFill>
                  <a:srgbClr val="FF3300"/>
                </a:solidFill>
              </a:rPr>
              <a:t>! 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»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yo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_______________(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gritar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).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8699218" cy="5592516"/>
            <a:chOff x="0" y="0"/>
            <a:chExt cx="3853" cy="2477"/>
          </a:xfrm>
        </p:grpSpPr>
        <p:sp>
          <p:nvSpPr>
            <p:cNvPr id="4199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9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853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41989" name="Picture 6" descr="22405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067" y="2709333"/>
            <a:ext cx="4276231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4551680" y="3251201"/>
            <a:ext cx="2600960" cy="142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¡Ay dios mío!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216747" y="1"/>
            <a:ext cx="12679680" cy="2254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  <a:cs typeface="Arial" charset="0"/>
              </a:rPr>
              <a:t>¡El</a:t>
            </a:r>
            <a:r>
              <a:rPr lang="en-US" sz="4600" dirty="0">
                <a:cs typeface="Arial" charset="0"/>
              </a:rPr>
              <a:t> 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hombre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que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_______________(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esperar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)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afuera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______________(ser) el hombre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que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yo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había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visto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en el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periódico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!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43014" name="Picture 9" descr="21155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694" y="2275840"/>
            <a:ext cx="505516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083733" y="758614"/>
            <a:ext cx="9645227" cy="2254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  <a:cs typeface="Arial" charset="0"/>
              </a:rPr>
              <a:t>Mi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grito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__________________(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asustar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) a mi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esposa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.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322365" cy="5592516"/>
            <a:chOff x="0" y="0"/>
            <a:chExt cx="4129" cy="2477"/>
          </a:xfrm>
        </p:grpSpPr>
        <p:sp>
          <p:nvSpPr>
            <p:cNvPr id="4403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4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129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44038" name="Picture 7" descr="218467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454" y="3034453"/>
            <a:ext cx="473681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75360" y="1"/>
            <a:ext cx="10728960" cy="29628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  <a:cs typeface="Arial" charset="0"/>
              </a:rPr>
              <a:t>Ella</a:t>
            </a:r>
            <a:r>
              <a:rPr lang="en-US" sz="4600" dirty="0">
                <a:cs typeface="Arial" charset="0"/>
              </a:rPr>
              <a:t> 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_________________(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levantarse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)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inmediatamente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y __________________(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bajar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)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las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escaleras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.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45063" name="Picture 13" descr="192146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347" y="3034453"/>
            <a:ext cx="3705014" cy="49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5" descr="j04039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6134" y="3576320"/>
            <a:ext cx="3041227" cy="314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Line 16"/>
          <p:cNvSpPr>
            <a:spLocks noChangeShapeType="1"/>
          </p:cNvSpPr>
          <p:nvPr/>
        </p:nvSpPr>
        <p:spPr bwMode="auto">
          <a:xfrm flipH="1">
            <a:off x="7911254" y="3901440"/>
            <a:ext cx="1408853" cy="97536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083733" y="758613"/>
            <a:ext cx="10295467" cy="1547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  <a:cs typeface="Arial" charset="0"/>
              </a:rPr>
              <a:t>«</a:t>
            </a:r>
            <a:r>
              <a:rPr lang="en-US" sz="4600" dirty="0">
                <a:solidFill>
                  <a:srgbClr val="FF3300"/>
                </a:solidFill>
              </a:rPr>
              <a:t>¿</a:t>
            </a:r>
            <a:r>
              <a:rPr lang="en-US" sz="4600" dirty="0" err="1">
                <a:solidFill>
                  <a:srgbClr val="FF3300"/>
                </a:solidFill>
              </a:rPr>
              <a:t>Quién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está</a:t>
            </a:r>
            <a:r>
              <a:rPr lang="en-US" sz="4600" dirty="0">
                <a:solidFill>
                  <a:srgbClr val="FF3300"/>
                </a:solidFill>
              </a:rPr>
              <a:t> en la </a:t>
            </a:r>
            <a:r>
              <a:rPr lang="en-US" sz="4600" dirty="0" err="1">
                <a:solidFill>
                  <a:srgbClr val="FF3300"/>
                </a:solidFill>
              </a:rPr>
              <a:t>puerta</a:t>
            </a:r>
            <a:r>
              <a:rPr lang="en-US" sz="4600" dirty="0">
                <a:solidFill>
                  <a:srgbClr val="FF3300"/>
                </a:solidFill>
              </a:rPr>
              <a:t>?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»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ella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me _______________(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preguntar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).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8699218" cy="5592516"/>
            <a:chOff x="0" y="0"/>
            <a:chExt cx="3853" cy="2477"/>
          </a:xfrm>
        </p:grpSpPr>
        <p:sp>
          <p:nvSpPr>
            <p:cNvPr id="460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853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 </a:t>
              </a:r>
            </a:p>
          </p:txBody>
        </p:sp>
      </p:grpSp>
      <p:sp>
        <p:nvSpPr>
          <p:cNvPr id="46085" name="AutoShape 8"/>
          <p:cNvSpPr>
            <a:spLocks noChangeArrowheads="1"/>
          </p:cNvSpPr>
          <p:nvPr/>
        </p:nvSpPr>
        <p:spPr bwMode="auto">
          <a:xfrm>
            <a:off x="541867" y="3251200"/>
            <a:ext cx="5310293" cy="3467947"/>
          </a:xfrm>
          <a:prstGeom prst="wedgeEllipseCallout">
            <a:avLst>
              <a:gd name="adj1" fmla="val -44259"/>
              <a:gd name="adj2" fmla="val 64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ctr"/>
            <a:r>
              <a:rPr lang="en-US" sz="5700" dirty="0"/>
              <a:t>¿</a:t>
            </a:r>
            <a:r>
              <a:rPr lang="en-US" sz="5700" dirty="0" err="1"/>
              <a:t>Quién</a:t>
            </a:r>
            <a:r>
              <a:rPr lang="en-US" sz="5700" dirty="0"/>
              <a:t> </a:t>
            </a:r>
            <a:r>
              <a:rPr lang="en-US" sz="5700" dirty="0" err="1"/>
              <a:t>está</a:t>
            </a:r>
            <a:r>
              <a:rPr lang="en-US" sz="5700" dirty="0"/>
              <a:t> en la </a:t>
            </a:r>
            <a:r>
              <a:rPr lang="en-US" sz="5700" dirty="0" err="1"/>
              <a:t>puerta</a:t>
            </a:r>
            <a:r>
              <a:rPr lang="en-US" sz="5700" dirty="0"/>
              <a:t>?</a:t>
            </a:r>
          </a:p>
        </p:txBody>
      </p:sp>
      <p:pic>
        <p:nvPicPr>
          <p:cNvPr id="46087" name="Picture 10" descr="bd0002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5894" y="3359574"/>
            <a:ext cx="4985173" cy="48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MCj04238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01440" cy="36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MCj042384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0" y="990600"/>
            <a:ext cx="3623734" cy="379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MCj042445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0" y="1524000"/>
            <a:ext cx="4876800" cy="398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06400" y="4114800"/>
            <a:ext cx="3576320" cy="15470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algn="ctr"/>
            <a:r>
              <a:rPr lang="en-US" sz="4600" b="1" dirty="0" err="1">
                <a:solidFill>
                  <a:srgbClr val="FF3300"/>
                </a:solidFill>
              </a:rPr>
              <a:t>Estaba</a:t>
            </a:r>
            <a:r>
              <a:rPr lang="en-US" sz="4600" b="1" dirty="0">
                <a:solidFill>
                  <a:srgbClr val="FF3300"/>
                </a:solidFill>
              </a:rPr>
              <a:t> </a:t>
            </a:r>
          </a:p>
          <a:p>
            <a:pPr algn="ctr"/>
            <a:r>
              <a:rPr lang="en-US" sz="4600" b="1" dirty="0" err="1">
                <a:solidFill>
                  <a:srgbClr val="FF3300"/>
                </a:solidFill>
              </a:rPr>
              <a:t>triste</a:t>
            </a:r>
            <a:r>
              <a:rPr lang="en-US" sz="4600" b="1" dirty="0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4597400" y="4953000"/>
            <a:ext cx="3576320" cy="15470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algn="ctr"/>
            <a:r>
              <a:rPr lang="en-US" sz="4600" b="1" dirty="0" err="1">
                <a:solidFill>
                  <a:srgbClr val="FF3300"/>
                </a:solidFill>
              </a:rPr>
              <a:t>Estaba</a:t>
            </a:r>
            <a:r>
              <a:rPr lang="en-US" sz="4600" b="1" dirty="0">
                <a:solidFill>
                  <a:srgbClr val="FF3300"/>
                </a:solidFill>
              </a:rPr>
              <a:t> </a:t>
            </a:r>
          </a:p>
          <a:p>
            <a:pPr algn="ctr"/>
            <a:r>
              <a:rPr lang="en-US" sz="4600" b="1" dirty="0" err="1">
                <a:solidFill>
                  <a:srgbClr val="FF3300"/>
                </a:solidFill>
              </a:rPr>
              <a:t>contento</a:t>
            </a:r>
            <a:r>
              <a:rPr lang="en-US" sz="4600" b="1" dirty="0">
                <a:solidFill>
                  <a:srgbClr val="FF3300"/>
                </a:solidFill>
              </a:rPr>
              <a:t>/a. 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8864600" y="5562600"/>
            <a:ext cx="3576320" cy="15470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algn="ctr"/>
            <a:r>
              <a:rPr lang="en-US" sz="4600" b="1" dirty="0" err="1">
                <a:solidFill>
                  <a:srgbClr val="FF3300"/>
                </a:solidFill>
              </a:rPr>
              <a:t>Estaba</a:t>
            </a:r>
            <a:r>
              <a:rPr lang="en-US" sz="4600" b="1" dirty="0">
                <a:solidFill>
                  <a:srgbClr val="FF3300"/>
                </a:solidFill>
              </a:rPr>
              <a:t> </a:t>
            </a:r>
          </a:p>
          <a:p>
            <a:pPr algn="ctr"/>
            <a:r>
              <a:rPr lang="en-US" sz="4600" b="1" dirty="0" err="1">
                <a:solidFill>
                  <a:srgbClr val="FF3300"/>
                </a:solidFill>
              </a:rPr>
              <a:t>enojado</a:t>
            </a:r>
            <a:r>
              <a:rPr lang="en-US" sz="4600" b="1" dirty="0">
                <a:solidFill>
                  <a:srgbClr val="FF3300"/>
                </a:solidFill>
              </a:rPr>
              <a:t>/a. </a:t>
            </a:r>
          </a:p>
        </p:txBody>
      </p:sp>
      <p:sp>
        <p:nvSpPr>
          <p:cNvPr id="9" name="Rectangle 11"/>
          <p:cNvSpPr>
            <a:spLocks/>
          </p:cNvSpPr>
          <p:nvPr/>
        </p:nvSpPr>
        <p:spPr bwMode="auto">
          <a:xfrm>
            <a:off x="0" y="7162800"/>
            <a:ext cx="12663723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</a:rPr>
              <a:t>Descripción</a:t>
            </a:r>
            <a:r>
              <a:rPr lang="en-US" sz="6600" dirty="0" smtClean="0">
                <a:solidFill>
                  <a:srgbClr val="C00000"/>
                </a:solidFill>
              </a:rPr>
              <a:t> del </a:t>
            </a:r>
            <a:r>
              <a:rPr lang="en-US" sz="6600" dirty="0" err="1" smtClean="0">
                <a:solidFill>
                  <a:srgbClr val="C00000"/>
                </a:solidFill>
              </a:rPr>
              <a:t>estado</a:t>
            </a:r>
            <a:r>
              <a:rPr lang="en-US" sz="6600" dirty="0" smtClean="0">
                <a:solidFill>
                  <a:srgbClr val="C00000"/>
                </a:solidFill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</a:rPr>
              <a:t>emocional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10" name="Rectangle 12"/>
          <p:cNvSpPr>
            <a:spLocks/>
          </p:cNvSpPr>
          <p:nvPr/>
        </p:nvSpPr>
        <p:spPr bwMode="auto">
          <a:xfrm>
            <a:off x="2540000" y="8001000"/>
            <a:ext cx="7387022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>
                <a:solidFill>
                  <a:srgbClr val="00FFFF"/>
                </a:solidFill>
              </a:rPr>
              <a:t>EL IMPERFECTO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entr" presetSubtype="262000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 autoUpdateAnimBg="0"/>
      <p:bldP spid="62471" grpId="0" animBg="1" autoUpdateAnimBg="0"/>
      <p:bldP spid="62472" grpId="0" animBg="1" autoUpdateAnimBg="0"/>
      <p:bldP spid="9" grpId="0" autoUpdateAnimBg="0"/>
      <p:bldP spid="1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08853" y="433493"/>
            <a:ext cx="10078720" cy="154708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___________________(ser) </a:t>
            </a:r>
            <a:r>
              <a:rPr lang="en-US" sz="4600" dirty="0" err="1">
                <a:solidFill>
                  <a:srgbClr val="FF3300"/>
                </a:solidFill>
              </a:rPr>
              <a:t>las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ocho</a:t>
            </a:r>
            <a:r>
              <a:rPr lang="en-US" sz="4600" dirty="0">
                <a:solidFill>
                  <a:srgbClr val="FF3300"/>
                </a:solidFill>
              </a:rPr>
              <a:t> de la </a:t>
            </a:r>
            <a:r>
              <a:rPr lang="en-US" sz="4600" dirty="0" err="1">
                <a:solidFill>
                  <a:srgbClr val="FF3300"/>
                </a:solidFill>
              </a:rPr>
              <a:t>mañana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322365" cy="5592516"/>
            <a:chOff x="0" y="0"/>
            <a:chExt cx="4129" cy="2477"/>
          </a:xfrm>
        </p:grpSpPr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8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129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4581" name="Picture 6" descr="22605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947" y="2167467"/>
            <a:ext cx="5511236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334933" y="8236373"/>
            <a:ext cx="3251200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Eran</a:t>
            </a:r>
            <a:endParaRPr lang="en-US" sz="77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433493" y="433494"/>
            <a:ext cx="11704320" cy="2254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________________ (</a:t>
            </a:r>
            <a:r>
              <a:rPr lang="en-US" sz="4600" dirty="0" err="1">
                <a:solidFill>
                  <a:srgbClr val="FF3300"/>
                </a:solidFill>
              </a:rPr>
              <a:t>hacer</a:t>
            </a:r>
            <a:r>
              <a:rPr lang="en-US" sz="4600" dirty="0">
                <a:solidFill>
                  <a:srgbClr val="FF3300"/>
                </a:solidFill>
              </a:rPr>
              <a:t>) un sol </a:t>
            </a:r>
            <a:r>
              <a:rPr lang="en-US" sz="4600" dirty="0" err="1">
                <a:solidFill>
                  <a:srgbClr val="FF3300"/>
                </a:solidFill>
              </a:rPr>
              <a:t>hermoso</a:t>
            </a:r>
            <a:r>
              <a:rPr lang="en-US" sz="4600" dirty="0">
                <a:solidFill>
                  <a:srgbClr val="FF3300"/>
                </a:solidFill>
              </a:rPr>
              <a:t>.  No _____________(</a:t>
            </a:r>
            <a:r>
              <a:rPr lang="en-US" sz="4600" dirty="0" err="1">
                <a:solidFill>
                  <a:srgbClr val="FF3300"/>
                </a:solidFill>
              </a:rPr>
              <a:t>haber</a:t>
            </a:r>
            <a:r>
              <a:rPr lang="en-US" sz="4600" dirty="0">
                <a:solidFill>
                  <a:srgbClr val="FF3300"/>
                </a:solidFill>
              </a:rPr>
              <a:t>) </a:t>
            </a:r>
            <a:r>
              <a:rPr lang="en-US" sz="4600" dirty="0" err="1">
                <a:solidFill>
                  <a:srgbClr val="FF3300"/>
                </a:solidFill>
              </a:rPr>
              <a:t>ni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una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nube</a:t>
            </a:r>
            <a:r>
              <a:rPr lang="en-US" sz="4600" dirty="0">
                <a:solidFill>
                  <a:srgbClr val="FF3300"/>
                </a:solidFill>
              </a:rPr>
              <a:t> en el </a:t>
            </a:r>
            <a:r>
              <a:rPr lang="en-US" sz="4600" dirty="0" err="1">
                <a:solidFill>
                  <a:srgbClr val="FF3300"/>
                </a:solidFill>
              </a:rPr>
              <a:t>cielo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" y="0"/>
            <a:ext cx="9209476" cy="4292036"/>
            <a:chOff x="0" y="0"/>
            <a:chExt cx="4079" cy="1901"/>
          </a:xfrm>
        </p:grpSpPr>
        <p:sp>
          <p:nvSpPr>
            <p:cNvPr id="2560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09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079" cy="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273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5605" name="Picture 9" descr="200116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587" y="2600960"/>
            <a:ext cx="7802880" cy="595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167467" y="8669867"/>
            <a:ext cx="3251200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Hacía</a:t>
            </a:r>
            <a:endParaRPr lang="en-US" sz="7700" dirty="0">
              <a:solidFill>
                <a:srgbClr val="FF3300"/>
              </a:solidFill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152640" y="8453120"/>
            <a:ext cx="3251200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había</a:t>
            </a:r>
            <a:endParaRPr lang="en-US" sz="77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utoUpdateAnimBg="0"/>
      <p:bldP spid="3482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41867" y="433494"/>
            <a:ext cx="12462933" cy="2254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Mi</a:t>
            </a:r>
            <a:r>
              <a:rPr lang="en-US" sz="4600" dirty="0"/>
              <a:t> </a:t>
            </a:r>
            <a:r>
              <a:rPr lang="en-US" sz="4600" dirty="0" err="1">
                <a:solidFill>
                  <a:srgbClr val="FF3300"/>
                </a:solidFill>
              </a:rPr>
              <a:t>esposa</a:t>
            </a:r>
            <a:r>
              <a:rPr lang="en-US" sz="4600" dirty="0">
                <a:solidFill>
                  <a:srgbClr val="FF3300"/>
                </a:solidFill>
              </a:rPr>
              <a:t> __________________(</a:t>
            </a:r>
            <a:r>
              <a:rPr lang="en-US" sz="4600" dirty="0" err="1">
                <a:solidFill>
                  <a:srgbClr val="FF3300"/>
                </a:solidFill>
              </a:rPr>
              <a:t>estar</a:t>
            </a:r>
            <a:r>
              <a:rPr lang="en-US" sz="4600" dirty="0">
                <a:solidFill>
                  <a:srgbClr val="FF3300"/>
                </a:solidFill>
              </a:rPr>
              <a:t>) en </a:t>
            </a:r>
            <a:r>
              <a:rPr lang="en-US" sz="4600" dirty="0" err="1">
                <a:solidFill>
                  <a:srgbClr val="FF3300"/>
                </a:solidFill>
              </a:rPr>
              <a:t>nuestro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dormitorio</a:t>
            </a:r>
            <a:r>
              <a:rPr lang="en-US" sz="4600" dirty="0">
                <a:solidFill>
                  <a:srgbClr val="FF3300"/>
                </a:solidFill>
              </a:rPr>
              <a:t>.  Ella __________________  (</a:t>
            </a:r>
            <a:r>
              <a:rPr lang="en-US" sz="4600" dirty="0" err="1">
                <a:solidFill>
                  <a:srgbClr val="FF3300"/>
                </a:solidFill>
              </a:rPr>
              <a:t>dormir</a:t>
            </a:r>
            <a:r>
              <a:rPr lang="en-US" sz="4600" dirty="0">
                <a:solidFill>
                  <a:srgbClr val="FF3300"/>
                </a:solidFill>
              </a:rPr>
              <a:t>).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" y="0"/>
            <a:ext cx="8818880" cy="1625600"/>
            <a:chOff x="0" y="0"/>
            <a:chExt cx="3906" cy="720"/>
          </a:xfrm>
        </p:grpSpPr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90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9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6629" name="Picture 8" descr="j0408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840" y="2600961"/>
            <a:ext cx="8344747" cy="558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300480" y="8236373"/>
            <a:ext cx="3251200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estaba</a:t>
            </a:r>
            <a:endParaRPr lang="en-US" sz="7700" dirty="0">
              <a:solidFill>
                <a:srgbClr val="FF3300"/>
              </a:solidFill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502400" y="8236373"/>
            <a:ext cx="4226560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dormía</a:t>
            </a:r>
            <a:endParaRPr lang="en-US" sz="77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utoUpdateAnimBg="0"/>
      <p:bldP spid="3585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08853" y="433493"/>
            <a:ext cx="9645227" cy="8392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 err="1">
                <a:solidFill>
                  <a:srgbClr val="FF3300"/>
                </a:solidFill>
              </a:rPr>
              <a:t>Yo</a:t>
            </a:r>
            <a:r>
              <a:rPr lang="en-US" sz="4600" dirty="0">
                <a:solidFill>
                  <a:srgbClr val="FF3300"/>
                </a:solidFill>
              </a:rPr>
              <a:t> _______________(</a:t>
            </a:r>
            <a:r>
              <a:rPr lang="en-US" sz="4600" dirty="0" err="1">
                <a:solidFill>
                  <a:srgbClr val="FF3300"/>
                </a:solidFill>
              </a:rPr>
              <a:t>ir</a:t>
            </a:r>
            <a:r>
              <a:rPr lang="en-US" sz="4600" dirty="0">
                <a:solidFill>
                  <a:srgbClr val="FF3300"/>
                </a:solidFill>
              </a:rPr>
              <a:t>) al </a:t>
            </a:r>
            <a:r>
              <a:rPr lang="en-US" sz="4600" dirty="0" err="1">
                <a:solidFill>
                  <a:srgbClr val="FF3300"/>
                </a:solidFill>
              </a:rPr>
              <a:t>salón</a:t>
            </a:r>
            <a:r>
              <a:rPr lang="en-US" sz="4600" dirty="0">
                <a:solidFill>
                  <a:srgbClr val="FF3300"/>
                </a:solidFill>
              </a:rPr>
              <a:t>,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27652" name="Picture 8" descr="j0230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80" y="1408854"/>
            <a:ext cx="6502400" cy="69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334933" y="8236373"/>
            <a:ext cx="3251200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fui</a:t>
            </a:r>
            <a:endParaRPr lang="en-US" sz="77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33973" y="1083733"/>
            <a:ext cx="8344747" cy="1547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_____________(</a:t>
            </a:r>
            <a:r>
              <a:rPr lang="en-US" sz="4600" dirty="0" err="1">
                <a:solidFill>
                  <a:srgbClr val="FF3300"/>
                </a:solidFill>
              </a:rPr>
              <a:t>coger</a:t>
            </a:r>
            <a:r>
              <a:rPr lang="en-US" sz="4600" dirty="0">
                <a:solidFill>
                  <a:srgbClr val="FF3300"/>
                </a:solidFill>
              </a:rPr>
              <a:t>) el </a:t>
            </a:r>
            <a:r>
              <a:rPr lang="en-US" sz="4600" dirty="0" err="1">
                <a:solidFill>
                  <a:srgbClr val="FF3300"/>
                </a:solidFill>
              </a:rPr>
              <a:t>periódico</a:t>
            </a:r>
            <a:r>
              <a:rPr lang="en-US" sz="4600" dirty="0">
                <a:solidFill>
                  <a:srgbClr val="FF3300"/>
                </a:solidFill>
              </a:rPr>
              <a:t>,</a:t>
            </a:r>
            <a:r>
              <a:rPr lang="en-US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28675" name="Picture 3" descr="j0371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480" y="3467947"/>
            <a:ext cx="5960533" cy="524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j0097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6133" y="3359573"/>
            <a:ext cx="3513102" cy="379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876800" y="8128000"/>
            <a:ext cx="3251200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cogí</a:t>
            </a:r>
            <a:endParaRPr lang="en-US" sz="77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842347" y="1083733"/>
            <a:ext cx="8344747" cy="1547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______________(</a:t>
            </a:r>
            <a:r>
              <a:rPr lang="en-US" sz="4600" dirty="0" err="1">
                <a:solidFill>
                  <a:srgbClr val="FF3300"/>
                </a:solidFill>
              </a:rPr>
              <a:t>instalarse</a:t>
            </a:r>
            <a:r>
              <a:rPr lang="en-US" sz="4600" dirty="0">
                <a:solidFill>
                  <a:srgbClr val="FF3300"/>
                </a:solidFill>
              </a:rPr>
              <a:t>) en mi </a:t>
            </a:r>
            <a:r>
              <a:rPr lang="en-US" sz="4600" dirty="0" err="1">
                <a:solidFill>
                  <a:srgbClr val="FF3300"/>
                </a:solidFill>
              </a:rPr>
              <a:t>sillón</a:t>
            </a:r>
            <a:r>
              <a:rPr lang="en-US" sz="4600" dirty="0">
                <a:solidFill>
                  <a:srgbClr val="FF3300"/>
                </a:solidFill>
              </a:rPr>
              <a:t>, </a:t>
            </a:r>
          </a:p>
        </p:txBody>
      </p:sp>
      <p:pic>
        <p:nvPicPr>
          <p:cNvPr id="29699" name="Picture 4" descr="hh0166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827" y="3251200"/>
            <a:ext cx="5655734" cy="493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1842347" y="3251200"/>
            <a:ext cx="3142827" cy="1408853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034453" y="8236373"/>
            <a:ext cx="6827520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>
                <a:solidFill>
                  <a:srgbClr val="FF3300"/>
                </a:solidFill>
              </a:rPr>
              <a:t>me </a:t>
            </a:r>
            <a:r>
              <a:rPr lang="en-US" sz="7700" dirty="0" err="1">
                <a:solidFill>
                  <a:srgbClr val="FF3300"/>
                </a:solidFill>
              </a:rPr>
              <a:t>instalé</a:t>
            </a:r>
            <a:endParaRPr lang="en-US" sz="77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17227" y="541866"/>
            <a:ext cx="9103360" cy="8392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y ___________(</a:t>
            </a:r>
            <a:r>
              <a:rPr lang="en-US" sz="4600" dirty="0" err="1">
                <a:solidFill>
                  <a:srgbClr val="FF3300"/>
                </a:solidFill>
              </a:rPr>
              <a:t>empezar</a:t>
            </a:r>
            <a:r>
              <a:rPr lang="en-US" sz="4600" dirty="0">
                <a:solidFill>
                  <a:srgbClr val="FF3300"/>
                </a:solidFill>
              </a:rPr>
              <a:t>) a leer.</a:t>
            </a:r>
          </a:p>
        </p:txBody>
      </p:sp>
      <p:pic>
        <p:nvPicPr>
          <p:cNvPr id="30723" name="Picture 4" descr="j0292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07" y="1625600"/>
            <a:ext cx="704426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551680" y="7802880"/>
            <a:ext cx="3901440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empecé</a:t>
            </a:r>
            <a:endParaRPr lang="en-US" sz="77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300480" y="325121"/>
            <a:ext cx="9536853" cy="29628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 err="1">
                <a:solidFill>
                  <a:srgbClr val="FF3300"/>
                </a:solidFill>
              </a:rPr>
              <a:t>Mientras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yo</a:t>
            </a:r>
            <a:r>
              <a:rPr lang="en-US" sz="4600" dirty="0">
                <a:solidFill>
                  <a:srgbClr val="FF3300"/>
                </a:solidFill>
              </a:rPr>
              <a:t> __________(leer), mi </a:t>
            </a:r>
            <a:r>
              <a:rPr lang="en-US" sz="4600" dirty="0" err="1">
                <a:solidFill>
                  <a:srgbClr val="FF3300"/>
                </a:solidFill>
              </a:rPr>
              <a:t>hija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nos</a:t>
            </a:r>
            <a:r>
              <a:rPr lang="en-US" sz="4600" dirty="0">
                <a:solidFill>
                  <a:srgbClr val="FF3300"/>
                </a:solidFill>
              </a:rPr>
              <a:t> ______________(</a:t>
            </a:r>
            <a:r>
              <a:rPr lang="en-US" sz="4600" dirty="0" err="1">
                <a:solidFill>
                  <a:srgbClr val="FF3300"/>
                </a:solidFill>
              </a:rPr>
              <a:t>preparar</a:t>
            </a:r>
            <a:r>
              <a:rPr lang="en-US" sz="4600" dirty="0">
                <a:solidFill>
                  <a:srgbClr val="FF3300"/>
                </a:solidFill>
              </a:rPr>
              <a:t>) el </a:t>
            </a:r>
            <a:r>
              <a:rPr lang="en-US" sz="4600" dirty="0" err="1">
                <a:solidFill>
                  <a:srgbClr val="FF3300"/>
                </a:solidFill>
              </a:rPr>
              <a:t>desayuno</a:t>
            </a:r>
            <a:r>
              <a:rPr lang="en-US" sz="4600" dirty="0">
                <a:solidFill>
                  <a:srgbClr val="FF3300"/>
                </a:solidFill>
              </a:rPr>
              <a:t> en la </a:t>
            </a:r>
            <a:r>
              <a:rPr lang="en-US" sz="4600" dirty="0" err="1">
                <a:solidFill>
                  <a:srgbClr val="FF3300"/>
                </a:solidFill>
              </a:rPr>
              <a:t>cocina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31747" name="Picture 3" descr="j03478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733" y="3467948"/>
            <a:ext cx="4768427" cy="409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fd0159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7520" y="3467946"/>
            <a:ext cx="5093547" cy="456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300480" y="8236373"/>
            <a:ext cx="3251200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leía</a:t>
            </a:r>
            <a:endParaRPr lang="en-US" sz="7700" dirty="0">
              <a:solidFill>
                <a:srgbClr val="FF3300"/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935893" y="8128000"/>
            <a:ext cx="5201920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preparaba</a:t>
            </a:r>
            <a:endParaRPr lang="en-US" sz="77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utoUpdateAnimBg="0"/>
      <p:bldP spid="4199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25120" y="1"/>
            <a:ext cx="11704320" cy="29628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 err="1">
                <a:solidFill>
                  <a:srgbClr val="FF3300"/>
                </a:solidFill>
              </a:rPr>
              <a:t>Yo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smtClean="0">
                <a:solidFill>
                  <a:srgbClr val="FF3300"/>
                </a:solidFill>
              </a:rPr>
              <a:t>______________(leer) </a:t>
            </a:r>
            <a:r>
              <a:rPr lang="en-US" sz="4600" dirty="0">
                <a:solidFill>
                  <a:srgbClr val="FF3300"/>
                </a:solidFill>
              </a:rPr>
              <a:t>la </a:t>
            </a:r>
            <a:r>
              <a:rPr lang="en-US" sz="4600" dirty="0" err="1">
                <a:solidFill>
                  <a:srgbClr val="FF3300"/>
                </a:solidFill>
              </a:rPr>
              <a:t>página</a:t>
            </a:r>
            <a:r>
              <a:rPr lang="en-US" sz="4600" dirty="0">
                <a:solidFill>
                  <a:srgbClr val="FF3300"/>
                </a:solidFill>
              </a:rPr>
              <a:t> con los </a:t>
            </a:r>
            <a:r>
              <a:rPr lang="en-US" sz="4600" dirty="0" err="1">
                <a:solidFill>
                  <a:srgbClr val="FF3300"/>
                </a:solidFill>
              </a:rPr>
              <a:t>reportajes</a:t>
            </a:r>
            <a:r>
              <a:rPr lang="en-US" sz="4600" dirty="0">
                <a:solidFill>
                  <a:srgbClr val="FF3300"/>
                </a:solidFill>
              </a:rPr>
              <a:t> de </a:t>
            </a:r>
            <a:r>
              <a:rPr lang="en-US" sz="4600" dirty="0" err="1">
                <a:solidFill>
                  <a:srgbClr val="FF3300"/>
                </a:solidFill>
              </a:rPr>
              <a:t>policía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cuando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 smtClean="0">
                <a:solidFill>
                  <a:srgbClr val="FF3300"/>
                </a:solidFill>
              </a:rPr>
              <a:t>yo</a:t>
            </a:r>
            <a:r>
              <a:rPr lang="en-US" sz="4600" dirty="0" smtClean="0">
                <a:solidFill>
                  <a:srgbClr val="FF3300"/>
                </a:solidFill>
              </a:rPr>
              <a:t>________________(</a:t>
            </a:r>
            <a:r>
              <a:rPr lang="en-US" sz="4600" dirty="0" err="1" smtClean="0">
                <a:solidFill>
                  <a:srgbClr val="FF3300"/>
                </a:solidFill>
              </a:rPr>
              <a:t>ver</a:t>
            </a:r>
            <a:r>
              <a:rPr lang="en-US" sz="4600" dirty="0" smtClean="0">
                <a:solidFill>
                  <a:srgbClr val="FF3300"/>
                </a:solidFill>
              </a:rPr>
              <a:t>) </a:t>
            </a:r>
            <a:r>
              <a:rPr lang="en-US" sz="4600" dirty="0" err="1" smtClean="0">
                <a:solidFill>
                  <a:srgbClr val="FF3300"/>
                </a:solidFill>
              </a:rPr>
              <a:t>una</a:t>
            </a:r>
            <a:r>
              <a:rPr lang="en-US" sz="4600" dirty="0" smtClean="0">
                <a:solidFill>
                  <a:srgbClr val="FF3300"/>
                </a:solidFill>
              </a:rPr>
              <a:t> </a:t>
            </a:r>
            <a:r>
              <a:rPr lang="en-US" sz="4600" dirty="0" err="1" smtClean="0">
                <a:solidFill>
                  <a:srgbClr val="FF3300"/>
                </a:solidFill>
              </a:rPr>
              <a:t>foto</a:t>
            </a:r>
            <a:r>
              <a:rPr lang="en-US" sz="4600" dirty="0" smtClean="0">
                <a:solidFill>
                  <a:srgbClr val="FF3300"/>
                </a:solidFill>
              </a:rPr>
              <a:t> </a:t>
            </a:r>
            <a:r>
              <a:rPr lang="en-US" sz="4600" dirty="0">
                <a:solidFill>
                  <a:srgbClr val="FF3300"/>
                </a:solidFill>
              </a:rPr>
              <a:t>de un hombre </a:t>
            </a:r>
            <a:r>
              <a:rPr lang="en-US" sz="4600" dirty="0" err="1">
                <a:solidFill>
                  <a:srgbClr val="FF3300"/>
                </a:solidFill>
              </a:rPr>
              <a:t>muy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interesante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32772" name="Picture 4" descr="20946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387" y="3684693"/>
            <a:ext cx="3339254" cy="4443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300480" y="8236373"/>
            <a:ext cx="3251200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 smtClean="0">
                <a:solidFill>
                  <a:srgbClr val="FF3300"/>
                </a:solidFill>
              </a:rPr>
              <a:t>leía</a:t>
            </a:r>
            <a:endParaRPr lang="en-US" sz="7700" dirty="0">
              <a:solidFill>
                <a:srgbClr val="FF3300"/>
              </a:solidFill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719147" y="8128000"/>
            <a:ext cx="5635413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smtClean="0">
                <a:solidFill>
                  <a:srgbClr val="FF3300"/>
                </a:solidFill>
              </a:rPr>
              <a:t>vi</a:t>
            </a:r>
            <a:endParaRPr lang="en-US" sz="7700" dirty="0">
              <a:solidFill>
                <a:srgbClr val="FF3300"/>
              </a:solidFill>
            </a:endParaRPr>
          </a:p>
        </p:txBody>
      </p:sp>
      <p:pic>
        <p:nvPicPr>
          <p:cNvPr id="378882" name="Picture 2" descr="http://www.nisdtx.org/120820613161331263/lib/120820613161331263/Woman_reading_newspaper_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800" y="3886200"/>
            <a:ext cx="2857500" cy="259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  <p:bldP spid="4301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16747" y="1"/>
            <a:ext cx="12246187" cy="2254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El hombre __________(</a:t>
            </a:r>
            <a:r>
              <a:rPr lang="en-US" sz="4600" dirty="0" err="1">
                <a:solidFill>
                  <a:srgbClr val="FF3300"/>
                </a:solidFill>
              </a:rPr>
              <a:t>tener</a:t>
            </a:r>
            <a:r>
              <a:rPr lang="en-US" sz="4600" dirty="0">
                <a:solidFill>
                  <a:srgbClr val="FF3300"/>
                </a:solidFill>
              </a:rPr>
              <a:t>) </a:t>
            </a:r>
            <a:r>
              <a:rPr lang="en-US" sz="4600" dirty="0" err="1">
                <a:solidFill>
                  <a:srgbClr val="FF3300"/>
                </a:solidFill>
              </a:rPr>
              <a:t>pelo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moreno</a:t>
            </a:r>
            <a:r>
              <a:rPr lang="en-US" sz="4600" dirty="0">
                <a:solidFill>
                  <a:srgbClr val="FF3300"/>
                </a:solidFill>
              </a:rPr>
              <a:t> y _________(</a:t>
            </a:r>
            <a:r>
              <a:rPr lang="en-US" sz="4600" dirty="0" err="1">
                <a:solidFill>
                  <a:srgbClr val="FF3300"/>
                </a:solidFill>
              </a:rPr>
              <a:t>tener</a:t>
            </a:r>
            <a:r>
              <a:rPr lang="en-US" sz="4600" dirty="0">
                <a:solidFill>
                  <a:srgbClr val="FF3300"/>
                </a:solidFill>
              </a:rPr>
              <a:t>) </a:t>
            </a:r>
            <a:r>
              <a:rPr lang="en-US" sz="4600" dirty="0" err="1">
                <a:solidFill>
                  <a:srgbClr val="FF3300"/>
                </a:solidFill>
              </a:rPr>
              <a:t>una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cicatriz</a:t>
            </a:r>
            <a:r>
              <a:rPr lang="en-US" sz="4600" dirty="0">
                <a:solidFill>
                  <a:srgbClr val="FF3300"/>
                </a:solidFill>
              </a:rPr>
              <a:t> en la </a:t>
            </a:r>
            <a:r>
              <a:rPr lang="en-US" sz="4600" dirty="0" err="1">
                <a:solidFill>
                  <a:srgbClr val="FF3300"/>
                </a:solidFill>
              </a:rPr>
              <a:t>mejilla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derecha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33796" name="Picture 6" descr="20946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066" y="2492587"/>
            <a:ext cx="5213210" cy="69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866987" y="3142827"/>
            <a:ext cx="3251200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tenía</a:t>
            </a:r>
            <a:endParaRPr lang="en-US" sz="77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MCj039737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00" y="609600"/>
            <a:ext cx="41543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58800" y="5638800"/>
            <a:ext cx="5418667" cy="83920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algn="ctr"/>
            <a:r>
              <a:rPr lang="en-US" sz="4600" b="1" dirty="0" err="1">
                <a:solidFill>
                  <a:srgbClr val="FF3300"/>
                </a:solidFill>
              </a:rPr>
              <a:t>Tenía</a:t>
            </a:r>
            <a:r>
              <a:rPr lang="en-US" sz="4600" b="1" dirty="0">
                <a:solidFill>
                  <a:srgbClr val="FF3300"/>
                </a:solidFill>
              </a:rPr>
              <a:t> un </a:t>
            </a:r>
            <a:r>
              <a:rPr lang="en-US" sz="4600" b="1" dirty="0" err="1">
                <a:solidFill>
                  <a:srgbClr val="FF3300"/>
                </a:solidFill>
              </a:rPr>
              <a:t>año</a:t>
            </a:r>
            <a:r>
              <a:rPr lang="en-US" sz="4600" b="1" dirty="0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7112000" y="5638800"/>
            <a:ext cx="5418667" cy="83920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algn="ctr"/>
            <a:r>
              <a:rPr lang="en-US" sz="4600" b="1" dirty="0" err="1" smtClean="0">
                <a:solidFill>
                  <a:srgbClr val="FF3300"/>
                </a:solidFill>
              </a:rPr>
              <a:t>Tenía</a:t>
            </a:r>
            <a:r>
              <a:rPr lang="en-US" sz="4600" b="1" dirty="0" smtClean="0">
                <a:solidFill>
                  <a:srgbClr val="FF3300"/>
                </a:solidFill>
              </a:rPr>
              <a:t> 16 </a:t>
            </a:r>
            <a:r>
              <a:rPr lang="en-US" sz="4600" b="1" dirty="0" err="1" smtClean="0">
                <a:solidFill>
                  <a:srgbClr val="FF3300"/>
                </a:solidFill>
              </a:rPr>
              <a:t>años</a:t>
            </a:r>
            <a:r>
              <a:rPr lang="en-US" sz="4600" b="1" dirty="0" smtClean="0">
                <a:solidFill>
                  <a:srgbClr val="FF3300"/>
                </a:solidFill>
              </a:rPr>
              <a:t>. </a:t>
            </a:r>
            <a:endParaRPr lang="en-US" sz="4600" b="1" dirty="0">
              <a:solidFill>
                <a:srgbClr val="FF3300"/>
              </a:solidFill>
            </a:endParaRPr>
          </a:p>
        </p:txBody>
      </p:sp>
      <p:sp>
        <p:nvSpPr>
          <p:cNvPr id="7" name="Rectangle 11"/>
          <p:cNvSpPr>
            <a:spLocks/>
          </p:cNvSpPr>
          <p:nvPr/>
        </p:nvSpPr>
        <p:spPr bwMode="auto">
          <a:xfrm>
            <a:off x="0" y="6858000"/>
            <a:ext cx="12761507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</a:rPr>
              <a:t>Descripción</a:t>
            </a:r>
            <a:r>
              <a:rPr lang="en-US" sz="6600" dirty="0" smtClean="0">
                <a:solidFill>
                  <a:srgbClr val="C00000"/>
                </a:solidFill>
              </a:rPr>
              <a:t> de la </a:t>
            </a:r>
            <a:r>
              <a:rPr lang="en-US" sz="6600" dirty="0" err="1" smtClean="0">
                <a:solidFill>
                  <a:srgbClr val="C00000"/>
                </a:solidFill>
              </a:rPr>
              <a:t>edad</a:t>
            </a:r>
            <a:r>
              <a:rPr lang="en-US" sz="6600" dirty="0" smtClean="0">
                <a:solidFill>
                  <a:srgbClr val="C00000"/>
                </a:solidFill>
              </a:rPr>
              <a:t> de </a:t>
            </a:r>
            <a:r>
              <a:rPr lang="en-US" sz="6600" dirty="0" err="1" smtClean="0">
                <a:solidFill>
                  <a:srgbClr val="C00000"/>
                </a:solidFill>
              </a:rPr>
              <a:t>alguien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8" name="Rectangle 12"/>
          <p:cNvSpPr>
            <a:spLocks/>
          </p:cNvSpPr>
          <p:nvPr/>
        </p:nvSpPr>
        <p:spPr bwMode="auto">
          <a:xfrm>
            <a:off x="2540000" y="8305800"/>
            <a:ext cx="7387022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>
                <a:solidFill>
                  <a:srgbClr val="00FFFF"/>
                </a:solidFill>
              </a:rPr>
              <a:t>EL IMPERFECTO</a:t>
            </a:r>
          </a:p>
        </p:txBody>
      </p:sp>
      <p:pic>
        <p:nvPicPr>
          <p:cNvPr id="190466" name="Picture 2" descr="http://www.picturesof.net/_images_300/A_Boy_Wishing_For_a_Car_on_His_Sweet_Sixteen_Royalty_Free_Clipart_Picture_090321-149317-29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0" y="609600"/>
            <a:ext cx="5079998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entr" presetSubtype="262000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 autoUpdateAnimBg="0"/>
      <p:bldP spid="61445" grpId="0" animBg="1" autoUpdateAnimBg="0"/>
      <p:bldP spid="7" grpId="0" autoUpdateAnimBg="0"/>
      <p:bldP spid="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83734" y="758613"/>
            <a:ext cx="10187093" cy="1547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____________ (</a:t>
            </a:r>
            <a:r>
              <a:rPr lang="en-US" sz="4600" dirty="0" err="1">
                <a:solidFill>
                  <a:srgbClr val="FF3300"/>
                </a:solidFill>
              </a:rPr>
              <a:t>tener</a:t>
            </a:r>
            <a:r>
              <a:rPr lang="en-US" sz="4600" dirty="0">
                <a:solidFill>
                  <a:srgbClr val="FF3300"/>
                </a:solidFill>
              </a:rPr>
              <a:t>) </a:t>
            </a:r>
            <a:r>
              <a:rPr lang="en-US" sz="4600" dirty="0" err="1">
                <a:solidFill>
                  <a:srgbClr val="FF3300"/>
                </a:solidFill>
              </a:rPr>
              <a:t>aproximadamente</a:t>
            </a:r>
            <a:r>
              <a:rPr lang="en-US" sz="4600" dirty="0">
                <a:solidFill>
                  <a:srgbClr val="FF3300"/>
                </a:solidFill>
              </a:rPr>
              <a:t> 50 </a:t>
            </a:r>
            <a:r>
              <a:rPr lang="en-US" sz="4600" dirty="0" err="1">
                <a:solidFill>
                  <a:srgbClr val="FF3300"/>
                </a:solidFill>
              </a:rPr>
              <a:t>años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" y="0"/>
            <a:ext cx="8882098" cy="5592516"/>
            <a:chOff x="0" y="0"/>
            <a:chExt cx="3934" cy="2477"/>
          </a:xfrm>
        </p:grpSpPr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3934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876800" y="8453120"/>
            <a:ext cx="3251200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Tenía</a:t>
            </a:r>
            <a:endParaRPr lang="en-US" sz="7700" dirty="0">
              <a:solidFill>
                <a:srgbClr val="FF3300"/>
              </a:solidFill>
            </a:endParaRPr>
          </a:p>
        </p:txBody>
      </p:sp>
      <p:pic>
        <p:nvPicPr>
          <p:cNvPr id="376834" name="Picture 2" descr="HAPPY BIRTHDAY FAIRYTALE TOW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4400" y="2590800"/>
            <a:ext cx="556388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8699218" cy="5592516"/>
            <a:chOff x="0" y="0"/>
            <a:chExt cx="3853" cy="2477"/>
          </a:xfrm>
        </p:grpSpPr>
        <p:sp>
          <p:nvSpPr>
            <p:cNvPr id="3584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853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 </a:t>
              </a:r>
            </a:p>
          </p:txBody>
        </p:sp>
      </p:grp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517227" y="650240"/>
            <a:ext cx="8778240" cy="1547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_________________(</a:t>
            </a:r>
            <a:r>
              <a:rPr lang="en-US" sz="4600" dirty="0" err="1">
                <a:solidFill>
                  <a:srgbClr val="FF3300"/>
                </a:solidFill>
              </a:rPr>
              <a:t>llevar</a:t>
            </a:r>
            <a:r>
              <a:rPr lang="en-US" sz="4600" dirty="0">
                <a:solidFill>
                  <a:srgbClr val="FF3300"/>
                </a:solidFill>
              </a:rPr>
              <a:t>) un </a:t>
            </a:r>
            <a:r>
              <a:rPr lang="en-US" sz="4600" dirty="0" err="1">
                <a:solidFill>
                  <a:srgbClr val="FF3300"/>
                </a:solidFill>
              </a:rPr>
              <a:t>traje</a:t>
            </a:r>
            <a:r>
              <a:rPr lang="en-US" sz="4600" dirty="0">
                <a:solidFill>
                  <a:srgbClr val="FF3300"/>
                </a:solidFill>
              </a:rPr>
              <a:t> y </a:t>
            </a:r>
            <a:r>
              <a:rPr lang="en-US" sz="4600" dirty="0" err="1">
                <a:solidFill>
                  <a:srgbClr val="FF3300"/>
                </a:solidFill>
              </a:rPr>
              <a:t>una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corbata</a:t>
            </a:r>
            <a:r>
              <a:rPr lang="en-US" sz="4600" dirty="0">
                <a:solidFill>
                  <a:srgbClr val="FF3300"/>
                </a:solidFill>
              </a:rPr>
              <a:t> de </a:t>
            </a:r>
            <a:r>
              <a:rPr lang="en-US" sz="4600" dirty="0" err="1">
                <a:solidFill>
                  <a:srgbClr val="FF3300"/>
                </a:solidFill>
              </a:rPr>
              <a:t>rayas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35845" name="Picture 8" descr="198737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094" y="2600960"/>
            <a:ext cx="4276231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35847" name="Picture 11" descr="2057835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9387" y="3142827"/>
            <a:ext cx="2235200" cy="35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768427" y="8236373"/>
            <a:ext cx="4118187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Llevaba</a:t>
            </a:r>
            <a:endParaRPr lang="en-US" sz="77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83733" y="758614"/>
            <a:ext cx="11270827" cy="2254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 err="1">
                <a:solidFill>
                  <a:srgbClr val="FF3300"/>
                </a:solidFill>
              </a:rPr>
              <a:t>Yo</a:t>
            </a:r>
            <a:r>
              <a:rPr lang="en-US" sz="4600" dirty="0">
                <a:solidFill>
                  <a:srgbClr val="FF3300"/>
                </a:solidFill>
              </a:rPr>
              <a:t> _______________(</a:t>
            </a:r>
            <a:r>
              <a:rPr lang="en-US" sz="4600" dirty="0" err="1">
                <a:solidFill>
                  <a:srgbClr val="FF3300"/>
                </a:solidFill>
              </a:rPr>
              <a:t>reconocer</a:t>
            </a:r>
            <a:r>
              <a:rPr lang="en-US" sz="4600" dirty="0">
                <a:solidFill>
                  <a:srgbClr val="FF3300"/>
                </a:solidFill>
              </a:rPr>
              <a:t>) </a:t>
            </a:r>
            <a:r>
              <a:rPr lang="en-US" sz="4600" dirty="0" err="1">
                <a:solidFill>
                  <a:srgbClr val="FF3300"/>
                </a:solidFill>
              </a:rPr>
              <a:t>su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rostro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pero</a:t>
            </a:r>
            <a:r>
              <a:rPr lang="en-US" sz="4600" dirty="0">
                <a:solidFill>
                  <a:srgbClr val="FF3300"/>
                </a:solidFill>
              </a:rPr>
              <a:t> no ____________(</a:t>
            </a:r>
            <a:r>
              <a:rPr lang="en-US" sz="4600" dirty="0" err="1">
                <a:solidFill>
                  <a:srgbClr val="FF3300"/>
                </a:solidFill>
              </a:rPr>
              <a:t>poder</a:t>
            </a:r>
            <a:r>
              <a:rPr lang="en-US" sz="4600" dirty="0">
                <a:solidFill>
                  <a:srgbClr val="FF3300"/>
                </a:solidFill>
              </a:rPr>
              <a:t>) </a:t>
            </a:r>
            <a:r>
              <a:rPr lang="en-US" sz="4600" dirty="0" err="1">
                <a:solidFill>
                  <a:srgbClr val="FF3300"/>
                </a:solidFill>
              </a:rPr>
              <a:t>recordar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donde</a:t>
            </a:r>
            <a:r>
              <a:rPr lang="en-US" sz="4600" dirty="0">
                <a:solidFill>
                  <a:srgbClr val="FF3300"/>
                </a:solidFill>
              </a:rPr>
              <a:t> lo </a:t>
            </a:r>
            <a:r>
              <a:rPr lang="en-US" sz="4600" dirty="0" err="1">
                <a:solidFill>
                  <a:srgbClr val="FF3300"/>
                </a:solidFill>
              </a:rPr>
              <a:t>había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visto</a:t>
            </a:r>
            <a:r>
              <a:rPr lang="en-US" sz="46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8699218" cy="5592516"/>
            <a:chOff x="0" y="0"/>
            <a:chExt cx="3853" cy="2477"/>
          </a:xfrm>
        </p:grpSpPr>
        <p:sp>
          <p:nvSpPr>
            <p:cNvPr id="3687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853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 </a:t>
              </a:r>
            </a:p>
          </p:txBody>
        </p:sp>
      </p:grp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58613" y="8236373"/>
            <a:ext cx="4768427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reconocí</a:t>
            </a:r>
            <a:endParaRPr lang="en-US" sz="7700" dirty="0">
              <a:solidFill>
                <a:srgbClr val="FF3300"/>
              </a:solidFill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6285653" y="8019627"/>
            <a:ext cx="4768427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pude</a:t>
            </a:r>
            <a:endParaRPr lang="en-US" sz="7700" dirty="0">
              <a:solidFill>
                <a:srgbClr val="FF3300"/>
              </a:solidFill>
            </a:endParaRPr>
          </a:p>
        </p:txBody>
      </p:sp>
      <p:sp>
        <p:nvSpPr>
          <p:cNvPr id="36871" name="AutoShape 10"/>
          <p:cNvSpPr>
            <a:spLocks noChangeArrowheads="1"/>
          </p:cNvSpPr>
          <p:nvPr/>
        </p:nvSpPr>
        <p:spPr bwMode="auto">
          <a:xfrm>
            <a:off x="4009813" y="3251200"/>
            <a:ext cx="4443307" cy="3576320"/>
          </a:xfrm>
          <a:prstGeom prst="cloudCallout">
            <a:avLst>
              <a:gd name="adj1" fmla="val -75458"/>
              <a:gd name="adj2" fmla="val 821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pPr algn="ctr"/>
            <a:endParaRPr lang="en-US"/>
          </a:p>
        </p:txBody>
      </p:sp>
      <p:pic>
        <p:nvPicPr>
          <p:cNvPr id="36872" name="Picture 11" descr="20946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174" y="3901440"/>
            <a:ext cx="1465298" cy="1950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3" name="Picture 12" descr="bd0002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9147" y="3901440"/>
            <a:ext cx="1225974" cy="120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utoUpdateAnimBg="0"/>
      <p:bldP spid="4711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762000"/>
            <a:ext cx="510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Poder</a:t>
            </a:r>
            <a:r>
              <a:rPr lang="en-US" u="sng" dirty="0" smtClean="0">
                <a:solidFill>
                  <a:srgbClr val="FF0000"/>
                </a:solidFill>
              </a:rPr>
              <a:t> - </a:t>
            </a:r>
            <a:r>
              <a:rPr lang="en-US" u="sng" dirty="0" err="1" smtClean="0">
                <a:solidFill>
                  <a:srgbClr val="FF0000"/>
                </a:solidFill>
              </a:rPr>
              <a:t>pretérito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6200" y="762000"/>
            <a:ext cx="510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srgbClr val="0000FF"/>
                </a:solidFill>
              </a:rPr>
              <a:t>Poder</a:t>
            </a:r>
            <a:r>
              <a:rPr lang="en-US" u="sng" dirty="0" smtClean="0">
                <a:solidFill>
                  <a:srgbClr val="0000FF"/>
                </a:solidFill>
              </a:rPr>
              <a:t> - </a:t>
            </a:r>
            <a:r>
              <a:rPr lang="en-US" u="sng" dirty="0" err="1" smtClean="0">
                <a:solidFill>
                  <a:srgbClr val="0000FF"/>
                </a:solidFill>
              </a:rPr>
              <a:t>imperfecto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Ana </a:t>
            </a:r>
            <a:r>
              <a:rPr lang="en-US" dirty="0" err="1" smtClean="0">
                <a:solidFill>
                  <a:srgbClr val="FF0000"/>
                </a:solidFill>
              </a:rPr>
              <a:t>pudo</a:t>
            </a:r>
            <a:r>
              <a:rPr lang="en-US" dirty="0" smtClean="0"/>
              <a:t> resolver el </a:t>
            </a:r>
            <a:r>
              <a:rPr lang="en-US" dirty="0" err="1" smtClean="0"/>
              <a:t>problema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59600" y="21336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Ana </a:t>
            </a:r>
            <a:r>
              <a:rPr lang="en-US" dirty="0" err="1" smtClean="0">
                <a:solidFill>
                  <a:srgbClr val="0000FF"/>
                </a:solidFill>
              </a:rPr>
              <a:t>podía</a:t>
            </a:r>
            <a:r>
              <a:rPr lang="en-US" dirty="0" smtClean="0"/>
              <a:t> </a:t>
            </a:r>
            <a:r>
              <a:rPr lang="en-US" dirty="0" err="1" smtClean="0"/>
              <a:t>hablar</a:t>
            </a:r>
            <a:r>
              <a:rPr lang="en-US" dirty="0" smtClean="0"/>
              <a:t> </a:t>
            </a:r>
            <a:r>
              <a:rPr lang="en-US" dirty="0" err="1" smtClean="0"/>
              <a:t>español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00600"/>
            <a:ext cx="57404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Yo</a:t>
            </a:r>
            <a:r>
              <a:rPr lang="en-US" dirty="0" smtClean="0"/>
              <a:t> no </a:t>
            </a:r>
            <a:r>
              <a:rPr lang="en-US" dirty="0" err="1" smtClean="0">
                <a:solidFill>
                  <a:srgbClr val="FF0000"/>
                </a:solidFill>
              </a:rPr>
              <a:t>pude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 </a:t>
            </a:r>
            <a:r>
              <a:rPr lang="en-US" dirty="0" err="1" smtClean="0"/>
              <a:t>anoche</a:t>
            </a:r>
            <a:r>
              <a:rPr lang="en-US" dirty="0" smtClean="0"/>
              <a:t>.  No </a:t>
            </a:r>
            <a:r>
              <a:rPr lang="en-US" dirty="0" err="1" smtClean="0"/>
              <a:t>comprendí</a:t>
            </a:r>
            <a:r>
              <a:rPr lang="en-US" dirty="0" smtClean="0"/>
              <a:t> nada.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31000" y="4876800"/>
            <a:ext cx="574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Mis</a:t>
            </a:r>
            <a:r>
              <a:rPr lang="en-US" dirty="0" smtClean="0"/>
              <a:t> padres no </a:t>
            </a:r>
            <a:r>
              <a:rPr lang="en-US" dirty="0" err="1" smtClean="0">
                <a:solidFill>
                  <a:srgbClr val="0000FF"/>
                </a:solidFill>
              </a:rPr>
              <a:t>podían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/>
              <a:t>hablar</a:t>
            </a:r>
            <a:r>
              <a:rPr lang="en-US" dirty="0" smtClean="0"/>
              <a:t> </a:t>
            </a:r>
            <a:r>
              <a:rPr lang="en-US" dirty="0" err="1" smtClean="0"/>
              <a:t>inglés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4000" y="35814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(Ana tried to solve the problem and she WAS ABLE to do it.  She solved the problem.)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200" y="73914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(I tried to do the homework last night and COULDN’T.  I failed at completing the assignment.)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5800" y="3581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(Ana could / was able to speak Spanish well. – </a:t>
            </a:r>
            <a:r>
              <a:rPr lang="en-US" sz="2000" b="1" dirty="0" err="1" smtClean="0">
                <a:solidFill>
                  <a:srgbClr val="FF0000"/>
                </a:solidFill>
              </a:rPr>
              <a:t>descripción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8200" y="67818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(My parents couldn’t/weren’t able to speak English well. – </a:t>
            </a:r>
            <a:r>
              <a:rPr lang="en-US" sz="2000" b="1" dirty="0" err="1" smtClean="0">
                <a:solidFill>
                  <a:srgbClr val="FF0000"/>
                </a:solidFill>
              </a:rPr>
              <a:t>descripción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083734" y="758614"/>
            <a:ext cx="10837333" cy="2254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 err="1">
                <a:solidFill>
                  <a:srgbClr val="FF3300"/>
                </a:solidFill>
              </a:rPr>
              <a:t>Yo</a:t>
            </a:r>
            <a:r>
              <a:rPr lang="en-US" sz="4600" dirty="0">
                <a:solidFill>
                  <a:srgbClr val="FF3300"/>
                </a:solidFill>
              </a:rPr>
              <a:t> ______________(</a:t>
            </a:r>
            <a:r>
              <a:rPr lang="en-US" sz="4600" dirty="0" err="1">
                <a:solidFill>
                  <a:srgbClr val="FF3300"/>
                </a:solidFill>
              </a:rPr>
              <a:t>examinar</a:t>
            </a:r>
            <a:r>
              <a:rPr lang="en-US" sz="4600" dirty="0">
                <a:solidFill>
                  <a:srgbClr val="FF3300"/>
                </a:solidFill>
              </a:rPr>
              <a:t>) </a:t>
            </a:r>
            <a:r>
              <a:rPr lang="en-US" sz="4600" dirty="0" err="1">
                <a:solidFill>
                  <a:srgbClr val="FF3300"/>
                </a:solidFill>
              </a:rPr>
              <a:t>su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rostro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cuando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alguien</a:t>
            </a:r>
            <a:r>
              <a:rPr lang="en-US" sz="4600" dirty="0">
                <a:solidFill>
                  <a:srgbClr val="FF3300"/>
                </a:solidFill>
              </a:rPr>
              <a:t> _____________(</a:t>
            </a:r>
            <a:r>
              <a:rPr lang="en-US" sz="4600" dirty="0" err="1">
                <a:solidFill>
                  <a:srgbClr val="FF3300"/>
                </a:solidFill>
              </a:rPr>
              <a:t>tocar</a:t>
            </a:r>
            <a:r>
              <a:rPr lang="en-US" sz="4600" dirty="0">
                <a:solidFill>
                  <a:srgbClr val="FF3300"/>
                </a:solidFill>
              </a:rPr>
              <a:t>) el timbre.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37892" name="Picture 6" descr="14982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67" y="3034453"/>
            <a:ext cx="495808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37894" name="Picture 10" descr="205673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1013" y="4118187"/>
            <a:ext cx="3901440" cy="38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41867" y="8453120"/>
            <a:ext cx="6285653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examinaba</a:t>
            </a:r>
            <a:endParaRPr lang="en-US" sz="7700" dirty="0">
              <a:solidFill>
                <a:srgbClr val="FF3300"/>
              </a:solidFill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7911253" y="8019627"/>
            <a:ext cx="4768427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tocó</a:t>
            </a:r>
            <a:endParaRPr lang="en-US" sz="77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utoUpdateAnimBg="0"/>
      <p:bldP spid="4814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42347" y="650240"/>
            <a:ext cx="7802880" cy="1547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(</a:t>
            </a:r>
            <a:r>
              <a:rPr lang="en-US" sz="4600" dirty="0" err="1">
                <a:solidFill>
                  <a:srgbClr val="FF3300"/>
                </a:solidFill>
              </a:rPr>
              <a:t>yo</a:t>
            </a:r>
            <a:r>
              <a:rPr lang="en-US" sz="4600" dirty="0">
                <a:solidFill>
                  <a:srgbClr val="FF3300"/>
                </a:solidFill>
              </a:rPr>
              <a:t>)____________________(</a:t>
            </a:r>
            <a:r>
              <a:rPr lang="en-US" sz="4600" dirty="0" err="1">
                <a:solidFill>
                  <a:srgbClr val="FF3300"/>
                </a:solidFill>
              </a:rPr>
              <a:t>levantarse</a:t>
            </a:r>
            <a:r>
              <a:rPr lang="en-US" sz="4600" dirty="0">
                <a:solidFill>
                  <a:srgbClr val="FF3300"/>
                </a:solidFill>
              </a:rPr>
              <a:t>),</a:t>
            </a:r>
            <a:r>
              <a:rPr lang="en-US" dirty="0"/>
              <a:t> 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51200" y="8128000"/>
            <a:ext cx="7694507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>
                <a:solidFill>
                  <a:srgbClr val="FF3300"/>
                </a:solidFill>
              </a:rPr>
              <a:t>me </a:t>
            </a:r>
            <a:r>
              <a:rPr lang="en-US" sz="7700" dirty="0" err="1">
                <a:solidFill>
                  <a:srgbClr val="FF3300"/>
                </a:solidFill>
              </a:rPr>
              <a:t>levanté</a:t>
            </a:r>
            <a:endParaRPr lang="en-US" sz="7700" dirty="0">
              <a:solidFill>
                <a:srgbClr val="FF3300"/>
              </a:solidFill>
            </a:endParaRPr>
          </a:p>
        </p:txBody>
      </p:sp>
      <p:pic>
        <p:nvPicPr>
          <p:cNvPr id="38916" name="Picture 5" descr="Ch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0" y="2492587"/>
            <a:ext cx="5527040" cy="534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83734" y="758613"/>
            <a:ext cx="9861973" cy="8392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_______________(</a:t>
            </a:r>
            <a:r>
              <a:rPr lang="en-US" sz="4600" dirty="0" err="1">
                <a:solidFill>
                  <a:srgbClr val="FF3300"/>
                </a:solidFill>
              </a:rPr>
              <a:t>ir</a:t>
            </a:r>
            <a:r>
              <a:rPr lang="en-US" sz="4600" dirty="0">
                <a:solidFill>
                  <a:srgbClr val="FF3300"/>
                </a:solidFill>
              </a:rPr>
              <a:t>) a la </a:t>
            </a:r>
            <a:r>
              <a:rPr lang="en-US" sz="4600" dirty="0" err="1">
                <a:solidFill>
                  <a:srgbClr val="FF3300"/>
                </a:solidFill>
              </a:rPr>
              <a:t>puerta</a:t>
            </a:r>
            <a:r>
              <a:rPr lang="en-US" sz="4600" dirty="0">
                <a:solidFill>
                  <a:srgbClr val="FF3300"/>
                </a:solidFill>
              </a:rPr>
              <a:t> y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418667" y="7911253"/>
            <a:ext cx="4768427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Fui</a:t>
            </a:r>
            <a:endParaRPr lang="en-US" sz="7700" dirty="0">
              <a:solidFill>
                <a:srgbClr val="FF3300"/>
              </a:solidFill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" y="0"/>
            <a:ext cx="9218507" cy="5592516"/>
            <a:chOff x="0" y="0"/>
            <a:chExt cx="4083" cy="2477"/>
          </a:xfrm>
        </p:grpSpPr>
        <p:sp>
          <p:nvSpPr>
            <p:cNvPr id="39943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4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083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39942" name="Picture 8" descr="21162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1" y="2059093"/>
            <a:ext cx="5314809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059093" y="758613"/>
            <a:ext cx="7802880" cy="8392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</a:rPr>
              <a:t>la _______________ (</a:t>
            </a:r>
            <a:r>
              <a:rPr lang="en-US" sz="4600" dirty="0" err="1">
                <a:solidFill>
                  <a:srgbClr val="FF3300"/>
                </a:solidFill>
              </a:rPr>
              <a:t>abrir</a:t>
            </a:r>
            <a:r>
              <a:rPr lang="en-US" sz="4600" dirty="0">
                <a:solidFill>
                  <a:srgbClr val="FF3300"/>
                </a:solidFill>
              </a:rPr>
              <a:t>).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876800" y="7911253"/>
            <a:ext cx="4768427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abrí</a:t>
            </a:r>
            <a:endParaRPr lang="en-US" sz="7700" dirty="0">
              <a:solidFill>
                <a:srgbClr val="FF3300"/>
              </a:solidFill>
            </a:endParaRPr>
          </a:p>
        </p:txBody>
      </p:sp>
      <p:pic>
        <p:nvPicPr>
          <p:cNvPr id="40964" name="Picture 6" descr="Opening%20Door%20Resiz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467" y="2059094"/>
            <a:ext cx="7202311" cy="515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083733" y="758613"/>
            <a:ext cx="9753600" cy="1547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  <a:cs typeface="Arial" charset="0"/>
              </a:rPr>
              <a:t>«</a:t>
            </a:r>
            <a:r>
              <a:rPr lang="en-US" sz="4600" dirty="0">
                <a:solidFill>
                  <a:srgbClr val="FF3300"/>
                </a:solidFill>
              </a:rPr>
              <a:t>¡Ay </a:t>
            </a:r>
            <a:r>
              <a:rPr lang="en-US" sz="4600" dirty="0" err="1">
                <a:solidFill>
                  <a:srgbClr val="FF3300"/>
                </a:solidFill>
              </a:rPr>
              <a:t>dios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mío</a:t>
            </a:r>
            <a:r>
              <a:rPr lang="en-US" sz="4600" dirty="0">
                <a:solidFill>
                  <a:srgbClr val="FF3300"/>
                </a:solidFill>
              </a:rPr>
              <a:t>! 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»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yo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_______________(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gritar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).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8699218" cy="5592516"/>
            <a:chOff x="0" y="0"/>
            <a:chExt cx="3853" cy="2477"/>
          </a:xfrm>
        </p:grpSpPr>
        <p:sp>
          <p:nvSpPr>
            <p:cNvPr id="4199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9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853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41989" name="Picture 6" descr="22405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067" y="2709333"/>
            <a:ext cx="4276231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4551680" y="3251201"/>
            <a:ext cx="2600960" cy="142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¡Ay dios mío!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443307" y="8453120"/>
            <a:ext cx="4768427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grité</a:t>
            </a:r>
            <a:endParaRPr lang="en-US" sz="77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216747" y="1"/>
            <a:ext cx="12679680" cy="2254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  <a:cs typeface="Arial" charset="0"/>
              </a:rPr>
              <a:t>¡El</a:t>
            </a:r>
            <a:r>
              <a:rPr lang="en-US" sz="4600" dirty="0">
                <a:cs typeface="Arial" charset="0"/>
              </a:rPr>
              <a:t> 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hombre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que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_______________(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esperar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)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afuera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______________(ser) el hombre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que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yo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había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visto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en el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periódico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!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517227" y="8236373"/>
            <a:ext cx="4768427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esperaba</a:t>
            </a:r>
            <a:endParaRPr lang="en-US" sz="7700" dirty="0">
              <a:solidFill>
                <a:srgbClr val="FF3300"/>
              </a:solidFill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261013" y="8128000"/>
            <a:ext cx="4768427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>
                <a:solidFill>
                  <a:srgbClr val="FF3300"/>
                </a:solidFill>
              </a:rPr>
              <a:t>era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43014" name="Picture 9" descr="21155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694" y="2275840"/>
            <a:ext cx="505516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  <p:bldP spid="532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j02957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5201920" cy="510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39800" y="304800"/>
            <a:ext cx="346794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FF3300"/>
                </a:solidFill>
              </a:rPr>
              <a:t>LA COCINERA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06400" y="5638800"/>
            <a:ext cx="5943600" cy="1547088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 anchor="ctr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990099"/>
                </a:solidFill>
              </a:rPr>
              <a:t>La </a:t>
            </a:r>
            <a:r>
              <a:rPr lang="en-US" sz="4600" b="1" dirty="0" err="1" smtClean="0">
                <a:solidFill>
                  <a:srgbClr val="990099"/>
                </a:solidFill>
              </a:rPr>
              <a:t>cocinera</a:t>
            </a:r>
            <a:r>
              <a:rPr lang="en-US" sz="4600" b="1" dirty="0" smtClean="0">
                <a:solidFill>
                  <a:srgbClr val="990099"/>
                </a:solidFill>
              </a:rPr>
              <a:t> </a:t>
            </a:r>
            <a:r>
              <a:rPr lang="en-US" sz="4600" b="1" u="sng" dirty="0" err="1">
                <a:solidFill>
                  <a:srgbClr val="990099"/>
                </a:solidFill>
              </a:rPr>
              <a:t>estaba</a:t>
            </a:r>
            <a:r>
              <a:rPr lang="en-US" sz="4600" b="1" dirty="0">
                <a:solidFill>
                  <a:srgbClr val="990099"/>
                </a:solidFill>
              </a:rPr>
              <a:t> en la </a:t>
            </a:r>
            <a:r>
              <a:rPr lang="en-US" sz="4600" b="1" dirty="0" err="1">
                <a:solidFill>
                  <a:srgbClr val="990099"/>
                </a:solidFill>
              </a:rPr>
              <a:t>cocina</a:t>
            </a:r>
            <a:r>
              <a:rPr lang="en-US" sz="4600" b="1" dirty="0">
                <a:solidFill>
                  <a:srgbClr val="990099"/>
                </a:solidFill>
              </a:rPr>
              <a:t>. 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6807200" y="4724400"/>
            <a:ext cx="5418667" cy="2254974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990099"/>
                </a:solidFill>
              </a:rPr>
              <a:t>Los </a:t>
            </a:r>
            <a:r>
              <a:rPr lang="en-US" sz="4600" b="1" dirty="0" err="1" smtClean="0">
                <a:solidFill>
                  <a:srgbClr val="990099"/>
                </a:solidFill>
              </a:rPr>
              <a:t>papeles</a:t>
            </a:r>
            <a:r>
              <a:rPr lang="en-US" sz="4600" b="1" dirty="0" smtClean="0">
                <a:solidFill>
                  <a:srgbClr val="990099"/>
                </a:solidFill>
              </a:rPr>
              <a:t> </a:t>
            </a:r>
            <a:r>
              <a:rPr lang="en-US" sz="4600" b="1" dirty="0" err="1" smtClean="0">
                <a:solidFill>
                  <a:srgbClr val="990099"/>
                </a:solidFill>
              </a:rPr>
              <a:t>estaban</a:t>
            </a:r>
            <a:r>
              <a:rPr lang="en-US" sz="4600" b="1" dirty="0" smtClean="0">
                <a:solidFill>
                  <a:srgbClr val="990099"/>
                </a:solidFill>
              </a:rPr>
              <a:t> en el </a:t>
            </a:r>
            <a:r>
              <a:rPr lang="en-US" sz="4600" b="1" dirty="0" err="1" smtClean="0">
                <a:solidFill>
                  <a:srgbClr val="990099"/>
                </a:solidFill>
              </a:rPr>
              <a:t>escritorio</a:t>
            </a:r>
            <a:r>
              <a:rPr lang="en-US" sz="4600" b="1" dirty="0" smtClean="0">
                <a:solidFill>
                  <a:srgbClr val="990099"/>
                </a:solidFill>
              </a:rPr>
              <a:t>.</a:t>
            </a:r>
            <a:endParaRPr lang="en-US" sz="4600" b="1" dirty="0">
              <a:solidFill>
                <a:srgbClr val="990099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797800" y="0"/>
            <a:ext cx="346794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smtClean="0">
                <a:solidFill>
                  <a:srgbClr val="FF3300"/>
                </a:solidFill>
              </a:rPr>
              <a:t>LOS PAPELES</a:t>
            </a:r>
            <a:endParaRPr lang="en-US" sz="3400" b="1" dirty="0">
              <a:solidFill>
                <a:srgbClr val="FF3300"/>
              </a:solidFill>
            </a:endParaRPr>
          </a:p>
        </p:txBody>
      </p:sp>
      <p:sp>
        <p:nvSpPr>
          <p:cNvPr id="9" name="Rectangle 11"/>
          <p:cNvSpPr>
            <a:spLocks/>
          </p:cNvSpPr>
          <p:nvPr/>
        </p:nvSpPr>
        <p:spPr bwMode="auto">
          <a:xfrm>
            <a:off x="863600" y="7315200"/>
            <a:ext cx="11107208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</a:rPr>
              <a:t>Descripción</a:t>
            </a:r>
            <a:r>
              <a:rPr lang="en-US" sz="6600" dirty="0" smtClean="0">
                <a:solidFill>
                  <a:srgbClr val="C00000"/>
                </a:solidFill>
              </a:rPr>
              <a:t> de la </a:t>
            </a:r>
            <a:r>
              <a:rPr lang="en-US" sz="6600" dirty="0" err="1" smtClean="0">
                <a:solidFill>
                  <a:srgbClr val="C00000"/>
                </a:solidFill>
              </a:rPr>
              <a:t>localización</a:t>
            </a:r>
            <a:endParaRPr lang="en-US" sz="6600" dirty="0">
              <a:solidFill>
                <a:srgbClr val="C00000"/>
              </a:solidFill>
            </a:endParaRPr>
          </a:p>
        </p:txBody>
      </p:sp>
      <p:pic>
        <p:nvPicPr>
          <p:cNvPr id="338946" name="Picture 2" descr="http://3.bp.blogspot.com/_N65ADGlHKhw/S6w3SyGBCyI/AAAAAAAAAMw/bc2Qk-abAgA/s1600/f0e9b_0511-0702-0211-2547_businessman_holding_a_help_sign_up_under_a_pile_of_papers_clipart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2600" y="609600"/>
            <a:ext cx="3200400" cy="4324866"/>
          </a:xfrm>
          <a:prstGeom prst="rect">
            <a:avLst/>
          </a:prstGeom>
          <a:noFill/>
        </p:spPr>
      </p:pic>
      <p:sp>
        <p:nvSpPr>
          <p:cNvPr id="11" name="Rectangle 12"/>
          <p:cNvSpPr>
            <a:spLocks/>
          </p:cNvSpPr>
          <p:nvPr/>
        </p:nvSpPr>
        <p:spPr bwMode="auto">
          <a:xfrm>
            <a:off x="2768600" y="8382000"/>
            <a:ext cx="7387022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>
                <a:solidFill>
                  <a:srgbClr val="00FFFF"/>
                </a:solidFill>
              </a:rPr>
              <a:t>EL IMPERFECTO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entr" presetSubtype="262000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 autoUpdateAnimBg="0"/>
      <p:bldP spid="64518" grpId="0" animBg="1" autoUpdateAnimBg="0"/>
      <p:bldP spid="9" grpId="0" autoUpdateAnimBg="0"/>
      <p:bldP spid="11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083733" y="758614"/>
            <a:ext cx="9645227" cy="2254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  <a:cs typeface="Arial" charset="0"/>
              </a:rPr>
              <a:t>Mi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grito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__________________(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asustar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) a mi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esposa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.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793067" y="8019627"/>
            <a:ext cx="4768427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asustó</a:t>
            </a:r>
            <a:endParaRPr lang="en-US" sz="7700" dirty="0">
              <a:solidFill>
                <a:srgbClr val="FF3300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322365" cy="5592516"/>
            <a:chOff x="0" y="0"/>
            <a:chExt cx="4129" cy="2477"/>
          </a:xfrm>
        </p:grpSpPr>
        <p:sp>
          <p:nvSpPr>
            <p:cNvPr id="4403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4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129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44038" name="Picture 7" descr="218467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454" y="3034453"/>
            <a:ext cx="473681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75360" y="1"/>
            <a:ext cx="10728960" cy="29628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  <a:cs typeface="Arial" charset="0"/>
              </a:rPr>
              <a:t>Ella</a:t>
            </a:r>
            <a:r>
              <a:rPr lang="en-US" sz="4600" dirty="0">
                <a:cs typeface="Arial" charset="0"/>
              </a:rPr>
              <a:t> 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_________________(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levantarse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)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inmediatamente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y __________________(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bajar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)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las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escaleras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.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58613" y="7911253"/>
            <a:ext cx="4768427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>
                <a:solidFill>
                  <a:srgbClr val="FF3300"/>
                </a:solidFill>
              </a:rPr>
              <a:t>se </a:t>
            </a:r>
            <a:r>
              <a:rPr lang="en-US" sz="7700" dirty="0" err="1">
                <a:solidFill>
                  <a:srgbClr val="FF3300"/>
                </a:solidFill>
              </a:rPr>
              <a:t>levantó</a:t>
            </a:r>
            <a:endParaRPr lang="en-US" sz="7700" dirty="0">
              <a:solidFill>
                <a:srgbClr val="FF3300"/>
              </a:solidFill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802880" y="7802880"/>
            <a:ext cx="4768427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bajó</a:t>
            </a:r>
            <a:endParaRPr lang="en-US" sz="7700" dirty="0">
              <a:solidFill>
                <a:srgbClr val="FF3300"/>
              </a:solidFill>
            </a:endParaRPr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45063" name="Picture 13" descr="192146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347" y="3034453"/>
            <a:ext cx="3705014" cy="49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5" descr="j04039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6134" y="3576320"/>
            <a:ext cx="3041227" cy="314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Line 16"/>
          <p:cNvSpPr>
            <a:spLocks noChangeShapeType="1"/>
          </p:cNvSpPr>
          <p:nvPr/>
        </p:nvSpPr>
        <p:spPr bwMode="auto">
          <a:xfrm flipH="1">
            <a:off x="7911254" y="3901440"/>
            <a:ext cx="1408853" cy="97536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utoUpdateAnimBg="0"/>
      <p:bldP spid="55305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083733" y="758613"/>
            <a:ext cx="10295467" cy="1547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FF3300"/>
                </a:solidFill>
                <a:cs typeface="Arial" charset="0"/>
              </a:rPr>
              <a:t>«</a:t>
            </a:r>
            <a:r>
              <a:rPr lang="en-US" sz="4600" dirty="0">
                <a:solidFill>
                  <a:srgbClr val="FF3300"/>
                </a:solidFill>
              </a:rPr>
              <a:t>¿</a:t>
            </a:r>
            <a:r>
              <a:rPr lang="en-US" sz="4600" dirty="0" err="1">
                <a:solidFill>
                  <a:srgbClr val="FF3300"/>
                </a:solidFill>
              </a:rPr>
              <a:t>Quién</a:t>
            </a:r>
            <a:r>
              <a:rPr lang="en-US" sz="4600" dirty="0">
                <a:solidFill>
                  <a:srgbClr val="FF3300"/>
                </a:solidFill>
              </a:rPr>
              <a:t> </a:t>
            </a:r>
            <a:r>
              <a:rPr lang="en-US" sz="4600" dirty="0" err="1">
                <a:solidFill>
                  <a:srgbClr val="FF3300"/>
                </a:solidFill>
              </a:rPr>
              <a:t>está</a:t>
            </a:r>
            <a:r>
              <a:rPr lang="en-US" sz="4600" dirty="0">
                <a:solidFill>
                  <a:srgbClr val="FF3300"/>
                </a:solidFill>
              </a:rPr>
              <a:t> en la </a:t>
            </a:r>
            <a:r>
              <a:rPr lang="en-US" sz="4600" dirty="0" err="1">
                <a:solidFill>
                  <a:srgbClr val="FF3300"/>
                </a:solidFill>
              </a:rPr>
              <a:t>puerta</a:t>
            </a:r>
            <a:r>
              <a:rPr lang="en-US" sz="4600" dirty="0">
                <a:solidFill>
                  <a:srgbClr val="FF3300"/>
                </a:solidFill>
              </a:rPr>
              <a:t>?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» 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ella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 me _______________(</a:t>
            </a:r>
            <a:r>
              <a:rPr lang="en-US" sz="4600" dirty="0" err="1">
                <a:solidFill>
                  <a:srgbClr val="FF3300"/>
                </a:solidFill>
                <a:cs typeface="Arial" charset="0"/>
              </a:rPr>
              <a:t>preguntar</a:t>
            </a:r>
            <a:r>
              <a:rPr lang="en-US" sz="4600" dirty="0">
                <a:solidFill>
                  <a:srgbClr val="FF3300"/>
                </a:solidFill>
                <a:cs typeface="Arial" charset="0"/>
              </a:rPr>
              <a:t>).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8699218" cy="5592516"/>
            <a:chOff x="0" y="0"/>
            <a:chExt cx="3853" cy="2477"/>
          </a:xfrm>
        </p:grpSpPr>
        <p:sp>
          <p:nvSpPr>
            <p:cNvPr id="460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853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  </a:t>
              </a:r>
              <a:r>
                <a:rPr lang="en-US" sz="35800" dirty="0">
                  <a:solidFill>
                    <a:srgbClr val="666666"/>
                  </a:solidFill>
                  <a:latin typeface="Verdana" pitchFamily="34" charset="0"/>
                </a:rPr>
                <a:t> </a:t>
              </a:r>
              <a:r>
                <a:rPr lang="en-US" sz="1100" dirty="0">
                  <a:solidFill>
                    <a:srgbClr val="666666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 </a:t>
              </a:r>
            </a:p>
          </p:txBody>
        </p:sp>
      </p:grpSp>
      <p:sp>
        <p:nvSpPr>
          <p:cNvPr id="46085" name="AutoShape 8"/>
          <p:cNvSpPr>
            <a:spLocks noChangeArrowheads="1"/>
          </p:cNvSpPr>
          <p:nvPr/>
        </p:nvSpPr>
        <p:spPr bwMode="auto">
          <a:xfrm>
            <a:off x="541867" y="3251200"/>
            <a:ext cx="5310293" cy="3467947"/>
          </a:xfrm>
          <a:prstGeom prst="wedgeEllipseCallout">
            <a:avLst>
              <a:gd name="adj1" fmla="val -44259"/>
              <a:gd name="adj2" fmla="val 64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ctr"/>
            <a:r>
              <a:rPr lang="en-US" sz="5700" dirty="0"/>
              <a:t>¿</a:t>
            </a:r>
            <a:r>
              <a:rPr lang="en-US" sz="5700" dirty="0" err="1"/>
              <a:t>Quién</a:t>
            </a:r>
            <a:r>
              <a:rPr lang="en-US" sz="5700" dirty="0"/>
              <a:t> </a:t>
            </a:r>
            <a:r>
              <a:rPr lang="en-US" sz="5700" dirty="0" err="1"/>
              <a:t>está</a:t>
            </a:r>
            <a:r>
              <a:rPr lang="en-US" sz="5700" dirty="0"/>
              <a:t> en la </a:t>
            </a:r>
            <a:r>
              <a:rPr lang="en-US" sz="5700" dirty="0" err="1"/>
              <a:t>puerta</a:t>
            </a:r>
            <a:r>
              <a:rPr lang="en-US" sz="5700" dirty="0"/>
              <a:t>?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58613" y="7911253"/>
            <a:ext cx="4768427" cy="13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dirty="0" err="1">
                <a:solidFill>
                  <a:srgbClr val="FF3300"/>
                </a:solidFill>
              </a:rPr>
              <a:t>preguntó</a:t>
            </a:r>
            <a:endParaRPr lang="en-US" sz="7700" dirty="0">
              <a:solidFill>
                <a:srgbClr val="FF3300"/>
              </a:solidFill>
            </a:endParaRPr>
          </a:p>
        </p:txBody>
      </p:sp>
      <p:pic>
        <p:nvPicPr>
          <p:cNvPr id="46087" name="Picture 10" descr="bd0002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5894" y="3359574"/>
            <a:ext cx="4985173" cy="48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-433493" y="0"/>
            <a:ext cx="13438293" cy="613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6000" dirty="0">
                <a:solidFill>
                  <a:srgbClr val="FF3300"/>
                </a:solidFill>
              </a:rPr>
              <a:t>En </a:t>
            </a:r>
            <a:r>
              <a:rPr lang="en-US" sz="6000" dirty="0" err="1">
                <a:solidFill>
                  <a:srgbClr val="FF3300"/>
                </a:solidFill>
              </a:rPr>
              <a:t>parejas</a:t>
            </a:r>
            <a:r>
              <a:rPr lang="en-US" sz="6000" dirty="0">
                <a:solidFill>
                  <a:srgbClr val="FF3300"/>
                </a:solidFill>
              </a:rPr>
              <a:t>, </a:t>
            </a:r>
            <a:r>
              <a:rPr lang="en-US" sz="6000" dirty="0" err="1">
                <a:solidFill>
                  <a:srgbClr val="FF3300"/>
                </a:solidFill>
              </a:rPr>
              <a:t>terminen</a:t>
            </a:r>
            <a:r>
              <a:rPr lang="en-US" sz="6000" dirty="0">
                <a:solidFill>
                  <a:srgbClr val="FF3300"/>
                </a:solidFill>
              </a:rPr>
              <a:t> la </a:t>
            </a:r>
            <a:r>
              <a:rPr lang="en-US" sz="6000" dirty="0" err="1">
                <a:solidFill>
                  <a:srgbClr val="FF3300"/>
                </a:solidFill>
              </a:rPr>
              <a:t>historia</a:t>
            </a:r>
            <a:r>
              <a:rPr lang="en-US" sz="6000" dirty="0">
                <a:solidFill>
                  <a:srgbClr val="FF3300"/>
                </a:solidFill>
              </a:rPr>
              <a:t> con un </a:t>
            </a:r>
            <a:r>
              <a:rPr lang="en-US" sz="6000" dirty="0" err="1">
                <a:solidFill>
                  <a:srgbClr val="FF3300"/>
                </a:solidFill>
              </a:rPr>
              <a:t>mínimo</a:t>
            </a:r>
            <a:r>
              <a:rPr lang="en-US" sz="6000" dirty="0">
                <a:solidFill>
                  <a:srgbClr val="FF3300"/>
                </a:solidFill>
              </a:rPr>
              <a:t> de </a:t>
            </a:r>
            <a:r>
              <a:rPr lang="en-US" sz="6000" dirty="0" smtClean="0">
                <a:solidFill>
                  <a:srgbClr val="FF3300"/>
                </a:solidFill>
              </a:rPr>
              <a:t>20 </a:t>
            </a:r>
            <a:r>
              <a:rPr lang="en-US" sz="6000" dirty="0" err="1">
                <a:solidFill>
                  <a:srgbClr val="FF3300"/>
                </a:solidFill>
              </a:rPr>
              <a:t>frases</a:t>
            </a:r>
            <a:r>
              <a:rPr lang="en-US" sz="6000" dirty="0">
                <a:solidFill>
                  <a:srgbClr val="FF330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6000" u="sng" dirty="0" err="1">
                <a:solidFill>
                  <a:srgbClr val="FF3300"/>
                </a:solidFill>
              </a:rPr>
              <a:t>Subrayen</a:t>
            </a:r>
            <a:r>
              <a:rPr lang="en-US" sz="6000" dirty="0">
                <a:solidFill>
                  <a:srgbClr val="FF3300"/>
                </a:solidFill>
              </a:rPr>
              <a:t> los </a:t>
            </a:r>
            <a:r>
              <a:rPr lang="en-US" sz="6000" dirty="0" err="1">
                <a:solidFill>
                  <a:srgbClr val="FF3300"/>
                </a:solidFill>
              </a:rPr>
              <a:t>verbos</a:t>
            </a:r>
            <a:r>
              <a:rPr lang="en-US" sz="6000" dirty="0">
                <a:solidFill>
                  <a:srgbClr val="FF3300"/>
                </a:solidFill>
              </a:rPr>
              <a:t>. (al </a:t>
            </a:r>
            <a:r>
              <a:rPr lang="en-US" sz="6000" dirty="0" err="1">
                <a:solidFill>
                  <a:srgbClr val="FF3300"/>
                </a:solidFill>
              </a:rPr>
              <a:t>mínimo</a:t>
            </a:r>
            <a:r>
              <a:rPr lang="en-US" sz="6000" dirty="0">
                <a:solidFill>
                  <a:srgbClr val="FF3300"/>
                </a:solidFill>
              </a:rPr>
              <a:t> </a:t>
            </a:r>
            <a:r>
              <a:rPr lang="en-US" sz="6000" dirty="0" smtClean="0">
                <a:solidFill>
                  <a:srgbClr val="FF3300"/>
                </a:solidFill>
              </a:rPr>
              <a:t>20)</a:t>
            </a:r>
            <a:endParaRPr lang="en-US" sz="6000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6000" dirty="0" err="1">
                <a:solidFill>
                  <a:srgbClr val="FF3300"/>
                </a:solidFill>
              </a:rPr>
              <a:t>Escriban</a:t>
            </a:r>
            <a:r>
              <a:rPr lang="en-US" sz="6000" dirty="0">
                <a:solidFill>
                  <a:srgbClr val="FF3300"/>
                </a:solidFill>
              </a:rPr>
              <a:t> en </a:t>
            </a:r>
            <a:r>
              <a:rPr lang="en-US" sz="6000" dirty="0" err="1">
                <a:solidFill>
                  <a:srgbClr val="FF3300"/>
                </a:solidFill>
              </a:rPr>
              <a:t>cada</a:t>
            </a:r>
            <a:r>
              <a:rPr lang="en-US" sz="6000" dirty="0">
                <a:solidFill>
                  <a:srgbClr val="FF3300"/>
                </a:solidFill>
              </a:rPr>
              <a:t> </a:t>
            </a:r>
            <a:r>
              <a:rPr lang="en-US" sz="6000" dirty="0" err="1">
                <a:solidFill>
                  <a:srgbClr val="FF3300"/>
                </a:solidFill>
              </a:rPr>
              <a:t>otra</a:t>
            </a:r>
            <a:r>
              <a:rPr lang="en-US" sz="6000" dirty="0">
                <a:solidFill>
                  <a:srgbClr val="FF3300"/>
                </a:solidFill>
              </a:rPr>
              <a:t> </a:t>
            </a:r>
            <a:r>
              <a:rPr lang="en-US" sz="6000" dirty="0" err="1">
                <a:solidFill>
                  <a:srgbClr val="FF3300"/>
                </a:solidFill>
              </a:rPr>
              <a:t>línea</a:t>
            </a:r>
            <a:r>
              <a:rPr lang="en-US" sz="6000" dirty="0" smtClean="0">
                <a:solidFill>
                  <a:srgbClr val="FF3300"/>
                </a:solidFill>
              </a:rPr>
              <a:t>.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6000" dirty="0" err="1" smtClean="0">
                <a:solidFill>
                  <a:srgbClr val="FF3300"/>
                </a:solidFill>
              </a:rPr>
              <a:t>Cada</a:t>
            </a:r>
            <a:r>
              <a:rPr lang="en-US" sz="6000" dirty="0" smtClean="0">
                <a:solidFill>
                  <a:srgbClr val="FF3300"/>
                </a:solidFill>
              </a:rPr>
              <a:t> </a:t>
            </a:r>
            <a:r>
              <a:rPr lang="en-US" sz="6000" dirty="0" err="1" smtClean="0">
                <a:solidFill>
                  <a:srgbClr val="FF3300"/>
                </a:solidFill>
              </a:rPr>
              <a:t>uno</a:t>
            </a:r>
            <a:r>
              <a:rPr lang="en-US" sz="6000" dirty="0" smtClean="0">
                <a:solidFill>
                  <a:srgbClr val="FF3300"/>
                </a:solidFill>
              </a:rPr>
              <a:t> </a:t>
            </a:r>
            <a:r>
              <a:rPr lang="en-US" sz="6000" dirty="0" err="1" smtClean="0">
                <a:solidFill>
                  <a:srgbClr val="FF3300"/>
                </a:solidFill>
              </a:rPr>
              <a:t>debe</a:t>
            </a:r>
            <a:r>
              <a:rPr lang="en-US" sz="6000" dirty="0" smtClean="0">
                <a:solidFill>
                  <a:srgbClr val="FF3300"/>
                </a:solidFill>
              </a:rPr>
              <a:t> </a:t>
            </a:r>
            <a:r>
              <a:rPr lang="en-US" sz="6000" dirty="0" err="1" smtClean="0">
                <a:solidFill>
                  <a:srgbClr val="FF3300"/>
                </a:solidFill>
              </a:rPr>
              <a:t>tener</a:t>
            </a:r>
            <a:r>
              <a:rPr lang="en-US" sz="6000" dirty="0" smtClean="0">
                <a:solidFill>
                  <a:srgbClr val="FF3300"/>
                </a:solidFill>
              </a:rPr>
              <a:t> </a:t>
            </a:r>
            <a:r>
              <a:rPr lang="en-US" sz="6000" dirty="0" err="1" smtClean="0">
                <a:solidFill>
                  <a:srgbClr val="FF3300"/>
                </a:solidFill>
              </a:rPr>
              <a:t>su</a:t>
            </a:r>
            <a:r>
              <a:rPr lang="en-US" sz="6000" dirty="0" smtClean="0">
                <a:solidFill>
                  <a:srgbClr val="FF3300"/>
                </a:solidFill>
              </a:rPr>
              <a:t> </a:t>
            </a:r>
            <a:r>
              <a:rPr lang="en-US" sz="6000" dirty="0" err="1" smtClean="0">
                <a:solidFill>
                  <a:srgbClr val="FF3300"/>
                </a:solidFill>
              </a:rPr>
              <a:t>propia</a:t>
            </a:r>
            <a:r>
              <a:rPr lang="en-US" sz="6000" dirty="0" smtClean="0">
                <a:solidFill>
                  <a:srgbClr val="FF3300"/>
                </a:solidFill>
              </a:rPr>
              <a:t> </a:t>
            </a:r>
            <a:r>
              <a:rPr lang="en-US" sz="6000" dirty="0" err="1" smtClean="0">
                <a:solidFill>
                  <a:srgbClr val="FF3300"/>
                </a:solidFill>
              </a:rPr>
              <a:t>copia</a:t>
            </a:r>
            <a:r>
              <a:rPr lang="en-US" sz="6000" dirty="0" smtClean="0">
                <a:solidFill>
                  <a:srgbClr val="FF3300"/>
                </a:solidFill>
              </a:rPr>
              <a:t>.</a:t>
            </a:r>
            <a:endParaRPr lang="en-US" sz="6000" dirty="0">
              <a:solidFill>
                <a:srgbClr val="FF3300"/>
              </a:solidFill>
            </a:endParaRP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47108" name="Picture 7" descr="258470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200" y="6096000"/>
            <a:ext cx="2996071" cy="340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9"/>
          <p:cNvSpPr>
            <a:spLocks noChangeArrowheads="1"/>
          </p:cNvSpPr>
          <p:nvPr/>
        </p:nvSpPr>
        <p:spPr bwMode="auto">
          <a:xfrm>
            <a:off x="0" y="0"/>
            <a:ext cx="13004800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en-US"/>
          </a:p>
        </p:txBody>
      </p:sp>
      <p:pic>
        <p:nvPicPr>
          <p:cNvPr id="47110" name="Picture 12" descr="258596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4400" y="6140618"/>
            <a:ext cx="2974059" cy="361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F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963613" y="481013"/>
            <a:ext cx="8667750" cy="1106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</a:rPr>
              <a:t>  Ella siempre           .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-1803400" y="2667000"/>
            <a:ext cx="124460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chemeClr val="tx1"/>
                </a:solidFill>
              </a:rPr>
              <a:t>Todos los días mamá              </a:t>
            </a:r>
          </a:p>
        </p:txBody>
      </p:sp>
      <p:sp>
        <p:nvSpPr>
          <p:cNvPr id="17412" name="Rectangle 3"/>
          <p:cNvSpPr>
            <a:spLocks/>
          </p:cNvSpPr>
          <p:nvPr/>
        </p:nvSpPr>
        <p:spPr bwMode="auto">
          <a:xfrm>
            <a:off x="1325563" y="1612900"/>
            <a:ext cx="1300162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482600" y="4953000"/>
            <a:ext cx="10680700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 dirty="0" err="1" smtClean="0">
                <a:solidFill>
                  <a:schemeClr val="tx1"/>
                </a:solidFill>
              </a:rPr>
              <a:t>Cada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verano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nosotros</a:t>
            </a:r>
            <a:r>
              <a:rPr lang="en-US" sz="7200" dirty="0" smtClean="0">
                <a:solidFill>
                  <a:schemeClr val="tx1"/>
                </a:solidFill>
              </a:rPr>
              <a:t>                               a la playa.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6502400" y="1447800"/>
            <a:ext cx="31496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E6578D"/>
                </a:solidFill>
              </a:rPr>
              <a:t>(comer)</a:t>
            </a: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6807200" y="457200"/>
            <a:ext cx="24892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0000FF"/>
                </a:solidFill>
              </a:rPr>
              <a:t>comía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1701800" y="6400800"/>
            <a:ext cx="1128515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 smtClean="0">
                <a:solidFill>
                  <a:srgbClr val="E6578D"/>
                </a:solidFill>
              </a:rPr>
              <a:t>(</a:t>
            </a:r>
            <a:r>
              <a:rPr lang="en-US" sz="7200" dirty="0" err="1" smtClean="0">
                <a:solidFill>
                  <a:srgbClr val="E6578D"/>
                </a:solidFill>
              </a:rPr>
              <a:t>ir</a:t>
            </a:r>
            <a:r>
              <a:rPr lang="en-US" sz="7200" dirty="0" smtClean="0">
                <a:solidFill>
                  <a:srgbClr val="E6578D"/>
                </a:solidFill>
              </a:rPr>
              <a:t>)</a:t>
            </a:r>
            <a:endParaRPr lang="en-US" sz="7200" dirty="0">
              <a:solidFill>
                <a:srgbClr val="E6578D"/>
              </a:solidFill>
            </a:endParaRPr>
          </a:p>
        </p:txBody>
      </p:sp>
      <p:sp>
        <p:nvSpPr>
          <p:cNvPr id="18440" name="Rectangle 8"/>
          <p:cNvSpPr>
            <a:spLocks/>
          </p:cNvSpPr>
          <p:nvPr/>
        </p:nvSpPr>
        <p:spPr bwMode="auto">
          <a:xfrm>
            <a:off x="8788400" y="3810000"/>
            <a:ext cx="35560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E6578D"/>
                </a:solidFill>
              </a:rPr>
              <a:t>(cocinar)</a:t>
            </a:r>
          </a:p>
        </p:txBody>
      </p:sp>
      <p:sp>
        <p:nvSpPr>
          <p:cNvPr id="18441" name="Rectangle 9"/>
          <p:cNvSpPr>
            <a:spLocks/>
          </p:cNvSpPr>
          <p:nvPr/>
        </p:nvSpPr>
        <p:spPr bwMode="auto">
          <a:xfrm>
            <a:off x="330200" y="5562600"/>
            <a:ext cx="3282951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>
                <a:solidFill>
                  <a:srgbClr val="0000FF"/>
                </a:solidFill>
              </a:rPr>
              <a:t> </a:t>
            </a:r>
            <a:r>
              <a:rPr lang="en-US" sz="7200" dirty="0" err="1" smtClean="0">
                <a:solidFill>
                  <a:srgbClr val="0000FF"/>
                </a:solidFill>
              </a:rPr>
              <a:t>íbamos</a:t>
            </a:r>
            <a:endParaRPr lang="en-US" sz="7200" dirty="0">
              <a:solidFill>
                <a:srgbClr val="0000FF"/>
              </a:solidFill>
            </a:endParaRPr>
          </a:p>
        </p:txBody>
      </p:sp>
      <p:sp>
        <p:nvSpPr>
          <p:cNvPr id="18442" name="Rectangle 10"/>
          <p:cNvSpPr>
            <a:spLocks/>
          </p:cNvSpPr>
          <p:nvPr/>
        </p:nvSpPr>
        <p:spPr bwMode="auto">
          <a:xfrm>
            <a:off x="8255000" y="2590800"/>
            <a:ext cx="55372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rgbClr val="0000FF"/>
                </a:solidFill>
              </a:rPr>
              <a:t>cocinaba</a:t>
            </a:r>
          </a:p>
        </p:txBody>
      </p:sp>
      <p:sp>
        <p:nvSpPr>
          <p:cNvPr id="18443" name="Rectangle 11"/>
          <p:cNvSpPr>
            <a:spLocks/>
          </p:cNvSpPr>
          <p:nvPr/>
        </p:nvSpPr>
        <p:spPr bwMode="auto">
          <a:xfrm>
            <a:off x="2768600" y="7467600"/>
            <a:ext cx="78740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 err="1">
                <a:solidFill>
                  <a:srgbClr val="FFFFFF"/>
                </a:solidFill>
              </a:rPr>
              <a:t>acciones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repetidas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444" name="Rectangle 12"/>
          <p:cNvSpPr>
            <a:spLocks/>
          </p:cNvSpPr>
          <p:nvPr/>
        </p:nvSpPr>
        <p:spPr bwMode="auto">
          <a:xfrm>
            <a:off x="2844800" y="8656638"/>
            <a:ext cx="7366000" cy="1096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FFFFF"/>
                </a:solidFill>
              </a:rPr>
              <a:t>EL IMPERFECTO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4" presetClass="entr" presetSubtype="262130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283784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283831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entr" presetSubtype="284163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utoUpdateAnimBg="0"/>
      <p:bldP spid="18434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0" grpId="0" autoUpdateAnimBg="0"/>
      <p:bldP spid="18441" grpId="0" autoUpdateAnimBg="0"/>
      <p:bldP spid="18442" grpId="0" autoUpdateAnimBg="0"/>
      <p:bldP spid="18443" grpId="0" autoUpdateAnimBg="0"/>
      <p:bldP spid="1844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-1052513" y="450850"/>
            <a:ext cx="12253913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chemeClr val="tx1"/>
                </a:solidFill>
              </a:rPr>
              <a:t>  Cuando era joven, yo          helado.</a:t>
            </a: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0" y="2819400"/>
            <a:ext cx="125095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chemeClr val="tx1"/>
                </a:solidFill>
              </a:rPr>
              <a:t>En los años 60 la gente             de la guerra.</a:t>
            </a:r>
          </a:p>
        </p:txBody>
      </p:sp>
      <p:sp>
        <p:nvSpPr>
          <p:cNvPr id="18436" name="Rectangle 3"/>
          <p:cNvSpPr>
            <a:spLocks/>
          </p:cNvSpPr>
          <p:nvPr/>
        </p:nvSpPr>
        <p:spPr bwMode="auto">
          <a:xfrm>
            <a:off x="1325563" y="1612900"/>
            <a:ext cx="1300162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8932863" y="1628775"/>
            <a:ext cx="31496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E6578D"/>
                </a:solidFill>
              </a:rPr>
              <a:t>(comer)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9779000" y="381000"/>
            <a:ext cx="24892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3EB00"/>
                </a:solidFill>
              </a:rPr>
              <a:t>comía</a:t>
            </a: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406400" y="4953000"/>
            <a:ext cx="31496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E6578D"/>
                </a:solidFill>
              </a:rPr>
              <a:t>(cantar)</a:t>
            </a:r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0" y="3962400"/>
            <a:ext cx="35052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7200">
                <a:solidFill>
                  <a:srgbClr val="F3EB00"/>
                </a:solidFill>
              </a:rPr>
              <a:t> cantaba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0" y="6172200"/>
            <a:ext cx="130048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rgbClr val="FFFFFF"/>
                </a:solidFill>
              </a:rPr>
              <a:t>acciones para expresar costumbres/acciones habituales</a:t>
            </a:r>
            <a:r>
              <a:rPr lang="en-US" sz="7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3235325" y="8626475"/>
            <a:ext cx="73660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FFFFF"/>
                </a:solidFill>
              </a:rPr>
              <a:t>EL IMPERFECTO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4" presetClass="entr" presetSubtype="284341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284372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entr" presetSubtype="285874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utoUpdateAnimBg="0"/>
      <p:bldP spid="19458" grpId="0" autoUpdateAnimBg="0"/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  <p:bldP spid="1946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6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0" y="381000"/>
            <a:ext cx="122555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  Mientras ella             ,él           la guitarrra.</a:t>
            </a: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1325563" y="1612900"/>
            <a:ext cx="1300162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5740400" y="381000"/>
            <a:ext cx="32512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3EB00"/>
                </a:solidFill>
              </a:rPr>
              <a:t>cantaba</a:t>
            </a: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227013" y="4902200"/>
            <a:ext cx="114681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>
                <a:solidFill>
                  <a:srgbClr val="FFFFFF"/>
                </a:solidFill>
              </a:rPr>
              <a:t>acciones simultáneas</a:t>
            </a:r>
            <a:r>
              <a:rPr lang="en-US" sz="7200">
                <a:solidFill>
                  <a:schemeClr val="tx1"/>
                </a:solidFill>
              </a:rPr>
              <a:t> </a:t>
            </a:r>
            <a:r>
              <a:rPr lang="en-US" sz="7200">
                <a:solidFill>
                  <a:srgbClr val="FFFFFF"/>
                </a:solidFill>
              </a:rPr>
              <a:t>a otras (dos acciones en progreso)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2320925" y="7648575"/>
            <a:ext cx="73660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FFFFF"/>
                </a:solidFill>
              </a:rPr>
              <a:t>EL IMPERFECTO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10007600" y="1524000"/>
            <a:ext cx="26416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644600"/>
                </a:solidFill>
              </a:rPr>
              <a:t>(tocar)</a:t>
            </a:r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5511800" y="1447800"/>
            <a:ext cx="31496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644600"/>
                </a:solidFill>
              </a:rPr>
              <a:t>(cantar)</a:t>
            </a:r>
          </a:p>
        </p:txBody>
      </p:sp>
      <p:sp>
        <p:nvSpPr>
          <p:cNvPr id="20488" name="Rectangle 8"/>
          <p:cNvSpPr>
            <a:spLocks/>
          </p:cNvSpPr>
          <p:nvPr/>
        </p:nvSpPr>
        <p:spPr bwMode="auto">
          <a:xfrm>
            <a:off x="10261600" y="381000"/>
            <a:ext cx="2743200" cy="109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F3EB00"/>
                </a:solidFill>
              </a:rPr>
              <a:t>tocaba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4" presetClass="entr" presetSubtype="286107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entr" presetSubtype="286229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utoUpdateAnimBg="0"/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Pages>0</Pages>
  <Words>1193</Words>
  <Characters>0</Characters>
  <Application>Microsoft Office PowerPoint</Application>
  <PresentationFormat>Custom</PresentationFormat>
  <Lines>0</Lines>
  <Paragraphs>258</Paragraphs>
  <Slides>63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Title &amp; Bullets</vt:lpstr>
      <vt:lpstr>Title &amp; Bullets - 2 Column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- Center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IMPERFECTO</vt:lpstr>
      <vt:lpstr>PowerPoint Presentation</vt:lpstr>
      <vt:lpstr>PowerPoint Presentation</vt:lpstr>
      <vt:lpstr>PowerPoint Presentation</vt:lpstr>
      <vt:lpstr>PowerPoint Presentation</vt:lpstr>
      <vt:lpstr>El PRETÉRITO</vt:lpstr>
      <vt:lpstr>marcadores del imperfecto</vt:lpstr>
      <vt:lpstr>marcadores del pretérito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Grasso, Mary</dc:creator>
  <cp:lastModifiedBy>Windows User</cp:lastModifiedBy>
  <cp:revision>23</cp:revision>
  <dcterms:modified xsi:type="dcterms:W3CDTF">2011-12-14T20:46:16Z</dcterms:modified>
</cp:coreProperties>
</file>