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9" r:id="rId2"/>
    <p:sldId id="292" r:id="rId3"/>
    <p:sldId id="309" r:id="rId4"/>
    <p:sldId id="293" r:id="rId5"/>
    <p:sldId id="294" r:id="rId6"/>
    <p:sldId id="295" r:id="rId7"/>
    <p:sldId id="296" r:id="rId8"/>
    <p:sldId id="297" r:id="rId9"/>
    <p:sldId id="298" r:id="rId10"/>
    <p:sldId id="299" r:id="rId11"/>
    <p:sldId id="301" r:id="rId12"/>
    <p:sldId id="302" r:id="rId13"/>
    <p:sldId id="303" r:id="rId14"/>
    <p:sldId id="305" r:id="rId15"/>
    <p:sldId id="306" r:id="rId16"/>
    <p:sldId id="307" r:id="rId17"/>
    <p:sldId id="308" r:id="rId18"/>
    <p:sldId id="310" r:id="rId19"/>
    <p:sldId id="311" r:id="rId20"/>
    <p:sldId id="312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390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1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3BDFA-7CB1-4055-A9BF-ACA5C7CD15BF}" type="datetimeFigureOut">
              <a:rPr lang="en-US" smtClean="0"/>
              <a:pPr/>
              <a:t>10/19/2011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E63E-9744-40BA-9C08-50D1362A26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3BDFA-7CB1-4055-A9BF-ACA5C7CD15BF}" type="datetimeFigureOut">
              <a:rPr lang="en-US" smtClean="0"/>
              <a:pPr/>
              <a:t>10/19/2011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E63E-9744-40BA-9C08-50D1362A26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3BDFA-7CB1-4055-A9BF-ACA5C7CD15BF}" type="datetimeFigureOut">
              <a:rPr lang="en-US" smtClean="0"/>
              <a:pPr/>
              <a:t>10/19/2011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E63E-9744-40BA-9C08-50D1362A26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3BDFA-7CB1-4055-A9BF-ACA5C7CD15BF}" type="datetimeFigureOut">
              <a:rPr lang="en-US" smtClean="0"/>
              <a:pPr/>
              <a:t>10/19/2011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E63E-9744-40BA-9C08-50D1362A26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3BDFA-7CB1-4055-A9BF-ACA5C7CD15BF}" type="datetimeFigureOut">
              <a:rPr lang="en-US" smtClean="0"/>
              <a:pPr/>
              <a:t>10/19/2011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E63E-9744-40BA-9C08-50D1362A26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3BDFA-7CB1-4055-A9BF-ACA5C7CD15BF}" type="datetimeFigureOut">
              <a:rPr lang="en-US" smtClean="0"/>
              <a:pPr/>
              <a:t>10/19/2011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E63E-9744-40BA-9C08-50D1362A26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3BDFA-7CB1-4055-A9BF-ACA5C7CD15BF}" type="datetimeFigureOut">
              <a:rPr lang="en-US" smtClean="0"/>
              <a:pPr/>
              <a:t>10/19/2011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E63E-9744-40BA-9C08-50D1362A26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3BDFA-7CB1-4055-A9BF-ACA5C7CD15BF}" type="datetimeFigureOut">
              <a:rPr lang="en-US" smtClean="0"/>
              <a:pPr/>
              <a:t>10/19/2011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E63E-9744-40BA-9C08-50D1362A26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3BDFA-7CB1-4055-A9BF-ACA5C7CD15BF}" type="datetimeFigureOut">
              <a:rPr lang="en-US" smtClean="0"/>
              <a:pPr/>
              <a:t>10/19/2011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E63E-9744-40BA-9C08-50D1362A26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3BDFA-7CB1-4055-A9BF-ACA5C7CD15BF}" type="datetimeFigureOut">
              <a:rPr lang="en-US" smtClean="0"/>
              <a:pPr/>
              <a:t>10/19/2011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E63E-9744-40BA-9C08-50D1362A26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3BDFA-7CB1-4055-A9BF-ACA5C7CD15BF}" type="datetimeFigureOut">
              <a:rPr lang="en-US" smtClean="0"/>
              <a:pPr/>
              <a:t>10/19/2011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E63E-9744-40BA-9C08-50D1362A26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23BDFA-7CB1-4055-A9BF-ACA5C7CD15BF}" type="datetimeFigureOut">
              <a:rPr lang="en-US" smtClean="0"/>
              <a:pPr/>
              <a:t>10/19/2011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C2E63E-9744-40BA-9C08-50D1362A265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mgrasso2\AppData\Local\Microsoft\Windows\Temporary%20Internet%20Files\Content.IE5\11345SO9\MS910220568%5b1%5d.wav" TargetMode="External"/><Relationship Id="rId5" Type="http://schemas.openxmlformats.org/officeDocument/2006/relationships/image" Target="../media/image9.wmf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6000" b="1" dirty="0" smtClean="0"/>
              <a:t>Pablo Neruda</a:t>
            </a:r>
          </a:p>
          <a:p>
            <a:r>
              <a:rPr lang="en-US" sz="6000" b="1" i="1" dirty="0" err="1" smtClean="0"/>
              <a:t>Imagina</a:t>
            </a:r>
            <a:r>
              <a:rPr lang="en-US" sz="6000" b="1" dirty="0" smtClean="0"/>
              <a:t> </a:t>
            </a:r>
            <a:r>
              <a:rPr lang="en-US" sz="6000" b="1" dirty="0" err="1" smtClean="0"/>
              <a:t>página</a:t>
            </a:r>
            <a:r>
              <a:rPr lang="en-US" sz="6000" b="1" dirty="0" smtClean="0"/>
              <a:t> 37</a:t>
            </a:r>
          </a:p>
        </p:txBody>
      </p:sp>
      <p:sp>
        <p:nvSpPr>
          <p:cNvPr id="2051" name="WordArt 6"/>
          <p:cNvSpPr>
            <a:spLocks noChangeArrowheads="1" noChangeShapeType="1" noTextEdit="1"/>
          </p:cNvSpPr>
          <p:nvPr/>
        </p:nvSpPr>
        <p:spPr bwMode="auto">
          <a:xfrm>
            <a:off x="1295400" y="1066800"/>
            <a:ext cx="6477000" cy="213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«</a:t>
            </a:r>
            <a:r>
              <a:rPr lang="en-US" sz="3600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Poema</a:t>
            </a:r>
            <a:r>
              <a:rPr lang="en-US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 20»</a:t>
            </a:r>
            <a:endParaRPr lang="en-US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4" name="Picture 6" descr="C:\Users\mgrasso2\AppData\Local\Microsoft\Windows\Temporary Internet Files\Content.IE5\QG8J7SU8\MP900399847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762000"/>
            <a:ext cx="5029200" cy="402336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28600" y="0"/>
            <a:ext cx="853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00B0F0"/>
                </a:solidFill>
              </a:rPr>
              <a:t>besar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5103674"/>
            <a:ext cx="8534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00B0F0"/>
                </a:solidFill>
              </a:rPr>
              <a:t>Mi </a:t>
            </a:r>
            <a:r>
              <a:rPr lang="en-US" sz="5400" b="1" dirty="0" err="1" smtClean="0">
                <a:solidFill>
                  <a:srgbClr val="00B0F0"/>
                </a:solidFill>
              </a:rPr>
              <a:t>novia</a:t>
            </a:r>
            <a:r>
              <a:rPr lang="en-US" sz="5400" b="1" dirty="0" smtClean="0">
                <a:solidFill>
                  <a:srgbClr val="00B0F0"/>
                </a:solidFill>
              </a:rPr>
              <a:t> me </a:t>
            </a:r>
            <a:r>
              <a:rPr lang="en-US" sz="5400" b="1" dirty="0" err="1" smtClean="0">
                <a:solidFill>
                  <a:srgbClr val="FF0000"/>
                </a:solidFill>
              </a:rPr>
              <a:t>besa</a:t>
            </a:r>
            <a:r>
              <a:rPr lang="en-US" sz="5400" b="1" dirty="0" smtClean="0">
                <a:solidFill>
                  <a:srgbClr val="00B0F0"/>
                </a:solidFill>
              </a:rPr>
              <a:t> </a:t>
            </a:r>
            <a:r>
              <a:rPr lang="en-US" sz="5400" b="1" dirty="0" err="1" smtClean="0">
                <a:solidFill>
                  <a:srgbClr val="00B0F0"/>
                </a:solidFill>
              </a:rPr>
              <a:t>porque</a:t>
            </a:r>
            <a:r>
              <a:rPr lang="en-US" sz="5400" b="1" dirty="0" smtClean="0">
                <a:solidFill>
                  <a:srgbClr val="00B0F0"/>
                </a:solidFill>
              </a:rPr>
              <a:t> le </a:t>
            </a:r>
            <a:r>
              <a:rPr lang="en-US" sz="5400" b="1" dirty="0" err="1" smtClean="0">
                <a:solidFill>
                  <a:srgbClr val="00B0F0"/>
                </a:solidFill>
              </a:rPr>
              <a:t>di</a:t>
            </a:r>
            <a:r>
              <a:rPr lang="en-US" sz="5400" b="1" dirty="0" smtClean="0">
                <a:solidFill>
                  <a:srgbClr val="00B0F0"/>
                </a:solidFill>
              </a:rPr>
              <a:t> </a:t>
            </a:r>
            <a:r>
              <a:rPr lang="en-US" sz="5400" b="1" dirty="0" err="1" smtClean="0">
                <a:solidFill>
                  <a:srgbClr val="00B0F0"/>
                </a:solidFill>
              </a:rPr>
              <a:t>flores</a:t>
            </a:r>
            <a:r>
              <a:rPr lang="en-US" sz="5400" b="1" dirty="0" smtClean="0">
                <a:solidFill>
                  <a:srgbClr val="00B0F0"/>
                </a:solidFill>
              </a:rPr>
              <a:t> a </a:t>
            </a:r>
            <a:r>
              <a:rPr lang="en-US" sz="5400" b="1" dirty="0" err="1" smtClean="0">
                <a:solidFill>
                  <a:srgbClr val="00B0F0"/>
                </a:solidFill>
              </a:rPr>
              <a:t>ella</a:t>
            </a:r>
            <a:r>
              <a:rPr lang="en-US" sz="5400" b="1" dirty="0" smtClean="0">
                <a:solidFill>
                  <a:srgbClr val="00B0F0"/>
                </a:solidFill>
              </a:rPr>
              <a:t>.</a:t>
            </a:r>
            <a:endParaRPr lang="en-US" sz="5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://openlettersmonthly.com/issue/wp-content/uploads/2008/12/sou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990600"/>
            <a:ext cx="4953000" cy="357516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28600" y="0"/>
            <a:ext cx="853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00B0F0"/>
                </a:solidFill>
              </a:rPr>
              <a:t>el alma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5103674"/>
            <a:ext cx="8534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00B0F0"/>
                </a:solidFill>
              </a:rPr>
              <a:t>Tu</a:t>
            </a:r>
            <a:r>
              <a:rPr lang="en-US" sz="5400" b="1" dirty="0" smtClean="0">
                <a:solidFill>
                  <a:srgbClr val="00B0F0"/>
                </a:solidFill>
              </a:rPr>
              <a:t> </a:t>
            </a:r>
            <a:r>
              <a:rPr lang="en-US" sz="5400" b="1" dirty="0" smtClean="0">
                <a:solidFill>
                  <a:srgbClr val="FF0000"/>
                </a:solidFill>
              </a:rPr>
              <a:t>alma</a:t>
            </a:r>
            <a:r>
              <a:rPr lang="en-US" sz="5400" b="1" dirty="0" smtClean="0">
                <a:solidFill>
                  <a:srgbClr val="00B0F0"/>
                </a:solidFill>
              </a:rPr>
              <a:t> </a:t>
            </a:r>
            <a:r>
              <a:rPr lang="en-US" sz="5400" b="1" dirty="0" err="1" smtClean="0">
                <a:solidFill>
                  <a:srgbClr val="00B0F0"/>
                </a:solidFill>
              </a:rPr>
              <a:t>es</a:t>
            </a:r>
            <a:r>
              <a:rPr lang="en-US" sz="5400" b="1" dirty="0" smtClean="0">
                <a:solidFill>
                  <a:srgbClr val="00B0F0"/>
                </a:solidFill>
              </a:rPr>
              <a:t> </a:t>
            </a:r>
            <a:r>
              <a:rPr lang="en-US" sz="5400" b="1" dirty="0" err="1" smtClean="0">
                <a:solidFill>
                  <a:srgbClr val="00B0F0"/>
                </a:solidFill>
              </a:rPr>
              <a:t>tu</a:t>
            </a:r>
            <a:r>
              <a:rPr lang="en-US" sz="5400" b="1" dirty="0" smtClean="0">
                <a:solidFill>
                  <a:srgbClr val="00B0F0"/>
                </a:solidFill>
              </a:rPr>
              <a:t> parte </a:t>
            </a:r>
            <a:r>
              <a:rPr lang="en-US" sz="5400" b="1" dirty="0" err="1" smtClean="0">
                <a:solidFill>
                  <a:srgbClr val="00B0F0"/>
                </a:solidFill>
              </a:rPr>
              <a:t>espiritual</a:t>
            </a:r>
            <a:r>
              <a:rPr lang="en-US" sz="5400" b="1" dirty="0" smtClean="0">
                <a:solidFill>
                  <a:srgbClr val="00B0F0"/>
                </a:solidFill>
              </a:rPr>
              <a:t> e </a:t>
            </a:r>
            <a:r>
              <a:rPr lang="en-US" sz="5400" b="1" dirty="0" err="1" smtClean="0">
                <a:solidFill>
                  <a:srgbClr val="00B0F0"/>
                </a:solidFill>
              </a:rPr>
              <a:t>inmortal</a:t>
            </a:r>
            <a:r>
              <a:rPr lang="en-US" sz="5400" b="1" dirty="0" smtClean="0">
                <a:solidFill>
                  <a:srgbClr val="00B0F0"/>
                </a:solidFill>
              </a:rPr>
              <a:t>.</a:t>
            </a:r>
            <a:endParaRPr lang="en-US" sz="5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1" descr="C:\Users\mgrasso2\AppData\Local\Microsoft\Windows\Temporary Internet Files\Content.IE5\11345SO9\MC90041338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914400"/>
            <a:ext cx="2667000" cy="286973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28600" y="0"/>
            <a:ext cx="853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00B0F0"/>
                </a:solidFill>
              </a:rPr>
              <a:t>Amar</a:t>
            </a:r>
            <a:r>
              <a:rPr lang="en-US" sz="5400" b="1" dirty="0" smtClean="0">
                <a:solidFill>
                  <a:srgbClr val="00B0F0"/>
                </a:solidFill>
              </a:rPr>
              <a:t>(se)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3810000"/>
            <a:ext cx="8534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00B0F0"/>
                </a:solidFill>
              </a:rPr>
              <a:t>Ellos</a:t>
            </a:r>
            <a:r>
              <a:rPr lang="en-US" sz="5400" b="1" dirty="0" smtClean="0">
                <a:solidFill>
                  <a:srgbClr val="00B0F0"/>
                </a:solidFill>
              </a:rPr>
              <a:t> </a:t>
            </a:r>
            <a:r>
              <a:rPr lang="en-US" sz="5400" b="1" dirty="0" smtClean="0">
                <a:solidFill>
                  <a:srgbClr val="FF0000"/>
                </a:solidFill>
              </a:rPr>
              <a:t>se </a:t>
            </a:r>
            <a:r>
              <a:rPr lang="en-US" sz="5400" b="1" dirty="0" err="1" smtClean="0">
                <a:solidFill>
                  <a:srgbClr val="FF0000"/>
                </a:solidFill>
              </a:rPr>
              <a:t>aman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smtClean="0">
                <a:solidFill>
                  <a:srgbClr val="00B0F0"/>
                </a:solidFill>
              </a:rPr>
              <a:t>mucho.  </a:t>
            </a:r>
            <a:r>
              <a:rPr lang="en-US" sz="5400" b="1" dirty="0" err="1" smtClean="0">
                <a:solidFill>
                  <a:srgbClr val="00B0F0"/>
                </a:solidFill>
              </a:rPr>
              <a:t>Comparten</a:t>
            </a:r>
            <a:r>
              <a:rPr lang="en-US" sz="5400" b="1" dirty="0" smtClean="0">
                <a:solidFill>
                  <a:srgbClr val="00B0F0"/>
                </a:solidFill>
              </a:rPr>
              <a:t> un </a:t>
            </a:r>
            <a:r>
              <a:rPr lang="en-US" sz="5400" b="1" dirty="0" err="1" smtClean="0">
                <a:solidFill>
                  <a:srgbClr val="00B0F0"/>
                </a:solidFill>
              </a:rPr>
              <a:t>amor</a:t>
            </a:r>
            <a:r>
              <a:rPr lang="en-US" sz="5400" b="1" dirty="0" smtClean="0">
                <a:solidFill>
                  <a:srgbClr val="00B0F0"/>
                </a:solidFill>
              </a:rPr>
              <a:t> </a:t>
            </a:r>
            <a:r>
              <a:rPr lang="en-US" sz="5400" b="1" dirty="0" err="1" smtClean="0">
                <a:solidFill>
                  <a:srgbClr val="00B0F0"/>
                </a:solidFill>
              </a:rPr>
              <a:t>muy</a:t>
            </a:r>
            <a:r>
              <a:rPr lang="en-US" sz="5400" b="1" dirty="0" smtClean="0">
                <a:solidFill>
                  <a:srgbClr val="00B0F0"/>
                </a:solidFill>
              </a:rPr>
              <a:t> especial.</a:t>
            </a:r>
            <a:endParaRPr lang="en-US" sz="5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1" descr="C:\Users\mgrasso2\AppData\Local\Microsoft\Windows\Temporary Internet Files\Content.IE5\2RCUYBHE\MP90043314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914400"/>
            <a:ext cx="3581400" cy="306636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28600" y="0"/>
            <a:ext cx="853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00B0F0"/>
                </a:solidFill>
              </a:rPr>
              <a:t>el </a:t>
            </a:r>
            <a:r>
              <a:rPr lang="en-US" sz="5400" b="1" dirty="0" err="1" smtClean="0">
                <a:solidFill>
                  <a:srgbClr val="00B0F0"/>
                </a:solidFill>
              </a:rPr>
              <a:t>corazón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3962400"/>
            <a:ext cx="8534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00B0F0"/>
                </a:solidFill>
              </a:rPr>
              <a:t>A Miguel le </a:t>
            </a:r>
            <a:r>
              <a:rPr lang="en-US" sz="5400" b="1" dirty="0" err="1" smtClean="0">
                <a:solidFill>
                  <a:srgbClr val="00B0F0"/>
                </a:solidFill>
              </a:rPr>
              <a:t>duele</a:t>
            </a:r>
            <a:r>
              <a:rPr lang="en-US" sz="5400" b="1" dirty="0" smtClean="0">
                <a:solidFill>
                  <a:srgbClr val="00B0F0"/>
                </a:solidFill>
              </a:rPr>
              <a:t> </a:t>
            </a:r>
            <a:r>
              <a:rPr lang="en-US" sz="5400" b="1" dirty="0" smtClean="0">
                <a:solidFill>
                  <a:srgbClr val="FF0000"/>
                </a:solidFill>
              </a:rPr>
              <a:t>el </a:t>
            </a:r>
            <a:r>
              <a:rPr lang="en-US" sz="5400" b="1" dirty="0" err="1" smtClean="0">
                <a:solidFill>
                  <a:srgbClr val="FF0000"/>
                </a:solidFill>
              </a:rPr>
              <a:t>corazón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00B0F0"/>
                </a:solidFill>
              </a:rPr>
              <a:t>porque</a:t>
            </a:r>
            <a:r>
              <a:rPr lang="en-US" sz="5400" b="1" dirty="0" smtClean="0">
                <a:solidFill>
                  <a:srgbClr val="00B0F0"/>
                </a:solidFill>
              </a:rPr>
              <a:t> </a:t>
            </a:r>
            <a:r>
              <a:rPr lang="en-US" sz="5400" b="1" dirty="0" err="1" smtClean="0">
                <a:solidFill>
                  <a:srgbClr val="00B0F0"/>
                </a:solidFill>
              </a:rPr>
              <a:t>su</a:t>
            </a:r>
            <a:r>
              <a:rPr lang="en-US" sz="5400" b="1" dirty="0" smtClean="0">
                <a:solidFill>
                  <a:srgbClr val="00B0F0"/>
                </a:solidFill>
              </a:rPr>
              <a:t> </a:t>
            </a:r>
            <a:r>
              <a:rPr lang="en-US" sz="5400" b="1" dirty="0" err="1" smtClean="0">
                <a:solidFill>
                  <a:srgbClr val="00B0F0"/>
                </a:solidFill>
              </a:rPr>
              <a:t>novia</a:t>
            </a:r>
            <a:r>
              <a:rPr lang="en-US" sz="5400" b="1" dirty="0" smtClean="0">
                <a:solidFill>
                  <a:srgbClr val="00B0F0"/>
                </a:solidFill>
              </a:rPr>
              <a:t> lo </a:t>
            </a:r>
            <a:r>
              <a:rPr lang="en-US" sz="5400" b="1" dirty="0" err="1" smtClean="0">
                <a:solidFill>
                  <a:srgbClr val="00B0F0"/>
                </a:solidFill>
              </a:rPr>
              <a:t>abandonó</a:t>
            </a:r>
            <a:r>
              <a:rPr lang="en-US" sz="5400" b="1" dirty="0" smtClean="0">
                <a:solidFill>
                  <a:srgbClr val="00B0F0"/>
                </a:solidFill>
              </a:rPr>
              <a:t>.</a:t>
            </a:r>
            <a:endParaRPr lang="en-US" sz="5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7" name="Picture 5" descr="http://www.fotosearch.com/bthumb/UNC/UNC265/u191848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685800"/>
            <a:ext cx="4800597" cy="48006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28600" y="0"/>
            <a:ext cx="853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00B0F0"/>
                </a:solidFill>
              </a:rPr>
              <a:t>la </a:t>
            </a:r>
            <a:r>
              <a:rPr lang="en-US" sz="5400" b="1" dirty="0" err="1" smtClean="0">
                <a:solidFill>
                  <a:srgbClr val="00B0F0"/>
                </a:solidFill>
              </a:rPr>
              <a:t>voz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5334000"/>
            <a:ext cx="8534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00B0F0"/>
                </a:solidFill>
              </a:rPr>
              <a:t>Ella </a:t>
            </a:r>
            <a:r>
              <a:rPr lang="en-US" sz="5400" b="1" dirty="0" err="1" smtClean="0">
                <a:solidFill>
                  <a:srgbClr val="00B0F0"/>
                </a:solidFill>
              </a:rPr>
              <a:t>canta</a:t>
            </a:r>
            <a:r>
              <a:rPr lang="en-US" sz="5400" b="1" dirty="0" smtClean="0">
                <a:solidFill>
                  <a:srgbClr val="00B0F0"/>
                </a:solidFill>
              </a:rPr>
              <a:t> </a:t>
            </a:r>
            <a:r>
              <a:rPr lang="en-US" sz="5400" b="1" dirty="0" err="1" smtClean="0">
                <a:solidFill>
                  <a:srgbClr val="00B0F0"/>
                </a:solidFill>
              </a:rPr>
              <a:t>muy</a:t>
            </a:r>
            <a:r>
              <a:rPr lang="en-US" sz="5400" b="1" dirty="0" smtClean="0">
                <a:solidFill>
                  <a:srgbClr val="00B0F0"/>
                </a:solidFill>
              </a:rPr>
              <a:t> </a:t>
            </a:r>
            <a:r>
              <a:rPr lang="en-US" sz="5400" b="1" dirty="0" err="1" smtClean="0">
                <a:solidFill>
                  <a:srgbClr val="00B0F0"/>
                </a:solidFill>
              </a:rPr>
              <a:t>bien</a:t>
            </a:r>
            <a:r>
              <a:rPr lang="en-US" sz="5400" b="1" dirty="0" smtClean="0">
                <a:solidFill>
                  <a:srgbClr val="00B0F0"/>
                </a:solidFill>
              </a:rPr>
              <a:t>; </a:t>
            </a:r>
            <a:r>
              <a:rPr lang="en-US" sz="5400" b="1" dirty="0" err="1" smtClean="0">
                <a:solidFill>
                  <a:srgbClr val="00B0F0"/>
                </a:solidFill>
              </a:rPr>
              <a:t>tiene</a:t>
            </a:r>
            <a:r>
              <a:rPr lang="en-US" sz="5400" b="1" dirty="0" smtClean="0">
                <a:solidFill>
                  <a:srgbClr val="00B0F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una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voz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00B0F0"/>
                </a:solidFill>
              </a:rPr>
              <a:t>hermosa</a:t>
            </a:r>
            <a:r>
              <a:rPr lang="en-US" sz="5400" b="1" dirty="0" smtClean="0">
                <a:solidFill>
                  <a:srgbClr val="00B0F0"/>
                </a:solidFill>
              </a:rPr>
              <a:t>.</a:t>
            </a:r>
            <a:endParaRPr lang="en-US" sz="5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5" name="Picture 3" descr="C:\Users\mgrasso2\AppData\Local\Microsoft\Windows\Temporary Internet Files\Content.IE5\PQ4EFXSM\MC900238192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1066800"/>
            <a:ext cx="2684298" cy="41148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28600" y="0"/>
            <a:ext cx="853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00B0F0"/>
                </a:solidFill>
              </a:rPr>
              <a:t>el </a:t>
            </a:r>
            <a:r>
              <a:rPr lang="en-US" sz="5400" b="1" dirty="0" err="1" smtClean="0">
                <a:solidFill>
                  <a:srgbClr val="00B0F0"/>
                </a:solidFill>
              </a:rPr>
              <a:t>oído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5103674"/>
            <a:ext cx="8534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</a:rPr>
              <a:t>El </a:t>
            </a:r>
            <a:r>
              <a:rPr lang="en-US" sz="5400" b="1" dirty="0" err="1" smtClean="0">
                <a:solidFill>
                  <a:srgbClr val="FF0000"/>
                </a:solidFill>
              </a:rPr>
              <a:t>oído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00B0F0"/>
                </a:solidFill>
              </a:rPr>
              <a:t>es</a:t>
            </a:r>
            <a:r>
              <a:rPr lang="en-US" sz="5400" b="1" dirty="0" smtClean="0">
                <a:solidFill>
                  <a:srgbClr val="00B0F0"/>
                </a:solidFill>
              </a:rPr>
              <a:t> el </a:t>
            </a:r>
            <a:r>
              <a:rPr lang="en-US" sz="5400" b="1" dirty="0" err="1" smtClean="0">
                <a:solidFill>
                  <a:srgbClr val="00B0F0"/>
                </a:solidFill>
              </a:rPr>
              <a:t>sinónimo</a:t>
            </a:r>
            <a:r>
              <a:rPr lang="en-US" sz="5400" b="1" dirty="0" smtClean="0">
                <a:solidFill>
                  <a:srgbClr val="00B0F0"/>
                </a:solidFill>
              </a:rPr>
              <a:t> de la </a:t>
            </a:r>
            <a:r>
              <a:rPr lang="en-US" sz="5400" b="1" dirty="0" err="1" smtClean="0">
                <a:solidFill>
                  <a:srgbClr val="00B0F0"/>
                </a:solidFill>
              </a:rPr>
              <a:t>oreja</a:t>
            </a:r>
            <a:r>
              <a:rPr lang="en-US" sz="5400" b="1" dirty="0" smtClean="0">
                <a:solidFill>
                  <a:srgbClr val="00B0F0"/>
                </a:solidFill>
              </a:rPr>
              <a:t>.</a:t>
            </a:r>
            <a:endParaRPr lang="en-US" sz="5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1" descr="C:\Users\mgrasso2\AppData\Local\Microsoft\Windows\Temporary Internet Files\Content.IE5\PQ4EFXSM\MC900252429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533400"/>
            <a:ext cx="2286000" cy="309565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28600" y="-228600"/>
            <a:ext cx="853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00B0F0"/>
                </a:solidFill>
              </a:rPr>
              <a:t>el </a:t>
            </a:r>
            <a:r>
              <a:rPr lang="en-US" sz="5400" b="1" dirty="0" err="1" smtClean="0">
                <a:solidFill>
                  <a:srgbClr val="00B0F0"/>
                </a:solidFill>
              </a:rPr>
              <a:t>cuerpo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3581400"/>
            <a:ext cx="8534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</a:rPr>
              <a:t>El </a:t>
            </a:r>
            <a:r>
              <a:rPr lang="en-US" sz="4800" b="1" dirty="0" err="1" smtClean="0">
                <a:solidFill>
                  <a:srgbClr val="FF0000"/>
                </a:solidFill>
              </a:rPr>
              <a:t>cuerpo</a:t>
            </a:r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r>
              <a:rPr lang="en-US" sz="4800" b="1" dirty="0" smtClean="0">
                <a:solidFill>
                  <a:srgbClr val="00B0F0"/>
                </a:solidFill>
              </a:rPr>
              <a:t>de un ser </a:t>
            </a:r>
            <a:r>
              <a:rPr lang="en-US" sz="4800" b="1" dirty="0" err="1" smtClean="0">
                <a:solidFill>
                  <a:srgbClr val="00B0F0"/>
                </a:solidFill>
              </a:rPr>
              <a:t>humano</a:t>
            </a:r>
            <a:r>
              <a:rPr lang="en-US" sz="4800" b="1" dirty="0" smtClean="0">
                <a:solidFill>
                  <a:srgbClr val="00B0F0"/>
                </a:solidFill>
              </a:rPr>
              <a:t> (</a:t>
            </a:r>
            <a:r>
              <a:rPr lang="en-US" sz="4800" b="1" dirty="0" err="1" smtClean="0">
                <a:solidFill>
                  <a:srgbClr val="00B0F0"/>
                </a:solidFill>
              </a:rPr>
              <a:t>una</a:t>
            </a:r>
            <a:r>
              <a:rPr lang="en-US" sz="4800" b="1" dirty="0" smtClean="0">
                <a:solidFill>
                  <a:srgbClr val="00B0F0"/>
                </a:solidFill>
              </a:rPr>
              <a:t> persona) </a:t>
            </a:r>
            <a:r>
              <a:rPr lang="en-US" sz="4800" b="1" dirty="0" err="1" smtClean="0">
                <a:solidFill>
                  <a:srgbClr val="00B0F0"/>
                </a:solidFill>
              </a:rPr>
              <a:t>consiste</a:t>
            </a:r>
            <a:r>
              <a:rPr lang="en-US" sz="4800" b="1" dirty="0" smtClean="0">
                <a:solidFill>
                  <a:srgbClr val="00B0F0"/>
                </a:solidFill>
              </a:rPr>
              <a:t> en la </a:t>
            </a:r>
            <a:r>
              <a:rPr lang="en-US" sz="4800" b="1" dirty="0" err="1" smtClean="0">
                <a:solidFill>
                  <a:srgbClr val="00B0F0"/>
                </a:solidFill>
              </a:rPr>
              <a:t>cabeza</a:t>
            </a:r>
            <a:r>
              <a:rPr lang="en-US" sz="4800" b="1" dirty="0" smtClean="0">
                <a:solidFill>
                  <a:srgbClr val="00B0F0"/>
                </a:solidFill>
              </a:rPr>
              <a:t>, el </a:t>
            </a:r>
            <a:r>
              <a:rPr lang="en-US" sz="4800" b="1" dirty="0" err="1" smtClean="0">
                <a:solidFill>
                  <a:srgbClr val="00B0F0"/>
                </a:solidFill>
              </a:rPr>
              <a:t>tronco</a:t>
            </a:r>
            <a:r>
              <a:rPr lang="en-US" sz="4800" b="1" dirty="0" smtClean="0">
                <a:solidFill>
                  <a:srgbClr val="00B0F0"/>
                </a:solidFill>
              </a:rPr>
              <a:t> y </a:t>
            </a:r>
            <a:r>
              <a:rPr lang="en-US" sz="4800" b="1" dirty="0" err="1" smtClean="0">
                <a:solidFill>
                  <a:srgbClr val="00B0F0"/>
                </a:solidFill>
              </a:rPr>
              <a:t>las</a:t>
            </a:r>
            <a:r>
              <a:rPr lang="en-US" sz="4800" b="1" dirty="0" smtClean="0">
                <a:solidFill>
                  <a:srgbClr val="00B0F0"/>
                </a:solidFill>
              </a:rPr>
              <a:t> </a:t>
            </a:r>
            <a:r>
              <a:rPr lang="en-US" sz="4800" b="1" dirty="0" err="1" smtClean="0">
                <a:solidFill>
                  <a:srgbClr val="00B0F0"/>
                </a:solidFill>
              </a:rPr>
              <a:t>extremidades</a:t>
            </a:r>
            <a:r>
              <a:rPr lang="en-US" sz="4800" b="1" dirty="0" smtClean="0">
                <a:solidFill>
                  <a:srgbClr val="00B0F0"/>
                </a:solidFill>
              </a:rPr>
              <a:t> (</a:t>
            </a:r>
            <a:r>
              <a:rPr lang="en-US" sz="4800" b="1" dirty="0" err="1" smtClean="0">
                <a:solidFill>
                  <a:srgbClr val="00B0F0"/>
                </a:solidFill>
              </a:rPr>
              <a:t>piernas</a:t>
            </a:r>
            <a:r>
              <a:rPr lang="en-US" sz="4800" b="1" dirty="0" smtClean="0">
                <a:solidFill>
                  <a:srgbClr val="00B0F0"/>
                </a:solidFill>
              </a:rPr>
              <a:t>, </a:t>
            </a:r>
            <a:r>
              <a:rPr lang="en-US" sz="4800" b="1" dirty="0" err="1" smtClean="0">
                <a:solidFill>
                  <a:srgbClr val="00B0F0"/>
                </a:solidFill>
              </a:rPr>
              <a:t>brazos</a:t>
            </a:r>
            <a:r>
              <a:rPr lang="en-US" sz="4800" b="1" dirty="0" smtClean="0">
                <a:solidFill>
                  <a:srgbClr val="00B0F0"/>
                </a:solidFill>
              </a:rPr>
              <a:t>).</a:t>
            </a:r>
            <a:endParaRPr lang="en-US" sz="4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images.clipartof.com/thumbnails/15943-Confused-Man-Scratching-His-Forehead-Clipart-Illustr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914400"/>
            <a:ext cx="2667000" cy="2667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28600" y="0"/>
            <a:ext cx="853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00B0F0"/>
                </a:solidFill>
              </a:rPr>
              <a:t>El </a:t>
            </a:r>
            <a:r>
              <a:rPr lang="en-US" sz="5400" b="1" dirty="0" err="1" smtClean="0">
                <a:solidFill>
                  <a:srgbClr val="00B0F0"/>
                </a:solidFill>
              </a:rPr>
              <a:t>olvido</a:t>
            </a:r>
            <a:r>
              <a:rPr lang="en-US" sz="5400" b="1" dirty="0" smtClean="0">
                <a:solidFill>
                  <a:srgbClr val="00B0F0"/>
                </a:solidFill>
              </a:rPr>
              <a:t>/</a:t>
            </a:r>
            <a:r>
              <a:rPr lang="en-US" sz="5400" b="1" dirty="0" err="1" smtClean="0">
                <a:solidFill>
                  <a:srgbClr val="00B0F0"/>
                </a:solidFill>
              </a:rPr>
              <a:t>olvidar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3441680"/>
            <a:ext cx="8534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00B0F0"/>
                </a:solidFill>
              </a:rPr>
              <a:t>El hombre no </a:t>
            </a:r>
            <a:r>
              <a:rPr lang="en-US" sz="5400" b="1" dirty="0" err="1" smtClean="0">
                <a:solidFill>
                  <a:srgbClr val="00B0F0"/>
                </a:solidFill>
              </a:rPr>
              <a:t>recuerda</a:t>
            </a:r>
            <a:r>
              <a:rPr lang="en-US" sz="5400" b="1" dirty="0" smtClean="0">
                <a:solidFill>
                  <a:srgbClr val="00B0F0"/>
                </a:solidFill>
              </a:rPr>
              <a:t> </a:t>
            </a:r>
            <a:r>
              <a:rPr lang="en-US" sz="5400" b="1" dirty="0" err="1" smtClean="0">
                <a:solidFill>
                  <a:srgbClr val="00B0F0"/>
                </a:solidFill>
              </a:rPr>
              <a:t>donde</a:t>
            </a:r>
            <a:r>
              <a:rPr lang="en-US" sz="5400" b="1" dirty="0" smtClean="0">
                <a:solidFill>
                  <a:srgbClr val="00B0F0"/>
                </a:solidFill>
              </a:rPr>
              <a:t> </a:t>
            </a:r>
            <a:r>
              <a:rPr lang="en-US" sz="5400" b="1" dirty="0" err="1" smtClean="0">
                <a:solidFill>
                  <a:srgbClr val="00B0F0"/>
                </a:solidFill>
              </a:rPr>
              <a:t>están</a:t>
            </a:r>
            <a:r>
              <a:rPr lang="en-US" sz="5400" b="1" dirty="0" smtClean="0">
                <a:solidFill>
                  <a:srgbClr val="00B0F0"/>
                </a:solidFill>
              </a:rPr>
              <a:t> </a:t>
            </a:r>
            <a:r>
              <a:rPr lang="en-US" sz="5400" b="1" dirty="0" err="1" smtClean="0">
                <a:solidFill>
                  <a:srgbClr val="00B0F0"/>
                </a:solidFill>
              </a:rPr>
              <a:t>sus</a:t>
            </a:r>
            <a:r>
              <a:rPr lang="en-US" sz="5400" b="1" dirty="0" smtClean="0">
                <a:solidFill>
                  <a:srgbClr val="00B0F0"/>
                </a:solidFill>
              </a:rPr>
              <a:t> </a:t>
            </a:r>
            <a:r>
              <a:rPr lang="en-US" sz="5400" b="1" dirty="0" err="1" smtClean="0">
                <a:solidFill>
                  <a:srgbClr val="00B0F0"/>
                </a:solidFill>
              </a:rPr>
              <a:t>llaves</a:t>
            </a:r>
            <a:r>
              <a:rPr lang="en-US" sz="5400" b="1" dirty="0" smtClean="0">
                <a:solidFill>
                  <a:srgbClr val="00B0F0"/>
                </a:solidFill>
              </a:rPr>
              <a:t>.  </a:t>
            </a:r>
            <a:r>
              <a:rPr lang="en-US" sz="5400" b="1" dirty="0" err="1" smtClean="0">
                <a:solidFill>
                  <a:srgbClr val="00B0F0"/>
                </a:solidFill>
              </a:rPr>
              <a:t>Él</a:t>
            </a:r>
            <a:r>
              <a:rPr lang="en-US" sz="5400" b="1" dirty="0" smtClean="0">
                <a:solidFill>
                  <a:srgbClr val="00B0F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olvida</a:t>
            </a:r>
            <a:r>
              <a:rPr lang="en-US" sz="5400" b="1" dirty="0" smtClean="0">
                <a:solidFill>
                  <a:srgbClr val="00B0F0"/>
                </a:solidFill>
              </a:rPr>
              <a:t>.  </a:t>
            </a:r>
            <a:r>
              <a:rPr lang="en-US" sz="5400" b="1" dirty="0" smtClean="0">
                <a:solidFill>
                  <a:srgbClr val="FF0000"/>
                </a:solidFill>
              </a:rPr>
              <a:t>El </a:t>
            </a:r>
            <a:r>
              <a:rPr lang="en-US" sz="5400" b="1" dirty="0" err="1" smtClean="0">
                <a:solidFill>
                  <a:srgbClr val="FF0000"/>
                </a:solidFill>
              </a:rPr>
              <a:t>olvido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00B0F0"/>
                </a:solidFill>
              </a:rPr>
              <a:t>es</a:t>
            </a:r>
            <a:r>
              <a:rPr lang="en-US" sz="5400" b="1" dirty="0" smtClean="0">
                <a:solidFill>
                  <a:srgbClr val="00B0F0"/>
                </a:solidFill>
              </a:rPr>
              <a:t> un </a:t>
            </a:r>
            <a:r>
              <a:rPr lang="en-US" sz="5400" b="1" dirty="0" err="1" smtClean="0">
                <a:solidFill>
                  <a:srgbClr val="00B0F0"/>
                </a:solidFill>
              </a:rPr>
              <a:t>síntoma</a:t>
            </a:r>
            <a:r>
              <a:rPr lang="en-US" sz="5400" b="1" dirty="0" smtClean="0">
                <a:solidFill>
                  <a:srgbClr val="00B0F0"/>
                </a:solidFill>
              </a:rPr>
              <a:t> de la </a:t>
            </a:r>
            <a:r>
              <a:rPr lang="en-US" sz="5400" b="1" dirty="0" err="1" smtClean="0">
                <a:solidFill>
                  <a:srgbClr val="00B0F0"/>
                </a:solidFill>
              </a:rPr>
              <a:t>vejez</a:t>
            </a:r>
            <a:r>
              <a:rPr lang="en-US" sz="5400" b="1" dirty="0" smtClean="0">
                <a:solidFill>
                  <a:srgbClr val="00B0F0"/>
                </a:solidFill>
              </a:rPr>
              <a:t> (old age).</a:t>
            </a:r>
            <a:endParaRPr lang="en-US" sz="5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99060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B0F0"/>
                </a:solidFill>
              </a:rPr>
              <a:t>¿En </a:t>
            </a:r>
            <a:r>
              <a:rPr lang="en-US" sz="3600" b="1" dirty="0" err="1" smtClean="0">
                <a:solidFill>
                  <a:srgbClr val="00B0F0"/>
                </a:solidFill>
              </a:rPr>
              <a:t>qué</a:t>
            </a:r>
            <a:r>
              <a:rPr lang="en-US" sz="3600" b="1" dirty="0" smtClean="0">
                <a:solidFill>
                  <a:srgbClr val="00B0F0"/>
                </a:solidFill>
              </a:rPr>
              <a:t> persona </a:t>
            </a:r>
            <a:r>
              <a:rPr lang="en-US" sz="3600" b="1" dirty="0" err="1" smtClean="0">
                <a:solidFill>
                  <a:srgbClr val="00B0F0"/>
                </a:solidFill>
              </a:rPr>
              <a:t>está</a:t>
            </a:r>
            <a:r>
              <a:rPr lang="en-US" sz="3600" b="1" dirty="0" smtClean="0">
                <a:solidFill>
                  <a:srgbClr val="00B0F0"/>
                </a:solidFill>
              </a:rPr>
              <a:t> </a:t>
            </a:r>
            <a:r>
              <a:rPr lang="en-US" sz="3600" b="1" dirty="0" err="1" smtClean="0">
                <a:solidFill>
                  <a:srgbClr val="00B0F0"/>
                </a:solidFill>
              </a:rPr>
              <a:t>escrito</a:t>
            </a:r>
            <a:r>
              <a:rPr lang="en-US" sz="3600" b="1" dirty="0" smtClean="0">
                <a:solidFill>
                  <a:srgbClr val="00B0F0"/>
                </a:solidFill>
              </a:rPr>
              <a:t> el </a:t>
            </a:r>
            <a:r>
              <a:rPr lang="en-US" sz="3600" b="1" dirty="0" err="1" smtClean="0">
                <a:solidFill>
                  <a:srgbClr val="00B0F0"/>
                </a:solidFill>
              </a:rPr>
              <a:t>poema</a:t>
            </a:r>
            <a:r>
              <a:rPr lang="en-US" sz="3600" b="1" dirty="0" smtClean="0">
                <a:solidFill>
                  <a:srgbClr val="00B0F0"/>
                </a:solidFill>
              </a:rPr>
              <a:t>?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82880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B0F0"/>
                </a:solidFill>
              </a:rPr>
              <a:t>¿</a:t>
            </a:r>
            <a:r>
              <a:rPr lang="en-US" sz="3600" b="1" dirty="0" err="1" smtClean="0">
                <a:solidFill>
                  <a:srgbClr val="00B0F0"/>
                </a:solidFill>
              </a:rPr>
              <a:t>Qué</a:t>
            </a:r>
            <a:r>
              <a:rPr lang="en-US" sz="3600" b="1" dirty="0" smtClean="0">
                <a:solidFill>
                  <a:srgbClr val="00B0F0"/>
                </a:solidFill>
              </a:rPr>
              <a:t> parte del </a:t>
            </a:r>
            <a:r>
              <a:rPr lang="en-US" sz="3600" b="1" dirty="0" err="1" smtClean="0">
                <a:solidFill>
                  <a:srgbClr val="00B0F0"/>
                </a:solidFill>
              </a:rPr>
              <a:t>día</a:t>
            </a:r>
            <a:r>
              <a:rPr lang="en-US" sz="3600" b="1" dirty="0" smtClean="0">
                <a:solidFill>
                  <a:srgbClr val="00B0F0"/>
                </a:solidFill>
              </a:rPr>
              <a:t> </a:t>
            </a:r>
            <a:r>
              <a:rPr lang="en-US" sz="3600" b="1" dirty="0" err="1" smtClean="0">
                <a:solidFill>
                  <a:srgbClr val="00B0F0"/>
                </a:solidFill>
              </a:rPr>
              <a:t>es</a:t>
            </a:r>
            <a:r>
              <a:rPr lang="en-US" sz="3600" b="1" dirty="0" smtClean="0">
                <a:solidFill>
                  <a:srgbClr val="00B0F0"/>
                </a:solidFill>
              </a:rPr>
              <a:t>?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895600"/>
            <a:ext cx="853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B0F0"/>
                </a:solidFill>
              </a:rPr>
              <a:t>Da</a:t>
            </a:r>
            <a:r>
              <a:rPr lang="en-US" sz="3600" b="1" dirty="0" smtClean="0">
                <a:solidFill>
                  <a:srgbClr val="00B0F0"/>
                </a:solidFill>
              </a:rPr>
              <a:t> un </a:t>
            </a:r>
            <a:r>
              <a:rPr lang="en-US" sz="3600" b="1" dirty="0" err="1" smtClean="0">
                <a:solidFill>
                  <a:srgbClr val="00B0F0"/>
                </a:solidFill>
              </a:rPr>
              <a:t>ejemplo</a:t>
            </a:r>
            <a:r>
              <a:rPr lang="en-US" sz="3600" b="1" dirty="0" smtClean="0">
                <a:solidFill>
                  <a:srgbClr val="00B0F0"/>
                </a:solidFill>
              </a:rPr>
              <a:t> de </a:t>
            </a:r>
            <a:r>
              <a:rPr lang="en-US" sz="3600" b="1" dirty="0" err="1" smtClean="0">
                <a:solidFill>
                  <a:srgbClr val="00B0F0"/>
                </a:solidFill>
              </a:rPr>
              <a:t>personificación</a:t>
            </a:r>
            <a:r>
              <a:rPr lang="en-US" sz="3600" b="1" dirty="0" smtClean="0">
                <a:solidFill>
                  <a:srgbClr val="00B0F0"/>
                </a:solidFill>
              </a:rPr>
              <a:t> en </a:t>
            </a:r>
            <a:r>
              <a:rPr lang="en-US" sz="3600" b="1" dirty="0" err="1" smtClean="0">
                <a:solidFill>
                  <a:srgbClr val="00B0F0"/>
                </a:solidFill>
              </a:rPr>
              <a:t>esta</a:t>
            </a:r>
            <a:r>
              <a:rPr lang="en-US" sz="3600" b="1" dirty="0" smtClean="0">
                <a:solidFill>
                  <a:srgbClr val="00B0F0"/>
                </a:solidFill>
              </a:rPr>
              <a:t> </a:t>
            </a:r>
            <a:r>
              <a:rPr lang="en-US" sz="3600" b="1" dirty="0" err="1" smtClean="0">
                <a:solidFill>
                  <a:srgbClr val="00B0F0"/>
                </a:solidFill>
              </a:rPr>
              <a:t>primera</a:t>
            </a:r>
            <a:r>
              <a:rPr lang="en-US" sz="3600" b="1" dirty="0" smtClean="0">
                <a:solidFill>
                  <a:srgbClr val="00B0F0"/>
                </a:solidFill>
              </a:rPr>
              <a:t> parte del </a:t>
            </a:r>
            <a:r>
              <a:rPr lang="en-US" sz="3600" b="1" dirty="0" err="1" smtClean="0">
                <a:solidFill>
                  <a:srgbClr val="00B0F0"/>
                </a:solidFill>
              </a:rPr>
              <a:t>poema</a:t>
            </a:r>
            <a:r>
              <a:rPr lang="en-US" sz="3600" b="1" dirty="0" smtClean="0">
                <a:solidFill>
                  <a:srgbClr val="00B0F0"/>
                </a:solidFill>
              </a:rPr>
              <a:t>.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09600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B0F0"/>
                </a:solidFill>
              </a:rPr>
              <a:t>¿</a:t>
            </a:r>
            <a:r>
              <a:rPr lang="en-US" sz="3600" b="1" dirty="0" err="1" smtClean="0">
                <a:solidFill>
                  <a:srgbClr val="00B0F0"/>
                </a:solidFill>
              </a:rPr>
              <a:t>Por</a:t>
            </a:r>
            <a:r>
              <a:rPr lang="en-US" sz="3600" b="1" dirty="0" smtClean="0">
                <a:solidFill>
                  <a:srgbClr val="00B0F0"/>
                </a:solidFill>
              </a:rPr>
              <a:t> </a:t>
            </a:r>
            <a:r>
              <a:rPr lang="en-US" sz="3600" b="1" dirty="0" err="1" smtClean="0">
                <a:solidFill>
                  <a:srgbClr val="00B0F0"/>
                </a:solidFill>
              </a:rPr>
              <a:t>qué</a:t>
            </a:r>
            <a:r>
              <a:rPr lang="en-US" sz="3600" b="1" dirty="0" smtClean="0">
                <a:solidFill>
                  <a:srgbClr val="00B0F0"/>
                </a:solidFill>
              </a:rPr>
              <a:t> </a:t>
            </a:r>
            <a:r>
              <a:rPr lang="en-US" sz="3600" b="1" dirty="0" err="1" smtClean="0">
                <a:solidFill>
                  <a:srgbClr val="00B0F0"/>
                </a:solidFill>
              </a:rPr>
              <a:t>está</a:t>
            </a:r>
            <a:r>
              <a:rPr lang="en-US" sz="3600" b="1" dirty="0" smtClean="0">
                <a:solidFill>
                  <a:srgbClr val="00B0F0"/>
                </a:solidFill>
              </a:rPr>
              <a:t> </a:t>
            </a:r>
            <a:r>
              <a:rPr lang="en-US" sz="3600" b="1" dirty="0" err="1" smtClean="0">
                <a:solidFill>
                  <a:srgbClr val="00B0F0"/>
                </a:solidFill>
              </a:rPr>
              <a:t>triste</a:t>
            </a:r>
            <a:r>
              <a:rPr lang="en-US" sz="3600" b="1" dirty="0" smtClean="0">
                <a:solidFill>
                  <a:srgbClr val="00B0F0"/>
                </a:solidFill>
              </a:rPr>
              <a:t> el </a:t>
            </a:r>
            <a:r>
              <a:rPr lang="en-US" sz="3600" b="1" dirty="0" err="1" smtClean="0">
                <a:solidFill>
                  <a:srgbClr val="00B0F0"/>
                </a:solidFill>
              </a:rPr>
              <a:t>autor</a:t>
            </a:r>
            <a:r>
              <a:rPr lang="en-US" sz="3600" b="1" dirty="0" smtClean="0">
                <a:solidFill>
                  <a:srgbClr val="00B0F0"/>
                </a:solidFill>
              </a:rPr>
              <a:t>?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572000"/>
            <a:ext cx="853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B0F0"/>
                </a:solidFill>
              </a:rPr>
              <a:t>¿A </a:t>
            </a:r>
            <a:r>
              <a:rPr lang="en-US" sz="3600" b="1" dirty="0" err="1" smtClean="0">
                <a:solidFill>
                  <a:srgbClr val="00B0F0"/>
                </a:solidFill>
              </a:rPr>
              <a:t>quién</a:t>
            </a:r>
            <a:r>
              <a:rPr lang="en-US" sz="3600" b="1" dirty="0" smtClean="0">
                <a:solidFill>
                  <a:srgbClr val="00B0F0"/>
                </a:solidFill>
              </a:rPr>
              <a:t> se </a:t>
            </a:r>
            <a:r>
              <a:rPr lang="en-US" sz="3600" b="1" dirty="0" err="1" smtClean="0">
                <a:solidFill>
                  <a:srgbClr val="00B0F0"/>
                </a:solidFill>
              </a:rPr>
              <a:t>refiere</a:t>
            </a:r>
            <a:r>
              <a:rPr lang="en-US" sz="3600" b="1" dirty="0" smtClean="0">
                <a:solidFill>
                  <a:srgbClr val="00B0F0"/>
                </a:solidFill>
              </a:rPr>
              <a:t> el </a:t>
            </a:r>
            <a:r>
              <a:rPr lang="en-US" sz="3600" b="1" dirty="0" err="1" smtClean="0">
                <a:solidFill>
                  <a:srgbClr val="00B0F0"/>
                </a:solidFill>
              </a:rPr>
              <a:t>pronombre</a:t>
            </a:r>
            <a:r>
              <a:rPr lang="en-US" sz="3600" b="1" dirty="0" smtClean="0">
                <a:solidFill>
                  <a:srgbClr val="00B0F0"/>
                </a:solidFill>
              </a:rPr>
              <a:t> “LA” en los versos 6, 7 y 8?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52400"/>
            <a:ext cx="8534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CONTESTEN LAS PREGUNTAS SOBRE EL POEMA</a:t>
            </a:r>
          </a:p>
          <a:p>
            <a:endParaRPr lang="en-US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99060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B0F0"/>
                </a:solidFill>
              </a:rPr>
              <a:t>¿A </a:t>
            </a:r>
            <a:r>
              <a:rPr lang="en-US" sz="3600" b="1" dirty="0" err="1" smtClean="0">
                <a:solidFill>
                  <a:srgbClr val="00B0F0"/>
                </a:solidFill>
              </a:rPr>
              <a:t>quién</a:t>
            </a:r>
            <a:r>
              <a:rPr lang="en-US" sz="3600" b="1" dirty="0" smtClean="0">
                <a:solidFill>
                  <a:srgbClr val="00B0F0"/>
                </a:solidFill>
              </a:rPr>
              <a:t> </a:t>
            </a:r>
            <a:r>
              <a:rPr lang="en-US" sz="3600" b="1" dirty="0" err="1" smtClean="0">
                <a:solidFill>
                  <a:srgbClr val="00B0F0"/>
                </a:solidFill>
              </a:rPr>
              <a:t>perdió</a:t>
            </a:r>
            <a:r>
              <a:rPr lang="en-US" sz="3600" b="1" dirty="0" smtClean="0">
                <a:solidFill>
                  <a:srgbClr val="00B0F0"/>
                </a:solidFill>
              </a:rPr>
              <a:t> el </a:t>
            </a:r>
            <a:r>
              <a:rPr lang="en-US" sz="3600" b="1" dirty="0" err="1" smtClean="0">
                <a:solidFill>
                  <a:srgbClr val="00B0F0"/>
                </a:solidFill>
              </a:rPr>
              <a:t>autor</a:t>
            </a:r>
            <a:r>
              <a:rPr lang="en-US" sz="3600" b="1" dirty="0" smtClean="0">
                <a:solidFill>
                  <a:srgbClr val="00B0F0"/>
                </a:solidFill>
              </a:rPr>
              <a:t>?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82880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B0F0"/>
                </a:solidFill>
              </a:rPr>
              <a:t>¿</a:t>
            </a:r>
            <a:r>
              <a:rPr lang="en-US" sz="3600" b="1" dirty="0" err="1" smtClean="0">
                <a:solidFill>
                  <a:srgbClr val="00B0F0"/>
                </a:solidFill>
              </a:rPr>
              <a:t>Por</a:t>
            </a:r>
            <a:r>
              <a:rPr lang="en-US" sz="3600" b="1" dirty="0" smtClean="0">
                <a:solidFill>
                  <a:srgbClr val="00B0F0"/>
                </a:solidFill>
              </a:rPr>
              <a:t> </a:t>
            </a:r>
            <a:r>
              <a:rPr lang="en-US" sz="3600" b="1" dirty="0" err="1" smtClean="0">
                <a:solidFill>
                  <a:srgbClr val="00B0F0"/>
                </a:solidFill>
              </a:rPr>
              <a:t>qué</a:t>
            </a:r>
            <a:r>
              <a:rPr lang="en-US" sz="3600" b="1" dirty="0" smtClean="0">
                <a:solidFill>
                  <a:srgbClr val="00B0F0"/>
                </a:solidFill>
              </a:rPr>
              <a:t> la </a:t>
            </a:r>
            <a:r>
              <a:rPr lang="en-US" sz="3600" b="1" dirty="0" err="1" smtClean="0">
                <a:solidFill>
                  <a:srgbClr val="00B0F0"/>
                </a:solidFill>
              </a:rPr>
              <a:t>perdió</a:t>
            </a:r>
            <a:r>
              <a:rPr lang="en-US" sz="3600" b="1" dirty="0" smtClean="0">
                <a:solidFill>
                  <a:srgbClr val="00B0F0"/>
                </a:solidFill>
              </a:rPr>
              <a:t>?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Pablo Neruda (1904-1973)</a:t>
            </a:r>
            <a:endParaRPr lang="en-US" dirty="0"/>
          </a:p>
        </p:txBody>
      </p:sp>
      <p:pic>
        <p:nvPicPr>
          <p:cNvPr id="62466" name="Picture 2" descr="http://nobelprize.org/nobel_prizes/literature/laureates/1971/nerud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295400"/>
            <a:ext cx="3581400" cy="5018384"/>
          </a:xfrm>
          <a:prstGeom prst="rect">
            <a:avLst/>
          </a:prstGeom>
          <a:noFill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191000" y="2438400"/>
            <a:ext cx="4495800" cy="11128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>
                <a:latin typeface="+mj-lt"/>
                <a:ea typeface="+mj-ea"/>
                <a:cs typeface="+mj-cs"/>
              </a:rPr>
              <a:t>“</a:t>
            </a:r>
            <a:r>
              <a:rPr lang="en-US" sz="2800" dirty="0" err="1" smtClean="0">
                <a:latin typeface="+mj-lt"/>
                <a:ea typeface="+mj-ea"/>
                <a:cs typeface="+mj-cs"/>
              </a:rPr>
              <a:t>Poema</a:t>
            </a:r>
            <a:r>
              <a:rPr lang="en-US" sz="2800" dirty="0" smtClean="0">
                <a:latin typeface="+mj-lt"/>
                <a:ea typeface="+mj-ea"/>
                <a:cs typeface="+mj-cs"/>
              </a:rPr>
              <a:t> 20” </a:t>
            </a:r>
            <a:r>
              <a:rPr lang="en-US" sz="2800" dirty="0" err="1" smtClean="0">
                <a:latin typeface="+mj-lt"/>
                <a:ea typeface="+mj-ea"/>
                <a:cs typeface="+mj-cs"/>
              </a:rPr>
              <a:t>viene</a:t>
            </a:r>
            <a:r>
              <a:rPr lang="en-US" sz="2800" dirty="0" smtClean="0">
                <a:latin typeface="+mj-lt"/>
                <a:ea typeface="+mj-ea"/>
                <a:cs typeface="+mj-cs"/>
              </a:rPr>
              <a:t> de </a:t>
            </a:r>
            <a:r>
              <a:rPr lang="en-US" sz="2800" dirty="0" err="1" smtClean="0">
                <a:latin typeface="+mj-lt"/>
                <a:ea typeface="+mj-ea"/>
                <a:cs typeface="+mj-cs"/>
              </a:rPr>
              <a:t>su</a:t>
            </a:r>
            <a:r>
              <a:rPr lang="en-US" sz="2800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2800" dirty="0" err="1" smtClean="0">
                <a:latin typeface="+mj-lt"/>
                <a:ea typeface="+mj-ea"/>
                <a:cs typeface="+mj-cs"/>
              </a:rPr>
              <a:t>libro</a:t>
            </a:r>
            <a:r>
              <a:rPr lang="en-US" sz="2800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2800" dirty="0" err="1" smtClean="0">
                <a:latin typeface="+mj-lt"/>
                <a:ea typeface="+mj-ea"/>
                <a:cs typeface="+mj-cs"/>
              </a:rPr>
              <a:t>Veinte</a:t>
            </a:r>
            <a:r>
              <a:rPr lang="en-US" sz="2800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2800" dirty="0" err="1" smtClean="0">
                <a:latin typeface="+mj-lt"/>
                <a:ea typeface="+mj-ea"/>
                <a:cs typeface="+mj-cs"/>
              </a:rPr>
              <a:t>poemas</a:t>
            </a:r>
            <a:r>
              <a:rPr lang="en-US" sz="2800" dirty="0" smtClean="0">
                <a:latin typeface="+mj-lt"/>
                <a:ea typeface="+mj-ea"/>
                <a:cs typeface="+mj-cs"/>
              </a:rPr>
              <a:t> de </a:t>
            </a:r>
            <a:r>
              <a:rPr lang="en-US" sz="2800" dirty="0" err="1" smtClean="0">
                <a:latin typeface="+mj-lt"/>
                <a:ea typeface="+mj-ea"/>
                <a:cs typeface="+mj-cs"/>
              </a:rPr>
              <a:t>amor</a:t>
            </a:r>
            <a:r>
              <a:rPr lang="en-US" sz="2800" dirty="0" smtClean="0">
                <a:latin typeface="+mj-lt"/>
                <a:ea typeface="+mj-ea"/>
                <a:cs typeface="+mj-cs"/>
              </a:rPr>
              <a:t> y </a:t>
            </a:r>
            <a:r>
              <a:rPr lang="en-US" sz="2800" dirty="0" err="1" smtClean="0">
                <a:latin typeface="+mj-lt"/>
                <a:ea typeface="+mj-ea"/>
                <a:cs typeface="+mj-cs"/>
              </a:rPr>
              <a:t>una</a:t>
            </a:r>
            <a:r>
              <a:rPr lang="en-US" sz="2800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2800" dirty="0" err="1" smtClean="0">
                <a:latin typeface="+mj-lt"/>
                <a:ea typeface="+mj-ea"/>
                <a:cs typeface="+mj-cs"/>
              </a:rPr>
              <a:t>canción</a:t>
            </a:r>
            <a:r>
              <a:rPr lang="en-US" sz="2800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2800" dirty="0" err="1" smtClean="0">
                <a:latin typeface="+mj-lt"/>
                <a:ea typeface="+mj-ea"/>
                <a:cs typeface="+mj-cs"/>
              </a:rPr>
              <a:t>desesperada</a:t>
            </a:r>
            <a:r>
              <a:rPr lang="en-US" sz="2800" dirty="0" smtClean="0">
                <a:latin typeface="+mj-lt"/>
                <a:ea typeface="+mj-ea"/>
                <a:cs typeface="+mj-cs"/>
              </a:rPr>
              <a:t>.  Lo </a:t>
            </a:r>
            <a:r>
              <a:rPr lang="en-US" sz="2800" dirty="0" err="1" smtClean="0">
                <a:latin typeface="+mj-lt"/>
                <a:ea typeface="+mj-ea"/>
                <a:cs typeface="+mj-cs"/>
              </a:rPr>
              <a:t>publicó</a:t>
            </a:r>
            <a:r>
              <a:rPr lang="en-US" sz="2800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2800" dirty="0" err="1" smtClean="0">
                <a:latin typeface="+mj-lt"/>
                <a:ea typeface="+mj-ea"/>
                <a:cs typeface="+mj-cs"/>
              </a:rPr>
              <a:t>cuando</a:t>
            </a:r>
            <a:r>
              <a:rPr lang="en-US" sz="2800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2800" dirty="0" err="1" smtClean="0">
                <a:latin typeface="+mj-lt"/>
                <a:ea typeface="+mj-ea"/>
                <a:cs typeface="+mj-cs"/>
              </a:rPr>
              <a:t>tenía</a:t>
            </a:r>
            <a:r>
              <a:rPr lang="en-US" sz="2800" dirty="0" smtClean="0">
                <a:latin typeface="+mj-lt"/>
                <a:ea typeface="+mj-ea"/>
                <a:cs typeface="+mj-cs"/>
              </a:rPr>
              <a:t> 20 </a:t>
            </a:r>
            <a:r>
              <a:rPr lang="en-US" sz="2800" dirty="0" err="1" smtClean="0">
                <a:latin typeface="+mj-lt"/>
                <a:ea typeface="+mj-ea"/>
                <a:cs typeface="+mj-cs"/>
              </a:rPr>
              <a:t>años</a:t>
            </a:r>
            <a:r>
              <a:rPr lang="en-US" sz="2800" dirty="0" smtClean="0">
                <a:latin typeface="+mj-lt"/>
                <a:ea typeface="+mj-ea"/>
                <a:cs typeface="+mj-cs"/>
              </a:rPr>
              <a:t>.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191000" y="4876800"/>
            <a:ext cx="4343400" cy="8080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>
                <a:latin typeface="+mj-lt"/>
                <a:ea typeface="+mj-ea"/>
                <a:cs typeface="+mj-cs"/>
              </a:rPr>
              <a:t>Pablo Neruda </a:t>
            </a:r>
            <a:r>
              <a:rPr lang="en-US" sz="2800" dirty="0" err="1" smtClean="0">
                <a:latin typeface="+mj-lt"/>
                <a:ea typeface="+mj-ea"/>
                <a:cs typeface="+mj-cs"/>
              </a:rPr>
              <a:t>recibió</a:t>
            </a:r>
            <a:r>
              <a:rPr lang="en-US" sz="2800" dirty="0" smtClean="0">
                <a:latin typeface="+mj-lt"/>
                <a:ea typeface="+mj-ea"/>
                <a:cs typeface="+mj-cs"/>
              </a:rPr>
              <a:t> el </a:t>
            </a:r>
            <a:r>
              <a:rPr lang="en-US" sz="2800" dirty="0" err="1" smtClean="0">
                <a:latin typeface="+mj-lt"/>
                <a:ea typeface="+mj-ea"/>
                <a:cs typeface="+mj-cs"/>
              </a:rPr>
              <a:t>premio</a:t>
            </a:r>
            <a:r>
              <a:rPr lang="en-US" sz="2800" dirty="0" smtClean="0">
                <a:latin typeface="+mj-lt"/>
                <a:ea typeface="+mj-ea"/>
                <a:cs typeface="+mj-cs"/>
              </a:rPr>
              <a:t> Nobel de </a:t>
            </a:r>
            <a:r>
              <a:rPr lang="en-US" sz="2800" dirty="0" err="1" smtClean="0">
                <a:latin typeface="+mj-lt"/>
                <a:ea typeface="+mj-ea"/>
                <a:cs typeface="+mj-cs"/>
              </a:rPr>
              <a:t>Literatura</a:t>
            </a:r>
            <a:r>
              <a:rPr lang="en-US" sz="2800" dirty="0" smtClean="0">
                <a:latin typeface="+mj-lt"/>
                <a:ea typeface="+mj-ea"/>
                <a:cs typeface="+mj-cs"/>
              </a:rPr>
              <a:t> en 1971.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990600"/>
            <a:ext cx="853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B0F0"/>
                </a:solidFill>
              </a:rPr>
              <a:t>¿</a:t>
            </a:r>
            <a:r>
              <a:rPr lang="en-US" sz="3600" b="1" dirty="0" err="1" smtClean="0">
                <a:solidFill>
                  <a:srgbClr val="00B0F0"/>
                </a:solidFill>
              </a:rPr>
              <a:t>Cómo</a:t>
            </a:r>
            <a:r>
              <a:rPr lang="en-US" sz="3600" b="1" dirty="0" smtClean="0">
                <a:solidFill>
                  <a:srgbClr val="00B0F0"/>
                </a:solidFill>
              </a:rPr>
              <a:t> describe el </a:t>
            </a:r>
            <a:r>
              <a:rPr lang="en-US" sz="3600" b="1" dirty="0" err="1" smtClean="0">
                <a:solidFill>
                  <a:srgbClr val="00B0F0"/>
                </a:solidFill>
              </a:rPr>
              <a:t>autor</a:t>
            </a:r>
            <a:r>
              <a:rPr lang="en-US" sz="3600" b="1" dirty="0" smtClean="0">
                <a:solidFill>
                  <a:srgbClr val="00B0F0"/>
                </a:solidFill>
              </a:rPr>
              <a:t> a </a:t>
            </a:r>
            <a:r>
              <a:rPr lang="en-US" sz="3600" b="1" dirty="0" err="1" smtClean="0">
                <a:solidFill>
                  <a:srgbClr val="00B0F0"/>
                </a:solidFill>
              </a:rPr>
              <a:t>su</a:t>
            </a:r>
            <a:r>
              <a:rPr lang="en-US" sz="3600" b="1" dirty="0" smtClean="0">
                <a:solidFill>
                  <a:srgbClr val="00B0F0"/>
                </a:solidFill>
              </a:rPr>
              <a:t> </a:t>
            </a:r>
            <a:r>
              <a:rPr lang="en-US" sz="3600" b="1" dirty="0" err="1" smtClean="0">
                <a:solidFill>
                  <a:srgbClr val="00B0F0"/>
                </a:solidFill>
              </a:rPr>
              <a:t>amada</a:t>
            </a:r>
            <a:r>
              <a:rPr lang="en-US" sz="3600" b="1" dirty="0" smtClean="0">
                <a:solidFill>
                  <a:srgbClr val="00B0F0"/>
                </a:solidFill>
              </a:rPr>
              <a:t> (loved one)?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362200"/>
            <a:ext cx="853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B0F0"/>
                </a:solidFill>
              </a:rPr>
              <a:t>¿</a:t>
            </a:r>
            <a:r>
              <a:rPr lang="en-US" sz="3600" b="1" dirty="0" err="1" smtClean="0">
                <a:solidFill>
                  <a:srgbClr val="00B0F0"/>
                </a:solidFill>
              </a:rPr>
              <a:t>Qué</a:t>
            </a:r>
            <a:r>
              <a:rPr lang="en-US" sz="3600" b="1" dirty="0" smtClean="0">
                <a:solidFill>
                  <a:srgbClr val="00B0F0"/>
                </a:solidFill>
              </a:rPr>
              <a:t> </a:t>
            </a:r>
            <a:r>
              <a:rPr lang="en-US" sz="3600" b="1" dirty="0" err="1" smtClean="0">
                <a:solidFill>
                  <a:srgbClr val="00B0F0"/>
                </a:solidFill>
              </a:rPr>
              <a:t>significa</a:t>
            </a:r>
            <a:r>
              <a:rPr lang="en-US" sz="3600" b="1" dirty="0" smtClean="0">
                <a:solidFill>
                  <a:srgbClr val="00B0F0"/>
                </a:solidFill>
              </a:rPr>
              <a:t>? “Es tan </a:t>
            </a:r>
            <a:r>
              <a:rPr lang="en-US" sz="3600" b="1" dirty="0" err="1" smtClean="0">
                <a:solidFill>
                  <a:srgbClr val="00B0F0"/>
                </a:solidFill>
              </a:rPr>
              <a:t>corto</a:t>
            </a:r>
            <a:r>
              <a:rPr lang="en-US" sz="3600" b="1" dirty="0" smtClean="0">
                <a:solidFill>
                  <a:srgbClr val="00B0F0"/>
                </a:solidFill>
              </a:rPr>
              <a:t> el </a:t>
            </a:r>
            <a:r>
              <a:rPr lang="en-US" sz="3600" b="1" dirty="0" err="1" smtClean="0">
                <a:solidFill>
                  <a:srgbClr val="00B0F0"/>
                </a:solidFill>
              </a:rPr>
              <a:t>amor</a:t>
            </a:r>
            <a:r>
              <a:rPr lang="en-US" sz="3600" b="1" dirty="0" smtClean="0">
                <a:solidFill>
                  <a:srgbClr val="00B0F0"/>
                </a:solidFill>
              </a:rPr>
              <a:t>, y </a:t>
            </a:r>
            <a:r>
              <a:rPr lang="en-US" sz="3600" b="1" dirty="0" err="1" smtClean="0">
                <a:solidFill>
                  <a:srgbClr val="00B0F0"/>
                </a:solidFill>
              </a:rPr>
              <a:t>es</a:t>
            </a:r>
            <a:r>
              <a:rPr lang="en-US" sz="3600" b="1" dirty="0" smtClean="0">
                <a:solidFill>
                  <a:srgbClr val="00B0F0"/>
                </a:solidFill>
              </a:rPr>
              <a:t> tan largo el </a:t>
            </a:r>
            <a:r>
              <a:rPr lang="en-US" sz="3600" b="1" dirty="0" err="1" smtClean="0">
                <a:solidFill>
                  <a:srgbClr val="00B0F0"/>
                </a:solidFill>
              </a:rPr>
              <a:t>olvido</a:t>
            </a:r>
            <a:r>
              <a:rPr lang="en-US" sz="3600" b="1" dirty="0" smtClean="0">
                <a:solidFill>
                  <a:srgbClr val="00B0F0"/>
                </a:solidFill>
              </a:rPr>
              <a:t>.”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5240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CONTESTEN SOBRE EL POEMA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810000"/>
            <a:ext cx="853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B0F0"/>
                </a:solidFill>
              </a:rPr>
              <a:t>¿</a:t>
            </a:r>
            <a:r>
              <a:rPr lang="en-US" sz="3600" b="1" dirty="0" err="1" smtClean="0">
                <a:solidFill>
                  <a:srgbClr val="00B0F0"/>
                </a:solidFill>
              </a:rPr>
              <a:t>Está</a:t>
            </a:r>
            <a:r>
              <a:rPr lang="en-US" sz="3600" b="1" dirty="0" smtClean="0">
                <a:solidFill>
                  <a:srgbClr val="00B0F0"/>
                </a:solidFill>
              </a:rPr>
              <a:t> </a:t>
            </a:r>
            <a:r>
              <a:rPr lang="en-US" sz="3600" b="1" dirty="0" err="1" smtClean="0">
                <a:solidFill>
                  <a:srgbClr val="00B0F0"/>
                </a:solidFill>
              </a:rPr>
              <a:t>todavía</a:t>
            </a:r>
            <a:r>
              <a:rPr lang="en-US" sz="3600" b="1" dirty="0" smtClean="0">
                <a:solidFill>
                  <a:srgbClr val="00B0F0"/>
                </a:solidFill>
              </a:rPr>
              <a:t> (still) </a:t>
            </a:r>
            <a:r>
              <a:rPr lang="en-US" sz="3600" b="1" dirty="0" err="1" smtClean="0">
                <a:solidFill>
                  <a:srgbClr val="00B0F0"/>
                </a:solidFill>
              </a:rPr>
              <a:t>enamorado</a:t>
            </a:r>
            <a:r>
              <a:rPr lang="en-US" sz="3600" b="1" dirty="0" smtClean="0">
                <a:solidFill>
                  <a:srgbClr val="00B0F0"/>
                </a:solidFill>
              </a:rPr>
              <a:t> de </a:t>
            </a:r>
            <a:r>
              <a:rPr lang="en-US" sz="3600" b="1" dirty="0" err="1" smtClean="0">
                <a:solidFill>
                  <a:srgbClr val="00B0F0"/>
                </a:solidFill>
              </a:rPr>
              <a:t>ella</a:t>
            </a:r>
            <a:r>
              <a:rPr lang="en-US" sz="3600" b="1" dirty="0" smtClean="0">
                <a:solidFill>
                  <a:srgbClr val="00B0F0"/>
                </a:solidFill>
              </a:rPr>
              <a:t>?</a:t>
            </a:r>
          </a:p>
          <a:p>
            <a:r>
              <a:rPr lang="en-US" sz="3600" b="1" dirty="0" err="1" smtClean="0">
                <a:solidFill>
                  <a:srgbClr val="00B0F0"/>
                </a:solidFill>
              </a:rPr>
              <a:t>Da</a:t>
            </a:r>
            <a:r>
              <a:rPr lang="en-US" sz="3600" b="1" dirty="0" smtClean="0">
                <a:solidFill>
                  <a:srgbClr val="00B0F0"/>
                </a:solidFill>
              </a:rPr>
              <a:t> un </a:t>
            </a:r>
            <a:r>
              <a:rPr lang="en-US" sz="3600" b="1" dirty="0" err="1" smtClean="0">
                <a:solidFill>
                  <a:srgbClr val="00B0F0"/>
                </a:solidFill>
              </a:rPr>
              <a:t>ejemplo</a:t>
            </a:r>
            <a:r>
              <a:rPr lang="en-US" sz="3600" b="1" dirty="0" smtClean="0">
                <a:solidFill>
                  <a:srgbClr val="00B0F0"/>
                </a:solidFill>
              </a:rPr>
              <a:t> en el </a:t>
            </a:r>
            <a:r>
              <a:rPr lang="en-US" sz="3600" b="1" dirty="0" err="1" smtClean="0">
                <a:solidFill>
                  <a:srgbClr val="00B0F0"/>
                </a:solidFill>
              </a:rPr>
              <a:t>poema</a:t>
            </a:r>
            <a:r>
              <a:rPr lang="en-US" sz="3600" b="1" dirty="0" smtClean="0">
                <a:solidFill>
                  <a:srgbClr val="00B0F0"/>
                </a:solidFill>
              </a:rPr>
              <a:t>.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541020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B0F0"/>
                </a:solidFill>
              </a:rPr>
              <a:t>¿</a:t>
            </a:r>
            <a:r>
              <a:rPr lang="en-US" sz="3600" b="1" dirty="0" err="1" smtClean="0">
                <a:solidFill>
                  <a:srgbClr val="00B0F0"/>
                </a:solidFill>
              </a:rPr>
              <a:t>Cuál</a:t>
            </a:r>
            <a:r>
              <a:rPr lang="en-US" sz="3600" b="1" dirty="0" smtClean="0">
                <a:solidFill>
                  <a:srgbClr val="00B0F0"/>
                </a:solidFill>
              </a:rPr>
              <a:t> </a:t>
            </a:r>
            <a:r>
              <a:rPr lang="en-US" sz="3600" b="1" dirty="0" err="1" smtClean="0">
                <a:solidFill>
                  <a:srgbClr val="00B0F0"/>
                </a:solidFill>
              </a:rPr>
              <a:t>es</a:t>
            </a:r>
            <a:r>
              <a:rPr lang="en-US" sz="3600" b="1" dirty="0" smtClean="0">
                <a:solidFill>
                  <a:srgbClr val="00B0F0"/>
                </a:solidFill>
              </a:rPr>
              <a:t> la </a:t>
            </a:r>
            <a:r>
              <a:rPr lang="en-US" sz="3600" b="1" dirty="0" err="1" smtClean="0">
                <a:solidFill>
                  <a:srgbClr val="00B0F0"/>
                </a:solidFill>
              </a:rPr>
              <a:t>contradicción</a:t>
            </a:r>
            <a:r>
              <a:rPr lang="en-US" sz="3600" b="1" smtClean="0">
                <a:solidFill>
                  <a:srgbClr val="00B0F0"/>
                </a:solidFill>
              </a:rPr>
              <a:t>?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Pablo Neruda (1904-1973)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04800" y="2819400"/>
            <a:ext cx="4495800" cy="11128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>
                <a:latin typeface="+mj-lt"/>
                <a:ea typeface="+mj-ea"/>
                <a:cs typeface="+mj-cs"/>
              </a:rPr>
              <a:t>“Este </a:t>
            </a:r>
            <a:r>
              <a:rPr lang="en-US" sz="2800" dirty="0" err="1" smtClean="0">
                <a:latin typeface="+mj-lt"/>
                <a:ea typeface="+mj-ea"/>
                <a:cs typeface="+mj-cs"/>
              </a:rPr>
              <a:t>poema</a:t>
            </a:r>
            <a:r>
              <a:rPr lang="en-US" sz="2800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2800" dirty="0" err="1" smtClean="0">
                <a:latin typeface="+mj-lt"/>
                <a:ea typeface="+mj-ea"/>
                <a:cs typeface="+mj-cs"/>
              </a:rPr>
              <a:t>consiste</a:t>
            </a:r>
            <a:r>
              <a:rPr lang="en-US" sz="2800" dirty="0" smtClean="0">
                <a:latin typeface="+mj-lt"/>
                <a:ea typeface="+mj-ea"/>
                <a:cs typeface="+mj-cs"/>
              </a:rPr>
              <a:t> en 32 versos, </a:t>
            </a:r>
            <a:r>
              <a:rPr lang="en-US" sz="2800" dirty="0" err="1" smtClean="0">
                <a:latin typeface="+mj-lt"/>
                <a:ea typeface="+mj-ea"/>
                <a:cs typeface="+mj-cs"/>
              </a:rPr>
              <a:t>distribuidos</a:t>
            </a:r>
            <a:r>
              <a:rPr lang="en-US" sz="2800" dirty="0" smtClean="0">
                <a:latin typeface="+mj-lt"/>
                <a:ea typeface="+mj-ea"/>
                <a:cs typeface="+mj-cs"/>
              </a:rPr>
              <a:t> en 15 </a:t>
            </a:r>
            <a:r>
              <a:rPr lang="en-US" sz="2800" dirty="0" err="1" smtClean="0">
                <a:latin typeface="+mj-lt"/>
                <a:ea typeface="+mj-ea"/>
                <a:cs typeface="+mj-cs"/>
              </a:rPr>
              <a:t>estrofas</a:t>
            </a:r>
            <a:r>
              <a:rPr lang="en-US" sz="2800" dirty="0" smtClean="0">
                <a:latin typeface="+mj-lt"/>
                <a:ea typeface="+mj-ea"/>
                <a:cs typeface="+mj-cs"/>
              </a:rPr>
              <a:t> de dos versos y 2 versos </a:t>
            </a:r>
            <a:r>
              <a:rPr lang="en-US" sz="2800" dirty="0" err="1" smtClean="0">
                <a:latin typeface="+mj-lt"/>
                <a:ea typeface="+mj-ea"/>
                <a:cs typeface="+mj-cs"/>
              </a:rPr>
              <a:t>aparte</a:t>
            </a:r>
            <a:r>
              <a:rPr lang="en-US" sz="2800" dirty="0" smtClean="0">
                <a:latin typeface="+mj-lt"/>
                <a:ea typeface="+mj-ea"/>
                <a:cs typeface="+mj-cs"/>
              </a:rPr>
              <a:t>.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2162" name="Picture 2" descr="http://project1.caryacademy.org/echoes/03-04/Pablo_Neruda/images/neruda1we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295399"/>
            <a:ext cx="3733800" cy="52342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grasso2\AppData\Local\Microsoft\Windows\Temporary Internet Files\Content.IE5\AZZAJWAW\MC90015481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1143000"/>
            <a:ext cx="2743200" cy="295184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57200" y="228600"/>
            <a:ext cx="853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00B0F0"/>
                </a:solidFill>
              </a:rPr>
              <a:t>Estrellado</a:t>
            </a:r>
            <a:r>
              <a:rPr lang="en-US" sz="5400" b="1" dirty="0" smtClean="0">
                <a:solidFill>
                  <a:srgbClr val="00B0F0"/>
                </a:solidFill>
              </a:rPr>
              <a:t>(a)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4724400"/>
            <a:ext cx="8534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00B0F0"/>
                </a:solidFill>
              </a:rPr>
              <a:t>El </a:t>
            </a:r>
            <a:r>
              <a:rPr lang="en-US" sz="5400" b="1" dirty="0" err="1" smtClean="0">
                <a:solidFill>
                  <a:srgbClr val="00B0F0"/>
                </a:solidFill>
              </a:rPr>
              <a:t>cielo</a:t>
            </a:r>
            <a:r>
              <a:rPr lang="en-US" sz="5400" b="1" dirty="0" smtClean="0">
                <a:solidFill>
                  <a:srgbClr val="00B0F0"/>
                </a:solidFill>
              </a:rPr>
              <a:t> </a:t>
            </a:r>
            <a:r>
              <a:rPr lang="en-US" sz="5400" b="1" dirty="0" err="1" smtClean="0">
                <a:solidFill>
                  <a:srgbClr val="00B0F0"/>
                </a:solidFill>
              </a:rPr>
              <a:t>está</a:t>
            </a:r>
            <a:r>
              <a:rPr lang="en-US" sz="5400" b="1" dirty="0" smtClean="0">
                <a:solidFill>
                  <a:srgbClr val="00B0F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estrellado</a:t>
            </a:r>
            <a:r>
              <a:rPr lang="en-US" sz="5400" b="1" dirty="0" smtClean="0">
                <a:solidFill>
                  <a:srgbClr val="00B0F0"/>
                </a:solidFill>
              </a:rPr>
              <a:t>.  </a:t>
            </a:r>
            <a:r>
              <a:rPr lang="en-US" sz="5400" b="1" dirty="0" err="1" smtClean="0">
                <a:solidFill>
                  <a:srgbClr val="00B0F0"/>
                </a:solidFill>
              </a:rPr>
              <a:t>Está</a:t>
            </a:r>
            <a:r>
              <a:rPr lang="en-US" sz="5400" b="1" dirty="0" smtClean="0">
                <a:solidFill>
                  <a:srgbClr val="00B0F0"/>
                </a:solidFill>
              </a:rPr>
              <a:t> </a:t>
            </a:r>
            <a:r>
              <a:rPr lang="en-US" sz="5400" b="1" dirty="0" err="1" smtClean="0">
                <a:solidFill>
                  <a:srgbClr val="00B0F0"/>
                </a:solidFill>
              </a:rPr>
              <a:t>lleno</a:t>
            </a:r>
            <a:r>
              <a:rPr lang="en-US" sz="5400" b="1" dirty="0" smtClean="0">
                <a:solidFill>
                  <a:srgbClr val="00B0F0"/>
                </a:solidFill>
              </a:rPr>
              <a:t> de </a:t>
            </a:r>
            <a:r>
              <a:rPr lang="en-US" sz="5400" b="1" dirty="0" err="1" smtClean="0">
                <a:solidFill>
                  <a:srgbClr val="00B0F0"/>
                </a:solidFill>
              </a:rPr>
              <a:t>estrellas</a:t>
            </a:r>
            <a:r>
              <a:rPr lang="en-US" sz="5400" b="1" dirty="0" smtClean="0">
                <a:solidFill>
                  <a:srgbClr val="00B0F0"/>
                </a:solidFill>
              </a:rPr>
              <a:t>.</a:t>
            </a:r>
            <a:endParaRPr lang="en-US" sz="5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853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00B0F0"/>
                </a:solidFill>
              </a:rPr>
              <a:t>tiritar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5103674"/>
            <a:ext cx="8534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00B0F0"/>
                </a:solidFill>
              </a:rPr>
              <a:t>Las </a:t>
            </a:r>
            <a:r>
              <a:rPr lang="en-US" sz="5400" b="1" dirty="0" err="1" smtClean="0">
                <a:solidFill>
                  <a:srgbClr val="00B0F0"/>
                </a:solidFill>
              </a:rPr>
              <a:t>estrellas</a:t>
            </a:r>
            <a:r>
              <a:rPr lang="en-US" sz="5400" b="1" dirty="0" smtClean="0">
                <a:solidFill>
                  <a:srgbClr val="00B0F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tiritan</a:t>
            </a:r>
            <a:r>
              <a:rPr lang="en-US" sz="5400" b="1" dirty="0" smtClean="0">
                <a:solidFill>
                  <a:srgbClr val="00B0F0"/>
                </a:solidFill>
              </a:rPr>
              <a:t> en el </a:t>
            </a:r>
            <a:r>
              <a:rPr lang="en-US" sz="5400" b="1" dirty="0" err="1" smtClean="0">
                <a:solidFill>
                  <a:srgbClr val="00B0F0"/>
                </a:solidFill>
              </a:rPr>
              <a:t>cielo</a:t>
            </a:r>
            <a:r>
              <a:rPr lang="en-US" sz="5400" b="1" dirty="0" smtClean="0">
                <a:solidFill>
                  <a:srgbClr val="00B0F0"/>
                </a:solidFill>
              </a:rPr>
              <a:t>.</a:t>
            </a:r>
            <a:endParaRPr lang="en-US" sz="5400" b="1" dirty="0">
              <a:solidFill>
                <a:srgbClr val="FF0000"/>
              </a:solidFill>
            </a:endParaRPr>
          </a:p>
        </p:txBody>
      </p:sp>
      <p:pic>
        <p:nvPicPr>
          <p:cNvPr id="90117" name="Picture 5" descr="C:\Users\mgrasso2\AppData\Local\Microsoft\Windows\Temporary Internet Files\Content.IE5\11345SO9\MM900282762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762000"/>
            <a:ext cx="4038600" cy="42480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grasso2\AppData\Local\Microsoft\Windows\Temporary Internet Files\Content.IE5\B6WKNXND\MC900441361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533400"/>
            <a:ext cx="4648200" cy="46482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28600" y="0"/>
            <a:ext cx="853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00B0F0"/>
                </a:solidFill>
              </a:rPr>
              <a:t>El </a:t>
            </a:r>
            <a:r>
              <a:rPr lang="en-US" sz="5400" b="1" dirty="0" err="1" smtClean="0">
                <a:solidFill>
                  <a:srgbClr val="00B0F0"/>
                </a:solidFill>
              </a:rPr>
              <a:t>astro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4724400"/>
            <a:ext cx="8534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00B0F0"/>
                </a:solidFill>
              </a:rPr>
              <a:t>El </a:t>
            </a:r>
            <a:r>
              <a:rPr lang="en-US" sz="5400" b="1" dirty="0" err="1" smtClean="0">
                <a:solidFill>
                  <a:srgbClr val="00B0F0"/>
                </a:solidFill>
              </a:rPr>
              <a:t>astro</a:t>
            </a:r>
            <a:r>
              <a:rPr lang="en-US" sz="5400" b="1" dirty="0" smtClean="0">
                <a:solidFill>
                  <a:srgbClr val="00B0F0"/>
                </a:solidFill>
              </a:rPr>
              <a:t> </a:t>
            </a:r>
            <a:r>
              <a:rPr lang="en-US" sz="5400" b="1" dirty="0" err="1" smtClean="0">
                <a:solidFill>
                  <a:srgbClr val="00B0F0"/>
                </a:solidFill>
              </a:rPr>
              <a:t>es</a:t>
            </a:r>
            <a:r>
              <a:rPr lang="en-US" sz="5400" b="1" dirty="0" smtClean="0">
                <a:solidFill>
                  <a:srgbClr val="00B0F0"/>
                </a:solidFill>
              </a:rPr>
              <a:t> </a:t>
            </a:r>
            <a:r>
              <a:rPr lang="en-US" sz="5400" b="1" dirty="0" err="1" smtClean="0">
                <a:solidFill>
                  <a:srgbClr val="00B0F0"/>
                </a:solidFill>
              </a:rPr>
              <a:t>sinónimo</a:t>
            </a:r>
            <a:r>
              <a:rPr lang="en-US" sz="5400" b="1" dirty="0" smtClean="0">
                <a:solidFill>
                  <a:srgbClr val="00B0F0"/>
                </a:solidFill>
              </a:rPr>
              <a:t> de </a:t>
            </a:r>
            <a:r>
              <a:rPr lang="en-US" sz="5400" b="1" dirty="0" err="1" smtClean="0">
                <a:solidFill>
                  <a:srgbClr val="FF0000"/>
                </a:solidFill>
              </a:rPr>
              <a:t>estrella</a:t>
            </a:r>
            <a:r>
              <a:rPr lang="en-US" sz="5400" b="1" dirty="0" smtClean="0">
                <a:solidFill>
                  <a:srgbClr val="00B0F0"/>
                </a:solidFill>
              </a:rPr>
              <a:t>.</a:t>
            </a:r>
            <a:endParaRPr lang="en-US" sz="5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C:\Program Files\Microsoft Office\MEDIA\CAGCAT10\j0286034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838200"/>
            <a:ext cx="3962400" cy="381652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28600" y="0"/>
            <a:ext cx="853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00B0F0"/>
                </a:solidFill>
              </a:rPr>
              <a:t>triste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4724400"/>
            <a:ext cx="8534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00B0F0"/>
                </a:solidFill>
              </a:rPr>
              <a:t>Yo</a:t>
            </a:r>
            <a:r>
              <a:rPr lang="en-US" sz="5400" b="1" dirty="0" smtClean="0">
                <a:solidFill>
                  <a:srgbClr val="00B0F0"/>
                </a:solidFill>
              </a:rPr>
              <a:t> </a:t>
            </a:r>
            <a:r>
              <a:rPr lang="en-US" sz="5400" b="1" dirty="0" err="1" smtClean="0">
                <a:solidFill>
                  <a:srgbClr val="00B0F0"/>
                </a:solidFill>
              </a:rPr>
              <a:t>estoy</a:t>
            </a:r>
            <a:r>
              <a:rPr lang="en-US" sz="5400" b="1" dirty="0" smtClean="0">
                <a:solidFill>
                  <a:srgbClr val="00B0F0"/>
                </a:solidFill>
              </a:rPr>
              <a:t> </a:t>
            </a:r>
            <a:r>
              <a:rPr lang="en-US" sz="5400" b="1" dirty="0" err="1" smtClean="0">
                <a:solidFill>
                  <a:srgbClr val="00B0F0"/>
                </a:solidFill>
              </a:rPr>
              <a:t>muy</a:t>
            </a:r>
            <a:r>
              <a:rPr lang="en-US" sz="5400" b="1" dirty="0" smtClean="0">
                <a:solidFill>
                  <a:srgbClr val="00B0F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triste</a:t>
            </a:r>
            <a:r>
              <a:rPr lang="en-US" sz="5400" b="1" dirty="0" smtClean="0">
                <a:solidFill>
                  <a:srgbClr val="00B0F0"/>
                </a:solidFill>
              </a:rPr>
              <a:t> </a:t>
            </a:r>
            <a:r>
              <a:rPr lang="en-US" sz="5400" b="1" dirty="0" err="1" smtClean="0">
                <a:solidFill>
                  <a:srgbClr val="00B0F0"/>
                </a:solidFill>
              </a:rPr>
              <a:t>porque</a:t>
            </a:r>
            <a:r>
              <a:rPr lang="en-US" sz="5400" b="1" dirty="0" smtClean="0">
                <a:solidFill>
                  <a:srgbClr val="00B0F0"/>
                </a:solidFill>
              </a:rPr>
              <a:t> mi </a:t>
            </a:r>
            <a:r>
              <a:rPr lang="en-US" sz="5400" b="1" dirty="0" err="1" smtClean="0">
                <a:solidFill>
                  <a:srgbClr val="00B0F0"/>
                </a:solidFill>
              </a:rPr>
              <a:t>novio</a:t>
            </a:r>
            <a:r>
              <a:rPr lang="en-US" sz="5400" b="1" dirty="0" smtClean="0">
                <a:solidFill>
                  <a:srgbClr val="00B0F0"/>
                </a:solidFill>
              </a:rPr>
              <a:t> </a:t>
            </a:r>
            <a:r>
              <a:rPr lang="en-US" sz="5400" b="1" dirty="0" err="1" smtClean="0">
                <a:solidFill>
                  <a:srgbClr val="00B0F0"/>
                </a:solidFill>
              </a:rPr>
              <a:t>rompió</a:t>
            </a:r>
            <a:r>
              <a:rPr lang="en-US" sz="5400" b="1" dirty="0" smtClean="0">
                <a:solidFill>
                  <a:srgbClr val="00B0F0"/>
                </a:solidFill>
              </a:rPr>
              <a:t> </a:t>
            </a:r>
            <a:r>
              <a:rPr lang="en-US" sz="5400" b="1" dirty="0" err="1" smtClean="0">
                <a:solidFill>
                  <a:srgbClr val="00B0F0"/>
                </a:solidFill>
              </a:rPr>
              <a:t>conmigo</a:t>
            </a:r>
            <a:r>
              <a:rPr lang="en-US" sz="5400" b="1" dirty="0" smtClean="0">
                <a:solidFill>
                  <a:srgbClr val="00B0F0"/>
                </a:solidFill>
              </a:rPr>
              <a:t>.</a:t>
            </a:r>
            <a:endParaRPr lang="en-US" sz="5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grasso2\AppData\Local\Microsoft\Windows\Temporary Internet Files\Content.IE5\E3NRODI4\MC900437371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0"/>
            <a:ext cx="6400800" cy="5352288"/>
          </a:xfrm>
          <a:prstGeom prst="rect">
            <a:avLst/>
          </a:prstGeom>
          <a:noFill/>
        </p:spPr>
      </p:pic>
      <p:pic>
        <p:nvPicPr>
          <p:cNvPr id="4" name="MS910220568[1]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620000" y="4953000"/>
            <a:ext cx="304800" cy="304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0"/>
            <a:ext cx="853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00B0F0"/>
                </a:solidFill>
              </a:rPr>
              <a:t>el </a:t>
            </a:r>
            <a:r>
              <a:rPr lang="en-US" sz="5400" b="1" dirty="0" err="1" smtClean="0">
                <a:solidFill>
                  <a:srgbClr val="00B0F0"/>
                </a:solidFill>
              </a:rPr>
              <a:t>viento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4272677"/>
            <a:ext cx="8534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00B0F0"/>
                </a:solidFill>
              </a:rPr>
              <a:t>Hace</a:t>
            </a:r>
            <a:r>
              <a:rPr lang="en-US" sz="5400" b="1" dirty="0" smtClean="0">
                <a:solidFill>
                  <a:srgbClr val="00B0F0"/>
                </a:solidFill>
              </a:rPr>
              <a:t> mucho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viento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00B0F0"/>
                </a:solidFill>
              </a:rPr>
              <a:t>hoy</a:t>
            </a:r>
            <a:r>
              <a:rPr lang="en-US" sz="5400" b="1" dirty="0" smtClean="0">
                <a:solidFill>
                  <a:srgbClr val="00B0F0"/>
                </a:solidFill>
              </a:rPr>
              <a:t>.  La </a:t>
            </a:r>
            <a:r>
              <a:rPr lang="en-US" sz="5400" b="1" dirty="0" err="1" smtClean="0">
                <a:solidFill>
                  <a:srgbClr val="00B0F0"/>
                </a:solidFill>
              </a:rPr>
              <a:t>señora</a:t>
            </a:r>
            <a:r>
              <a:rPr lang="en-US" sz="5400" b="1" dirty="0" smtClean="0">
                <a:solidFill>
                  <a:srgbClr val="00B0F0"/>
                </a:solidFill>
              </a:rPr>
              <a:t> </a:t>
            </a:r>
            <a:r>
              <a:rPr lang="en-US" sz="5400" b="1" dirty="0" err="1" smtClean="0">
                <a:solidFill>
                  <a:srgbClr val="00B0F0"/>
                </a:solidFill>
              </a:rPr>
              <a:t>pierde</a:t>
            </a:r>
            <a:r>
              <a:rPr lang="en-US" sz="5400" b="1" dirty="0" smtClean="0">
                <a:solidFill>
                  <a:srgbClr val="00B0F0"/>
                </a:solidFill>
              </a:rPr>
              <a:t> </a:t>
            </a:r>
            <a:r>
              <a:rPr lang="en-US" sz="5400" b="1" dirty="0" err="1" smtClean="0">
                <a:solidFill>
                  <a:srgbClr val="00B0F0"/>
                </a:solidFill>
              </a:rPr>
              <a:t>su</a:t>
            </a:r>
            <a:r>
              <a:rPr lang="en-US" sz="5400" b="1" dirty="0" smtClean="0">
                <a:solidFill>
                  <a:srgbClr val="00B0F0"/>
                </a:solidFill>
              </a:rPr>
              <a:t> sombrero a </a:t>
            </a:r>
            <a:r>
              <a:rPr lang="en-US" sz="5400" b="1" dirty="0" err="1" smtClean="0">
                <a:solidFill>
                  <a:srgbClr val="00B0F0"/>
                </a:solidFill>
              </a:rPr>
              <a:t>causa</a:t>
            </a:r>
            <a:r>
              <a:rPr lang="en-US" sz="5400" b="1" dirty="0" smtClean="0">
                <a:solidFill>
                  <a:srgbClr val="00B0F0"/>
                </a:solidFill>
              </a:rPr>
              <a:t> del </a:t>
            </a:r>
            <a:r>
              <a:rPr lang="en-US" sz="5400" b="1" dirty="0" err="1" smtClean="0">
                <a:solidFill>
                  <a:srgbClr val="FF0000"/>
                </a:solidFill>
              </a:rPr>
              <a:t>viento</a:t>
            </a:r>
            <a:r>
              <a:rPr lang="en-US" sz="5400" b="1" dirty="0" smtClean="0">
                <a:solidFill>
                  <a:srgbClr val="00B0F0"/>
                </a:solidFill>
              </a:rPr>
              <a:t> </a:t>
            </a:r>
            <a:r>
              <a:rPr lang="en-US" sz="5400" b="1" dirty="0" err="1" smtClean="0">
                <a:solidFill>
                  <a:srgbClr val="00B0F0"/>
                </a:solidFill>
              </a:rPr>
              <a:t>fuerte</a:t>
            </a:r>
            <a:r>
              <a:rPr lang="en-US" sz="5400" b="1" dirty="0" smtClean="0">
                <a:solidFill>
                  <a:srgbClr val="00B0F0"/>
                </a:solidFill>
              </a:rPr>
              <a:t>.  </a:t>
            </a:r>
            <a:endParaRPr lang="en-US" sz="5400" b="1" dirty="0">
              <a:solidFill>
                <a:srgbClr val="FF0000"/>
              </a:solidFill>
            </a:endParaRPr>
          </a:p>
        </p:txBody>
      </p:sp>
      <p:pic>
        <p:nvPicPr>
          <p:cNvPr id="87042" name="Picture 2" descr="C:\Users\mgrasso2\AppData\Local\Microsoft\Windows\Temporary Internet Files\Content.IE5\E3NRODI4\MC900186362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1800" y="1143000"/>
            <a:ext cx="1399946" cy="18077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1308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UTurnArrow"/>
          <p:cNvSpPr>
            <a:spLocks noEditPoints="1" noChangeArrowheads="1"/>
          </p:cNvSpPr>
          <p:nvPr/>
        </p:nvSpPr>
        <p:spPr bwMode="auto">
          <a:xfrm>
            <a:off x="914400" y="914400"/>
            <a:ext cx="3810000" cy="3886200"/>
          </a:xfrm>
          <a:custGeom>
            <a:avLst/>
            <a:gdLst>
              <a:gd name="G0" fmla="+- 0 0 0"/>
              <a:gd name="G1" fmla="+- 5574 0 0"/>
              <a:gd name="G2" fmla="*/ 5574 1 2"/>
              <a:gd name="G3" fmla="*/ 9725 1 2"/>
              <a:gd name="G4" fmla="+- 10800 G3 G2"/>
              <a:gd name="G5" fmla="+- 10800 G3 0"/>
              <a:gd name="G6" fmla="+- G5 G2 0"/>
              <a:gd name="G7" fmla="*/ G6 1 2"/>
              <a:gd name="G8" fmla="+- 9725 0 0"/>
              <a:gd name="G9" fmla="+- 21600 0 5574"/>
              <a:gd name="G10" fmla="+- 21600 0 9725"/>
              <a:gd name="G11" fmla="min G10 8691"/>
              <a:gd name="G12" fmla="+- 8826 0 0"/>
              <a:gd name="G13" fmla="+- 14865 0 5975"/>
              <a:gd name="G14" fmla="+- 14865 0 0"/>
              <a:gd name="G15" fmla="*/ 5574 5842 6110"/>
              <a:gd name="G16" fmla="+- 8826 1350 0"/>
              <a:gd name="G17" fmla="+- 8310 0 G15"/>
              <a:gd name="G18" fmla="*/ G17 G7 8310"/>
              <a:gd name="G19" fmla="+- 5574 G18 0"/>
              <a:gd name="G20" fmla="+- G4 0 G18"/>
              <a:gd name="T0" fmla="*/ 9225 w 21600"/>
              <a:gd name="T1" fmla="*/ 0 h 21600"/>
              <a:gd name="T2" fmla="*/ 2787 w 21600"/>
              <a:gd name="T3" fmla="*/ 21600 h 21600"/>
              <a:gd name="T4" fmla="*/ 9725 w 21600"/>
              <a:gd name="T5" fmla="*/ 8826 h 21600"/>
              <a:gd name="T6" fmla="*/ 15663 w 21600"/>
              <a:gd name="T7" fmla="*/ 14865 h 21600"/>
              <a:gd name="T8" fmla="*/ 21600 w 21600"/>
              <a:gd name="T9" fmla="*/ 8826 h 21600"/>
              <a:gd name="T10" fmla="*/ 17694720 60000 65536"/>
              <a:gd name="T11" fmla="*/ 5898240 60000 65536"/>
              <a:gd name="T12" fmla="*/ 5898240 60000 65536"/>
              <a:gd name="T13" fmla="*/ 5898240 60000 65536"/>
              <a:gd name="T14" fmla="*/ 0 60000 65536"/>
              <a:gd name="T15" fmla="*/ 0 w 21600"/>
              <a:gd name="T16" fmla="*/ 8310 h 21600"/>
              <a:gd name="T17" fmla="*/ G1 w 21600"/>
              <a:gd name="T18" fmla="*/ 21600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15663" y="14865"/>
                </a:moveTo>
                <a:lnTo>
                  <a:pt x="21600" y="8826"/>
                </a:lnTo>
                <a:lnTo>
                  <a:pt x="18450" y="8826"/>
                </a:lnTo>
                <a:lnTo>
                  <a:pt x="18450" y="8310"/>
                </a:lnTo>
                <a:cubicBezTo>
                  <a:pt x="18450" y="3721"/>
                  <a:pt x="14320" y="0"/>
                  <a:pt x="9225" y="0"/>
                </a:cubicBezTo>
                <a:cubicBezTo>
                  <a:pt x="4130" y="0"/>
                  <a:pt x="0" y="3799"/>
                  <a:pt x="0" y="8485"/>
                </a:cubicBezTo>
                <a:lnTo>
                  <a:pt x="0" y="21600"/>
                </a:lnTo>
                <a:lnTo>
                  <a:pt x="5574" y="21600"/>
                </a:lnTo>
                <a:lnTo>
                  <a:pt x="5574" y="8310"/>
                </a:lnTo>
                <a:cubicBezTo>
                  <a:pt x="5574" y="6664"/>
                  <a:pt x="7055" y="5330"/>
                  <a:pt x="8882" y="5330"/>
                </a:cubicBezTo>
                <a:lnTo>
                  <a:pt x="9568" y="5330"/>
                </a:lnTo>
                <a:cubicBezTo>
                  <a:pt x="11395" y="5330"/>
                  <a:pt x="12876" y="6664"/>
                  <a:pt x="12876" y="8310"/>
                </a:cubicBezTo>
                <a:lnTo>
                  <a:pt x="12876" y="8826"/>
                </a:lnTo>
                <a:lnTo>
                  <a:pt x="9725" y="8826"/>
                </a:lnTo>
                <a:close/>
              </a:path>
            </a:pathLst>
          </a:cu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28600" y="0"/>
            <a:ext cx="853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00B0F0"/>
                </a:solidFill>
              </a:rPr>
              <a:t>girar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5103674"/>
            <a:ext cx="8534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00B0F0"/>
                </a:solidFill>
              </a:rPr>
              <a:t>La </a:t>
            </a:r>
            <a:r>
              <a:rPr lang="en-US" sz="5400" b="1" dirty="0" err="1" smtClean="0">
                <a:solidFill>
                  <a:srgbClr val="00B0F0"/>
                </a:solidFill>
              </a:rPr>
              <a:t>tierra</a:t>
            </a:r>
            <a:r>
              <a:rPr lang="en-US" sz="5400" b="1" dirty="0" smtClean="0">
                <a:solidFill>
                  <a:srgbClr val="00B0F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gira</a:t>
            </a:r>
            <a:r>
              <a:rPr lang="en-US" sz="5400" b="1" dirty="0" smtClean="0">
                <a:solidFill>
                  <a:srgbClr val="00B0F0"/>
                </a:solidFill>
              </a:rPr>
              <a:t> </a:t>
            </a:r>
            <a:r>
              <a:rPr lang="en-US" sz="5400" b="1" dirty="0" err="1" smtClean="0">
                <a:solidFill>
                  <a:srgbClr val="00B0F0"/>
                </a:solidFill>
              </a:rPr>
              <a:t>alrededor</a:t>
            </a:r>
            <a:r>
              <a:rPr lang="en-US" sz="5400" b="1" dirty="0" smtClean="0">
                <a:solidFill>
                  <a:srgbClr val="00B0F0"/>
                </a:solidFill>
              </a:rPr>
              <a:t> del sol.</a:t>
            </a:r>
            <a:endParaRPr lang="en-US" sz="5400" b="1" dirty="0">
              <a:solidFill>
                <a:srgbClr val="FF0000"/>
              </a:solidFill>
            </a:endParaRPr>
          </a:p>
        </p:txBody>
      </p:sp>
      <p:pic>
        <p:nvPicPr>
          <p:cNvPr id="86018" name="Picture 2" descr="http://www.cas.muohio.edu/scienceforohio/Seasons/images/SunErthB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97031" y="2133600"/>
            <a:ext cx="3484994" cy="22288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462</TotalTime>
  <Words>397</Words>
  <Application>Microsoft Office PowerPoint</Application>
  <PresentationFormat>On-screen Show (4:3)</PresentationFormat>
  <Paragraphs>50</Paragraphs>
  <Slides>20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Pablo Neruda (1904-1973)</vt:lpstr>
      <vt:lpstr>Pablo Neruda (1904-1973)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User</dc:creator>
  <cp:lastModifiedBy>Windows User</cp:lastModifiedBy>
  <cp:revision>51</cp:revision>
  <dcterms:created xsi:type="dcterms:W3CDTF">2010-10-27T18:40:41Z</dcterms:created>
  <dcterms:modified xsi:type="dcterms:W3CDTF">2011-10-19T17:08:42Z</dcterms:modified>
</cp:coreProperties>
</file>