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1741-6877-4D9A-8DF8-5F9E98CC5EE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7B97-5BE2-4751-AF91-46973CEC4C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Nadie</a:t>
            </a:r>
            <a:r>
              <a:rPr lang="en-US" b="1" i="1" dirty="0" smtClean="0">
                <a:solidFill>
                  <a:srgbClr val="FF0000"/>
                </a:solidFill>
              </a:rPr>
              <a:t> se </a:t>
            </a:r>
            <a:r>
              <a:rPr lang="en-US" b="1" i="1" dirty="0" err="1" smtClean="0">
                <a:solidFill>
                  <a:srgbClr val="FF0000"/>
                </a:solidFill>
              </a:rPr>
              <a:t>escapa</a:t>
            </a:r>
            <a:r>
              <a:rPr lang="en-US" b="1" i="1" dirty="0" smtClean="0">
                <a:solidFill>
                  <a:srgbClr val="FF0000"/>
                </a:solidFill>
              </a:rPr>
              <a:t> del </a:t>
            </a:r>
            <a:r>
              <a:rPr lang="en-US" b="1" i="1" dirty="0" err="1" smtClean="0">
                <a:solidFill>
                  <a:srgbClr val="FF0000"/>
                </a:solidFill>
              </a:rPr>
              <a:t>subjuntivo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4899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To form the subjunctive</a:t>
            </a:r>
            <a:r>
              <a:rPr lang="en-US" sz="3600" b="1" dirty="0" smtClean="0"/>
              <a:t>:</a:t>
            </a:r>
          </a:p>
          <a:p>
            <a:endParaRPr lang="en-US" sz="3600" b="1" dirty="0" smtClean="0"/>
          </a:p>
          <a:p>
            <a:pPr marL="342900" indent="-342900">
              <a:buAutoNum type="alphaLcPeriod"/>
            </a:pPr>
            <a:r>
              <a:rPr lang="en-US" sz="3600" b="1" dirty="0" smtClean="0"/>
              <a:t>Go to the “</a:t>
            </a:r>
            <a:r>
              <a:rPr lang="en-US" sz="3600" b="1" dirty="0" err="1" smtClean="0">
                <a:solidFill>
                  <a:srgbClr val="7030A0"/>
                </a:solidFill>
              </a:rPr>
              <a:t>yo</a:t>
            </a:r>
            <a:r>
              <a:rPr lang="en-US" sz="3600" b="1" dirty="0" smtClean="0"/>
              <a:t>” form and remove the –</a:t>
            </a:r>
            <a:r>
              <a:rPr lang="en-US" sz="3600" b="1" dirty="0" smtClean="0">
                <a:solidFill>
                  <a:srgbClr val="7030A0"/>
                </a:solidFill>
              </a:rPr>
              <a:t>o</a:t>
            </a:r>
          </a:p>
          <a:p>
            <a:pPr marL="342900" indent="-342900">
              <a:buAutoNum type="alphaLcPeriod"/>
            </a:pPr>
            <a:endParaRPr lang="en-US" sz="3600" b="1" dirty="0" smtClean="0"/>
          </a:p>
          <a:p>
            <a:pPr marL="342900" indent="-342900">
              <a:buAutoNum type="alphaLcPeriod"/>
            </a:pPr>
            <a:r>
              <a:rPr lang="en-US" sz="3600" b="1" dirty="0" smtClean="0"/>
              <a:t>Add the </a:t>
            </a:r>
            <a:r>
              <a:rPr lang="en-US" sz="3600" b="1" dirty="0" smtClean="0">
                <a:solidFill>
                  <a:srgbClr val="7030A0"/>
                </a:solidFill>
              </a:rPr>
              <a:t>opposite</a:t>
            </a:r>
            <a:r>
              <a:rPr lang="en-US" sz="3600" b="1" dirty="0" smtClean="0"/>
              <a:t> endings</a:t>
            </a:r>
          </a:p>
          <a:p>
            <a:pPr marL="342900" indent="-342900">
              <a:buAutoNum type="alphaLcPeriod"/>
            </a:pPr>
            <a:endParaRPr lang="en-US" sz="3600" b="1" dirty="0" smtClean="0"/>
          </a:p>
          <a:p>
            <a:pPr marL="342900" indent="-342900">
              <a:buAutoNum type="alphaLcPeriod"/>
            </a:pPr>
            <a:r>
              <a:rPr lang="en-US" sz="3600" b="1" dirty="0" smtClean="0"/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AR =      e, </a:t>
            </a:r>
            <a:r>
              <a:rPr lang="en-US" sz="3600" b="1" dirty="0" err="1" smtClean="0">
                <a:solidFill>
                  <a:srgbClr val="00B050"/>
                </a:solidFill>
              </a:rPr>
              <a:t>es</a:t>
            </a:r>
            <a:r>
              <a:rPr lang="en-US" sz="3600" b="1" dirty="0" smtClean="0">
                <a:solidFill>
                  <a:srgbClr val="00B050"/>
                </a:solidFill>
              </a:rPr>
              <a:t>, e, </a:t>
            </a:r>
            <a:r>
              <a:rPr lang="en-US" sz="3600" b="1" dirty="0" err="1" smtClean="0">
                <a:solidFill>
                  <a:srgbClr val="00B050"/>
                </a:solidFill>
              </a:rPr>
              <a:t>emos</a:t>
            </a:r>
            <a:r>
              <a:rPr lang="en-US" sz="3600" b="1" dirty="0" smtClean="0">
                <a:solidFill>
                  <a:srgbClr val="00B050"/>
                </a:solidFill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</a:rPr>
              <a:t>éis</a:t>
            </a:r>
            <a:r>
              <a:rPr lang="en-US" sz="3600" b="1" dirty="0" smtClean="0">
                <a:solidFill>
                  <a:srgbClr val="00B050"/>
                </a:solidFill>
              </a:rPr>
              <a:t>, en</a:t>
            </a:r>
          </a:p>
          <a:p>
            <a:pPr marL="342900" indent="-342900">
              <a:buAutoNum type="alphaLcPeriod"/>
            </a:pPr>
            <a:endParaRPr lang="en-US" sz="3600" b="1" dirty="0" smtClean="0"/>
          </a:p>
          <a:p>
            <a:pPr marL="342900" indent="-342900">
              <a:buAutoNum type="alphaLcPeriod"/>
            </a:pPr>
            <a:r>
              <a:rPr lang="en-US" sz="3600" b="1" dirty="0" smtClean="0"/>
              <a:t>-</a:t>
            </a:r>
            <a:r>
              <a:rPr lang="en-US" sz="3600" b="1" dirty="0" smtClean="0">
                <a:solidFill>
                  <a:srgbClr val="00B050"/>
                </a:solidFill>
              </a:rPr>
              <a:t>ER/-</a:t>
            </a:r>
            <a:r>
              <a:rPr lang="en-US" sz="3600" b="1" dirty="0" err="1" smtClean="0">
                <a:solidFill>
                  <a:srgbClr val="00B050"/>
                </a:solidFill>
              </a:rPr>
              <a:t>IR</a:t>
            </a:r>
            <a:r>
              <a:rPr lang="en-US" sz="3600" b="1" dirty="0" smtClean="0">
                <a:solidFill>
                  <a:srgbClr val="00B050"/>
                </a:solidFill>
              </a:rPr>
              <a:t>:  a, as, a, </a:t>
            </a:r>
            <a:r>
              <a:rPr lang="en-US" sz="3600" b="1" dirty="0" err="1" smtClean="0">
                <a:solidFill>
                  <a:srgbClr val="00B050"/>
                </a:solidFill>
              </a:rPr>
              <a:t>amos</a:t>
            </a:r>
            <a:r>
              <a:rPr lang="en-US" sz="3600" b="1" dirty="0" smtClean="0">
                <a:solidFill>
                  <a:srgbClr val="00B050"/>
                </a:solidFill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</a:rPr>
              <a:t>áis</a:t>
            </a:r>
            <a:r>
              <a:rPr lang="en-US" sz="3600" b="1" dirty="0" smtClean="0">
                <a:solidFill>
                  <a:srgbClr val="00B050"/>
                </a:solidFill>
              </a:rPr>
              <a:t>, an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Subjunctive Verbs: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sz="2800" b="1" dirty="0" smtClean="0"/>
              <a:t>DAR		</a:t>
            </a:r>
            <a:r>
              <a:rPr lang="en-US" sz="2800" b="1" dirty="0" err="1" smtClean="0"/>
              <a:t>ESTAR</a:t>
            </a:r>
            <a:r>
              <a:rPr lang="en-US" sz="2800" b="1" dirty="0" smtClean="0"/>
              <a:t>		SABER	SER		</a:t>
            </a:r>
            <a:r>
              <a:rPr lang="en-US" sz="2800" b="1" dirty="0" err="1" smtClean="0"/>
              <a:t>IR</a:t>
            </a: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400" b="1" dirty="0" err="1" smtClean="0"/>
              <a:t>dé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esté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sepa</a:t>
            </a:r>
            <a:r>
              <a:rPr lang="en-US" sz="2400" b="1" dirty="0" smtClean="0"/>
              <a:t>		sea		</a:t>
            </a:r>
            <a:r>
              <a:rPr lang="en-US" sz="2400" b="1" dirty="0" err="1" smtClean="0"/>
              <a:t>vaya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des		</a:t>
            </a:r>
            <a:r>
              <a:rPr lang="en-US" sz="2400" b="1" dirty="0" err="1" smtClean="0"/>
              <a:t>estés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sepas</a:t>
            </a:r>
            <a:r>
              <a:rPr lang="en-US" sz="2400" b="1" dirty="0" smtClean="0"/>
              <a:t>		seas		</a:t>
            </a:r>
            <a:r>
              <a:rPr lang="en-US" sz="2400" b="1" dirty="0" err="1" smtClean="0"/>
              <a:t>vayas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dé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esté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sepa</a:t>
            </a:r>
            <a:r>
              <a:rPr lang="en-US" sz="2400" b="1" dirty="0" smtClean="0"/>
              <a:t>		sea		</a:t>
            </a:r>
            <a:r>
              <a:rPr lang="en-US" sz="2400" b="1" dirty="0" err="1" smtClean="0"/>
              <a:t>vaya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demos	</a:t>
            </a:r>
            <a:r>
              <a:rPr lang="en-US" sz="2400" b="1" dirty="0" err="1" smtClean="0"/>
              <a:t>estemos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sepamos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seamos</a:t>
            </a:r>
            <a:r>
              <a:rPr lang="en-US" sz="2400" b="1" dirty="0" smtClean="0"/>
              <a:t>         </a:t>
            </a:r>
            <a:r>
              <a:rPr lang="en-US" sz="2400" b="1" dirty="0" err="1" smtClean="0"/>
              <a:t>vayamos</a:t>
            </a: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deis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estéis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sepáis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seáis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vayáis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den		</a:t>
            </a:r>
            <a:r>
              <a:rPr lang="en-US" sz="2400" b="1" dirty="0" err="1" smtClean="0"/>
              <a:t>estén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sepan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sean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vayan</a:t>
            </a: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	**** hay = </a:t>
            </a:r>
            <a:r>
              <a:rPr lang="en-US" sz="2400" b="1" dirty="0" err="1" smtClean="0"/>
              <a:t>haya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DON’T FORGET YOUR “-GO” VERBS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>
              <a:buNone/>
            </a:pPr>
            <a:endParaRPr lang="en-US" sz="2800" b="1" u="sng" dirty="0" smtClean="0"/>
          </a:p>
          <a:p>
            <a:pPr>
              <a:buNone/>
            </a:pPr>
            <a:r>
              <a:rPr lang="en-US" sz="2800" b="1" u="sng" dirty="0" err="1" smtClean="0">
                <a:solidFill>
                  <a:srgbClr val="00B050"/>
                </a:solidFill>
              </a:rPr>
              <a:t>DECIR</a:t>
            </a:r>
            <a:r>
              <a:rPr lang="en-US" sz="2800" b="1" u="sng" dirty="0" smtClean="0">
                <a:solidFill>
                  <a:srgbClr val="00B050"/>
                </a:solidFill>
              </a:rPr>
              <a:t>	 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HACER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TENER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VENIR</a:t>
            </a:r>
            <a:r>
              <a:rPr lang="en-US" b="1" u="sng" dirty="0" smtClean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sz="2800" b="1" u="sng" dirty="0" smtClean="0">
                <a:solidFill>
                  <a:srgbClr val="00B050"/>
                </a:solidFill>
              </a:rPr>
              <a:t>TRAER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digo</a:t>
            </a:r>
            <a:r>
              <a:rPr lang="en-US" sz="2800" b="1" dirty="0" smtClean="0">
                <a:solidFill>
                  <a:srgbClr val="7030A0"/>
                </a:solidFill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</a:rPr>
              <a:t>hago</a:t>
            </a:r>
            <a:r>
              <a:rPr lang="en-US" sz="2800" b="1" dirty="0" smtClean="0">
                <a:solidFill>
                  <a:srgbClr val="7030A0"/>
                </a:solidFill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</a:rPr>
              <a:t>tengo</a:t>
            </a:r>
            <a:r>
              <a:rPr lang="en-US" sz="2800" b="1" dirty="0" smtClean="0">
                <a:solidFill>
                  <a:srgbClr val="7030A0"/>
                </a:solidFill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</a:rPr>
              <a:t>vengo</a:t>
            </a:r>
            <a:r>
              <a:rPr lang="en-US" sz="2800" b="1" dirty="0" smtClean="0">
                <a:solidFill>
                  <a:srgbClr val="7030A0"/>
                </a:solidFill>
              </a:rPr>
              <a:t>		</a:t>
            </a:r>
            <a:r>
              <a:rPr lang="en-US" sz="2800" b="1" dirty="0" err="1" smtClean="0">
                <a:solidFill>
                  <a:srgbClr val="7030A0"/>
                </a:solidFill>
              </a:rPr>
              <a:t>traigo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err="1" smtClean="0">
                <a:solidFill>
                  <a:srgbClr val="7030A0"/>
                </a:solidFill>
              </a:rPr>
              <a:t>diga</a:t>
            </a:r>
            <a:r>
              <a:rPr lang="en-US" i="1" dirty="0" smtClean="0">
                <a:solidFill>
                  <a:srgbClr val="7030A0"/>
                </a:solidFill>
              </a:rPr>
              <a:t>		</a:t>
            </a:r>
            <a:r>
              <a:rPr lang="en-US" i="1" dirty="0" err="1" smtClean="0">
                <a:solidFill>
                  <a:srgbClr val="7030A0"/>
                </a:solidFill>
              </a:rPr>
              <a:t>haga</a:t>
            </a:r>
            <a:r>
              <a:rPr lang="en-US" i="1" dirty="0" smtClean="0">
                <a:solidFill>
                  <a:srgbClr val="7030A0"/>
                </a:solidFill>
              </a:rPr>
              <a:t>		</a:t>
            </a:r>
            <a:r>
              <a:rPr lang="en-US" i="1" dirty="0" err="1" smtClean="0">
                <a:solidFill>
                  <a:srgbClr val="7030A0"/>
                </a:solidFill>
              </a:rPr>
              <a:t>tenga</a:t>
            </a:r>
            <a:r>
              <a:rPr lang="en-US" i="1" dirty="0" smtClean="0">
                <a:solidFill>
                  <a:srgbClr val="7030A0"/>
                </a:solidFill>
              </a:rPr>
              <a:t>	</a:t>
            </a:r>
            <a:r>
              <a:rPr lang="en-US" i="1" dirty="0" err="1" smtClean="0">
                <a:solidFill>
                  <a:srgbClr val="7030A0"/>
                </a:solidFill>
              </a:rPr>
              <a:t>venga</a:t>
            </a:r>
            <a:r>
              <a:rPr lang="en-US" i="1" dirty="0" smtClean="0">
                <a:solidFill>
                  <a:srgbClr val="7030A0"/>
                </a:solidFill>
              </a:rPr>
              <a:t>	</a:t>
            </a:r>
            <a:r>
              <a:rPr lang="en-US" i="1" dirty="0" err="1" smtClean="0">
                <a:solidFill>
                  <a:srgbClr val="7030A0"/>
                </a:solidFill>
              </a:rPr>
              <a:t>traiga</a:t>
            </a: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¿</a:t>
            </a:r>
            <a:r>
              <a:rPr lang="en-US" sz="3200" b="1" dirty="0" err="1" smtClean="0">
                <a:solidFill>
                  <a:srgbClr val="00B050"/>
                </a:solidFill>
              </a:rPr>
              <a:t>Cuándo</a:t>
            </a:r>
            <a:r>
              <a:rPr lang="en-US" sz="3200" b="1" dirty="0" smtClean="0">
                <a:solidFill>
                  <a:srgbClr val="00B050"/>
                </a:solidFill>
              </a:rPr>
              <a:t> se </a:t>
            </a:r>
            <a:r>
              <a:rPr lang="en-US" sz="3200" b="1" dirty="0" err="1" smtClean="0">
                <a:solidFill>
                  <a:srgbClr val="00B050"/>
                </a:solidFill>
              </a:rPr>
              <a:t>usa</a:t>
            </a:r>
            <a:r>
              <a:rPr lang="en-US" sz="3200" b="1" dirty="0" smtClean="0">
                <a:solidFill>
                  <a:srgbClr val="00B050"/>
                </a:solidFill>
              </a:rPr>
              <a:t> el </a:t>
            </a:r>
            <a:r>
              <a:rPr lang="en-US" sz="3200" b="1" dirty="0" err="1" smtClean="0">
                <a:solidFill>
                  <a:srgbClr val="00B050"/>
                </a:solidFill>
              </a:rPr>
              <a:t>subjuntivo</a:t>
            </a:r>
            <a:r>
              <a:rPr lang="en-US" sz="3200" b="1" dirty="0" smtClean="0">
                <a:solidFill>
                  <a:srgbClr val="00B050"/>
                </a:solidFill>
              </a:rPr>
              <a:t>?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a. </a:t>
            </a:r>
            <a:r>
              <a:rPr lang="en-US" sz="2400" b="1" dirty="0" smtClean="0">
                <a:solidFill>
                  <a:srgbClr val="002060"/>
                </a:solidFill>
              </a:rPr>
              <a:t>Volition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demands, wishes, advice, persuasion, imposing ones will on another: 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- </a:t>
            </a:r>
            <a:r>
              <a:rPr lang="en-US" sz="2000" b="1" dirty="0" err="1" smtClean="0">
                <a:solidFill>
                  <a:srgbClr val="0070C0"/>
                </a:solidFill>
              </a:rPr>
              <a:t>Querer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aconsejar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rogar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desear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mandar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necesitar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pedir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recomendar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sugerir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b. </a:t>
            </a:r>
            <a:r>
              <a:rPr lang="en-US" sz="2400" b="1" dirty="0" smtClean="0">
                <a:solidFill>
                  <a:srgbClr val="002060"/>
                </a:solidFill>
              </a:rPr>
              <a:t>Emotion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pity, joy, fear, surprise, hope, etc.</a:t>
            </a:r>
          </a:p>
          <a:p>
            <a:pPr lvl="1"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</a:rPr>
              <a:t>Es </a:t>
            </a:r>
            <a:r>
              <a:rPr lang="en-US" sz="2000" b="1" dirty="0" err="1" smtClean="0">
                <a:solidFill>
                  <a:srgbClr val="0070C0"/>
                </a:solidFill>
              </a:rPr>
              <a:t>lástima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alegrarse</a:t>
            </a:r>
            <a:r>
              <a:rPr lang="en-US" sz="2000" b="1" dirty="0" smtClean="0">
                <a:solidFill>
                  <a:srgbClr val="0070C0"/>
                </a:solidFill>
              </a:rPr>
              <a:t> de </a:t>
            </a:r>
            <a:r>
              <a:rPr lang="en-US" sz="2000" b="1" dirty="0" err="1" smtClean="0">
                <a:solidFill>
                  <a:srgbClr val="0070C0"/>
                </a:solidFill>
              </a:rPr>
              <a:t>que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temer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sorprender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esperar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c. </a:t>
            </a:r>
            <a:r>
              <a:rPr lang="en-US" sz="2400" b="1" dirty="0" smtClean="0">
                <a:solidFill>
                  <a:srgbClr val="002060"/>
                </a:solidFill>
              </a:rPr>
              <a:t>Doubt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disbelief, denial, uncertainty, negated facts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- </a:t>
            </a:r>
            <a:r>
              <a:rPr lang="en-US" sz="2000" dirty="0" err="1" smtClean="0">
                <a:solidFill>
                  <a:srgbClr val="0070C0"/>
                </a:solidFill>
              </a:rPr>
              <a:t>dudar</a:t>
            </a:r>
            <a:r>
              <a:rPr lang="en-US" sz="2000" dirty="0" smtClean="0">
                <a:solidFill>
                  <a:srgbClr val="0070C0"/>
                </a:solidFill>
              </a:rPr>
              <a:t>, no </a:t>
            </a:r>
            <a:r>
              <a:rPr lang="en-US" sz="2000" dirty="0" err="1" smtClean="0">
                <a:solidFill>
                  <a:srgbClr val="0070C0"/>
                </a:solidFill>
              </a:rPr>
              <a:t>creer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negar</a:t>
            </a:r>
            <a:r>
              <a:rPr lang="en-US" sz="2000" dirty="0" smtClean="0">
                <a:solidFill>
                  <a:srgbClr val="0070C0"/>
                </a:solidFill>
              </a:rPr>
              <a:t>, no saber, no </a:t>
            </a:r>
            <a:r>
              <a:rPr lang="en-US" sz="2000" dirty="0" err="1" smtClean="0">
                <a:solidFill>
                  <a:srgbClr val="0070C0"/>
                </a:solidFill>
              </a:rPr>
              <a:t>pensar</a:t>
            </a:r>
            <a:r>
              <a:rPr lang="en-US" sz="2000" dirty="0" smtClean="0">
                <a:solidFill>
                  <a:srgbClr val="0070C0"/>
                </a:solidFill>
              </a:rPr>
              <a:t>, no </a:t>
            </a:r>
            <a:r>
              <a:rPr lang="en-US" sz="2000" dirty="0" err="1" smtClean="0">
                <a:solidFill>
                  <a:srgbClr val="0070C0"/>
                </a:solidFill>
              </a:rPr>
              <a:t>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verdad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que</a:t>
            </a:r>
            <a:r>
              <a:rPr lang="en-US" sz="2000" dirty="0" smtClean="0">
                <a:solidFill>
                  <a:srgbClr val="0070C0"/>
                </a:solidFill>
              </a:rPr>
              <a:t>. . .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d. </a:t>
            </a:r>
            <a:r>
              <a:rPr lang="en-US" sz="2400" b="1" dirty="0" smtClean="0">
                <a:solidFill>
                  <a:srgbClr val="002060"/>
                </a:solidFill>
              </a:rPr>
              <a:t>Unreality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indefiniteness and nonexistence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- </a:t>
            </a:r>
            <a:r>
              <a:rPr lang="en-US" sz="2000" dirty="0" smtClean="0">
                <a:solidFill>
                  <a:srgbClr val="0070C0"/>
                </a:solidFill>
              </a:rPr>
              <a:t>¿hay . . . </a:t>
            </a:r>
            <a:r>
              <a:rPr lang="en-US" sz="2000" dirty="0" err="1">
                <a:solidFill>
                  <a:srgbClr val="0070C0"/>
                </a:solidFill>
              </a:rPr>
              <a:t>q</a:t>
            </a:r>
            <a:r>
              <a:rPr lang="en-US" sz="2000" dirty="0" err="1" smtClean="0">
                <a:solidFill>
                  <a:srgbClr val="0070C0"/>
                </a:solidFill>
              </a:rPr>
              <a:t>ue</a:t>
            </a:r>
            <a:r>
              <a:rPr lang="en-US" sz="2000" dirty="0" smtClean="0">
                <a:solidFill>
                  <a:srgbClr val="0070C0"/>
                </a:solidFill>
              </a:rPr>
              <a:t> . . .?, No hay . . . </a:t>
            </a:r>
            <a:r>
              <a:rPr lang="en-US" sz="2000" dirty="0" err="1">
                <a:solidFill>
                  <a:srgbClr val="0070C0"/>
                </a:solidFill>
              </a:rPr>
              <a:t>q</a:t>
            </a:r>
            <a:r>
              <a:rPr lang="en-US" sz="2000" dirty="0" err="1" smtClean="0">
                <a:solidFill>
                  <a:srgbClr val="0070C0"/>
                </a:solidFill>
              </a:rPr>
              <a:t>ue</a:t>
            </a:r>
            <a:r>
              <a:rPr lang="en-US" sz="2000" dirty="0" smtClean="0">
                <a:solidFill>
                  <a:srgbClr val="0070C0"/>
                </a:solidFill>
              </a:rPr>
              <a:t> . . .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Nadie se escapa del subjuntivo</vt:lpstr>
      <vt:lpstr>PowerPoint Presentation</vt:lpstr>
      <vt:lpstr>Irregular Subjunctive Verbs:</vt:lpstr>
      <vt:lpstr>DON’T FORGET YOUR “-GO” VERBS</vt:lpstr>
      <vt:lpstr>¿Cuándo se usa el subjuntivo?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Nadie se escapa del subjuntivo</dc:title>
  <dc:creator>bcs</dc:creator>
  <cp:lastModifiedBy>Windows User</cp:lastModifiedBy>
  <cp:revision>6</cp:revision>
  <dcterms:created xsi:type="dcterms:W3CDTF">2011-10-27T12:14:52Z</dcterms:created>
  <dcterms:modified xsi:type="dcterms:W3CDTF">2015-02-25T16:40:09Z</dcterms:modified>
</cp:coreProperties>
</file>