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25" r:id="rId1"/>
  </p:sldMasterIdLst>
  <p:sldIdLst>
    <p:sldId id="286" r:id="rId2"/>
    <p:sldId id="287" r:id="rId3"/>
    <p:sldId id="288" r:id="rId4"/>
    <p:sldId id="289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80" r:id="rId29"/>
    <p:sldId id="281" r:id="rId30"/>
    <p:sldId id="282" r:id="rId31"/>
    <p:sldId id="283" r:id="rId32"/>
    <p:sldId id="284" r:id="rId33"/>
    <p:sldId id="285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1B68-A7C1-4A5D-B6F7-27631444D4C8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3FD2-F322-4CBE-B1AF-2C386A70C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1B68-A7C1-4A5D-B6F7-27631444D4C8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3FD2-F322-4CBE-B1AF-2C386A70C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1B68-A7C1-4A5D-B6F7-27631444D4C8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3FD2-F322-4CBE-B1AF-2C386A70C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1B68-A7C1-4A5D-B6F7-27631444D4C8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3FD2-F322-4CBE-B1AF-2C386A70C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1B68-A7C1-4A5D-B6F7-27631444D4C8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3FD2-F322-4CBE-B1AF-2C386A70C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1B68-A7C1-4A5D-B6F7-27631444D4C8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3FD2-F322-4CBE-B1AF-2C386A70C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1B68-A7C1-4A5D-B6F7-27631444D4C8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3FD2-F322-4CBE-B1AF-2C386A70C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1B68-A7C1-4A5D-B6F7-27631444D4C8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1B68-A7C1-4A5D-B6F7-27631444D4C8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3FD2-F322-4CBE-B1AF-2C386A70C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B11B68-A7C1-4A5D-B6F7-27631444D4C8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7E3FD2-F322-4CBE-B1AF-2C386A70C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6" r:id="rId1"/>
    <p:sldLayoutId id="2147484527" r:id="rId2"/>
    <p:sldLayoutId id="2147484528" r:id="rId3"/>
    <p:sldLayoutId id="2147484529" r:id="rId4"/>
    <p:sldLayoutId id="2147484530" r:id="rId5"/>
    <p:sldLayoutId id="2147484531" r:id="rId6"/>
    <p:sldLayoutId id="2147484532" r:id="rId7"/>
    <p:sldLayoutId id="2147484533" r:id="rId8"/>
    <p:sldLayoutId id="2147484534" r:id="rId9"/>
    <p:sldLayoutId id="2147484535" r:id="rId10"/>
    <p:sldLayoutId id="2147484536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Caroline Casey</a:t>
            </a:r>
          </a:p>
          <a:p>
            <a:r>
              <a:rPr lang="en-US" dirty="0" err="1" smtClean="0"/>
              <a:t>Kavya</a:t>
            </a:r>
            <a:r>
              <a:rPr lang="en-US" dirty="0" smtClean="0"/>
              <a:t> </a:t>
            </a:r>
            <a:r>
              <a:rPr lang="en-US" dirty="0" err="1" smtClean="0"/>
              <a:t>Boorgu</a:t>
            </a:r>
            <a:endParaRPr lang="en-US" dirty="0" smtClean="0"/>
          </a:p>
          <a:p>
            <a:r>
              <a:rPr lang="en-US" dirty="0" err="1" smtClean="0"/>
              <a:t>Nicki</a:t>
            </a:r>
            <a:r>
              <a:rPr lang="en-US" dirty="0" smtClean="0"/>
              <a:t> Brown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Gram</a:t>
            </a:r>
            <a:r>
              <a:rPr lang="en-US" dirty="0" err="1"/>
              <a:t>á</a:t>
            </a:r>
            <a:r>
              <a:rPr lang="en-US" dirty="0" err="1" smtClean="0"/>
              <a:t>tica</a:t>
            </a:r>
            <a:r>
              <a:rPr lang="en-US" dirty="0" smtClean="0"/>
              <a:t> Con </a:t>
            </a:r>
            <a:r>
              <a:rPr lang="en-US" dirty="0" err="1" smtClean="0"/>
              <a:t>Cap</a:t>
            </a:r>
            <a:r>
              <a:rPr lang="en-US" b="1" dirty="0" err="1" smtClean="0"/>
              <a:t>í</a:t>
            </a:r>
            <a:r>
              <a:rPr lang="en-US" dirty="0" err="1" smtClean="0"/>
              <a:t>tulo</a:t>
            </a:r>
            <a:r>
              <a:rPr lang="en-US" dirty="0" smtClean="0"/>
              <a:t> 4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6512511" cy="1143000"/>
          </a:xfrm>
        </p:spPr>
        <p:txBody>
          <a:bodyPr/>
          <a:lstStyle/>
          <a:p>
            <a:pPr algn="ctr"/>
            <a:r>
              <a:rPr lang="en-US" dirty="0" smtClean="0"/>
              <a:t>El </a:t>
            </a:r>
            <a:r>
              <a:rPr lang="en-US" dirty="0" err="1" smtClean="0"/>
              <a:t>cerebro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600200"/>
            <a:ext cx="4559300" cy="4365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6512511" cy="1143000"/>
          </a:xfrm>
        </p:spPr>
        <p:txBody>
          <a:bodyPr/>
          <a:lstStyle/>
          <a:p>
            <a:pPr algn="ctr"/>
            <a:r>
              <a:rPr lang="en-US" dirty="0" smtClean="0"/>
              <a:t>El </a:t>
            </a:r>
            <a:r>
              <a:rPr lang="en-US" dirty="0" err="1" smtClean="0"/>
              <a:t>codo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66900" y="1130300"/>
            <a:ext cx="5397500" cy="4584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52400"/>
            <a:ext cx="6512511" cy="1143000"/>
          </a:xfrm>
        </p:spPr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corazón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676400"/>
            <a:ext cx="4457700" cy="4660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6512511" cy="1143000"/>
          </a:xfrm>
        </p:spPr>
        <p:txBody>
          <a:bodyPr/>
          <a:lstStyle/>
          <a:p>
            <a:pPr algn="ctr"/>
            <a:r>
              <a:rPr lang="en-US" dirty="0" err="1" smtClean="0"/>
              <a:t>Cortarse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1905000"/>
            <a:ext cx="3098800" cy="34052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6512511" cy="1143000"/>
          </a:xfrm>
        </p:spPr>
        <p:txBody>
          <a:bodyPr/>
          <a:lstStyle/>
          <a:p>
            <a:pPr algn="ctr"/>
            <a:r>
              <a:rPr lang="en-US" dirty="0" smtClean="0"/>
              <a:t>La </a:t>
            </a:r>
            <a:r>
              <a:rPr lang="en-US" dirty="0" err="1" smtClean="0"/>
              <a:t>curita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828800"/>
            <a:ext cx="5332318" cy="4025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512511" cy="1143000"/>
          </a:xfrm>
        </p:spPr>
        <p:txBody>
          <a:bodyPr/>
          <a:lstStyle/>
          <a:p>
            <a:pPr algn="ctr"/>
            <a:r>
              <a:rPr lang="en-US" dirty="0" err="1" smtClean="0"/>
              <a:t>Darle</a:t>
            </a:r>
            <a:r>
              <a:rPr lang="en-US" dirty="0" smtClean="0"/>
              <a:t> un </a:t>
            </a:r>
            <a:r>
              <a:rPr lang="en-US" dirty="0" err="1" smtClean="0"/>
              <a:t>calambre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2895600"/>
            <a:ext cx="6172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get a cramp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6512511" cy="1143000"/>
          </a:xfrm>
        </p:spPr>
        <p:txBody>
          <a:bodyPr/>
          <a:lstStyle/>
          <a:p>
            <a:pPr algn="ctr"/>
            <a:r>
              <a:rPr lang="en-US" dirty="0" err="1" smtClean="0"/>
              <a:t>Darse</a:t>
            </a:r>
            <a:r>
              <a:rPr lang="en-US" dirty="0" smtClean="0"/>
              <a:t> un </a:t>
            </a:r>
            <a:r>
              <a:rPr lang="en-US" dirty="0" err="1" smtClean="0"/>
              <a:t>golpe</a:t>
            </a:r>
            <a:r>
              <a:rPr lang="en-US" dirty="0" smtClean="0"/>
              <a:t> en…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2286000"/>
            <a:ext cx="487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bump </a:t>
            </a:r>
            <a:r>
              <a:rPr lang="en-US" sz="3200" dirty="0" smtClean="0"/>
              <a:t>one’s</a:t>
            </a:r>
            <a:r>
              <a:rPr lang="en-US" sz="3200" dirty="0" smtClean="0"/>
              <a:t>… 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512511" cy="1143000"/>
          </a:xfrm>
        </p:spPr>
        <p:txBody>
          <a:bodyPr/>
          <a:lstStyle/>
          <a:p>
            <a:pPr algn="ctr"/>
            <a:r>
              <a:rPr lang="en-US" dirty="0" smtClean="0"/>
              <a:t>El </a:t>
            </a:r>
            <a:r>
              <a:rPr lang="en-US" dirty="0" err="1" smtClean="0"/>
              <a:t>dedo</a:t>
            </a:r>
            <a:r>
              <a:rPr lang="en-US" dirty="0" smtClean="0"/>
              <a:t> del pie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2286000"/>
            <a:ext cx="2203669" cy="28194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5638800" y="236220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512511" cy="1143000"/>
          </a:xfrm>
        </p:spPr>
        <p:txBody>
          <a:bodyPr/>
          <a:lstStyle/>
          <a:p>
            <a:pPr algn="ctr"/>
            <a:r>
              <a:rPr lang="en-US" dirty="0" err="1" smtClean="0"/>
              <a:t>Enfermarse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1752600"/>
            <a:ext cx="6400800" cy="3474720"/>
          </a:xfrm>
        </p:spPr>
        <p:txBody>
          <a:bodyPr/>
          <a:lstStyle/>
          <a:p>
            <a:r>
              <a:rPr lang="en-US" sz="3200" dirty="0" smtClean="0"/>
              <a:t>To get sick</a:t>
            </a:r>
            <a:r>
              <a:rPr lang="en-US" dirty="0"/>
              <a:t> </a:t>
            </a:r>
            <a:endParaRPr lang="en-US" sz="32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0" y="228600"/>
            <a:ext cx="6512511" cy="1143000"/>
          </a:xfrm>
        </p:spPr>
        <p:txBody>
          <a:bodyPr/>
          <a:lstStyle/>
          <a:p>
            <a:r>
              <a:rPr lang="en-US" dirty="0" err="1" smtClean="0"/>
              <a:t>Estar</a:t>
            </a:r>
            <a:r>
              <a:rPr lang="en-US" dirty="0" smtClean="0"/>
              <a:t> mal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2057400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 be sick 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The verbs </a:t>
            </a:r>
            <a:r>
              <a:rPr lang="en-US" sz="3600" b="1" dirty="0" err="1" smtClean="0"/>
              <a:t>ponerse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decir</a:t>
            </a:r>
            <a:r>
              <a:rPr lang="en-US" sz="3600" b="1" dirty="0" smtClean="0"/>
              <a:t>,</a:t>
            </a:r>
            <a:r>
              <a:rPr lang="en-US" sz="3600" dirty="0" smtClean="0"/>
              <a:t> and </a:t>
            </a:r>
            <a:r>
              <a:rPr lang="en-US" sz="3600" b="1" dirty="0" err="1" smtClean="0"/>
              <a:t>estar</a:t>
            </a:r>
            <a:r>
              <a:rPr lang="en-US" sz="3600" dirty="0" smtClean="0"/>
              <a:t> are irregular in the </a:t>
            </a:r>
            <a:r>
              <a:rPr lang="en-US" sz="3600" dirty="0" err="1" smtClean="0"/>
              <a:t>preterite</a:t>
            </a:r>
            <a:r>
              <a:rPr lang="en-US" sz="3600" dirty="0" smtClean="0"/>
              <a:t>. The forms of </a:t>
            </a:r>
            <a:r>
              <a:rPr lang="en-US" sz="3600" b="1" dirty="0" smtClean="0"/>
              <a:t>ser</a:t>
            </a:r>
            <a:r>
              <a:rPr lang="en-US" sz="3600" dirty="0" smtClean="0"/>
              <a:t> in the </a:t>
            </a:r>
            <a:r>
              <a:rPr lang="en-US" sz="3600" dirty="0" err="1" smtClean="0"/>
              <a:t>preterite</a:t>
            </a:r>
            <a:r>
              <a:rPr lang="en-US" sz="3600" dirty="0" smtClean="0"/>
              <a:t> are the same as the </a:t>
            </a:r>
            <a:r>
              <a:rPr lang="en-US" sz="3600" dirty="0" err="1" smtClean="0"/>
              <a:t>preterite</a:t>
            </a:r>
            <a:r>
              <a:rPr lang="en-US" sz="3600" dirty="0" smtClean="0"/>
              <a:t> forms of </a:t>
            </a:r>
            <a:r>
              <a:rPr lang="en-US" sz="3600" b="1" dirty="0" err="1" smtClean="0"/>
              <a:t>ir</a:t>
            </a:r>
            <a:r>
              <a:rPr lang="en-US" sz="3600" b="1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 l="2002" r="19634"/>
          <a:stretch>
            <a:fillRect/>
          </a:stretch>
        </p:blipFill>
        <p:spPr bwMode="auto">
          <a:xfrm>
            <a:off x="1066800" y="3429000"/>
            <a:ext cx="701842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6512511" cy="1143000"/>
          </a:xfrm>
        </p:spPr>
        <p:txBody>
          <a:bodyPr/>
          <a:lstStyle/>
          <a:p>
            <a:pPr algn="ctr"/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resfriado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676400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i="1" dirty="0"/>
              <a:t>to have a </a:t>
            </a:r>
            <a:r>
              <a:rPr lang="en-US" sz="3200" i="1" dirty="0" smtClean="0"/>
              <a:t>cold 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6512511" cy="1143000"/>
          </a:xfrm>
        </p:spPr>
        <p:txBody>
          <a:bodyPr/>
          <a:lstStyle/>
          <a:p>
            <a:pPr algn="ctr"/>
            <a:r>
              <a:rPr lang="en-US" dirty="0" err="1" smtClean="0"/>
              <a:t>Estornudar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524000"/>
            <a:ext cx="3429000" cy="42420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651251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Estoy</a:t>
            </a:r>
            <a:r>
              <a:rPr lang="en-US" dirty="0" smtClean="0"/>
              <a:t> mal.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tos</a:t>
            </a:r>
            <a:r>
              <a:rPr lang="en-US" dirty="0" smtClean="0"/>
              <a:t> y me </a:t>
            </a:r>
            <a:r>
              <a:rPr lang="en-US" dirty="0" err="1" smtClean="0"/>
              <a:t>duele</a:t>
            </a:r>
            <a:r>
              <a:rPr lang="en-US" dirty="0" smtClean="0"/>
              <a:t> la </a:t>
            </a:r>
            <a:r>
              <a:rPr lang="en-US" dirty="0" err="1" smtClean="0"/>
              <a:t>garganta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2133600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i="1" dirty="0"/>
              <a:t>I’m sick. I have a cough and my throat hurts.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5800" y="228600"/>
            <a:ext cx="6512511" cy="1143000"/>
          </a:xfrm>
        </p:spPr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hielo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286000"/>
            <a:ext cx="5600700" cy="3019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6512511" cy="1143000"/>
          </a:xfrm>
        </p:spPr>
        <p:txBody>
          <a:bodyPr/>
          <a:lstStyle/>
          <a:p>
            <a:pPr algn="ctr"/>
            <a:r>
              <a:rPr lang="en-US" dirty="0" err="1" smtClean="0"/>
              <a:t>Hinchado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600200"/>
            <a:ext cx="6400800" cy="3474720"/>
          </a:xfrm>
        </p:spPr>
        <p:txBody>
          <a:bodyPr/>
          <a:lstStyle/>
          <a:p>
            <a:r>
              <a:rPr lang="en-US" sz="3200" dirty="0" smtClean="0"/>
              <a:t>Swollen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9600" y="228600"/>
            <a:ext cx="6512511" cy="1143000"/>
          </a:xfrm>
        </p:spPr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hueso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1905000"/>
            <a:ext cx="3340100" cy="3340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38200" y="152400"/>
            <a:ext cx="6512511" cy="1143000"/>
          </a:xfrm>
        </p:spPr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labios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447800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Lips 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228600"/>
            <a:ext cx="6512511" cy="1143000"/>
          </a:xfrm>
        </p:spPr>
        <p:txBody>
          <a:bodyPr/>
          <a:lstStyle/>
          <a:p>
            <a:r>
              <a:rPr lang="en-US" dirty="0" err="1" smtClean="0"/>
              <a:t>Infectado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981200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Infected 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6512511" cy="1143000"/>
          </a:xfrm>
        </p:spPr>
        <p:txBody>
          <a:bodyPr/>
          <a:lstStyle/>
          <a:p>
            <a:pPr algn="ctr"/>
            <a:r>
              <a:rPr lang="en-US" dirty="0" err="1" smtClean="0"/>
              <a:t>Lastimarse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1828800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 injure or hurt oneself 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6512511" cy="1143000"/>
          </a:xfrm>
        </p:spPr>
        <p:txBody>
          <a:bodyPr/>
          <a:lstStyle/>
          <a:p>
            <a:pPr algn="ctr"/>
            <a:r>
              <a:rPr lang="en-US" dirty="0" smtClean="0"/>
              <a:t>La </a:t>
            </a:r>
            <a:r>
              <a:rPr lang="en-US" dirty="0" err="1" smtClean="0"/>
              <a:t>mejilla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905000"/>
            <a:ext cx="4191000" cy="373316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 flipV="1">
            <a:off x="5029200" y="4114800"/>
            <a:ext cx="838200" cy="2133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6512511" cy="1143000"/>
          </a:xfrm>
        </p:spPr>
        <p:txBody>
          <a:bodyPr/>
          <a:lstStyle/>
          <a:p>
            <a:r>
              <a:rPr lang="en-US" dirty="0" smtClean="0"/>
              <a:t>Past Participle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0600" y="1371600"/>
            <a:ext cx="7391400" cy="4800600"/>
          </a:xfrm>
        </p:spPr>
        <p:txBody>
          <a:bodyPr/>
          <a:lstStyle/>
          <a:p>
            <a:r>
              <a:rPr lang="en-US" dirty="0" smtClean="0"/>
              <a:t>To form the past participles of regular verbs, form the infinitive ending and add </a:t>
            </a:r>
            <a:r>
              <a:rPr lang="pt-BR" b="1" dirty="0" smtClean="0">
                <a:solidFill>
                  <a:srgbClr val="3366FF"/>
                </a:solidFill>
              </a:rPr>
              <a:t>-</a:t>
            </a:r>
            <a:r>
              <a:rPr lang="pt-BR" b="1" dirty="0" err="1" smtClean="0">
                <a:solidFill>
                  <a:srgbClr val="3366FF"/>
                </a:solidFill>
              </a:rPr>
              <a:t>ado</a:t>
            </a:r>
            <a:r>
              <a:rPr lang="pt-BR" dirty="0" smtClean="0">
                <a:solidFill>
                  <a:srgbClr val="3366FF"/>
                </a:solidFill>
              </a:rPr>
              <a:t> </a:t>
            </a:r>
            <a:r>
              <a:rPr lang="pt-BR" dirty="0" smtClean="0"/>
              <a:t>to </a:t>
            </a:r>
            <a:r>
              <a:rPr lang="pt-BR" b="1" dirty="0" smtClean="0">
                <a:solidFill>
                  <a:srgbClr val="3366FF"/>
                </a:solidFill>
              </a:rPr>
              <a:t>-ar</a:t>
            </a:r>
            <a:r>
              <a:rPr lang="pt-BR" dirty="0" smtClean="0">
                <a:solidFill>
                  <a:srgbClr val="3366FF"/>
                </a:solidFill>
              </a:rPr>
              <a:t> </a:t>
            </a:r>
            <a:r>
              <a:rPr lang="pt-BR" dirty="0" err="1" smtClean="0"/>
              <a:t>verbs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b="1" dirty="0" smtClean="0">
                <a:solidFill>
                  <a:srgbClr val="3366FF"/>
                </a:solidFill>
              </a:rPr>
              <a:t>-ido</a:t>
            </a:r>
            <a:r>
              <a:rPr lang="pt-BR" dirty="0" smtClean="0">
                <a:solidFill>
                  <a:srgbClr val="3366FF"/>
                </a:solidFill>
              </a:rPr>
              <a:t> </a:t>
            </a:r>
            <a:r>
              <a:rPr lang="pt-BR" dirty="0" smtClean="0"/>
              <a:t>to </a:t>
            </a:r>
            <a:r>
              <a:rPr lang="pt-BR" b="1" dirty="0" smtClean="0">
                <a:solidFill>
                  <a:srgbClr val="3366FF"/>
                </a:solidFill>
              </a:rPr>
              <a:t>-</a:t>
            </a:r>
            <a:r>
              <a:rPr lang="pt-BR" b="1" dirty="0" err="1" smtClean="0">
                <a:solidFill>
                  <a:srgbClr val="3366FF"/>
                </a:solidFill>
              </a:rPr>
              <a:t>er</a:t>
            </a:r>
            <a:r>
              <a:rPr lang="pt-BR" dirty="0" smtClean="0">
                <a:solidFill>
                  <a:srgbClr val="3366FF"/>
                </a:solidFill>
              </a:rPr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b="1" dirty="0" smtClean="0">
                <a:solidFill>
                  <a:srgbClr val="3366FF"/>
                </a:solidFill>
              </a:rPr>
              <a:t>-ir</a:t>
            </a:r>
            <a:r>
              <a:rPr lang="pt-BR" dirty="0" smtClean="0">
                <a:solidFill>
                  <a:srgbClr val="3366FF"/>
                </a:solidFill>
              </a:rPr>
              <a:t> </a:t>
            </a:r>
            <a:r>
              <a:rPr lang="pt-BR" dirty="0" err="1" smtClean="0"/>
              <a:t>verbs</a:t>
            </a:r>
            <a:endParaRPr lang="pt-BR" dirty="0" smtClean="0"/>
          </a:p>
          <a:p>
            <a:endParaRPr lang="pt-BR" b="1" dirty="0" smtClean="0"/>
          </a:p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hinch</a:t>
            </a:r>
            <a:r>
              <a:rPr lang="en-US" b="1" dirty="0" err="1" smtClean="0"/>
              <a:t>ar</a:t>
            </a:r>
            <a:r>
              <a:rPr lang="en-US" b="1" dirty="0" smtClean="0"/>
              <a:t> → 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hinchado</a:t>
            </a:r>
            <a:r>
              <a:rPr lang="en-US" b="1" dirty="0" smtClean="0"/>
              <a:t> </a:t>
            </a:r>
            <a:r>
              <a:rPr lang="en-US" i="1" dirty="0" smtClean="0"/>
              <a:t>swollen   </a:t>
            </a:r>
          </a:p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her</a:t>
            </a:r>
            <a:r>
              <a:rPr lang="en-US" b="1" dirty="0" err="1" smtClean="0"/>
              <a:t>ir</a:t>
            </a:r>
            <a:r>
              <a:rPr lang="en-US" b="1" dirty="0" smtClean="0"/>
              <a:t> → 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herido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en-US" i="1" dirty="0" smtClean="0"/>
              <a:t>hurt</a:t>
            </a:r>
            <a:endParaRPr lang="en-US" dirty="0" smtClean="0"/>
          </a:p>
          <a:p>
            <a:endParaRPr lang="pt-BR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512511" cy="1143000"/>
          </a:xfrm>
        </p:spPr>
        <p:txBody>
          <a:bodyPr/>
          <a:lstStyle/>
          <a:p>
            <a:pPr algn="ctr"/>
            <a:r>
              <a:rPr lang="en-US" dirty="0" smtClean="0"/>
              <a:t>La </a:t>
            </a:r>
            <a:r>
              <a:rPr lang="en-US" dirty="0" err="1" smtClean="0"/>
              <a:t>muñeca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667000"/>
            <a:ext cx="6781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wrist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6512511" cy="1143000"/>
          </a:xfrm>
        </p:spPr>
        <p:txBody>
          <a:bodyPr/>
          <a:lstStyle/>
          <a:p>
            <a:pPr algn="ctr"/>
            <a:r>
              <a:rPr lang="en-US" dirty="0" smtClean="0"/>
              <a:t>El </a:t>
            </a:r>
            <a:r>
              <a:rPr lang="en-US" dirty="0" err="1" smtClean="0"/>
              <a:t>muslo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2895600"/>
            <a:ext cx="487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Thigh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228600"/>
            <a:ext cx="6512511" cy="1143000"/>
          </a:xfrm>
        </p:spPr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oreja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600200"/>
            <a:ext cx="5422900" cy="4635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304800"/>
            <a:ext cx="6512511" cy="1143000"/>
          </a:xfrm>
        </p:spPr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piel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2895600"/>
            <a:ext cx="5486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skin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781800" cy="2333432"/>
          </a:xfrm>
        </p:spPr>
        <p:txBody>
          <a:bodyPr/>
          <a:lstStyle/>
          <a:p>
            <a:r>
              <a:rPr lang="en-US" dirty="0" err="1" smtClean="0"/>
              <a:t>Pobrecito</a:t>
            </a:r>
            <a:r>
              <a:rPr lang="en-US" dirty="0" smtClean="0"/>
              <a:t>! </a:t>
            </a:r>
            <a:r>
              <a:rPr lang="en-US" dirty="0" err="1" smtClean="0"/>
              <a:t>Tómate</a:t>
            </a:r>
            <a:r>
              <a:rPr lang="en-US" dirty="0" smtClean="0"/>
              <a:t> </a:t>
            </a:r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aspirinas</a:t>
            </a:r>
            <a:r>
              <a:rPr lang="en-US" dirty="0" smtClean="0"/>
              <a:t> y </a:t>
            </a:r>
            <a:r>
              <a:rPr lang="en-US" dirty="0" err="1" smtClean="0"/>
              <a:t>descansa</a:t>
            </a:r>
            <a:r>
              <a:rPr lang="en-US" dirty="0" smtClean="0"/>
              <a:t> un </a:t>
            </a:r>
            <a:r>
              <a:rPr lang="en-US" dirty="0" err="1" smtClean="0"/>
              <a:t>poco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352800"/>
            <a:ext cx="8382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Poor thing! Take some aspirin and rest a bit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271172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304800"/>
            <a:ext cx="6512511" cy="1143000"/>
          </a:xfrm>
        </p:spPr>
        <p:txBody>
          <a:bodyPr/>
          <a:lstStyle/>
          <a:p>
            <a:r>
              <a:rPr lang="nl-NL" dirty="0" err="1"/>
              <a:t>ponerse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1981200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 </a:t>
            </a:r>
            <a:r>
              <a:rPr lang="en-US" sz="3200" dirty="0" smtClean="0"/>
              <a:t>become/to put on one’s self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3026904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512511" cy="1143000"/>
          </a:xfrm>
        </p:spPr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pulmones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2286000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lungs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8169686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934200" cy="1952432"/>
          </a:xfrm>
        </p:spPr>
        <p:txBody>
          <a:bodyPr/>
          <a:lstStyle/>
          <a:p>
            <a:r>
              <a:rPr lang="es-ES_tradnl" dirty="0"/>
              <a:t>Quédate en cama y tómate este jarabe.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514600"/>
            <a:ext cx="8001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Stay in bed and take this cough syrup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71140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152400"/>
            <a:ext cx="6512511" cy="1143000"/>
          </a:xfrm>
        </p:spPr>
        <p:txBody>
          <a:bodyPr/>
          <a:lstStyle/>
          <a:p>
            <a:r>
              <a:rPr lang="fr-FR" dirty="0" err="1"/>
              <a:t>quemarse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5400" y="2057400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 get burned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8385908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6512511" cy="1143000"/>
          </a:xfrm>
        </p:spPr>
        <p:txBody>
          <a:bodyPr/>
          <a:lstStyle/>
          <a:p>
            <a:r>
              <a:rPr lang="da-DK" dirty="0" err="1"/>
              <a:t>resfriarse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71600" y="2895600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 get a cold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40605155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/>
              <a:t>When </a:t>
            </a:r>
            <a:r>
              <a:rPr lang="en-US" b="1" dirty="0" smtClean="0"/>
              <a:t>–</a:t>
            </a:r>
            <a:r>
              <a:rPr lang="en-US" b="1" dirty="0" err="1" smtClean="0"/>
              <a:t>er</a:t>
            </a:r>
            <a:r>
              <a:rPr lang="en-US" dirty="0" smtClean="0"/>
              <a:t> and </a:t>
            </a:r>
            <a:r>
              <a:rPr lang="en-US" b="1" dirty="0" smtClean="0"/>
              <a:t>–</a:t>
            </a:r>
            <a:r>
              <a:rPr lang="en-US" b="1" dirty="0" err="1" smtClean="0"/>
              <a:t>ir</a:t>
            </a:r>
            <a:r>
              <a:rPr lang="en-US" b="1" dirty="0" smtClean="0"/>
              <a:t> </a:t>
            </a:r>
            <a:r>
              <a:rPr lang="en-US" dirty="0" smtClean="0"/>
              <a:t>verbs have a stem that ends in a vowel like </a:t>
            </a:r>
            <a:r>
              <a:rPr lang="en-US" dirty="0" err="1" smtClean="0"/>
              <a:t>caerse</a:t>
            </a:r>
            <a:r>
              <a:rPr lang="en-US" dirty="0" smtClean="0"/>
              <a:t>, the </a:t>
            </a:r>
            <a:r>
              <a:rPr lang="en-US" dirty="0" err="1" smtClean="0"/>
              <a:t>preterite</a:t>
            </a:r>
            <a:r>
              <a:rPr lang="en-US" dirty="0" smtClean="0"/>
              <a:t> endings that end in </a:t>
            </a:r>
            <a:r>
              <a:rPr lang="en-US" b="1" dirty="0" err="1" smtClean="0"/>
              <a:t>i</a:t>
            </a:r>
            <a:r>
              <a:rPr lang="en-US" dirty="0" smtClean="0"/>
              <a:t> change to y in the third person forms, and then </a:t>
            </a:r>
            <a:r>
              <a:rPr lang="en-US" b="1" dirty="0" smtClean="0"/>
              <a:t>í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52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6512511" cy="1143000"/>
          </a:xfrm>
        </p:spPr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rodilla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5400" y="1981200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knee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7194018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010400" cy="2028632"/>
          </a:xfrm>
        </p:spPr>
        <p:txBody>
          <a:bodyPr/>
          <a:lstStyle/>
          <a:p>
            <a:r>
              <a:rPr lang="cs-CZ" dirty="0" err="1"/>
              <a:t>romperse</a:t>
            </a:r>
            <a:r>
              <a:rPr lang="cs-CZ" dirty="0"/>
              <a:t> (+ body part)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2133600"/>
            <a:ext cx="6400800" cy="3474720"/>
          </a:xfrm>
        </p:spPr>
        <p:txBody>
          <a:bodyPr>
            <a:normAutofit/>
          </a:bodyPr>
          <a:lstStyle/>
          <a:p>
            <a:r>
              <a:rPr lang="cs-CZ" sz="3200" i="1" dirty="0"/>
              <a:t>to </a:t>
            </a:r>
            <a:r>
              <a:rPr lang="cs-CZ" sz="3200" i="1" dirty="0" err="1"/>
              <a:t>break</a:t>
            </a:r>
            <a:r>
              <a:rPr lang="cs-CZ" sz="3200" i="1" dirty="0"/>
              <a:t> (+ body </a:t>
            </a:r>
            <a:r>
              <a:rPr lang="cs-CZ" sz="3200" i="1" dirty="0" smtClean="0"/>
              <a:t>part)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7652956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1800"/>
            <a:ext cx="6512511" cy="1143000"/>
          </a:xfrm>
        </p:spPr>
        <p:txBody>
          <a:bodyPr/>
          <a:lstStyle/>
          <a:p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cuidado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600200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 be careful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5259782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6512511" cy="1143000"/>
          </a:xfrm>
        </p:spPr>
        <p:txBody>
          <a:bodyPr/>
          <a:lstStyle/>
          <a:p>
            <a:r>
              <a:rPr lang="en-US" dirty="0" err="1" smtClean="0"/>
              <a:t>Tener</a:t>
            </a:r>
            <a:r>
              <a:rPr lang="en-US" dirty="0" smtClean="0"/>
              <a:t> un </a:t>
            </a:r>
            <a:r>
              <a:rPr lang="en-US" dirty="0" err="1" smtClean="0"/>
              <a:t>calambre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1981200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 have a cramp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1440587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152400"/>
            <a:ext cx="6512511" cy="1143000"/>
          </a:xfrm>
        </p:spPr>
        <p:txBody>
          <a:bodyPr/>
          <a:lstStyle/>
          <a:p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tos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5400" y="1676400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 have a cough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3245156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6172200" cy="2485832"/>
          </a:xfrm>
        </p:spPr>
        <p:txBody>
          <a:bodyPr/>
          <a:lstStyle/>
          <a:p>
            <a:r>
              <a:rPr lang="es-ES_tradnl" dirty="0"/>
              <a:t>Tengo un dolor de cabeza que no se me quita.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71600" y="2743200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i="1" dirty="0"/>
              <a:t>I have a headache that won’t go </a:t>
            </a:r>
            <a:r>
              <a:rPr lang="en-US" sz="3200" i="1" dirty="0" smtClean="0"/>
              <a:t>away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8070288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228600"/>
            <a:ext cx="6512511" cy="1143000"/>
          </a:xfrm>
        </p:spPr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tobillo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ankle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371600"/>
            <a:ext cx="3773720" cy="4648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291218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9" y="228600"/>
            <a:ext cx="6553200" cy="2104832"/>
          </a:xfrm>
        </p:spPr>
        <p:txBody>
          <a:bodyPr/>
          <a:lstStyle/>
          <a:p>
            <a:r>
              <a:rPr lang="es-ES_tradnl" dirty="0"/>
              <a:t>tomarse unas pastillas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2133600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 take some pills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5000961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512511" cy="1143000"/>
          </a:xfrm>
        </p:spPr>
        <p:txBody>
          <a:bodyPr/>
          <a:lstStyle/>
          <a:p>
            <a:r>
              <a:rPr lang="cs-CZ" dirty="0" err="1"/>
              <a:t>torcerse</a:t>
            </a:r>
            <a:r>
              <a:rPr lang="cs-CZ" dirty="0"/>
              <a:t> (</a:t>
            </a:r>
            <a:r>
              <a:rPr lang="cs-CZ" dirty="0" err="1"/>
              <a:t>ue</a:t>
            </a:r>
            <a:r>
              <a:rPr lang="cs-CZ" dirty="0"/>
              <a:t>) (+ body part)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2362200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i="1" dirty="0"/>
              <a:t>to sprain, to twist (+ body </a:t>
            </a:r>
            <a:r>
              <a:rPr lang="en-US" sz="3200" i="1" dirty="0" smtClean="0"/>
              <a:t>part)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8863929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6512511" cy="1143000"/>
          </a:xfrm>
        </p:spPr>
        <p:txBody>
          <a:bodyPr/>
          <a:lstStyle/>
          <a:p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ungüento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667000"/>
            <a:ext cx="4724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Ointment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82726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5800" y="228600"/>
            <a:ext cx="6512511" cy="1143000"/>
          </a:xfrm>
        </p:spPr>
        <p:txBody>
          <a:bodyPr/>
          <a:lstStyle/>
          <a:p>
            <a:r>
              <a:rPr lang="es-ES_tradnl" dirty="0"/>
              <a:t>la uña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71600" y="2286000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Finger nail or toenail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1672497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611" y="228600"/>
            <a:ext cx="6512511" cy="1143000"/>
          </a:xfrm>
        </p:spPr>
        <p:txBody>
          <a:bodyPr/>
          <a:lstStyle/>
          <a:p>
            <a:r>
              <a:rPr lang="en-US" dirty="0" err="1"/>
              <a:t>vendarse</a:t>
            </a:r>
            <a:endParaRPr lang="en-US" dirty="0"/>
          </a:p>
        </p:txBody>
      </p:sp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362200"/>
            <a:ext cx="4216400" cy="32102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767930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Ahora</a:t>
            </a:r>
            <a:r>
              <a:rPr lang="en-US" dirty="0" smtClean="0"/>
              <a:t> lo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infectado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21336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Now </a:t>
            </a:r>
            <a:r>
              <a:rPr lang="en-US" sz="3200" dirty="0" smtClean="0"/>
              <a:t>I have an infected…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512511" cy="1143000"/>
          </a:xfrm>
        </p:spPr>
        <p:txBody>
          <a:bodyPr/>
          <a:lstStyle/>
          <a:p>
            <a:pPr algn="ctr"/>
            <a:r>
              <a:rPr lang="en-US" dirty="0" err="1" smtClean="0"/>
              <a:t>caerse</a:t>
            </a:r>
            <a:endParaRPr lang="en-US" dirty="0"/>
          </a:p>
        </p:txBody>
      </p:sp>
      <p:pic>
        <p:nvPicPr>
          <p:cNvPr id="4" name="Picture 3" descr="fall-down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057400"/>
            <a:ext cx="4068423" cy="3505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512511" cy="1143000"/>
          </a:xfrm>
        </p:spPr>
        <p:txBody>
          <a:bodyPr/>
          <a:lstStyle/>
          <a:p>
            <a:pPr algn="ctr"/>
            <a:r>
              <a:rPr lang="es-ES_tradnl" dirty="0" smtClean="0"/>
              <a:t>calentarse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img_m2100312aa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981200"/>
            <a:ext cx="3759200" cy="38766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512511" cy="1143000"/>
          </a:xfrm>
        </p:spPr>
        <p:txBody>
          <a:bodyPr/>
          <a:lstStyle/>
          <a:p>
            <a:pPr algn="ctr"/>
            <a:r>
              <a:rPr lang="es-ES_tradnl" dirty="0" smtClean="0"/>
              <a:t>Las cejas </a:t>
            </a:r>
            <a:endParaRPr lang="es-ES_tradnl" dirty="0"/>
          </a:p>
        </p:txBody>
      </p:sp>
      <p:pic>
        <p:nvPicPr>
          <p:cNvPr id="4" name="Picture 3" descr="1040973-x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209800"/>
            <a:ext cx="4318000" cy="3238500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3085301" y="1436015"/>
            <a:ext cx="822960" cy="82296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89</TotalTime>
  <Words>373</Words>
  <Application>Microsoft Office PowerPoint</Application>
  <PresentationFormat>On-screen Show (4:3)</PresentationFormat>
  <Paragraphs>89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Slipstream</vt:lpstr>
      <vt:lpstr>La Gramática Con Capítulo 4</vt:lpstr>
      <vt:lpstr>The verbs ponerse, decir, and estar are irregular in the preterite. The forms of ser in the preterite are the same as the preterite forms of ir. </vt:lpstr>
      <vt:lpstr>Past Participle</vt:lpstr>
      <vt:lpstr>Slide 4</vt:lpstr>
      <vt:lpstr>Vocabulary </vt:lpstr>
      <vt:lpstr>Ahora lo tengo infectado  </vt:lpstr>
      <vt:lpstr>caerse</vt:lpstr>
      <vt:lpstr>calentarse </vt:lpstr>
      <vt:lpstr>Las cejas </vt:lpstr>
      <vt:lpstr>El cerebro </vt:lpstr>
      <vt:lpstr>El codo</vt:lpstr>
      <vt:lpstr>El corazón </vt:lpstr>
      <vt:lpstr>Cortarse </vt:lpstr>
      <vt:lpstr>La curita </vt:lpstr>
      <vt:lpstr>Darle un calambre </vt:lpstr>
      <vt:lpstr>Darse un golpe en… </vt:lpstr>
      <vt:lpstr>El dedo del pie </vt:lpstr>
      <vt:lpstr>Enfermarse </vt:lpstr>
      <vt:lpstr>Estar mal </vt:lpstr>
      <vt:lpstr>Estar resfriado </vt:lpstr>
      <vt:lpstr>Estornudar </vt:lpstr>
      <vt:lpstr>Estoy mal. Tengo tos y me duele la garganta. </vt:lpstr>
      <vt:lpstr>El hielo </vt:lpstr>
      <vt:lpstr>Hinchado </vt:lpstr>
      <vt:lpstr>El hueso </vt:lpstr>
      <vt:lpstr>Los labios </vt:lpstr>
      <vt:lpstr>Infectado </vt:lpstr>
      <vt:lpstr>Lastimarse </vt:lpstr>
      <vt:lpstr>La mejilla </vt:lpstr>
      <vt:lpstr>La muñeca </vt:lpstr>
      <vt:lpstr>El muslo </vt:lpstr>
      <vt:lpstr>La oreja</vt:lpstr>
      <vt:lpstr>La piel </vt:lpstr>
      <vt:lpstr>Pobrecito! Tómate unos aspirinas y descansa un poco. </vt:lpstr>
      <vt:lpstr>ponerse</vt:lpstr>
      <vt:lpstr>Los pulmones </vt:lpstr>
      <vt:lpstr>Quédate en cama y tómate este jarabe.</vt:lpstr>
      <vt:lpstr>quemarse</vt:lpstr>
      <vt:lpstr>resfriarse</vt:lpstr>
      <vt:lpstr>La rodilla </vt:lpstr>
      <vt:lpstr>romperse (+ body part)</vt:lpstr>
      <vt:lpstr>Tener cuidado </vt:lpstr>
      <vt:lpstr>Tener un calambre </vt:lpstr>
      <vt:lpstr>Tener tos </vt:lpstr>
      <vt:lpstr>Tengo un dolor de cabeza que no se me quita.</vt:lpstr>
      <vt:lpstr>El tobillo </vt:lpstr>
      <vt:lpstr>tomarse unas pastillas</vt:lpstr>
      <vt:lpstr>torcerse (ue) (+ body part)</vt:lpstr>
      <vt:lpstr>el ungüento</vt:lpstr>
      <vt:lpstr>la uña</vt:lpstr>
      <vt:lpstr>vendarse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Windows User</dc:creator>
  <cp:lastModifiedBy>Windows User</cp:lastModifiedBy>
  <cp:revision>13</cp:revision>
  <dcterms:created xsi:type="dcterms:W3CDTF">2011-06-14T11:56:19Z</dcterms:created>
  <dcterms:modified xsi:type="dcterms:W3CDTF">2011-06-16T13:29:18Z</dcterms:modified>
</cp:coreProperties>
</file>