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F3EF-0F8E-45B1-8EAE-79B4676C0B8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576A-BA78-4936-83E9-217DF5FD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0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01DED0-5824-42D6-BF0F-D25BCEB1DF8C}" type="slidenum">
              <a:rPr lang="en-US" altLang="en-US" sz="1200">
                <a:latin typeface="Times" panose="02020603050405020304" pitchFamily="18" charset="0"/>
              </a:rPr>
              <a:pPr algn="r"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64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E3AB52D-6422-4ED7-A47D-52C36EAAB036}" type="slidenum">
              <a:rPr lang="en-US" altLang="en-US" sz="1200">
                <a:latin typeface="Times" panose="02020603050405020304" pitchFamily="18" charset="0"/>
              </a:rPr>
              <a:pPr algn="r"/>
              <a:t>11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40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C451AE4-EFAA-45EC-BB9E-D359832F6702}" type="slidenum">
              <a:rPr lang="en-US" altLang="en-US" sz="1200">
                <a:latin typeface="Times" panose="02020603050405020304" pitchFamily="18" charset="0"/>
              </a:rPr>
              <a:pPr algn="r"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19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2BC34C7-B4A8-49E4-9137-526AC5E3789C}" type="slidenum">
              <a:rPr lang="en-US" altLang="en-US" sz="1200">
                <a:latin typeface="Times" panose="02020603050405020304" pitchFamily="18" charset="0"/>
              </a:rPr>
              <a:pPr algn="r"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2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57564A5-837C-41D3-9656-66C869F241D6}" type="slidenum">
              <a:rPr lang="en-US" altLang="en-US" sz="1200">
                <a:latin typeface="Times" panose="02020603050405020304" pitchFamily="18" charset="0"/>
              </a:rPr>
              <a:pPr algn="r"/>
              <a:t>14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44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467ED87-AF67-452D-AE93-A72A77532D1B}" type="slidenum">
              <a:rPr lang="en-US" altLang="en-US" sz="1200">
                <a:latin typeface="Times" panose="02020603050405020304" pitchFamily="18" charset="0"/>
              </a:rPr>
              <a:pPr algn="r"/>
              <a:t>15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68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C4BD804-86B4-4D18-B8C9-158685281837}" type="slidenum">
              <a:rPr lang="en-US" altLang="en-US" sz="1200">
                <a:latin typeface="Times" panose="02020603050405020304" pitchFamily="18" charset="0"/>
              </a:rPr>
              <a:pPr algn="r"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9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A11EFD7-01AF-4D15-84A0-DDCC89C3377F}" type="slidenum">
              <a:rPr lang="en-US" altLang="en-US" sz="1200">
                <a:latin typeface="Times" panose="02020603050405020304" pitchFamily="18" charset="0"/>
              </a:rPr>
              <a:pPr algn="r"/>
              <a:t>17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38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141926-E9C4-495E-9553-8F901069EDDD}" type="slidenum">
              <a:rPr lang="en-US" altLang="en-US" sz="1200">
                <a:latin typeface="Times" panose="02020603050405020304" pitchFamily="18" charset="0"/>
              </a:rPr>
              <a:pPr algn="r"/>
              <a:t>18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40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DEACC75-8F6A-47DC-962E-3A02D62BD182}" type="slidenum">
              <a:rPr lang="en-US" altLang="en-US" sz="1200">
                <a:latin typeface="Times" panose="02020603050405020304" pitchFamily="18" charset="0"/>
              </a:rPr>
              <a:pPr algn="r"/>
              <a:t>19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47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D82B3D-F651-4A97-A978-4DF41BE7B3E3}" type="slidenum">
              <a:rPr lang="en-US" altLang="en-US" sz="1200">
                <a:latin typeface="Times" panose="02020603050405020304" pitchFamily="18" charset="0"/>
              </a:rPr>
              <a:pPr algn="r"/>
              <a:t>20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7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4BB22F4-16B1-4A1C-8137-0C61ED7A93F4}" type="slidenum">
              <a:rPr lang="en-US" altLang="en-US" sz="1200">
                <a:latin typeface="Times" panose="02020603050405020304" pitchFamily="18" charset="0"/>
              </a:rPr>
              <a:pPr algn="r"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99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73C042C-B87D-4540-AE6D-E4891A20FFC2}" type="slidenum">
              <a:rPr lang="en-US" altLang="en-US" sz="1200">
                <a:latin typeface="Times" panose="02020603050405020304" pitchFamily="18" charset="0"/>
              </a:rPr>
              <a:pPr algn="r"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73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3515BE-BA7D-445D-8AFC-2D6FC6C11C0B}" type="slidenum">
              <a:rPr lang="en-US" altLang="en-US" sz="1200">
                <a:latin typeface="Times" panose="02020603050405020304" pitchFamily="18" charset="0"/>
              </a:rPr>
              <a:pPr algn="r"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89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C41A029-1C37-444A-B39B-00622CEF1FCE}" type="slidenum">
              <a:rPr lang="en-US" altLang="en-US" sz="1200">
                <a:latin typeface="Times" panose="02020603050405020304" pitchFamily="18" charset="0"/>
              </a:rPr>
              <a:pPr algn="r"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41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2A4DB12-20BE-41C0-AB43-4073EE42EB1A}" type="slidenum">
              <a:rPr lang="en-US" altLang="en-US" sz="1200">
                <a:latin typeface="Times" panose="02020603050405020304" pitchFamily="18" charset="0"/>
              </a:rPr>
              <a:pPr algn="r"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Certain bacterial infections can induce an overwhelming systemic inflammatory response leading to a condition known as </a:t>
            </a:r>
            <a:r>
              <a:rPr lang="en-US" altLang="en-US" sz="8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septic shock</a:t>
            </a: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Characterized by high fever and low blood pressure, septic shock is the most common cause of death in U.S. critical care units.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Clearly, while local inflammation is an essential step toward healing, widespread inflammation can be devastating.</a:t>
            </a:r>
            <a:endParaRPr lang="en-US" altLang="en-US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80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182ACD1-C88B-43DE-8FBD-C07213EF3AFC}" type="slidenum">
              <a:rPr lang="en-US" altLang="en-US" sz="1200">
                <a:latin typeface="Times" panose="02020603050405020304" pitchFamily="18" charset="0"/>
              </a:rPr>
              <a:pPr algn="r"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15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B98DCB-C810-455E-B2BC-263ED252F6BD}" type="slidenum">
              <a:rPr lang="en-US" altLang="en-US" sz="1200">
                <a:latin typeface="Times" panose="02020603050405020304" pitchFamily="18" charset="0"/>
              </a:rPr>
              <a:pPr algn="r"/>
              <a:t>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36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088643" indent="-38617498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7862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9006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0151" indent="-235572" algn="ctr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129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440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3585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4729" indent="-235572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0E518B8-6B81-4CED-B6CF-F154267A62FF}" type="slidenum">
              <a:rPr lang="en-US" altLang="en-US" sz="1200">
                <a:latin typeface="Times" panose="02020603050405020304" pitchFamily="18" charset="0"/>
              </a:rPr>
              <a:pPr algn="r"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Tens of millions of different T cells are produced, each one specializing in the recognition of oen particar antigen.</a:t>
            </a:r>
          </a:p>
        </p:txBody>
      </p:sp>
    </p:spTree>
    <p:extLst>
      <p:ext uri="{BB962C8B-B14F-4D97-AF65-F5344CB8AC3E}">
        <p14:creationId xmlns:p14="http://schemas.microsoft.com/office/powerpoint/2010/main" val="411778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4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CA12-0941-4CD0-BBBB-D8058B33B89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9C24-5711-4E9E-A8B9-91E0FE1C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6.bin"/><Relationship Id="rId4" Type="http://schemas.openxmlformats.org/officeDocument/2006/relationships/audio" Target="../media/audio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bin"/><Relationship Id="rId5" Type="http://schemas.openxmlformats.org/officeDocument/2006/relationships/audio" Target="../media/audio3.bin"/><Relationship Id="rId4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8.bin"/><Relationship Id="rId4" Type="http://schemas.openxmlformats.org/officeDocument/2006/relationships/audio" Target="../media/audio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audio" Target="../media/audio2.bin"/><Relationship Id="rId4" Type="http://schemas.openxmlformats.org/officeDocument/2006/relationships/audio" Target="../media/audio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7" Type="http://schemas.openxmlformats.org/officeDocument/2006/relationships/audio" Target="../media/audio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6.bin"/><Relationship Id="rId4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audio" Target="../media/audio5.bin"/><Relationship Id="rId7" Type="http://schemas.openxmlformats.org/officeDocument/2006/relationships/audio" Target="../media/audio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audio" Target="../media/audio6.bin"/><Relationship Id="rId4" Type="http://schemas.openxmlformats.org/officeDocument/2006/relationships/audio" Target="../media/audio4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Lymphocytes 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35188" y="1371600"/>
            <a:ext cx="5091112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 cells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humoral </a:t>
            </a:r>
            <a:r>
              <a:rPr lang="en-US" altLang="en-US" sz="22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response system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</a:p>
          <a:p>
            <a:pPr marL="1085850" lvl="2">
              <a:lnSpc>
                <a:spcPct val="8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“humors” = body fluids</a:t>
            </a:r>
          </a:p>
          <a:p>
            <a:pPr marL="1085850" lvl="2">
              <a:lnSpc>
                <a:spcPct val="8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attack pathogens still circulating </a:t>
            </a:r>
            <a:br>
              <a:rPr lang="en-US" altLang="en-US" sz="1900" dirty="0">
                <a:ea typeface="ＭＳ Ｐゴシック" panose="020B0600070205080204" pitchFamily="34" charset="-128"/>
              </a:rPr>
            </a:br>
            <a:r>
              <a:rPr lang="en-US" altLang="en-US" sz="1900" dirty="0">
                <a:ea typeface="ＭＳ Ｐゴシック" panose="020B0600070205080204" pitchFamily="34" charset="-128"/>
              </a:rPr>
              <a:t>in blood &amp; lymph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produce antibodies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 cells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cellular </a:t>
            </a:r>
            <a:r>
              <a:rPr lang="en-US" altLang="en-US" sz="22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response system</a:t>
            </a:r>
          </a:p>
          <a:p>
            <a:pPr marL="1085850" lvl="2">
              <a:lnSpc>
                <a:spcPct val="80000"/>
              </a:lnSpc>
              <a:spcAft>
                <a:spcPts val="1200"/>
              </a:spcAft>
            </a:pPr>
            <a:r>
              <a:rPr lang="en-US" altLang="en-US" sz="1900" dirty="0">
                <a:ea typeface="ＭＳ Ｐゴシック" panose="020B0600070205080204" pitchFamily="34" charset="-128"/>
              </a:rPr>
              <a:t>attack invaded cells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“Maturation”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learn to distinguish “self” 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from “non-self” antigens </a:t>
            </a:r>
          </a:p>
          <a:p>
            <a:pPr marL="1085850" lvl="2">
              <a:lnSpc>
                <a:spcPct val="80000"/>
              </a:lnSpc>
            </a:pPr>
            <a:r>
              <a:rPr lang="en-US" altLang="en-US" sz="1900" dirty="0">
                <a:ea typeface="ＭＳ Ｐゴシック" panose="020B0600070205080204" pitchFamily="34" charset="-128"/>
              </a:rPr>
              <a:t>if react to “self” antigens, cells </a:t>
            </a:r>
            <a:br>
              <a:rPr lang="en-US" altLang="en-US" sz="1900" dirty="0">
                <a:ea typeface="ＭＳ Ｐゴシック" panose="020B0600070205080204" pitchFamily="34" charset="-128"/>
              </a:rPr>
            </a:br>
            <a:r>
              <a:rPr lang="en-US" altLang="en-US" sz="1900" dirty="0">
                <a:ea typeface="ＭＳ Ｐゴシック" panose="020B0600070205080204" pitchFamily="34" charset="-128"/>
              </a:rPr>
              <a:t>are destroyed during maturation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7205663" y="395288"/>
            <a:ext cx="3421062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296150" y="546101"/>
            <a:ext cx="1354138" cy="320675"/>
          </a:xfrm>
          <a:prstGeom prst="rect">
            <a:avLst/>
          </a:prstGeom>
          <a:solidFill>
            <a:srgbClr val="E4AB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 u="sng">
                <a:solidFill>
                  <a:srgbClr val="000000"/>
                </a:solidFill>
              </a:rPr>
              <a:t>bone marrow</a:t>
            </a:r>
            <a:endParaRPr lang="en-US" altLang="en-US" sz="1600" b="1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 cells</a:t>
            </a:r>
          </a:p>
        </p:txBody>
      </p:sp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20901" y="1371600"/>
            <a:ext cx="8208963" cy="52260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Attack, learn &amp; remember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pathogens’ antigens circulating </a:t>
            </a:r>
            <a:r>
              <a:rPr lang="en-US" altLang="en-US" dirty="0">
                <a:ea typeface="ＭＳ Ｐゴシック" panose="020B0600070205080204" pitchFamily="34" charset="-128"/>
              </a:rPr>
              <a:t>in blood &amp; lymph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Produce specific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antibodies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against specific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antigen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Types of B cells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plasma cells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971550" lvl="2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immediate production of antibodies</a:t>
            </a:r>
          </a:p>
          <a:p>
            <a:pPr marL="971550" lvl="2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rapid response, short term release</a:t>
            </a:r>
          </a:p>
          <a:p>
            <a:pPr lvl="1">
              <a:lnSpc>
                <a:spcPct val="80000"/>
              </a:lnSpc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memory cells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971550" lvl="2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continued circulation in body</a:t>
            </a:r>
          </a:p>
          <a:p>
            <a:pPr marL="971550" lvl="2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long term immunity</a:t>
            </a:r>
          </a:p>
        </p:txBody>
      </p:sp>
      <p:pic>
        <p:nvPicPr>
          <p:cNvPr id="398340" name="Picture 4" descr="43-08x-BtypeLymphocy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1" y="4495800"/>
            <a:ext cx="2473325" cy="22812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grpSp>
        <p:nvGrpSpPr>
          <p:cNvPr id="34821" name="Group 35"/>
          <p:cNvGrpSpPr>
            <a:grpSpLocks/>
          </p:cNvGrpSpPr>
          <p:nvPr/>
        </p:nvGrpSpPr>
        <p:grpSpPr bwMode="auto">
          <a:xfrm rot="-1623268">
            <a:off x="8016876" y="2632076"/>
            <a:ext cx="2486025" cy="1300163"/>
            <a:chOff x="3915" y="1632"/>
            <a:chExt cx="1836" cy="960"/>
          </a:xfrm>
        </p:grpSpPr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3915" y="1632"/>
              <a:ext cx="1836" cy="960"/>
              <a:chOff x="2089" y="3264"/>
              <a:chExt cx="1836" cy="960"/>
            </a:xfrm>
          </p:grpSpPr>
          <p:sp>
            <p:nvSpPr>
              <p:cNvPr id="34825" name="AutoShape 7"/>
              <p:cNvSpPr>
                <a:spLocks noChangeArrowheads="1"/>
              </p:cNvSpPr>
              <p:nvPr/>
            </p:nvSpPr>
            <p:spPr bwMode="auto">
              <a:xfrm rot="7391263" flipH="1">
                <a:off x="2119" y="357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26" name="AutoShape 8"/>
              <p:cNvSpPr>
                <a:spLocks noChangeArrowheads="1"/>
              </p:cNvSpPr>
              <p:nvPr/>
            </p:nvSpPr>
            <p:spPr bwMode="auto">
              <a:xfrm rot="4384349" flipH="1">
                <a:off x="2113" y="372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27" name="Group 9"/>
              <p:cNvGrpSpPr>
                <a:grpSpLocks/>
              </p:cNvGrpSpPr>
              <p:nvPr/>
            </p:nvGrpSpPr>
            <p:grpSpPr bwMode="auto">
              <a:xfrm>
                <a:off x="3685" y="3552"/>
                <a:ext cx="240" cy="432"/>
                <a:chOff x="3696" y="3552"/>
                <a:chExt cx="240" cy="432"/>
              </a:xfrm>
            </p:grpSpPr>
            <p:sp>
              <p:nvSpPr>
                <p:cNvPr id="34848" name="AutoShape 10"/>
                <p:cNvSpPr>
                  <a:spLocks noChangeArrowheads="1"/>
                </p:cNvSpPr>
                <p:nvPr/>
              </p:nvSpPr>
              <p:spPr bwMode="auto">
                <a:xfrm rot="-7391263">
                  <a:off x="3720" y="352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9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3768" y="367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50" name="AutoShape 12"/>
                <p:cNvSpPr>
                  <a:spLocks noChangeArrowheads="1"/>
                </p:cNvSpPr>
                <p:nvPr/>
              </p:nvSpPr>
              <p:spPr bwMode="auto">
                <a:xfrm rot="-3399058">
                  <a:off x="3720" y="381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4828" name="Group 13"/>
              <p:cNvGrpSpPr>
                <a:grpSpLocks/>
              </p:cNvGrpSpPr>
              <p:nvPr/>
            </p:nvGrpSpPr>
            <p:grpSpPr bwMode="auto">
              <a:xfrm flipV="1">
                <a:off x="2207" y="3840"/>
                <a:ext cx="1537" cy="384"/>
                <a:chOff x="2207" y="3264"/>
                <a:chExt cx="1537" cy="384"/>
              </a:xfrm>
            </p:grpSpPr>
            <p:sp>
              <p:nvSpPr>
                <p:cNvPr id="34839" name="AutoShape 1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0" name="AutoShape 1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1" name="AutoShape 1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2" name="AutoShape 1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3" name="AutoShape 1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4" name="AutoShape 1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5" name="AutoShape 2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6" name="AutoShape 2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47" name="AutoShape 2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4829" name="Group 23"/>
              <p:cNvGrpSpPr>
                <a:grpSpLocks/>
              </p:cNvGrpSpPr>
              <p:nvPr/>
            </p:nvGrpSpPr>
            <p:grpSpPr bwMode="auto">
              <a:xfrm>
                <a:off x="2207" y="3264"/>
                <a:ext cx="1537" cy="384"/>
                <a:chOff x="2207" y="3264"/>
                <a:chExt cx="1537" cy="384"/>
              </a:xfrm>
            </p:grpSpPr>
            <p:sp>
              <p:nvSpPr>
                <p:cNvPr id="34830" name="AutoShape 2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1" name="AutoShape 2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2" name="AutoShape 2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3" name="AutoShape 2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4" name="AutoShape 2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5" name="AutoShape 2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6" name="AutoShape 3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7" name="AutoShape 3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8" name="AutoShape 3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34823" name="Oval 33"/>
            <p:cNvSpPr>
              <a:spLocks noChangeArrowheads="1"/>
            </p:cNvSpPr>
            <p:nvPr/>
          </p:nvSpPr>
          <p:spPr bwMode="auto">
            <a:xfrm>
              <a:off x="3986" y="1728"/>
              <a:ext cx="1680" cy="76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4" name="Freeform 34"/>
            <p:cNvSpPr>
              <a:spLocks/>
            </p:cNvSpPr>
            <p:nvPr/>
          </p:nvSpPr>
          <p:spPr bwMode="auto">
            <a:xfrm>
              <a:off x="4274" y="1920"/>
              <a:ext cx="776" cy="352"/>
            </a:xfrm>
            <a:custGeom>
              <a:avLst/>
              <a:gdLst>
                <a:gd name="T0" fmla="*/ 96 w 776"/>
                <a:gd name="T1" fmla="*/ 112 h 352"/>
                <a:gd name="T2" fmla="*/ 288 w 776"/>
                <a:gd name="T3" fmla="*/ 16 h 352"/>
                <a:gd name="T4" fmla="*/ 384 w 776"/>
                <a:gd name="T5" fmla="*/ 64 h 352"/>
                <a:gd name="T6" fmla="*/ 672 w 776"/>
                <a:gd name="T7" fmla="*/ 16 h 352"/>
                <a:gd name="T8" fmla="*/ 768 w 776"/>
                <a:gd name="T9" fmla="*/ 160 h 352"/>
                <a:gd name="T10" fmla="*/ 720 w 776"/>
                <a:gd name="T11" fmla="*/ 256 h 352"/>
                <a:gd name="T12" fmla="*/ 480 w 776"/>
                <a:gd name="T13" fmla="*/ 352 h 352"/>
                <a:gd name="T14" fmla="*/ 288 w 776"/>
                <a:gd name="T15" fmla="*/ 256 h 352"/>
                <a:gd name="T16" fmla="*/ 48 w 776"/>
                <a:gd name="T17" fmla="*/ 304 h 352"/>
                <a:gd name="T18" fmla="*/ 0 w 776"/>
                <a:gd name="T19" fmla="*/ 160 h 352"/>
                <a:gd name="T20" fmla="*/ 48 w 776"/>
                <a:gd name="T21" fmla="*/ 112 h 352"/>
                <a:gd name="T22" fmla="*/ 96 w 776"/>
                <a:gd name="T23" fmla="*/ 112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352"/>
                <a:gd name="T38" fmla="*/ 776 w 776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352">
                  <a:moveTo>
                    <a:pt x="96" y="112"/>
                  </a:moveTo>
                  <a:cubicBezTo>
                    <a:pt x="136" y="96"/>
                    <a:pt x="240" y="24"/>
                    <a:pt x="288" y="16"/>
                  </a:cubicBezTo>
                  <a:cubicBezTo>
                    <a:pt x="336" y="8"/>
                    <a:pt x="320" y="64"/>
                    <a:pt x="384" y="64"/>
                  </a:cubicBezTo>
                  <a:cubicBezTo>
                    <a:pt x="448" y="64"/>
                    <a:pt x="608" y="0"/>
                    <a:pt x="672" y="16"/>
                  </a:cubicBezTo>
                  <a:cubicBezTo>
                    <a:pt x="736" y="32"/>
                    <a:pt x="760" y="120"/>
                    <a:pt x="768" y="160"/>
                  </a:cubicBezTo>
                  <a:cubicBezTo>
                    <a:pt x="776" y="200"/>
                    <a:pt x="768" y="224"/>
                    <a:pt x="720" y="256"/>
                  </a:cubicBezTo>
                  <a:cubicBezTo>
                    <a:pt x="672" y="288"/>
                    <a:pt x="552" y="352"/>
                    <a:pt x="480" y="352"/>
                  </a:cubicBezTo>
                  <a:cubicBezTo>
                    <a:pt x="408" y="352"/>
                    <a:pt x="360" y="264"/>
                    <a:pt x="288" y="256"/>
                  </a:cubicBezTo>
                  <a:cubicBezTo>
                    <a:pt x="216" y="248"/>
                    <a:pt x="96" y="320"/>
                    <a:pt x="48" y="304"/>
                  </a:cubicBezTo>
                  <a:cubicBezTo>
                    <a:pt x="0" y="288"/>
                    <a:pt x="0" y="192"/>
                    <a:pt x="0" y="160"/>
                  </a:cubicBezTo>
                  <a:cubicBezTo>
                    <a:pt x="0" y="128"/>
                    <a:pt x="32" y="120"/>
                    <a:pt x="48" y="112"/>
                  </a:cubicBezTo>
                  <a:cubicBezTo>
                    <a:pt x="64" y="104"/>
                    <a:pt x="56" y="128"/>
                    <a:pt x="96" y="112"/>
                  </a:cubicBezTo>
                  <a:close/>
                </a:path>
              </a:pathLst>
            </a:custGeom>
            <a:solidFill>
              <a:srgbClr val="FFEA18"/>
            </a:solidFill>
            <a:ln w="5715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3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Antibodies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7"/>
          <a:stretch>
            <a:fillRect/>
          </a:stretch>
        </p:blipFill>
        <p:spPr bwMode="auto">
          <a:xfrm>
            <a:off x="2130425" y="3921126"/>
            <a:ext cx="7112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79626" y="1511300"/>
            <a:ext cx="8029575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5E"/>
              </a:buClr>
            </a:pP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Proteins that bind to a specific antigen</a:t>
            </a:r>
            <a:endParaRPr lang="en-US" altLang="en-US" sz="22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200">
                <a:ea typeface="ＭＳ Ｐゴシック" panose="020B0600070205080204" pitchFamily="34" charset="-128"/>
              </a:rPr>
              <a:t>multi-chain proteins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200">
                <a:ea typeface="ＭＳ Ｐゴシック" panose="020B0600070205080204" pitchFamily="34" charset="-128"/>
              </a:rPr>
              <a:t>binding region matches molecular shape of antigens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200">
                <a:ea typeface="ＭＳ Ｐゴシック" panose="020B0600070205080204" pitchFamily="34" charset="-128"/>
              </a:rPr>
              <a:t>each antibody is unique &amp; specific </a:t>
            </a:r>
          </a:p>
          <a:p>
            <a:pPr marL="1085850" lvl="2"/>
            <a:r>
              <a:rPr lang="en-US" altLang="en-US">
                <a:ea typeface="ＭＳ Ｐゴシック" panose="020B0600070205080204" pitchFamily="34" charset="-128"/>
              </a:rPr>
              <a:t>millions of antibodies respond to millions of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foreign antigens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200">
                <a:ea typeface="ＭＳ Ｐゴシック" panose="020B0600070205080204" pitchFamily="34" charset="-128"/>
              </a:rPr>
              <a:t>tagging “handcuffs”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L="1085850" lvl="2"/>
            <a:r>
              <a:rPr lang="en-US" altLang="en-US" sz="1800">
                <a:ea typeface="ＭＳ Ｐゴシック" panose="020B0600070205080204" pitchFamily="34" charset="-128"/>
              </a:rPr>
              <a:t>“this is foreign…gotcha!”</a:t>
            </a: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4874506" y="5912525"/>
            <a:ext cx="1480965" cy="919401"/>
          </a:xfrm>
          <a:prstGeom prst="roundRect">
            <a:avLst>
              <a:gd name="adj" fmla="val 16667"/>
            </a:avLst>
          </a:prstGeom>
          <a:solidFill>
            <a:srgbClr val="FEEE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F116A"/>
                </a:solidFill>
              </a:rPr>
              <a:t>each B cell </a:t>
            </a:r>
            <a:br>
              <a:rPr lang="en-US" altLang="en-US" sz="1600" b="1">
                <a:solidFill>
                  <a:srgbClr val="0F116A"/>
                </a:solidFill>
              </a:rPr>
            </a:br>
            <a:r>
              <a:rPr lang="en-US" altLang="en-US" sz="1600" b="1">
                <a:solidFill>
                  <a:srgbClr val="0F116A"/>
                </a:solidFill>
              </a:rPr>
              <a:t>has ~50,000 </a:t>
            </a:r>
            <a:br>
              <a:rPr lang="en-US" altLang="en-US" sz="1600" b="1">
                <a:solidFill>
                  <a:srgbClr val="0F116A"/>
                </a:solidFill>
              </a:rPr>
            </a:br>
            <a:r>
              <a:rPr lang="en-US" altLang="en-US" sz="1600" b="1">
                <a:solidFill>
                  <a:srgbClr val="0F116A"/>
                </a:solidFill>
              </a:rPr>
              <a:t>antibodies</a:t>
            </a:r>
          </a:p>
        </p:txBody>
      </p:sp>
      <p:grpSp>
        <p:nvGrpSpPr>
          <p:cNvPr id="36870" name="Group 30"/>
          <p:cNvGrpSpPr>
            <a:grpSpLocks/>
          </p:cNvGrpSpPr>
          <p:nvPr/>
        </p:nvGrpSpPr>
        <p:grpSpPr bwMode="auto">
          <a:xfrm>
            <a:off x="8915400" y="381000"/>
            <a:ext cx="1143000" cy="1219200"/>
            <a:chOff x="4656" y="240"/>
            <a:chExt cx="720" cy="768"/>
          </a:xfrm>
        </p:grpSpPr>
        <p:sp>
          <p:nvSpPr>
            <p:cNvPr id="36926" name="Rectangle 29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27" name="Rectangle 28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28" name="Rectangle 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29" name="Rectangle 2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30" name="Rectangle 1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31" name="Rectangle 1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32" name="Rectangle 1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33" name="Rectangle 1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660000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34" name="Oval 2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35" name="Oval 2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71" name="Group 31"/>
          <p:cNvGrpSpPr>
            <a:grpSpLocks/>
          </p:cNvGrpSpPr>
          <p:nvPr/>
        </p:nvGrpSpPr>
        <p:grpSpPr bwMode="auto">
          <a:xfrm>
            <a:off x="9372600" y="1339850"/>
            <a:ext cx="1143000" cy="1219200"/>
            <a:chOff x="4656" y="240"/>
            <a:chExt cx="720" cy="768"/>
          </a:xfrm>
        </p:grpSpPr>
        <p:sp>
          <p:nvSpPr>
            <p:cNvPr id="36916" name="Rectangle 32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17" name="Rectangle 33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18" name="Rectangle 34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19" name="Rectangle 35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20" name="Rectangle 3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21" name="Rectangle 3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22" name="Rectangle 3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23" name="Rectangle 3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36924" name="Oval 4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25" name="Oval 4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72" name="Group 42"/>
          <p:cNvGrpSpPr>
            <a:grpSpLocks/>
          </p:cNvGrpSpPr>
          <p:nvPr/>
        </p:nvGrpSpPr>
        <p:grpSpPr bwMode="auto">
          <a:xfrm>
            <a:off x="7848600" y="228600"/>
            <a:ext cx="1143000" cy="1219200"/>
            <a:chOff x="4656" y="240"/>
            <a:chExt cx="720" cy="768"/>
          </a:xfrm>
        </p:grpSpPr>
        <p:sp>
          <p:nvSpPr>
            <p:cNvPr id="36906" name="Rectangle 43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7" name="Rectangle 44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8" name="Rectangle 45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9" name="Rectangle 4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0" name="Rectangle 47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1" name="Rectangle 48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2" name="Rectangle 49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3" name="Rectangle 50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4" name="Oval 51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15" name="Oval 52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73" name="Group 53"/>
          <p:cNvGrpSpPr>
            <a:grpSpLocks/>
          </p:cNvGrpSpPr>
          <p:nvPr/>
        </p:nvGrpSpPr>
        <p:grpSpPr bwMode="auto">
          <a:xfrm>
            <a:off x="9525000" y="2667000"/>
            <a:ext cx="1143000" cy="1219200"/>
            <a:chOff x="4656" y="240"/>
            <a:chExt cx="720" cy="768"/>
          </a:xfrm>
        </p:grpSpPr>
        <p:sp>
          <p:nvSpPr>
            <p:cNvPr id="36896" name="Rectangle 54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897" name="Rectangle 55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898" name="Rectangle 56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899" name="Rectangle 57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00" name="Rectangle 58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01" name="Rectangle 59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02" name="Rectangle 60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03" name="Rectangle 61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F116A"/>
                  </a:solidFill>
                </a:rPr>
                <a:t>Y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6904" name="Oval 62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05" name="Oval 63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2454" name="Oval 22"/>
          <p:cNvSpPr>
            <a:spLocks noChangeArrowheads="1"/>
          </p:cNvSpPr>
          <p:nvPr/>
        </p:nvSpPr>
        <p:spPr bwMode="auto">
          <a:xfrm>
            <a:off x="1958975" y="4953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2456" name="Oval 24"/>
          <p:cNvSpPr>
            <a:spLocks noChangeArrowheads="1"/>
          </p:cNvSpPr>
          <p:nvPr/>
        </p:nvSpPr>
        <p:spPr bwMode="auto">
          <a:xfrm>
            <a:off x="3711575" y="4953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6876" name="Rectangle 65"/>
          <p:cNvSpPr>
            <a:spLocks noChangeArrowheads="1"/>
          </p:cNvSpPr>
          <p:nvPr/>
        </p:nvSpPr>
        <p:spPr bwMode="auto">
          <a:xfrm rot="-8100000">
            <a:off x="9526588" y="3851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Y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6877" name="Rectangle 66"/>
          <p:cNvSpPr>
            <a:spLocks noChangeArrowheads="1"/>
          </p:cNvSpPr>
          <p:nvPr/>
        </p:nvSpPr>
        <p:spPr bwMode="auto">
          <a:xfrm rot="2700000">
            <a:off x="10245725" y="2327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1A8208"/>
                </a:solidFill>
              </a:rPr>
              <a:t>Y</a:t>
            </a:r>
            <a:endParaRPr lang="en-US" altLang="en-US" sz="3000" b="1">
              <a:solidFill>
                <a:srgbClr val="1A8208"/>
              </a:solidFill>
            </a:endParaRPr>
          </a:p>
        </p:txBody>
      </p:sp>
      <p:sp>
        <p:nvSpPr>
          <p:cNvPr id="36878" name="Rectangle 67"/>
          <p:cNvSpPr>
            <a:spLocks noChangeArrowheads="1"/>
          </p:cNvSpPr>
          <p:nvPr/>
        </p:nvSpPr>
        <p:spPr bwMode="auto">
          <a:xfrm rot="8100000">
            <a:off x="9906000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Y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6879" name="Rectangle 68"/>
          <p:cNvSpPr>
            <a:spLocks noChangeArrowheads="1"/>
          </p:cNvSpPr>
          <p:nvPr/>
        </p:nvSpPr>
        <p:spPr bwMode="auto">
          <a:xfrm rot="-2700000">
            <a:off x="9115425" y="1438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1A8208"/>
                </a:solidFill>
              </a:rPr>
              <a:t>Y</a:t>
            </a:r>
            <a:endParaRPr lang="en-US" altLang="en-US" sz="3000" b="1">
              <a:solidFill>
                <a:srgbClr val="1A8208"/>
              </a:solidFill>
            </a:endParaRPr>
          </a:p>
        </p:txBody>
      </p:sp>
      <p:sp>
        <p:nvSpPr>
          <p:cNvPr id="36880" name="Rectangle 69"/>
          <p:cNvSpPr>
            <a:spLocks noChangeArrowheads="1"/>
          </p:cNvSpPr>
          <p:nvPr/>
        </p:nvSpPr>
        <p:spPr bwMode="auto">
          <a:xfrm>
            <a:off x="10134600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Y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6881" name="Rectangle 70"/>
          <p:cNvSpPr>
            <a:spLocks noChangeArrowheads="1"/>
          </p:cNvSpPr>
          <p:nvPr/>
        </p:nvSpPr>
        <p:spPr bwMode="auto">
          <a:xfrm flipV="1">
            <a:off x="10210800" y="5029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Y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6882" name="Rectangle 71"/>
          <p:cNvSpPr>
            <a:spLocks noChangeArrowheads="1"/>
          </p:cNvSpPr>
          <p:nvPr/>
        </p:nvSpPr>
        <p:spPr bwMode="auto">
          <a:xfrm rot="5400000" flipV="1">
            <a:off x="9940925" y="5375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Y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6883" name="Rectangle 72"/>
          <p:cNvSpPr>
            <a:spLocks noChangeArrowheads="1"/>
          </p:cNvSpPr>
          <p:nvPr/>
        </p:nvSpPr>
        <p:spPr bwMode="auto">
          <a:xfrm rot="-5400000" flipH="1" flipV="1">
            <a:off x="10245725" y="4537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Y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6884" name="Rectangle 75"/>
          <p:cNvSpPr>
            <a:spLocks noChangeArrowheads="1"/>
          </p:cNvSpPr>
          <p:nvPr/>
        </p:nvSpPr>
        <p:spPr bwMode="auto">
          <a:xfrm>
            <a:off x="10134600" y="38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660000"/>
                </a:solidFill>
              </a:rPr>
              <a:t>Y</a:t>
            </a:r>
            <a:endParaRPr lang="en-US" altLang="en-US" sz="3000" b="1">
              <a:solidFill>
                <a:srgbClr val="660000"/>
              </a:solidFill>
            </a:endParaRPr>
          </a:p>
        </p:txBody>
      </p:sp>
      <p:sp>
        <p:nvSpPr>
          <p:cNvPr id="36885" name="Rectangle 76"/>
          <p:cNvSpPr>
            <a:spLocks noChangeArrowheads="1"/>
          </p:cNvSpPr>
          <p:nvPr/>
        </p:nvSpPr>
        <p:spPr bwMode="auto">
          <a:xfrm rot="8100000">
            <a:off x="10067925" y="838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660000"/>
                </a:solidFill>
              </a:rPr>
              <a:t>Y</a:t>
            </a:r>
            <a:endParaRPr lang="en-US" altLang="en-US" sz="3000" b="1">
              <a:solidFill>
                <a:srgbClr val="660000"/>
              </a:solidFill>
            </a:endParaRPr>
          </a:p>
        </p:txBody>
      </p:sp>
      <p:sp>
        <p:nvSpPr>
          <p:cNvPr id="36886" name="Rectangle 77"/>
          <p:cNvSpPr>
            <a:spLocks noChangeArrowheads="1"/>
          </p:cNvSpPr>
          <p:nvPr/>
        </p:nvSpPr>
        <p:spPr bwMode="auto">
          <a:xfrm rot="2700000">
            <a:off x="8982075" y="18240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1A8208"/>
                </a:solidFill>
              </a:rPr>
              <a:t>Y</a:t>
            </a:r>
            <a:endParaRPr lang="en-US" altLang="en-US" sz="3000" b="1">
              <a:solidFill>
                <a:srgbClr val="1A8208"/>
              </a:solidFill>
            </a:endParaRPr>
          </a:p>
        </p:txBody>
      </p:sp>
      <p:sp>
        <p:nvSpPr>
          <p:cNvPr id="36887" name="Rectangle 78"/>
          <p:cNvSpPr>
            <a:spLocks noChangeArrowheads="1"/>
          </p:cNvSpPr>
          <p:nvPr/>
        </p:nvSpPr>
        <p:spPr bwMode="auto">
          <a:xfrm rot="2700000">
            <a:off x="7045325" y="422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Y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36888" name="Rectangle 79"/>
          <p:cNvSpPr>
            <a:spLocks noChangeArrowheads="1"/>
          </p:cNvSpPr>
          <p:nvPr/>
        </p:nvSpPr>
        <p:spPr bwMode="auto">
          <a:xfrm rot="-8100000">
            <a:off x="7350125" y="727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Y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36889" name="Rectangle 80"/>
          <p:cNvSpPr>
            <a:spLocks noChangeArrowheads="1"/>
          </p:cNvSpPr>
          <p:nvPr/>
        </p:nvSpPr>
        <p:spPr bwMode="auto">
          <a:xfrm>
            <a:off x="7467600" y="38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Y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36890" name="Rectangle 81"/>
          <p:cNvSpPr>
            <a:spLocks noChangeArrowheads="1"/>
          </p:cNvSpPr>
          <p:nvPr/>
        </p:nvSpPr>
        <p:spPr bwMode="auto">
          <a:xfrm rot="-8100000">
            <a:off x="9940925" y="650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660000"/>
                </a:solidFill>
              </a:rPr>
              <a:t>Y</a:t>
            </a:r>
            <a:endParaRPr lang="en-US" altLang="en-US" sz="3000" b="1">
              <a:solidFill>
                <a:srgbClr val="660000"/>
              </a:solidFill>
            </a:endParaRPr>
          </a:p>
        </p:txBody>
      </p:sp>
      <p:sp>
        <p:nvSpPr>
          <p:cNvPr id="36891" name="Rectangle 82"/>
          <p:cNvSpPr>
            <a:spLocks noChangeArrowheads="1"/>
          </p:cNvSpPr>
          <p:nvPr/>
        </p:nvSpPr>
        <p:spPr bwMode="auto">
          <a:xfrm>
            <a:off x="7689851" y="3867151"/>
            <a:ext cx="72231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</a:rPr>
              <a:t>antigen</a:t>
            </a:r>
          </a:p>
        </p:txBody>
      </p:sp>
      <p:sp>
        <p:nvSpPr>
          <p:cNvPr id="36892" name="Rectangle 83"/>
          <p:cNvSpPr>
            <a:spLocks noChangeArrowheads="1"/>
          </p:cNvSpPr>
          <p:nvPr/>
        </p:nvSpPr>
        <p:spPr bwMode="auto">
          <a:xfrm>
            <a:off x="6137275" y="3819526"/>
            <a:ext cx="1417638" cy="733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</a:rPr>
              <a:t>antigen-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binding site on antibody</a:t>
            </a:r>
          </a:p>
        </p:txBody>
      </p:sp>
      <p:sp>
        <p:nvSpPr>
          <p:cNvPr id="36893" name="Line 84"/>
          <p:cNvSpPr>
            <a:spLocks noChangeShapeType="1"/>
          </p:cNvSpPr>
          <p:nvPr/>
        </p:nvSpPr>
        <p:spPr bwMode="auto">
          <a:xfrm>
            <a:off x="8078788" y="4125913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85"/>
          <p:cNvSpPr>
            <a:spLocks noChangeShapeType="1"/>
          </p:cNvSpPr>
          <p:nvPr/>
        </p:nvSpPr>
        <p:spPr bwMode="auto">
          <a:xfrm>
            <a:off x="7045325" y="4538663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7" name="AutoShape 25"/>
          <p:cNvSpPr>
            <a:spLocks noChangeArrowheads="1"/>
          </p:cNvSpPr>
          <p:nvPr/>
        </p:nvSpPr>
        <p:spPr bwMode="auto">
          <a:xfrm>
            <a:off x="4399707" y="4884739"/>
            <a:ext cx="1649512" cy="49034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b="1">
                <a:solidFill>
                  <a:srgbClr val="CC0000"/>
                </a:solidFill>
              </a:rPr>
              <a:t>variable </a:t>
            </a:r>
            <a:br>
              <a:rPr lang="en-US" altLang="en-US" sz="1800" b="1">
                <a:solidFill>
                  <a:srgbClr val="CC0000"/>
                </a:solidFill>
              </a:rPr>
            </a:br>
            <a:r>
              <a:rPr lang="en-US" altLang="en-US" sz="1800" b="1">
                <a:solidFill>
                  <a:srgbClr val="CC0000"/>
                </a:solidFill>
              </a:rPr>
              <a:t>binding region</a:t>
            </a:r>
          </a:p>
        </p:txBody>
      </p:sp>
    </p:spTree>
    <p:extLst>
      <p:ext uri="{BB962C8B-B14F-4D97-AF65-F5344CB8AC3E}">
        <p14:creationId xmlns:p14="http://schemas.microsoft.com/office/powerpoint/2010/main" val="8701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build="p" bldLvl="5" autoUpdateAnimBg="0"/>
      <p:bldP spid="402437" grpId="0" animBg="1" autoUpdateAnimBg="0"/>
      <p:bldP spid="402454" grpId="0" animBg="1"/>
      <p:bldP spid="402456" grpId="0" animBg="1"/>
      <p:bldP spid="40245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4"/>
          <p:cNvGrpSpPr>
            <a:grpSpLocks/>
          </p:cNvGrpSpPr>
          <p:nvPr/>
        </p:nvGrpSpPr>
        <p:grpSpPr bwMode="auto">
          <a:xfrm>
            <a:off x="1023937" y="4056064"/>
            <a:ext cx="2446338" cy="2185987"/>
            <a:chOff x="-335" y="2560"/>
            <a:chExt cx="1541" cy="1377"/>
          </a:xfrm>
        </p:grpSpPr>
        <p:grpSp>
          <p:nvGrpSpPr>
            <p:cNvPr id="43396" name="Group 611"/>
            <p:cNvGrpSpPr>
              <a:grpSpLocks/>
            </p:cNvGrpSpPr>
            <p:nvPr/>
          </p:nvGrpSpPr>
          <p:grpSpPr bwMode="auto">
            <a:xfrm>
              <a:off x="-335" y="2560"/>
              <a:ext cx="1541" cy="1377"/>
              <a:chOff x="-344" y="2646"/>
              <a:chExt cx="1541" cy="1377"/>
            </a:xfrm>
          </p:grpSpPr>
          <p:grpSp>
            <p:nvGrpSpPr>
              <p:cNvPr id="43398" name="Group 610"/>
              <p:cNvGrpSpPr>
                <a:grpSpLocks/>
              </p:cNvGrpSpPr>
              <p:nvPr/>
            </p:nvGrpSpPr>
            <p:grpSpPr bwMode="auto">
              <a:xfrm>
                <a:off x="-344" y="2646"/>
                <a:ext cx="1541" cy="1377"/>
                <a:chOff x="-344" y="2646"/>
                <a:chExt cx="1541" cy="1377"/>
              </a:xfrm>
            </p:grpSpPr>
            <p:grpSp>
              <p:nvGrpSpPr>
                <p:cNvPr id="43400" name="Group 609"/>
                <p:cNvGrpSpPr>
                  <a:grpSpLocks/>
                </p:cNvGrpSpPr>
                <p:nvPr/>
              </p:nvGrpSpPr>
              <p:grpSpPr bwMode="auto">
                <a:xfrm>
                  <a:off x="-344" y="2646"/>
                  <a:ext cx="1541" cy="1360"/>
                  <a:chOff x="-344" y="2646"/>
                  <a:chExt cx="1541" cy="1360"/>
                </a:xfrm>
              </p:grpSpPr>
              <p:grpSp>
                <p:nvGrpSpPr>
                  <p:cNvPr id="43402" name="Group 608"/>
                  <p:cNvGrpSpPr>
                    <a:grpSpLocks/>
                  </p:cNvGrpSpPr>
                  <p:nvPr/>
                </p:nvGrpSpPr>
                <p:grpSpPr bwMode="auto">
                  <a:xfrm>
                    <a:off x="-344" y="2646"/>
                    <a:ext cx="1541" cy="1360"/>
                    <a:chOff x="-344" y="2646"/>
                    <a:chExt cx="1541" cy="1360"/>
                  </a:xfrm>
                </p:grpSpPr>
                <p:grpSp>
                  <p:nvGrpSpPr>
                    <p:cNvPr id="43404" name="Group 6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44" y="2646"/>
                      <a:ext cx="1541" cy="1360"/>
                      <a:chOff x="-344" y="2646"/>
                      <a:chExt cx="1541" cy="1360"/>
                    </a:xfrm>
                  </p:grpSpPr>
                  <p:sp>
                    <p:nvSpPr>
                      <p:cNvPr id="43406" name="Oval 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44" y="3462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07" name="Oval 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" y="3462"/>
                        <a:ext cx="574" cy="54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08" name="Oval 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44" y="2858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09" name="Oval 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02" y="2646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10" name="Oval 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" y="3341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11" name="Oval 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" y="3069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12" name="Oval 5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" y="2767"/>
                        <a:ext cx="574" cy="54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413" name="Oval 5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" y="3039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43405" name="Oval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72" y="2652"/>
                      <a:ext cx="574" cy="544"/>
                    </a:xfrm>
                    <a:prstGeom prst="ellipse">
                      <a:avLst/>
                    </a:prstGeom>
                    <a:solidFill>
                      <a:srgbClr val="6F89F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43403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-193" y="3135"/>
                    <a:ext cx="574" cy="544"/>
                  </a:xfrm>
                  <a:prstGeom prst="ellipse">
                    <a:avLst/>
                  </a:prstGeom>
                  <a:solidFill>
                    <a:srgbClr val="6F89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3401" name="Oval 605"/>
                <p:cNvSpPr>
                  <a:spLocks noChangeArrowheads="1"/>
                </p:cNvSpPr>
                <p:nvPr/>
              </p:nvSpPr>
              <p:spPr bwMode="auto">
                <a:xfrm>
                  <a:off x="104" y="3479"/>
                  <a:ext cx="574" cy="544"/>
                </a:xfrm>
                <a:prstGeom prst="ellipse">
                  <a:avLst/>
                </a:prstGeom>
                <a:solidFill>
                  <a:srgbClr val="6F8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3399" name="Oval 606"/>
              <p:cNvSpPr>
                <a:spLocks noChangeArrowheads="1"/>
              </p:cNvSpPr>
              <p:nvPr/>
            </p:nvSpPr>
            <p:spPr bwMode="auto">
              <a:xfrm>
                <a:off x="129" y="2728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3397" name="Rectangle 612"/>
            <p:cNvSpPr>
              <a:spLocks noChangeArrowheads="1"/>
            </p:cNvSpPr>
            <p:nvPr/>
          </p:nvSpPr>
          <p:spPr bwMode="auto">
            <a:xfrm>
              <a:off x="-20" y="3300"/>
              <a:ext cx="87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srgbClr val="000000"/>
                  </a:solidFill>
                </a:rPr>
                <a:t>macrophage</a:t>
              </a:r>
            </a:p>
          </p:txBody>
        </p:sp>
      </p:grpSp>
      <p:grpSp>
        <p:nvGrpSpPr>
          <p:cNvPr id="8" name="Group 462"/>
          <p:cNvGrpSpPr>
            <a:grpSpLocks/>
          </p:cNvGrpSpPr>
          <p:nvPr/>
        </p:nvGrpSpPr>
        <p:grpSpPr bwMode="auto">
          <a:xfrm>
            <a:off x="1524000" y="4724400"/>
            <a:ext cx="4114800" cy="2133600"/>
            <a:chOff x="0" y="2976"/>
            <a:chExt cx="2592" cy="1344"/>
          </a:xfrm>
        </p:grpSpPr>
        <p:sp>
          <p:nvSpPr>
            <p:cNvPr id="43339" name="Rectangle 132"/>
            <p:cNvSpPr>
              <a:spLocks noChangeArrowheads="1"/>
            </p:cNvSpPr>
            <p:nvPr/>
          </p:nvSpPr>
          <p:spPr bwMode="auto">
            <a:xfrm>
              <a:off x="0" y="3939"/>
              <a:ext cx="1512" cy="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200" b="1" u="sng">
                  <a:solidFill>
                    <a:srgbClr val="CC0000"/>
                  </a:solidFill>
                </a:rPr>
                <a:t>plasma cells</a:t>
              </a:r>
              <a:endParaRPr lang="en-US" alt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2000" b="1">
                  <a:solidFill>
                    <a:schemeClr val="tx2"/>
                  </a:solidFill>
                </a:rPr>
                <a:t>release antibodies</a:t>
              </a:r>
            </a:p>
          </p:txBody>
        </p:sp>
        <p:grpSp>
          <p:nvGrpSpPr>
            <p:cNvPr id="43340" name="Group 135"/>
            <p:cNvGrpSpPr>
              <a:grpSpLocks/>
            </p:cNvGrpSpPr>
            <p:nvPr/>
          </p:nvGrpSpPr>
          <p:grpSpPr bwMode="auto">
            <a:xfrm>
              <a:off x="960" y="2976"/>
              <a:ext cx="1632" cy="1344"/>
              <a:chOff x="3888" y="2544"/>
              <a:chExt cx="1632" cy="1344"/>
            </a:xfrm>
          </p:grpSpPr>
          <p:grpSp>
            <p:nvGrpSpPr>
              <p:cNvPr id="43341" name="Group 136"/>
              <p:cNvGrpSpPr>
                <a:grpSpLocks/>
              </p:cNvGrpSpPr>
              <p:nvPr/>
            </p:nvGrpSpPr>
            <p:grpSpPr bwMode="auto">
              <a:xfrm>
                <a:off x="4320" y="2832"/>
                <a:ext cx="420" cy="480"/>
                <a:chOff x="4608" y="2208"/>
                <a:chExt cx="420" cy="480"/>
              </a:xfrm>
            </p:grpSpPr>
            <p:grpSp>
              <p:nvGrpSpPr>
                <p:cNvPr id="43389" name="Group 13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433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95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3390" name="Freeform 14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91" name="Freeform 14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92" name="Freeform 14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93" name="Freeform 14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342" name="Rectangle 144"/>
              <p:cNvSpPr>
                <a:spLocks noChangeArrowheads="1"/>
              </p:cNvSpPr>
              <p:nvPr/>
            </p:nvSpPr>
            <p:spPr bwMode="auto">
              <a:xfrm>
                <a:off x="4944" y="26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3" name="Rectangle 145"/>
              <p:cNvSpPr>
                <a:spLocks noChangeArrowheads="1"/>
              </p:cNvSpPr>
              <p:nvPr/>
            </p:nvSpPr>
            <p:spPr bwMode="auto">
              <a:xfrm flipV="1">
                <a:off x="4368" y="360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4" name="Rectangle 146"/>
              <p:cNvSpPr>
                <a:spLocks noChangeArrowheads="1"/>
              </p:cNvSpPr>
              <p:nvPr/>
            </p:nvSpPr>
            <p:spPr bwMode="auto">
              <a:xfrm rot="5400000" flipV="1">
                <a:off x="3934" y="3218"/>
                <a:ext cx="1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5" name="Rectangle 147"/>
              <p:cNvSpPr>
                <a:spLocks noChangeArrowheads="1"/>
              </p:cNvSpPr>
              <p:nvPr/>
            </p:nvSpPr>
            <p:spPr bwMode="auto">
              <a:xfrm rot="-5400000" flipH="1" flipV="1">
                <a:off x="5254" y="353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6" name="Rectangle 14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7" name="Rectangle 149"/>
              <p:cNvSpPr>
                <a:spLocks noChangeArrowheads="1"/>
              </p:cNvSpPr>
              <p:nvPr/>
            </p:nvSpPr>
            <p:spPr bwMode="auto">
              <a:xfrm flipV="1">
                <a:off x="4048" y="3523"/>
                <a:ext cx="11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8" name="Rectangle 150"/>
              <p:cNvSpPr>
                <a:spLocks noChangeArrowheads="1"/>
              </p:cNvSpPr>
              <p:nvPr/>
            </p:nvSpPr>
            <p:spPr bwMode="auto">
              <a:xfrm flipV="1">
                <a:off x="5232" y="29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49" name="Rectangle 151"/>
              <p:cNvSpPr>
                <a:spLocks noChangeArrowheads="1"/>
              </p:cNvSpPr>
              <p:nvPr/>
            </p:nvSpPr>
            <p:spPr bwMode="auto">
              <a:xfrm flipV="1">
                <a:off x="4464" y="254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50" name="Rectangle 152"/>
              <p:cNvSpPr>
                <a:spLocks noChangeArrowheads="1"/>
              </p:cNvSpPr>
              <p:nvPr/>
            </p:nvSpPr>
            <p:spPr bwMode="auto">
              <a:xfrm rot="5400000" flipV="1">
                <a:off x="4173" y="3429"/>
                <a:ext cx="19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51" name="Rectangle 153"/>
              <p:cNvSpPr>
                <a:spLocks noChangeArrowheads="1"/>
              </p:cNvSpPr>
              <p:nvPr/>
            </p:nvSpPr>
            <p:spPr bwMode="auto">
              <a:xfrm rot="5400000" flipV="1">
                <a:off x="5278" y="3218"/>
                <a:ext cx="1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52" name="Rectangle 154"/>
              <p:cNvSpPr>
                <a:spLocks noChangeArrowheads="1"/>
              </p:cNvSpPr>
              <p:nvPr/>
            </p:nvSpPr>
            <p:spPr bwMode="auto">
              <a:xfrm rot="5400000" flipV="1">
                <a:off x="5086" y="2882"/>
                <a:ext cx="1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53" name="Rectangle 155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54" name="Rectangle 156"/>
              <p:cNvSpPr>
                <a:spLocks noChangeArrowheads="1"/>
              </p:cNvSpPr>
              <p:nvPr/>
            </p:nvSpPr>
            <p:spPr bwMode="auto">
              <a:xfrm rot="5400000" flipH="1">
                <a:off x="4346" y="2662"/>
                <a:ext cx="1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355" name="Rectangle 157"/>
              <p:cNvSpPr>
                <a:spLocks noChangeArrowheads="1"/>
              </p:cNvSpPr>
              <p:nvPr/>
            </p:nvSpPr>
            <p:spPr bwMode="auto">
              <a:xfrm rot="5400000" flipH="1">
                <a:off x="4058" y="2998"/>
                <a:ext cx="1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grpSp>
            <p:nvGrpSpPr>
              <p:cNvPr id="43356" name="Group 158"/>
              <p:cNvGrpSpPr>
                <a:grpSpLocks/>
              </p:cNvGrpSpPr>
              <p:nvPr/>
            </p:nvGrpSpPr>
            <p:grpSpPr bwMode="auto">
              <a:xfrm>
                <a:off x="4620" y="2832"/>
                <a:ext cx="420" cy="480"/>
                <a:chOff x="4608" y="2208"/>
                <a:chExt cx="420" cy="480"/>
              </a:xfrm>
            </p:grpSpPr>
            <p:grpSp>
              <p:nvGrpSpPr>
                <p:cNvPr id="43382" name="Group 159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43387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88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3383" name="Freeform 162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84" name="Freeform 163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85" name="Freeform 164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86" name="Freeform 165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357" name="Group 166"/>
              <p:cNvGrpSpPr>
                <a:grpSpLocks/>
              </p:cNvGrpSpPr>
              <p:nvPr/>
            </p:nvGrpSpPr>
            <p:grpSpPr bwMode="auto">
              <a:xfrm>
                <a:off x="4272" y="3120"/>
                <a:ext cx="420" cy="480"/>
                <a:chOff x="4608" y="2208"/>
                <a:chExt cx="420" cy="480"/>
              </a:xfrm>
            </p:grpSpPr>
            <p:grpSp>
              <p:nvGrpSpPr>
                <p:cNvPr id="43375" name="Group 16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43380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8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3376" name="Freeform 17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7" name="Freeform 17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8" name="Freeform 17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9" name="Freeform 17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358" name="Group 174"/>
              <p:cNvGrpSpPr>
                <a:grpSpLocks/>
              </p:cNvGrpSpPr>
              <p:nvPr/>
            </p:nvGrpSpPr>
            <p:grpSpPr bwMode="auto">
              <a:xfrm>
                <a:off x="4848" y="3120"/>
                <a:ext cx="420" cy="480"/>
                <a:chOff x="4608" y="2208"/>
                <a:chExt cx="420" cy="480"/>
              </a:xfrm>
            </p:grpSpPr>
            <p:grpSp>
              <p:nvGrpSpPr>
                <p:cNvPr id="43368" name="Group 175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43373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74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3369" name="Freeform 178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0" name="Freeform 179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1" name="Freeform 180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72" name="Freeform 181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359" name="Group 182"/>
              <p:cNvGrpSpPr>
                <a:grpSpLocks/>
              </p:cNvGrpSpPr>
              <p:nvPr/>
            </p:nvGrpSpPr>
            <p:grpSpPr bwMode="auto">
              <a:xfrm>
                <a:off x="4560" y="3264"/>
                <a:ext cx="420" cy="480"/>
                <a:chOff x="4608" y="2208"/>
                <a:chExt cx="420" cy="480"/>
              </a:xfrm>
            </p:grpSpPr>
            <p:grpSp>
              <p:nvGrpSpPr>
                <p:cNvPr id="43361" name="Group 183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43366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67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3362" name="Freeform 186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63" name="Freeform 187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64" name="Freeform 188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65" name="Freeform 189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360" name="Rectangle 190"/>
              <p:cNvSpPr>
                <a:spLocks noChangeArrowheads="1"/>
              </p:cNvSpPr>
              <p:nvPr/>
            </p:nvSpPr>
            <p:spPr bwMode="auto">
              <a:xfrm rot="5400000" flipH="1">
                <a:off x="4730" y="2566"/>
                <a:ext cx="1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</p:grpSp>
      </p:grpSp>
      <p:sp>
        <p:nvSpPr>
          <p:cNvPr id="43012" name="Rectangle 393"/>
          <p:cNvSpPr>
            <a:spLocks noChangeArrowheads="1"/>
          </p:cNvSpPr>
          <p:nvPr/>
        </p:nvSpPr>
        <p:spPr bwMode="auto">
          <a:xfrm>
            <a:off x="8839200" y="6248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 cell immune response</a:t>
            </a: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4939148" y="1374775"/>
            <a:ext cx="26677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tested by 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B cells</a:t>
            </a:r>
          </a:p>
          <a:p>
            <a:r>
              <a:rPr lang="en-US" altLang="en-US" sz="2200" b="1">
                <a:solidFill>
                  <a:schemeClr val="tx2"/>
                </a:solidFill>
              </a:rPr>
              <a:t>(in blood &amp; lymph)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410672" name="AutoShape 48"/>
          <p:cNvSpPr>
            <a:spLocks noChangeArrowheads="1"/>
          </p:cNvSpPr>
          <p:nvPr/>
        </p:nvSpPr>
        <p:spPr bwMode="auto">
          <a:xfrm rot="5400000">
            <a:off x="9220200" y="3200400"/>
            <a:ext cx="7620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57" name="AutoShape 133"/>
          <p:cNvSpPr>
            <a:spLocks noChangeArrowheads="1"/>
          </p:cNvSpPr>
          <p:nvPr/>
        </p:nvSpPr>
        <p:spPr bwMode="auto">
          <a:xfrm>
            <a:off x="4114800" y="1524000"/>
            <a:ext cx="12954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16" name="Rectangle 192"/>
          <p:cNvSpPr>
            <a:spLocks noChangeArrowheads="1"/>
          </p:cNvSpPr>
          <p:nvPr/>
        </p:nvSpPr>
        <p:spPr bwMode="auto">
          <a:xfrm>
            <a:off x="6421248" y="302877"/>
            <a:ext cx="4254691" cy="430887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200" b="1">
                <a:solidFill>
                  <a:srgbClr val="0F116A"/>
                </a:solidFill>
              </a:rPr>
              <a:t>10 to 17 days for full response</a:t>
            </a:r>
          </a:p>
        </p:txBody>
      </p:sp>
      <p:sp>
        <p:nvSpPr>
          <p:cNvPr id="410818" name="AutoShape 194"/>
          <p:cNvSpPr>
            <a:spLocks noChangeArrowheads="1"/>
          </p:cNvSpPr>
          <p:nvPr/>
        </p:nvSpPr>
        <p:spPr bwMode="auto">
          <a:xfrm rot="7567988">
            <a:off x="8915400" y="5334000"/>
            <a:ext cx="7620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28"/>
          <p:cNvGrpSpPr>
            <a:grpSpLocks/>
          </p:cNvGrpSpPr>
          <p:nvPr/>
        </p:nvGrpSpPr>
        <p:grpSpPr bwMode="auto">
          <a:xfrm>
            <a:off x="1933577" y="1371601"/>
            <a:ext cx="2417763" cy="1450975"/>
            <a:chOff x="258" y="864"/>
            <a:chExt cx="1523" cy="914"/>
          </a:xfrm>
        </p:grpSpPr>
        <p:sp>
          <p:nvSpPr>
            <p:cNvPr id="43307" name="Rectangle 5"/>
            <p:cNvSpPr>
              <a:spLocks noChangeArrowheads="1"/>
            </p:cNvSpPr>
            <p:nvPr/>
          </p:nvSpPr>
          <p:spPr bwMode="auto">
            <a:xfrm>
              <a:off x="258" y="1336"/>
              <a:ext cx="15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200" b="1">
                  <a:solidFill>
                    <a:srgbClr val="0F116A"/>
                  </a:solidFill>
                </a:rPr>
                <a:t>invader</a:t>
              </a:r>
              <a:br>
                <a:rPr lang="en-US" altLang="en-US" sz="2200" b="1">
                  <a:solidFill>
                    <a:srgbClr val="0F116A"/>
                  </a:solidFill>
                </a:rPr>
              </a:br>
              <a:r>
                <a:rPr lang="en-US" altLang="en-US" sz="2200" b="1">
                  <a:solidFill>
                    <a:srgbClr val="0F116A"/>
                  </a:solidFill>
                </a:rPr>
                <a:t>(</a:t>
              </a:r>
              <a:r>
                <a:rPr lang="en-US" altLang="en-US" sz="2200" b="1" u="sng">
                  <a:solidFill>
                    <a:srgbClr val="CC0000"/>
                  </a:solidFill>
                </a:rPr>
                <a:t>foreign antigen</a:t>
              </a:r>
              <a:r>
                <a:rPr lang="en-US" altLang="en-US" sz="2200" b="1">
                  <a:solidFill>
                    <a:srgbClr val="0F116A"/>
                  </a:solidFill>
                </a:rPr>
                <a:t>)</a:t>
              </a:r>
            </a:p>
          </p:txBody>
        </p:sp>
        <p:grpSp>
          <p:nvGrpSpPr>
            <p:cNvPr id="43308" name="Group 227"/>
            <p:cNvGrpSpPr>
              <a:grpSpLocks/>
            </p:cNvGrpSpPr>
            <p:nvPr/>
          </p:nvGrpSpPr>
          <p:grpSpPr bwMode="auto">
            <a:xfrm>
              <a:off x="528" y="864"/>
              <a:ext cx="983" cy="511"/>
              <a:chOff x="528" y="864"/>
              <a:chExt cx="983" cy="511"/>
            </a:xfrm>
          </p:grpSpPr>
          <p:sp>
            <p:nvSpPr>
              <p:cNvPr id="43309" name="Rectangle 196"/>
              <p:cNvSpPr>
                <a:spLocks noChangeArrowheads="1"/>
              </p:cNvSpPr>
              <p:nvPr/>
            </p:nvSpPr>
            <p:spPr bwMode="auto">
              <a:xfrm>
                <a:off x="1026" y="1222"/>
                <a:ext cx="485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3310" name="Group 197"/>
              <p:cNvGrpSpPr>
                <a:grpSpLocks/>
              </p:cNvGrpSpPr>
              <p:nvPr/>
            </p:nvGrpSpPr>
            <p:grpSpPr bwMode="auto">
              <a:xfrm>
                <a:off x="528" y="864"/>
                <a:ext cx="977" cy="511"/>
                <a:chOff x="2089" y="3264"/>
                <a:chExt cx="1836" cy="960"/>
              </a:xfrm>
            </p:grpSpPr>
            <p:sp>
              <p:nvSpPr>
                <p:cNvPr id="43313" name="AutoShape 198"/>
                <p:cNvSpPr>
                  <a:spLocks noChangeArrowheads="1"/>
                </p:cNvSpPr>
                <p:nvPr/>
              </p:nvSpPr>
              <p:spPr bwMode="auto">
                <a:xfrm rot="7391263" flipH="1">
                  <a:off x="2119" y="357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314" name="AutoShape 199"/>
                <p:cNvSpPr>
                  <a:spLocks noChangeArrowheads="1"/>
                </p:cNvSpPr>
                <p:nvPr/>
              </p:nvSpPr>
              <p:spPr bwMode="auto">
                <a:xfrm rot="4384349" flipH="1">
                  <a:off x="2113" y="372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43315" name="Group 200"/>
                <p:cNvGrpSpPr>
                  <a:grpSpLocks/>
                </p:cNvGrpSpPr>
                <p:nvPr/>
              </p:nvGrpSpPr>
              <p:grpSpPr bwMode="auto">
                <a:xfrm>
                  <a:off x="3685" y="3552"/>
                  <a:ext cx="240" cy="432"/>
                  <a:chOff x="3696" y="3552"/>
                  <a:chExt cx="240" cy="432"/>
                </a:xfrm>
              </p:grpSpPr>
              <p:sp>
                <p:nvSpPr>
                  <p:cNvPr id="43336" name="AutoShape 201"/>
                  <p:cNvSpPr>
                    <a:spLocks noChangeArrowheads="1"/>
                  </p:cNvSpPr>
                  <p:nvPr/>
                </p:nvSpPr>
                <p:spPr bwMode="auto">
                  <a:xfrm rot="-7391263">
                    <a:off x="3720" y="352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7" name="AutoShape 20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768" y="367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8" name="AutoShape 203"/>
                  <p:cNvSpPr>
                    <a:spLocks noChangeArrowheads="1"/>
                  </p:cNvSpPr>
                  <p:nvPr/>
                </p:nvSpPr>
                <p:spPr bwMode="auto">
                  <a:xfrm rot="-3399058">
                    <a:off x="3720" y="381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43316" name="Group 204"/>
                <p:cNvGrpSpPr>
                  <a:grpSpLocks/>
                </p:cNvGrpSpPr>
                <p:nvPr/>
              </p:nvGrpSpPr>
              <p:grpSpPr bwMode="auto">
                <a:xfrm flipV="1">
                  <a:off x="2207" y="3840"/>
                  <a:ext cx="1537" cy="384"/>
                  <a:chOff x="2207" y="3264"/>
                  <a:chExt cx="1537" cy="384"/>
                </a:xfrm>
              </p:grpSpPr>
              <p:sp>
                <p:nvSpPr>
                  <p:cNvPr id="4332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8" name="AutoShape 20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9" name="AutoShape 20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0" name="AutoShape 20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1" name="AutoShape 20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2" name="AutoShape 21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3" name="AutoShape 21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4" name="AutoShape 21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35" name="AutoShape 21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43317" name="Group 214"/>
                <p:cNvGrpSpPr>
                  <a:grpSpLocks/>
                </p:cNvGrpSpPr>
                <p:nvPr/>
              </p:nvGrpSpPr>
              <p:grpSpPr bwMode="auto">
                <a:xfrm>
                  <a:off x="2207" y="3264"/>
                  <a:ext cx="1537" cy="384"/>
                  <a:chOff x="2207" y="3264"/>
                  <a:chExt cx="1537" cy="384"/>
                </a:xfrm>
              </p:grpSpPr>
              <p:sp>
                <p:nvSpPr>
                  <p:cNvPr id="43318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19" name="AutoShape 21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0" name="AutoShape 21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1" name="AutoShape 21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2" name="AutoShape 21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3" name="AutoShape 22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4" name="AutoShape 22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5" name="AutoShape 22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326" name="AutoShape 22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43311" name="Oval 224"/>
              <p:cNvSpPr>
                <a:spLocks noChangeArrowheads="1"/>
              </p:cNvSpPr>
              <p:nvPr/>
            </p:nvSpPr>
            <p:spPr bwMode="auto">
              <a:xfrm>
                <a:off x="566" y="915"/>
                <a:ext cx="894" cy="409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312" name="Freeform 225"/>
              <p:cNvSpPr>
                <a:spLocks/>
              </p:cNvSpPr>
              <p:nvPr/>
            </p:nvSpPr>
            <p:spPr bwMode="auto">
              <a:xfrm>
                <a:off x="719" y="1017"/>
                <a:ext cx="413" cy="188"/>
              </a:xfrm>
              <a:custGeom>
                <a:avLst/>
                <a:gdLst>
                  <a:gd name="T0" fmla="*/ 14 w 776"/>
                  <a:gd name="T1" fmla="*/ 17 h 352"/>
                  <a:gd name="T2" fmla="*/ 43 w 776"/>
                  <a:gd name="T3" fmla="*/ 3 h 352"/>
                  <a:gd name="T4" fmla="*/ 58 w 776"/>
                  <a:gd name="T5" fmla="*/ 10 h 352"/>
                  <a:gd name="T6" fmla="*/ 102 w 776"/>
                  <a:gd name="T7" fmla="*/ 3 h 352"/>
                  <a:gd name="T8" fmla="*/ 116 w 776"/>
                  <a:gd name="T9" fmla="*/ 24 h 352"/>
                  <a:gd name="T10" fmla="*/ 109 w 776"/>
                  <a:gd name="T11" fmla="*/ 39 h 352"/>
                  <a:gd name="T12" fmla="*/ 72 w 776"/>
                  <a:gd name="T13" fmla="*/ 53 h 352"/>
                  <a:gd name="T14" fmla="*/ 43 w 776"/>
                  <a:gd name="T15" fmla="*/ 39 h 352"/>
                  <a:gd name="T16" fmla="*/ 7 w 776"/>
                  <a:gd name="T17" fmla="*/ 46 h 352"/>
                  <a:gd name="T18" fmla="*/ 0 w 776"/>
                  <a:gd name="T19" fmla="*/ 24 h 352"/>
                  <a:gd name="T20" fmla="*/ 7 w 776"/>
                  <a:gd name="T21" fmla="*/ 17 h 352"/>
                  <a:gd name="T22" fmla="*/ 14 w 776"/>
                  <a:gd name="T23" fmla="*/ 17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352"/>
                  <a:gd name="T38" fmla="*/ 776 w 776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352">
                    <a:moveTo>
                      <a:pt x="96" y="112"/>
                    </a:moveTo>
                    <a:cubicBezTo>
                      <a:pt x="136" y="96"/>
                      <a:pt x="240" y="24"/>
                      <a:pt x="288" y="16"/>
                    </a:cubicBezTo>
                    <a:cubicBezTo>
                      <a:pt x="336" y="8"/>
                      <a:pt x="320" y="64"/>
                      <a:pt x="384" y="64"/>
                    </a:cubicBezTo>
                    <a:cubicBezTo>
                      <a:pt x="448" y="64"/>
                      <a:pt x="608" y="0"/>
                      <a:pt x="672" y="16"/>
                    </a:cubicBezTo>
                    <a:cubicBezTo>
                      <a:pt x="736" y="32"/>
                      <a:pt x="760" y="120"/>
                      <a:pt x="768" y="160"/>
                    </a:cubicBezTo>
                    <a:cubicBezTo>
                      <a:pt x="776" y="200"/>
                      <a:pt x="768" y="224"/>
                      <a:pt x="720" y="256"/>
                    </a:cubicBezTo>
                    <a:cubicBezTo>
                      <a:pt x="672" y="288"/>
                      <a:pt x="552" y="352"/>
                      <a:pt x="480" y="352"/>
                    </a:cubicBezTo>
                    <a:cubicBezTo>
                      <a:pt x="408" y="352"/>
                      <a:pt x="360" y="264"/>
                      <a:pt x="288" y="256"/>
                    </a:cubicBezTo>
                    <a:cubicBezTo>
                      <a:pt x="216" y="248"/>
                      <a:pt x="96" y="320"/>
                      <a:pt x="48" y="304"/>
                    </a:cubicBezTo>
                    <a:cubicBezTo>
                      <a:pt x="0" y="288"/>
                      <a:pt x="0" y="192"/>
                      <a:pt x="0" y="160"/>
                    </a:cubicBezTo>
                    <a:cubicBezTo>
                      <a:pt x="0" y="128"/>
                      <a:pt x="32" y="120"/>
                      <a:pt x="48" y="112"/>
                    </a:cubicBezTo>
                    <a:cubicBezTo>
                      <a:pt x="64" y="104"/>
                      <a:pt x="56" y="128"/>
                      <a:pt x="96" y="112"/>
                    </a:cubicBezTo>
                    <a:close/>
                  </a:path>
                </a:pathLst>
              </a:custGeom>
              <a:solidFill>
                <a:srgbClr val="FFEA18"/>
              </a:solidFill>
              <a:ln w="2857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464"/>
          <p:cNvGrpSpPr>
            <a:grpSpLocks/>
          </p:cNvGrpSpPr>
          <p:nvPr/>
        </p:nvGrpSpPr>
        <p:grpSpPr bwMode="auto">
          <a:xfrm>
            <a:off x="7386638" y="762001"/>
            <a:ext cx="3281362" cy="2190751"/>
            <a:chOff x="3693" y="480"/>
            <a:chExt cx="2067" cy="1380"/>
          </a:xfrm>
        </p:grpSpPr>
        <p:sp>
          <p:nvSpPr>
            <p:cNvPr id="43251" name="Rectangle 37"/>
            <p:cNvSpPr>
              <a:spLocks noChangeArrowheads="1"/>
            </p:cNvSpPr>
            <p:nvPr/>
          </p:nvSpPr>
          <p:spPr bwMode="auto">
            <a:xfrm>
              <a:off x="3693" y="1631"/>
              <a:ext cx="178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200" b="1" u="sng">
                  <a:solidFill>
                    <a:srgbClr val="CC0000"/>
                  </a:solidFill>
                </a:rPr>
                <a:t>B cells + antibodies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43252" name="Group 229"/>
            <p:cNvGrpSpPr>
              <a:grpSpLocks/>
            </p:cNvGrpSpPr>
            <p:nvPr/>
          </p:nvGrpSpPr>
          <p:grpSpPr bwMode="auto">
            <a:xfrm>
              <a:off x="4896" y="480"/>
              <a:ext cx="720" cy="768"/>
              <a:chOff x="4656" y="240"/>
              <a:chExt cx="720" cy="768"/>
            </a:xfrm>
          </p:grpSpPr>
          <p:sp>
            <p:nvSpPr>
              <p:cNvPr id="43297" name="Rectangle 230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98" name="Rectangle 231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99" name="Rectangle 232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300" name="Rectangle 233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301" name="Rectangle 234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302" name="Rectangle 235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303" name="Rectangle 236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304" name="Rectangle 237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660000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305" name="Oval 238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306" name="Oval 239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253" name="Group 240"/>
            <p:cNvGrpSpPr>
              <a:grpSpLocks/>
            </p:cNvGrpSpPr>
            <p:nvPr/>
          </p:nvGrpSpPr>
          <p:grpSpPr bwMode="auto">
            <a:xfrm>
              <a:off x="3744" y="864"/>
              <a:ext cx="720" cy="768"/>
              <a:chOff x="4656" y="240"/>
              <a:chExt cx="720" cy="768"/>
            </a:xfrm>
          </p:grpSpPr>
          <p:sp>
            <p:nvSpPr>
              <p:cNvPr id="43287" name="Rectangle 241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88" name="Rectangle 242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89" name="Rectangle 243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90" name="Rectangle 244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91" name="Rectangle 245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92" name="Rectangle 246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93" name="Rectangle 247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94" name="Rectangle 248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95" name="Oval 249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96" name="Oval 250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254" name="Group 251"/>
            <p:cNvGrpSpPr>
              <a:grpSpLocks/>
            </p:cNvGrpSpPr>
            <p:nvPr/>
          </p:nvGrpSpPr>
          <p:grpSpPr bwMode="auto">
            <a:xfrm>
              <a:off x="4128" y="480"/>
              <a:ext cx="720" cy="768"/>
              <a:chOff x="4656" y="240"/>
              <a:chExt cx="720" cy="768"/>
            </a:xfrm>
          </p:grpSpPr>
          <p:sp>
            <p:nvSpPr>
              <p:cNvPr id="43277" name="Rectangle 252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78" name="Rectangle 253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79" name="Rectangle 254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80" name="Rectangle 255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81" name="Rectangle 256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82" name="Rectangle 257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83" name="Rectangle 258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84" name="Rectangle 259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CC0000"/>
                    </a:solidFill>
                  </a:rPr>
                  <a:t>Y</a:t>
                </a:r>
                <a:endParaRPr lang="en-US" alt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3285" name="Oval 2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86" name="Oval 261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255" name="Group 262"/>
            <p:cNvGrpSpPr>
              <a:grpSpLocks/>
            </p:cNvGrpSpPr>
            <p:nvPr/>
          </p:nvGrpSpPr>
          <p:grpSpPr bwMode="auto">
            <a:xfrm>
              <a:off x="4512" y="912"/>
              <a:ext cx="720" cy="768"/>
              <a:chOff x="4656" y="240"/>
              <a:chExt cx="720" cy="768"/>
            </a:xfrm>
          </p:grpSpPr>
          <p:sp>
            <p:nvSpPr>
              <p:cNvPr id="43267" name="Rectangle 263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68" name="Rectangle 264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69" name="Rectangle 265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70" name="Rectangle 266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71" name="Rectangle 267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72" name="Rectangle 268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73" name="Rectangle 269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74" name="Rectangle 270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F116A"/>
                    </a:solidFill>
                  </a:rPr>
                  <a:t>Y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43275" name="Oval 271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76" name="Oval 272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256" name="Group 273"/>
            <p:cNvGrpSpPr>
              <a:grpSpLocks/>
            </p:cNvGrpSpPr>
            <p:nvPr/>
          </p:nvGrpSpPr>
          <p:grpSpPr bwMode="auto">
            <a:xfrm>
              <a:off x="5040" y="1008"/>
              <a:ext cx="720" cy="768"/>
              <a:chOff x="4656" y="240"/>
              <a:chExt cx="720" cy="768"/>
            </a:xfrm>
          </p:grpSpPr>
          <p:sp>
            <p:nvSpPr>
              <p:cNvPr id="43257" name="Rectangle 274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58" name="Rectangle 275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59" name="Rectangle 276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60" name="Rectangle 277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61" name="Rectangle 278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62" name="Rectangle 279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63" name="Rectangle 280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64" name="Rectangle 281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chemeClr val="tx2"/>
                    </a:solidFill>
                  </a:rPr>
                  <a:t>Y</a:t>
                </a:r>
                <a:endParaRPr lang="en-US" alt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3265" name="Oval 282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66" name="Oval 283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410752" name="Group 506"/>
          <p:cNvGrpSpPr>
            <a:grpSpLocks/>
          </p:cNvGrpSpPr>
          <p:nvPr/>
        </p:nvGrpSpPr>
        <p:grpSpPr bwMode="auto">
          <a:xfrm>
            <a:off x="7581900" y="3732214"/>
            <a:ext cx="2628900" cy="1373188"/>
            <a:chOff x="3816" y="2351"/>
            <a:chExt cx="1656" cy="865"/>
          </a:xfrm>
        </p:grpSpPr>
        <p:grpSp>
          <p:nvGrpSpPr>
            <p:cNvPr id="43236" name="Group 505"/>
            <p:cNvGrpSpPr>
              <a:grpSpLocks/>
            </p:cNvGrpSpPr>
            <p:nvPr/>
          </p:nvGrpSpPr>
          <p:grpSpPr bwMode="auto">
            <a:xfrm>
              <a:off x="4752" y="2448"/>
              <a:ext cx="720" cy="768"/>
              <a:chOff x="4752" y="2448"/>
              <a:chExt cx="720" cy="768"/>
            </a:xfrm>
          </p:grpSpPr>
          <p:grpSp>
            <p:nvGrpSpPr>
              <p:cNvPr id="43238" name="Group 285"/>
              <p:cNvGrpSpPr>
                <a:grpSpLocks/>
              </p:cNvGrpSpPr>
              <p:nvPr/>
            </p:nvGrpSpPr>
            <p:grpSpPr bwMode="auto">
              <a:xfrm>
                <a:off x="4752" y="2448"/>
                <a:ext cx="717" cy="768"/>
                <a:chOff x="4656" y="240"/>
                <a:chExt cx="717" cy="768"/>
              </a:xfrm>
            </p:grpSpPr>
            <p:sp>
              <p:nvSpPr>
                <p:cNvPr id="43241" name="Rectangle 286"/>
                <p:cNvSpPr>
                  <a:spLocks noChangeArrowheads="1"/>
                </p:cNvSpPr>
                <p:nvPr/>
              </p:nvSpPr>
              <p:spPr bwMode="auto">
                <a:xfrm rot="-8100000">
                  <a:off x="4733" y="609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2" name="Rectangle 287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3" name="Rectangle 288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4" name="Rectangle 289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5" name="Rectangle 290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6" name="Rectangle 291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7" name="Rectangle 29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8" name="Rectangle 29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07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249" name="Oval 294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250" name="Oval 295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3239" name="AutoShape 308"/>
              <p:cNvSpPr>
                <a:spLocks noChangeArrowheads="1"/>
              </p:cNvSpPr>
              <p:nvPr/>
            </p:nvSpPr>
            <p:spPr bwMode="auto">
              <a:xfrm>
                <a:off x="5136" y="3072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40" name="AutoShape 309"/>
              <p:cNvSpPr>
                <a:spLocks noChangeArrowheads="1"/>
              </p:cNvSpPr>
              <p:nvPr/>
            </p:nvSpPr>
            <p:spPr bwMode="auto">
              <a:xfrm rot="-5400000">
                <a:off x="5346" y="2814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3237" name="Rectangle 311"/>
            <p:cNvSpPr>
              <a:spLocks noChangeArrowheads="1"/>
            </p:cNvSpPr>
            <p:nvPr/>
          </p:nvSpPr>
          <p:spPr bwMode="auto">
            <a:xfrm>
              <a:off x="3816" y="2351"/>
              <a:ext cx="10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F116A"/>
                  </a:solidFill>
                </a:rPr>
                <a:t>recognition</a:t>
              </a:r>
            </a:p>
          </p:txBody>
        </p:sp>
      </p:grpSp>
      <p:grpSp>
        <p:nvGrpSpPr>
          <p:cNvPr id="410755" name="Group 465"/>
          <p:cNvGrpSpPr>
            <a:grpSpLocks/>
          </p:cNvGrpSpPr>
          <p:nvPr/>
        </p:nvGrpSpPr>
        <p:grpSpPr bwMode="auto">
          <a:xfrm>
            <a:off x="6553201" y="4495800"/>
            <a:ext cx="4157663" cy="2362200"/>
            <a:chOff x="3168" y="2832"/>
            <a:chExt cx="2619" cy="1488"/>
          </a:xfrm>
        </p:grpSpPr>
        <p:grpSp>
          <p:nvGrpSpPr>
            <p:cNvPr id="43167" name="Group 326"/>
            <p:cNvGrpSpPr>
              <a:grpSpLocks/>
            </p:cNvGrpSpPr>
            <p:nvPr/>
          </p:nvGrpSpPr>
          <p:grpSpPr bwMode="auto">
            <a:xfrm>
              <a:off x="3792" y="3120"/>
              <a:ext cx="720" cy="768"/>
              <a:chOff x="4656" y="240"/>
              <a:chExt cx="720" cy="768"/>
            </a:xfrm>
          </p:grpSpPr>
          <p:sp>
            <p:nvSpPr>
              <p:cNvPr id="43226" name="Rectangle 327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27" name="Rectangle 328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28" name="Rectangle 329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29" name="Rectangle 330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30" name="Rectangle 331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31" name="Rectangle 332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32" name="Rectangle 333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33" name="Rectangle 334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234" name="Oval 335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35" name="Oval 336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168" name="Group 463"/>
            <p:cNvGrpSpPr>
              <a:grpSpLocks/>
            </p:cNvGrpSpPr>
            <p:nvPr/>
          </p:nvGrpSpPr>
          <p:grpSpPr bwMode="auto">
            <a:xfrm>
              <a:off x="3168" y="2832"/>
              <a:ext cx="2619" cy="1488"/>
              <a:chOff x="3168" y="2832"/>
              <a:chExt cx="2619" cy="1488"/>
            </a:xfrm>
          </p:grpSpPr>
          <p:sp>
            <p:nvSpPr>
              <p:cNvPr id="43169" name="Rectangle 85"/>
              <p:cNvSpPr>
                <a:spLocks noChangeArrowheads="1"/>
              </p:cNvSpPr>
              <p:nvPr/>
            </p:nvSpPr>
            <p:spPr bwMode="auto">
              <a:xfrm>
                <a:off x="4608" y="3781"/>
                <a:ext cx="11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en-US" altLang="en-US" sz="2200" b="1" u="sng">
                    <a:solidFill>
                      <a:srgbClr val="CC0000"/>
                    </a:solidFill>
                  </a:rPr>
                  <a:t>clones</a:t>
                </a:r>
                <a:endParaRPr lang="en-US" altLang="en-US" sz="2200" b="1">
                  <a:solidFill>
                    <a:srgbClr val="0F116A"/>
                  </a:solidFill>
                </a:endParaRPr>
              </a:p>
              <a:p>
                <a:pPr algn="l">
                  <a:lnSpc>
                    <a:spcPct val="80000"/>
                  </a:lnSpc>
                </a:pPr>
                <a:r>
                  <a:rPr lang="en-US" altLang="en-US" sz="1400" b="1">
                    <a:solidFill>
                      <a:srgbClr val="0F116A"/>
                    </a:solidFill>
                  </a:rPr>
                  <a:t>1000s of clone cells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43170" name="Group 392"/>
              <p:cNvGrpSpPr>
                <a:grpSpLocks/>
              </p:cNvGrpSpPr>
              <p:nvPr/>
            </p:nvGrpSpPr>
            <p:grpSpPr bwMode="auto">
              <a:xfrm>
                <a:off x="3168" y="2832"/>
                <a:ext cx="1488" cy="1488"/>
                <a:chOff x="3168" y="2832"/>
                <a:chExt cx="1488" cy="1488"/>
              </a:xfrm>
            </p:grpSpPr>
            <p:grpSp>
              <p:nvGrpSpPr>
                <p:cNvPr id="43171" name="Group 337"/>
                <p:cNvGrpSpPr>
                  <a:grpSpLocks/>
                </p:cNvGrpSpPr>
                <p:nvPr/>
              </p:nvGrpSpPr>
              <p:grpSpPr bwMode="auto">
                <a:xfrm>
                  <a:off x="3936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43216" name="Rectangle 338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7" name="Rectangle 339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8" name="Rectangle 340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9" name="Rectangle 341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20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21" name="Rectangle 3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22" name="Rectangle 344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23" name="Rectangle 34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24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225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43172" name="Group 348"/>
                <p:cNvGrpSpPr>
                  <a:grpSpLocks/>
                </p:cNvGrpSpPr>
                <p:nvPr/>
              </p:nvGrpSpPr>
              <p:grpSpPr bwMode="auto">
                <a:xfrm>
                  <a:off x="3504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43206" name="Rectangle 34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7" name="Rectangle 350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8" name="Rectangle 351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9" name="Rectangle 352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0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1" name="Rectangle 35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2" name="Rectangle 35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3" name="Rectangle 356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14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215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43173" name="Group 359"/>
                <p:cNvGrpSpPr>
                  <a:grpSpLocks/>
                </p:cNvGrpSpPr>
                <p:nvPr/>
              </p:nvGrpSpPr>
              <p:grpSpPr bwMode="auto">
                <a:xfrm>
                  <a:off x="3408" y="3120"/>
                  <a:ext cx="720" cy="768"/>
                  <a:chOff x="4656" y="240"/>
                  <a:chExt cx="720" cy="768"/>
                </a:xfrm>
              </p:grpSpPr>
              <p:sp>
                <p:nvSpPr>
                  <p:cNvPr id="43196" name="Rectangle 360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7" name="Rectangle 361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8" name="Rectangle 362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9" name="Rectangle 363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0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1" name="Rectangle 3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2" name="Rectangle 36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3" name="Rectangle 367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204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205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43174" name="Group 370"/>
                <p:cNvGrpSpPr>
                  <a:grpSpLocks/>
                </p:cNvGrpSpPr>
                <p:nvPr/>
              </p:nvGrpSpPr>
              <p:grpSpPr bwMode="auto">
                <a:xfrm>
                  <a:off x="3792" y="2832"/>
                  <a:ext cx="720" cy="768"/>
                  <a:chOff x="4656" y="240"/>
                  <a:chExt cx="720" cy="768"/>
                </a:xfrm>
              </p:grpSpPr>
              <p:sp>
                <p:nvSpPr>
                  <p:cNvPr id="43186" name="Rectangle 371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7" name="Rectangle 372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8" name="Rectangle 373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9" name="Rectangle 374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0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1" name="Rectangle 37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2" name="Rectangle 37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3" name="Rectangle 378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94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195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43175" name="Group 381"/>
                <p:cNvGrpSpPr>
                  <a:grpSpLocks/>
                </p:cNvGrpSpPr>
                <p:nvPr/>
              </p:nvGrpSpPr>
              <p:grpSpPr bwMode="auto">
                <a:xfrm>
                  <a:off x="3168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43176" name="Rectangle 382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77" name="Rectangle 383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78" name="Rectangle 384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79" name="Rectangle 385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0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1" name="Rectangle 38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2" name="Rectangle 38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3" name="Rectangle 389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alt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43184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185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sp>
        <p:nvSpPr>
          <p:cNvPr id="411018" name="AutoShape 394"/>
          <p:cNvSpPr>
            <a:spLocks noChangeArrowheads="1"/>
          </p:cNvSpPr>
          <p:nvPr/>
        </p:nvSpPr>
        <p:spPr bwMode="auto">
          <a:xfrm rot="10800000">
            <a:off x="5791200" y="5791200"/>
            <a:ext cx="7620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19" name="AutoShape 395"/>
          <p:cNvSpPr>
            <a:spLocks noChangeArrowheads="1"/>
          </p:cNvSpPr>
          <p:nvPr/>
        </p:nvSpPr>
        <p:spPr bwMode="auto">
          <a:xfrm rot="-8665042">
            <a:off x="6096000" y="4572000"/>
            <a:ext cx="7620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65" name="Group 548"/>
          <p:cNvGrpSpPr>
            <a:grpSpLocks/>
          </p:cNvGrpSpPr>
          <p:nvPr/>
        </p:nvGrpSpPr>
        <p:grpSpPr bwMode="auto">
          <a:xfrm>
            <a:off x="2438400" y="2667000"/>
            <a:ext cx="3810000" cy="2057400"/>
            <a:chOff x="576" y="1680"/>
            <a:chExt cx="2400" cy="1296"/>
          </a:xfrm>
        </p:grpSpPr>
        <p:sp>
          <p:nvSpPr>
            <p:cNvPr id="43110" name="Rectangle 131"/>
            <p:cNvSpPr>
              <a:spLocks noChangeArrowheads="1"/>
            </p:cNvSpPr>
            <p:nvPr/>
          </p:nvSpPr>
          <p:spPr bwMode="auto">
            <a:xfrm>
              <a:off x="576" y="1920"/>
              <a:ext cx="1241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200" b="1" u="sng">
                  <a:solidFill>
                    <a:srgbClr val="CC0000"/>
                  </a:solidFill>
                </a:rPr>
                <a:t>memory cells</a:t>
              </a:r>
              <a:endParaRPr lang="en-US" alt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2000" b="1">
                  <a:solidFill>
                    <a:schemeClr val="tx2"/>
                  </a:solidFill>
                </a:rPr>
                <a:t>“reserves”</a:t>
              </a:r>
            </a:p>
          </p:txBody>
        </p:sp>
        <p:grpSp>
          <p:nvGrpSpPr>
            <p:cNvPr id="43111" name="Group 452"/>
            <p:cNvGrpSpPr>
              <a:grpSpLocks/>
            </p:cNvGrpSpPr>
            <p:nvPr/>
          </p:nvGrpSpPr>
          <p:grpSpPr bwMode="auto">
            <a:xfrm>
              <a:off x="1488" y="1680"/>
              <a:ext cx="1488" cy="1296"/>
              <a:chOff x="1488" y="1680"/>
              <a:chExt cx="1488" cy="1296"/>
            </a:xfrm>
          </p:grpSpPr>
          <p:grpSp>
            <p:nvGrpSpPr>
              <p:cNvPr id="43112" name="Group 397"/>
              <p:cNvGrpSpPr>
                <a:grpSpLocks/>
              </p:cNvGrpSpPr>
              <p:nvPr/>
            </p:nvGrpSpPr>
            <p:grpSpPr bwMode="auto">
              <a:xfrm>
                <a:off x="2256" y="2208"/>
                <a:ext cx="720" cy="768"/>
                <a:chOff x="4656" y="240"/>
                <a:chExt cx="720" cy="768"/>
              </a:xfrm>
            </p:grpSpPr>
            <p:sp>
              <p:nvSpPr>
                <p:cNvPr id="43157" name="Rectangle 398"/>
                <p:cNvSpPr>
                  <a:spLocks noChangeArrowheads="1"/>
                </p:cNvSpPr>
                <p:nvPr/>
              </p:nvSpPr>
              <p:spPr bwMode="auto">
                <a:xfrm rot="-8100000">
                  <a:off x="4753" y="629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8" name="Rectangle 39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9" name="Rectangle 40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60" name="Rectangle 40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61" name="Rectangle 40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62" name="Rectangle 40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63" name="Rectangle 40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64" name="Rectangle 40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65" name="Oval 40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166" name="Oval 40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3113" name="Group 408"/>
              <p:cNvGrpSpPr>
                <a:grpSpLocks/>
              </p:cNvGrpSpPr>
              <p:nvPr/>
            </p:nvGrpSpPr>
            <p:grpSpPr bwMode="auto">
              <a:xfrm>
                <a:off x="1824" y="2208"/>
                <a:ext cx="720" cy="768"/>
                <a:chOff x="4656" y="240"/>
                <a:chExt cx="720" cy="768"/>
              </a:xfrm>
            </p:grpSpPr>
            <p:sp>
              <p:nvSpPr>
                <p:cNvPr id="43147" name="Rectangle 40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8" name="Rectangle 41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9" name="Rectangle 41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0" name="Rectangle 41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1" name="Rectangle 41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2" name="Rectangle 41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3" name="Rectangle 41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4" name="Rectangle 41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55" name="Oval 41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156" name="Oval 41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3114" name="Group 419"/>
              <p:cNvGrpSpPr>
                <a:grpSpLocks/>
              </p:cNvGrpSpPr>
              <p:nvPr/>
            </p:nvGrpSpPr>
            <p:grpSpPr bwMode="auto">
              <a:xfrm>
                <a:off x="1728" y="1776"/>
                <a:ext cx="720" cy="768"/>
                <a:chOff x="4656" y="240"/>
                <a:chExt cx="720" cy="768"/>
              </a:xfrm>
            </p:grpSpPr>
            <p:sp>
              <p:nvSpPr>
                <p:cNvPr id="43137" name="Rectangle 42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8" name="Rectangle 42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9" name="Rectangle 42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0" name="Rectangle 42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1" name="Rectangle 42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2" name="Rectangle 42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3" name="Rectangle 42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4" name="Rectangle 42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45" name="Oval 42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146" name="Oval 42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3115" name="Group 430"/>
              <p:cNvGrpSpPr>
                <a:grpSpLocks/>
              </p:cNvGrpSpPr>
              <p:nvPr/>
            </p:nvGrpSpPr>
            <p:grpSpPr bwMode="auto">
              <a:xfrm>
                <a:off x="2160" y="1680"/>
                <a:ext cx="720" cy="768"/>
                <a:chOff x="4656" y="240"/>
                <a:chExt cx="720" cy="768"/>
              </a:xfrm>
            </p:grpSpPr>
            <p:sp>
              <p:nvSpPr>
                <p:cNvPr id="43127" name="Rectangle 431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8" name="Rectangle 432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9" name="Rectangle 433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0" name="Rectangle 434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1" name="Rectangle 435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2" name="Rectangle 436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3" name="Rectangle 4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4" name="Rectangle 438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35" name="Oval 439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136" name="Oval 440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3116" name="Group 441"/>
              <p:cNvGrpSpPr>
                <a:grpSpLocks/>
              </p:cNvGrpSpPr>
              <p:nvPr/>
            </p:nvGrpSpPr>
            <p:grpSpPr bwMode="auto">
              <a:xfrm>
                <a:off x="1488" y="2208"/>
                <a:ext cx="720" cy="768"/>
                <a:chOff x="4656" y="240"/>
                <a:chExt cx="720" cy="768"/>
              </a:xfrm>
            </p:grpSpPr>
            <p:sp>
              <p:nvSpPr>
                <p:cNvPr id="43117" name="Rectangle 442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18" name="Rectangle 443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19" name="Rectangle 444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0" name="Rectangle 445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1" name="Rectangle 446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2" name="Rectangle 447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3" name="Rectangle 4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4" name="Rectangle 44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125" name="Oval 450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126" name="Oval 451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410772" name="Group 549"/>
          <p:cNvGrpSpPr>
            <a:grpSpLocks/>
          </p:cNvGrpSpPr>
          <p:nvPr/>
        </p:nvGrpSpPr>
        <p:grpSpPr bwMode="auto">
          <a:xfrm>
            <a:off x="1600200" y="5105400"/>
            <a:ext cx="1835150" cy="1143000"/>
            <a:chOff x="48" y="3216"/>
            <a:chExt cx="1156" cy="720"/>
          </a:xfrm>
        </p:grpSpPr>
        <p:sp>
          <p:nvSpPr>
            <p:cNvPr id="43101" name="Rectangle 453"/>
            <p:cNvSpPr>
              <a:spLocks noChangeArrowheads="1"/>
            </p:cNvSpPr>
            <p:nvPr/>
          </p:nvSpPr>
          <p:spPr bwMode="auto">
            <a:xfrm rot="2700000">
              <a:off x="790" y="319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2" name="Rectangle 454"/>
            <p:cNvSpPr>
              <a:spLocks noChangeArrowheads="1"/>
            </p:cNvSpPr>
            <p:nvPr/>
          </p:nvSpPr>
          <p:spPr bwMode="auto">
            <a:xfrm rot="-2700000">
              <a:off x="288" y="340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3" name="Rectangle 455"/>
            <p:cNvSpPr>
              <a:spLocks noChangeArrowheads="1"/>
            </p:cNvSpPr>
            <p:nvPr/>
          </p:nvSpPr>
          <p:spPr bwMode="auto">
            <a:xfrm rot="2700000">
              <a:off x="214" y="357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4" name="Rectangle 456"/>
            <p:cNvSpPr>
              <a:spLocks noChangeArrowheads="1"/>
            </p:cNvSpPr>
            <p:nvPr/>
          </p:nvSpPr>
          <p:spPr bwMode="auto">
            <a:xfrm rot="2700000">
              <a:off x="454" y="362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5" name="Rectangle 457"/>
            <p:cNvSpPr>
              <a:spLocks noChangeArrowheads="1"/>
            </p:cNvSpPr>
            <p:nvPr/>
          </p:nvSpPr>
          <p:spPr bwMode="auto">
            <a:xfrm rot="-2700000">
              <a:off x="720" y="340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6" name="Rectangle 458"/>
            <p:cNvSpPr>
              <a:spLocks noChangeArrowheads="1"/>
            </p:cNvSpPr>
            <p:nvPr/>
          </p:nvSpPr>
          <p:spPr bwMode="auto">
            <a:xfrm rot="-2700000">
              <a:off x="960" y="326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7" name="Rectangle 459"/>
            <p:cNvSpPr>
              <a:spLocks noChangeArrowheads="1"/>
            </p:cNvSpPr>
            <p:nvPr/>
          </p:nvSpPr>
          <p:spPr bwMode="auto">
            <a:xfrm>
              <a:off x="720" y="360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</a:p>
          </p:txBody>
        </p:sp>
        <p:sp>
          <p:nvSpPr>
            <p:cNvPr id="43108" name="Rectangle 500"/>
            <p:cNvSpPr>
              <a:spLocks noChangeArrowheads="1"/>
            </p:cNvSpPr>
            <p:nvPr/>
          </p:nvSpPr>
          <p:spPr bwMode="auto">
            <a:xfrm rot="2700000">
              <a:off x="502" y="338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3109" name="Rectangle 502"/>
            <p:cNvSpPr>
              <a:spLocks noChangeArrowheads="1"/>
            </p:cNvSpPr>
            <p:nvPr/>
          </p:nvSpPr>
          <p:spPr bwMode="auto">
            <a:xfrm rot="-2700000">
              <a:off x="48" y="364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1A8208"/>
                  </a:solidFill>
                </a:rPr>
                <a:t>Y</a:t>
              </a:r>
              <a:endParaRPr lang="en-US" altLang="en-US" sz="3000" b="1">
                <a:solidFill>
                  <a:srgbClr val="1A8208"/>
                </a:solidFill>
              </a:endParaRPr>
            </a:p>
          </p:txBody>
        </p:sp>
      </p:grpSp>
      <p:sp>
        <p:nvSpPr>
          <p:cNvPr id="411166" name="AutoShape 542"/>
          <p:cNvSpPr>
            <a:spLocks noChangeArrowheads="1"/>
          </p:cNvSpPr>
          <p:nvPr/>
        </p:nvSpPr>
        <p:spPr bwMode="auto">
          <a:xfrm rot="-8665042">
            <a:off x="2667000" y="5029200"/>
            <a:ext cx="7620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73" name="Group 551"/>
          <p:cNvGrpSpPr>
            <a:grpSpLocks/>
          </p:cNvGrpSpPr>
          <p:nvPr/>
        </p:nvGrpSpPr>
        <p:grpSpPr bwMode="auto">
          <a:xfrm>
            <a:off x="1443038" y="3810000"/>
            <a:ext cx="1985963" cy="1524000"/>
            <a:chOff x="-51" y="2400"/>
            <a:chExt cx="1251" cy="960"/>
          </a:xfrm>
        </p:grpSpPr>
        <p:grpSp>
          <p:nvGrpSpPr>
            <p:cNvPr id="43029" name="Group 547"/>
            <p:cNvGrpSpPr>
              <a:grpSpLocks/>
            </p:cNvGrpSpPr>
            <p:nvPr/>
          </p:nvGrpSpPr>
          <p:grpSpPr bwMode="auto">
            <a:xfrm>
              <a:off x="-48" y="2444"/>
              <a:ext cx="1248" cy="916"/>
              <a:chOff x="0" y="2396"/>
              <a:chExt cx="1248" cy="916"/>
            </a:xfrm>
          </p:grpSpPr>
          <p:grpSp>
            <p:nvGrpSpPr>
              <p:cNvPr id="43031" name="Group 541"/>
              <p:cNvGrpSpPr>
                <a:grpSpLocks/>
              </p:cNvGrpSpPr>
              <p:nvPr/>
            </p:nvGrpSpPr>
            <p:grpSpPr bwMode="auto">
              <a:xfrm>
                <a:off x="0" y="2592"/>
                <a:ext cx="1248" cy="720"/>
                <a:chOff x="96" y="2592"/>
                <a:chExt cx="1248" cy="720"/>
              </a:xfrm>
            </p:grpSpPr>
            <p:grpSp>
              <p:nvGrpSpPr>
                <p:cNvPr id="43035" name="Group 469"/>
                <p:cNvGrpSpPr>
                  <a:grpSpLocks/>
                </p:cNvGrpSpPr>
                <p:nvPr/>
              </p:nvGrpSpPr>
              <p:grpSpPr bwMode="auto">
                <a:xfrm rot="-2341895">
                  <a:off x="96" y="2880"/>
                  <a:ext cx="672" cy="350"/>
                  <a:chOff x="528" y="864"/>
                  <a:chExt cx="983" cy="511"/>
                </a:xfrm>
              </p:grpSpPr>
              <p:sp>
                <p:nvSpPr>
                  <p:cNvPr id="43071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grpSp>
                <p:nvGrpSpPr>
                  <p:cNvPr id="43072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43075" name="AutoShape 472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3076" name="AutoShape 473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grpSp>
                  <p:nvGrpSpPr>
                    <p:cNvPr id="43077" name="Group 4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43098" name="AutoShape 475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9" name="AutoShape 47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100" name="AutoShape 477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grpSp>
                  <p:nvGrpSpPr>
                    <p:cNvPr id="43078" name="Group 47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43089" name="AutoShape 4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0" name="AutoShape 48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1" name="AutoShape 48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2" name="AutoShape 48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3" name="AutoShape 48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4" name="AutoShape 48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5" name="AutoShape 48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6" name="AutoShape 48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97" name="AutoShape 48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grpSp>
                  <p:nvGrpSpPr>
                    <p:cNvPr id="43079" name="Group 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43080" name="AutoShape 4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1" name="AutoShape 49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2" name="AutoShape 49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3" name="AutoShape 49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4" name="AutoShape 49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5" name="AutoShape 49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6" name="AutoShape 49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7" name="AutoShape 49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88" name="AutoShape 49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</p:grpSp>
              <p:sp>
                <p:nvSpPr>
                  <p:cNvPr id="43073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74" name="Freeform 499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14 w 776"/>
                      <a:gd name="T1" fmla="*/ 17 h 352"/>
                      <a:gd name="T2" fmla="*/ 43 w 776"/>
                      <a:gd name="T3" fmla="*/ 3 h 352"/>
                      <a:gd name="T4" fmla="*/ 58 w 776"/>
                      <a:gd name="T5" fmla="*/ 10 h 352"/>
                      <a:gd name="T6" fmla="*/ 102 w 776"/>
                      <a:gd name="T7" fmla="*/ 3 h 352"/>
                      <a:gd name="T8" fmla="*/ 116 w 776"/>
                      <a:gd name="T9" fmla="*/ 24 h 352"/>
                      <a:gd name="T10" fmla="*/ 109 w 776"/>
                      <a:gd name="T11" fmla="*/ 39 h 352"/>
                      <a:gd name="T12" fmla="*/ 72 w 776"/>
                      <a:gd name="T13" fmla="*/ 53 h 352"/>
                      <a:gd name="T14" fmla="*/ 43 w 776"/>
                      <a:gd name="T15" fmla="*/ 39 h 352"/>
                      <a:gd name="T16" fmla="*/ 7 w 776"/>
                      <a:gd name="T17" fmla="*/ 46 h 352"/>
                      <a:gd name="T18" fmla="*/ 0 w 776"/>
                      <a:gd name="T19" fmla="*/ 24 h 352"/>
                      <a:gd name="T20" fmla="*/ 7 w 776"/>
                      <a:gd name="T21" fmla="*/ 17 h 352"/>
                      <a:gd name="T22" fmla="*/ 14 w 776"/>
                      <a:gd name="T23" fmla="*/ 17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36" name="Rectangle 503"/>
                <p:cNvSpPr>
                  <a:spLocks noChangeArrowheads="1"/>
                </p:cNvSpPr>
                <p:nvPr/>
              </p:nvSpPr>
              <p:spPr bwMode="auto">
                <a:xfrm rot="-2700000">
                  <a:off x="658" y="2803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4600" b="1">
                    <a:solidFill>
                      <a:srgbClr val="1A8208"/>
                    </a:solidFill>
                  </a:endParaRPr>
                </a:p>
              </p:txBody>
            </p:sp>
            <p:grpSp>
              <p:nvGrpSpPr>
                <p:cNvPr id="43037" name="Group 507"/>
                <p:cNvGrpSpPr>
                  <a:grpSpLocks/>
                </p:cNvGrpSpPr>
                <p:nvPr/>
              </p:nvGrpSpPr>
              <p:grpSpPr bwMode="auto">
                <a:xfrm rot="401946">
                  <a:off x="672" y="2592"/>
                  <a:ext cx="672" cy="350"/>
                  <a:chOff x="528" y="864"/>
                  <a:chExt cx="983" cy="511"/>
                </a:xfrm>
              </p:grpSpPr>
              <p:sp>
                <p:nvSpPr>
                  <p:cNvPr id="43041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grpSp>
                <p:nvGrpSpPr>
                  <p:cNvPr id="43042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43045" name="AutoShape 510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3046" name="AutoShape 511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grpSp>
                  <p:nvGrpSpPr>
                    <p:cNvPr id="43047" name="Group 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43068" name="AutoShape 513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9" name="AutoShape 51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70" name="AutoShape 515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grpSp>
                  <p:nvGrpSpPr>
                    <p:cNvPr id="43048" name="Group 51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43059" name="AutoShape 5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0" name="AutoShape 51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1" name="AutoShape 51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2" name="AutoShape 52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3" name="AutoShape 52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4" name="AutoShape 52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5" name="AutoShape 52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6" name="AutoShape 52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67" name="AutoShape 52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grpSp>
                  <p:nvGrpSpPr>
                    <p:cNvPr id="43049" name="Group 5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43050" name="AutoShape 5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1" name="AutoShape 52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2" name="AutoShape 52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3" name="AutoShape 53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4" name="AutoShape 53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5" name="AutoShape 53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6" name="AutoShape 53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7" name="AutoShape 53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43058" name="AutoShape 53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</p:grpSp>
              <p:sp>
                <p:nvSpPr>
                  <p:cNvPr id="43043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44" name="Freeform 537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14 w 776"/>
                      <a:gd name="T1" fmla="*/ 17 h 352"/>
                      <a:gd name="T2" fmla="*/ 43 w 776"/>
                      <a:gd name="T3" fmla="*/ 3 h 352"/>
                      <a:gd name="T4" fmla="*/ 58 w 776"/>
                      <a:gd name="T5" fmla="*/ 10 h 352"/>
                      <a:gd name="T6" fmla="*/ 102 w 776"/>
                      <a:gd name="T7" fmla="*/ 3 h 352"/>
                      <a:gd name="T8" fmla="*/ 116 w 776"/>
                      <a:gd name="T9" fmla="*/ 24 h 352"/>
                      <a:gd name="T10" fmla="*/ 109 w 776"/>
                      <a:gd name="T11" fmla="*/ 39 h 352"/>
                      <a:gd name="T12" fmla="*/ 72 w 776"/>
                      <a:gd name="T13" fmla="*/ 53 h 352"/>
                      <a:gd name="T14" fmla="*/ 43 w 776"/>
                      <a:gd name="T15" fmla="*/ 39 h 352"/>
                      <a:gd name="T16" fmla="*/ 7 w 776"/>
                      <a:gd name="T17" fmla="*/ 46 h 352"/>
                      <a:gd name="T18" fmla="*/ 0 w 776"/>
                      <a:gd name="T19" fmla="*/ 24 h 352"/>
                      <a:gd name="T20" fmla="*/ 7 w 776"/>
                      <a:gd name="T21" fmla="*/ 17 h 352"/>
                      <a:gd name="T22" fmla="*/ 14 w 776"/>
                      <a:gd name="T23" fmla="*/ 17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38" name="Rectangle 538"/>
                <p:cNvSpPr>
                  <a:spLocks noChangeArrowheads="1"/>
                </p:cNvSpPr>
                <p:nvPr/>
              </p:nvSpPr>
              <p:spPr bwMode="auto">
                <a:xfrm rot="-2700000">
                  <a:off x="528" y="30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039" name="Rectangle 539"/>
                <p:cNvSpPr>
                  <a:spLocks noChangeArrowheads="1"/>
                </p:cNvSpPr>
                <p:nvPr/>
              </p:nvSpPr>
              <p:spPr bwMode="auto">
                <a:xfrm rot="-466366">
                  <a:off x="1056" y="2832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43040" name="Rectangle 540"/>
                <p:cNvSpPr>
                  <a:spLocks noChangeArrowheads="1"/>
                </p:cNvSpPr>
                <p:nvPr/>
              </p:nvSpPr>
              <p:spPr bwMode="auto">
                <a:xfrm rot="-466366">
                  <a:off x="816" y="2832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1A8208"/>
                      </a:solidFill>
                    </a:rPr>
                    <a:t>Y</a:t>
                  </a:r>
                  <a:endParaRPr lang="en-US" altLang="en-US" sz="4600" b="1">
                    <a:solidFill>
                      <a:srgbClr val="1A8208"/>
                    </a:solidFill>
                  </a:endParaRPr>
                </a:p>
              </p:txBody>
            </p:sp>
          </p:grpSp>
          <p:sp>
            <p:nvSpPr>
              <p:cNvPr id="43032" name="Rectangle 544"/>
              <p:cNvSpPr>
                <a:spLocks noChangeArrowheads="1"/>
              </p:cNvSpPr>
              <p:nvPr/>
            </p:nvSpPr>
            <p:spPr bwMode="auto">
              <a:xfrm rot="7492961">
                <a:off x="118" y="266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033" name="Rectangle 545"/>
              <p:cNvSpPr>
                <a:spLocks noChangeArrowheads="1"/>
              </p:cNvSpPr>
              <p:nvPr/>
            </p:nvSpPr>
            <p:spPr bwMode="auto">
              <a:xfrm rot="9370544">
                <a:off x="565" y="2396"/>
                <a:ext cx="11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43034" name="Rectangle 546"/>
              <p:cNvSpPr>
                <a:spLocks noChangeArrowheads="1"/>
              </p:cNvSpPr>
              <p:nvPr/>
            </p:nvSpPr>
            <p:spPr bwMode="auto">
              <a:xfrm rot="-8585067">
                <a:off x="960" y="240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1A8208"/>
                    </a:solidFill>
                  </a:rPr>
                  <a:t>Y</a:t>
                </a:r>
                <a:endParaRPr lang="en-US" altLang="en-US" sz="3000" b="1">
                  <a:solidFill>
                    <a:srgbClr val="1A8208"/>
                  </a:solidFill>
                </a:endParaRPr>
              </a:p>
            </p:txBody>
          </p:sp>
        </p:grpSp>
        <p:sp>
          <p:nvSpPr>
            <p:cNvPr id="43030" name="Rectangle 550"/>
            <p:cNvSpPr>
              <a:spLocks noChangeArrowheads="1"/>
            </p:cNvSpPr>
            <p:nvPr/>
          </p:nvSpPr>
          <p:spPr bwMode="auto">
            <a:xfrm>
              <a:off x="-51" y="2400"/>
              <a:ext cx="73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b="1">
                  <a:solidFill>
                    <a:srgbClr val="0F116A"/>
                  </a:solidFill>
                </a:rPr>
                <a:t>captured</a:t>
              </a:r>
              <a:br>
                <a:rPr lang="en-US" altLang="en-US" sz="1800" b="1">
                  <a:solidFill>
                    <a:srgbClr val="0F116A"/>
                  </a:solidFill>
                </a:rPr>
              </a:br>
              <a:r>
                <a:rPr lang="en-US" altLang="en-US" sz="1800" b="1">
                  <a:solidFill>
                    <a:srgbClr val="0F116A"/>
                  </a:solidFill>
                </a:rPr>
                <a:t>invaders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8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0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1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1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1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0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0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/>
      <p:bldP spid="410672" grpId="0" animBg="1"/>
      <p:bldP spid="410757" grpId="0" animBg="1"/>
      <p:bldP spid="410816" grpId="0" animBg="1"/>
      <p:bldP spid="410818" grpId="0" animBg="1"/>
      <p:bldP spid="411018" grpId="0" animBg="1"/>
      <p:bldP spid="411019" grpId="0" animBg="1"/>
      <p:bldP spid="411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1524001" y="6230938"/>
            <a:ext cx="1520825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147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6"/>
          <a:stretch>
            <a:fillRect/>
          </a:stretch>
        </p:blipFill>
        <p:spPr bwMode="auto">
          <a:xfrm>
            <a:off x="5938838" y="4059239"/>
            <a:ext cx="47291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Vaccinations 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/>
          <a:stretch>
            <a:fillRect/>
          </a:stretch>
        </p:blipFill>
        <p:spPr bwMode="auto">
          <a:xfrm>
            <a:off x="7737476" y="368301"/>
            <a:ext cx="2849563" cy="200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9" name="AutoShape 9"/>
          <p:cNvSpPr>
            <a:spLocks noChangeArrowheads="1"/>
          </p:cNvSpPr>
          <p:nvPr/>
        </p:nvSpPr>
        <p:spPr bwMode="auto">
          <a:xfrm rot="7440878">
            <a:off x="8905875" y="3554413"/>
            <a:ext cx="1125538" cy="5445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7639051" y="1992314"/>
            <a:ext cx="828675" cy="38893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47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14550" y="1439863"/>
            <a:ext cx="8255000" cy="53006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Immune system exposed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to harmless version of pathogen 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stimulates B cell system to produce </a:t>
            </a:r>
            <a:b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antibodies to pathogen</a:t>
            </a: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“active immunity”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rapid response on future exposure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creates immunity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without getting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disease</a:t>
            </a:r>
            <a:r>
              <a:rPr lang="en-US" altLang="en-US" i="1" smtClean="0">
                <a:ea typeface="ＭＳ Ｐゴシック" panose="020B0600070205080204" pitchFamily="34" charset="-128"/>
              </a:rPr>
              <a:t>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Most successful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against viruses</a:t>
            </a:r>
          </a:p>
        </p:txBody>
      </p:sp>
    </p:spTree>
    <p:extLst>
      <p:ext uri="{BB962C8B-B14F-4D97-AF65-F5344CB8AC3E}">
        <p14:creationId xmlns:p14="http://schemas.microsoft.com/office/powerpoint/2010/main" val="10667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9" grpId="0" animBg="1"/>
      <p:bldP spid="414729" grpId="1" animBg="1"/>
      <p:bldP spid="414729" grpId="2" animBg="1"/>
      <p:bldP spid="414724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/>
              <a:t>2007-2008</a:t>
            </a:r>
          </a:p>
        </p:txBody>
      </p:sp>
      <p:sp>
        <p:nvSpPr>
          <p:cNvPr id="49766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060575" y="498476"/>
            <a:ext cx="7881938" cy="18399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</p:spPr>
        <p:txBody>
          <a:bodyPr/>
          <a:lstStyle/>
          <a:p>
            <a:pPr eaLnBrk="1" hangingPunct="1"/>
            <a:r>
              <a:rPr lang="en-US" altLang="en-US" sz="3400">
                <a:ea typeface="ＭＳ Ｐゴシック" panose="020B0600070205080204" pitchFamily="34" charset="-128"/>
              </a:rPr>
              <a:t>What if the attacker gets past the B cells in the blood &amp; actually infects (hides in) some of your cells?</a:t>
            </a:r>
          </a:p>
        </p:txBody>
      </p:sp>
      <p:sp>
        <p:nvSpPr>
          <p:cNvPr id="497667" name="AutoShap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2570163"/>
            <a:ext cx="7666038" cy="990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You need trained assassins to recognize &amp; kill off these infected cells!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71626" y="4268788"/>
            <a:ext cx="2390775" cy="2513012"/>
            <a:chOff x="30" y="2689"/>
            <a:chExt cx="1506" cy="1583"/>
          </a:xfrm>
        </p:grpSpPr>
        <p:pic>
          <p:nvPicPr>
            <p:cNvPr id="53257" name="Picture 6" descr="masked pengu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2689"/>
              <a:ext cx="1506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882" y="3435"/>
              <a:ext cx="31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0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497672" name="AutoShape 8"/>
          <p:cNvSpPr>
            <a:spLocks noChangeArrowheads="1"/>
          </p:cNvSpPr>
          <p:nvPr/>
        </p:nvSpPr>
        <p:spPr bwMode="auto">
          <a:xfrm flipH="1">
            <a:off x="4829176" y="3625850"/>
            <a:ext cx="3121025" cy="1843088"/>
          </a:xfrm>
          <a:prstGeom prst="wedgeEllipseCallout">
            <a:avLst>
              <a:gd name="adj1" fmla="val 82560"/>
              <a:gd name="adj2" fmla="val 1700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rgbClr val="0F116A"/>
                </a:solidFill>
                <a:latin typeface="Comic Sans MS" panose="030F0702030302020204" pitchFamily="66" charset="0"/>
              </a:rPr>
              <a:t>Attack</a:t>
            </a:r>
            <a:br>
              <a:rPr lang="en-US" altLang="en-US" sz="2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2800" b="1">
                <a:solidFill>
                  <a:srgbClr val="0F116A"/>
                </a:solidFill>
                <a:latin typeface="Comic Sans MS" panose="030F0702030302020204" pitchFamily="66" charset="0"/>
              </a:rPr>
              <a:t>of the </a:t>
            </a:r>
            <a:br>
              <a:rPr lang="en-US" altLang="en-US" sz="2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2800" b="1">
                <a:solidFill>
                  <a:srgbClr val="0F116A"/>
                </a:solidFill>
                <a:latin typeface="Comic Sans MS" panose="030F0702030302020204" pitchFamily="66" charset="0"/>
              </a:rPr>
              <a:t>Killer T cells</a:t>
            </a:r>
            <a:r>
              <a:rPr lang="en-US" altLang="en-US" sz="2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sz="2800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97673" name="Picture 9"/>
          <p:cNvPicPr>
            <a:picLocks noChangeAspect="1" noChangeArrowheads="1"/>
          </p:cNvPicPr>
          <p:nvPr/>
        </p:nvPicPr>
        <p:blipFill>
          <a:blip r:embed="rId7"/>
          <a:srcRect l="13499" t="3000" r="13499" b="4500"/>
          <a:stretch>
            <a:fillRect/>
          </a:stretch>
        </p:blipFill>
        <p:spPr bwMode="auto">
          <a:xfrm>
            <a:off x="8235951" y="4535489"/>
            <a:ext cx="2347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flipH="1">
            <a:off x="4876801" y="5511800"/>
            <a:ext cx="3121025" cy="1346200"/>
          </a:xfrm>
          <a:prstGeom prst="wedgeEllipseCallout">
            <a:avLst>
              <a:gd name="adj1" fmla="val 90241"/>
              <a:gd name="adj2" fmla="val -8019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</a:rPr>
              <a:t>But how do T cells</a:t>
            </a:r>
            <a:b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</a:rPr>
              <a:t>know someone is</a:t>
            </a:r>
            <a:b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rgbClr val="0F116A"/>
                </a:solidFill>
                <a:latin typeface="Comic Sans MS" panose="030F0702030302020204" pitchFamily="66" charset="0"/>
              </a:rPr>
              <a:t>hiding in there? </a:t>
            </a:r>
          </a:p>
        </p:txBody>
      </p:sp>
    </p:spTree>
    <p:extLst>
      <p:ext uri="{BB962C8B-B14F-4D97-AF65-F5344CB8AC3E}">
        <p14:creationId xmlns:p14="http://schemas.microsoft.com/office/powerpoint/2010/main" val="6494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build="p" autoUpdateAnimBg="0"/>
      <p:bldP spid="497667" grpId="0" build="p" autoUpdateAnimBg="0"/>
      <p:bldP spid="497672" grpId="0" animBg="1" autoUpdateAnimBg="0"/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534400" cy="762000"/>
          </a:xfrm>
        </p:spPr>
        <p:txBody>
          <a:bodyPr vert="horz" lIns="91440" tIns="45720" rIns="0" bIns="45720" rtlCol="0" anchor="ctr">
            <a:normAutofit fontScale="90000"/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How do T cells know a cell is infected?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6301" y="1360489"/>
            <a:ext cx="8474075" cy="2581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Infected cells digest some pathogens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MHC proteins carry pieces to cell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foreign antigens now on cell membrane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called </a:t>
            </a: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Antigen Presenting Cell</a:t>
            </a:r>
            <a:r>
              <a:rPr lang="en-US" altLang="en-US" smtClean="0">
                <a:ea typeface="ＭＳ Ｐゴシック" panose="020B0600070205080204" pitchFamily="34" charset="-128"/>
              </a:rPr>
              <a:t> (</a:t>
            </a: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APC</a:t>
            </a:r>
            <a:r>
              <a:rPr lang="en-US" altLang="en-US" smtClean="0">
                <a:ea typeface="ＭＳ Ｐゴシック" panose="020B0600070205080204" pitchFamily="34" charset="-128"/>
              </a:rPr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macrophages can also serve as APC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tested by Helper T cells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5635626" y="3975100"/>
            <a:ext cx="5032375" cy="769938"/>
            <a:chOff x="2669" y="2368"/>
            <a:chExt cx="3046" cy="485"/>
          </a:xfrm>
        </p:grpSpPr>
        <p:sp>
          <p:nvSpPr>
            <p:cNvPr id="57430" name="Line 73"/>
            <p:cNvSpPr>
              <a:spLocks noChangeShapeType="1"/>
            </p:cNvSpPr>
            <p:nvPr/>
          </p:nvSpPr>
          <p:spPr bwMode="auto">
            <a:xfrm rot="1596720" flipH="1">
              <a:off x="2669" y="2376"/>
              <a:ext cx="651" cy="2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31" name="AutoShape 72"/>
            <p:cNvSpPr>
              <a:spLocks noChangeArrowheads="1"/>
            </p:cNvSpPr>
            <p:nvPr/>
          </p:nvSpPr>
          <p:spPr bwMode="auto">
            <a:xfrm>
              <a:off x="3291" y="2368"/>
              <a:ext cx="2424" cy="48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b="1">
                  <a:solidFill>
                    <a:srgbClr val="0F116A"/>
                  </a:solidFill>
                </a:rPr>
                <a:t>MHC proteins displaying </a:t>
              </a:r>
              <a:br>
                <a:rPr lang="en-US" altLang="en-US" b="1">
                  <a:solidFill>
                    <a:srgbClr val="0F116A"/>
                  </a:solidFill>
                </a:rPr>
              </a:br>
              <a:r>
                <a:rPr lang="en-US" altLang="en-US" b="1" u="sng">
                  <a:solidFill>
                    <a:srgbClr val="0F116A"/>
                  </a:solidFill>
                </a:rPr>
                <a:t>foreign</a:t>
              </a:r>
              <a:r>
                <a:rPr lang="en-US" altLang="en-US" b="1">
                  <a:solidFill>
                    <a:srgbClr val="0F116A"/>
                  </a:solidFill>
                </a:rPr>
                <a:t> antigens</a:t>
              </a:r>
              <a:endParaRPr lang="en-US" altLang="en-US" sz="2200" b="1">
                <a:solidFill>
                  <a:srgbClr val="0F116A"/>
                </a:solidFill>
              </a:endParaRPr>
            </a:p>
          </p:txBody>
        </p:sp>
      </p:grpSp>
      <p:sp>
        <p:nvSpPr>
          <p:cNvPr id="459853" name="AutoShape 77"/>
          <p:cNvSpPr>
            <a:spLocks noChangeArrowheads="1"/>
          </p:cNvSpPr>
          <p:nvPr/>
        </p:nvSpPr>
        <p:spPr bwMode="auto">
          <a:xfrm>
            <a:off x="2086711" y="4074962"/>
            <a:ext cx="1430457" cy="755952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solidFill>
                  <a:schemeClr val="bg1"/>
                </a:solidFill>
              </a:rPr>
              <a:t>infected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cell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sp>
        <p:nvSpPr>
          <p:cNvPr id="459867" name="AutoShape 91"/>
          <p:cNvSpPr>
            <a:spLocks noChangeArrowheads="1"/>
          </p:cNvSpPr>
          <p:nvPr/>
        </p:nvSpPr>
        <p:spPr bwMode="auto">
          <a:xfrm>
            <a:off x="7770813" y="5834433"/>
            <a:ext cx="2697162" cy="623149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0F116A"/>
                </a:solidFill>
              </a:rPr>
              <a:t>T cell with antigen receptors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6905625" y="4994276"/>
            <a:ext cx="1212850" cy="893763"/>
            <a:chOff x="4723" y="2985"/>
            <a:chExt cx="764" cy="563"/>
          </a:xfrm>
        </p:grpSpPr>
        <p:grpSp>
          <p:nvGrpSpPr>
            <p:cNvPr id="57426" name="Group 98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57428" name="Freeform 95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65 h 134"/>
                  <a:gd name="T4" fmla="*/ 134 w 134"/>
                  <a:gd name="T5" fmla="*/ 10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Oval 96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427" name="Rectangle 97"/>
            <p:cNvSpPr>
              <a:spLocks noChangeArrowheads="1"/>
            </p:cNvSpPr>
            <p:nvPr/>
          </p:nvSpPr>
          <p:spPr bwMode="auto">
            <a:xfrm flipH="1">
              <a:off x="4808" y="3119"/>
              <a:ext cx="6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chemeClr val="bg1"/>
                  </a:solidFill>
                </a:rPr>
                <a:t>T</a:t>
              </a:r>
              <a:r>
                <a:rPr lang="en-US" altLang="en-US" sz="2200" b="1" baseline="-25000">
                  <a:solidFill>
                    <a:schemeClr val="bg1"/>
                  </a:solidFill>
                </a:rPr>
                <a:t>H </a:t>
              </a:r>
              <a:r>
                <a:rPr lang="en-US" altLang="en-US" sz="2200" b="1">
                  <a:solidFill>
                    <a:schemeClr val="bg1"/>
                  </a:solidFill>
                </a:rPr>
                <a:t>cell</a:t>
              </a:r>
            </a:p>
          </p:txBody>
        </p:sp>
      </p:grpSp>
      <p:grpSp>
        <p:nvGrpSpPr>
          <p:cNvPr id="57352" name="Group 135"/>
          <p:cNvGrpSpPr>
            <a:grpSpLocks/>
          </p:cNvGrpSpPr>
          <p:nvPr/>
        </p:nvGrpSpPr>
        <p:grpSpPr bwMode="auto">
          <a:xfrm>
            <a:off x="3549650" y="3867151"/>
            <a:ext cx="3308350" cy="2994025"/>
            <a:chOff x="1276" y="2376"/>
            <a:chExt cx="2084" cy="1886"/>
          </a:xfrm>
        </p:grpSpPr>
        <p:sp>
          <p:nvSpPr>
            <p:cNvPr id="57364" name="AutoShape 12"/>
            <p:cNvSpPr>
              <a:spLocks noChangeArrowheads="1"/>
            </p:cNvSpPr>
            <p:nvPr/>
          </p:nvSpPr>
          <p:spPr bwMode="auto">
            <a:xfrm rot="789218">
              <a:off x="2104" y="2431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5" name="AutoShape 13"/>
            <p:cNvSpPr>
              <a:spLocks noChangeArrowheads="1"/>
            </p:cNvSpPr>
            <p:nvPr/>
          </p:nvSpPr>
          <p:spPr bwMode="auto">
            <a:xfrm rot="789218">
              <a:off x="2171" y="2376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6" name="AutoShape 15"/>
            <p:cNvSpPr>
              <a:spLocks noChangeArrowheads="1"/>
            </p:cNvSpPr>
            <p:nvPr/>
          </p:nvSpPr>
          <p:spPr bwMode="auto">
            <a:xfrm rot="789218">
              <a:off x="2284" y="2487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7" name="AutoShape 16"/>
            <p:cNvSpPr>
              <a:spLocks noChangeArrowheads="1"/>
            </p:cNvSpPr>
            <p:nvPr/>
          </p:nvSpPr>
          <p:spPr bwMode="auto">
            <a:xfrm rot="789218">
              <a:off x="2356" y="2432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8" name="AutoShape 18"/>
            <p:cNvSpPr>
              <a:spLocks noChangeArrowheads="1"/>
            </p:cNvSpPr>
            <p:nvPr/>
          </p:nvSpPr>
          <p:spPr bwMode="auto">
            <a:xfrm rot="789218">
              <a:off x="2457" y="2563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9" name="AutoShape 19"/>
            <p:cNvSpPr>
              <a:spLocks noChangeArrowheads="1"/>
            </p:cNvSpPr>
            <p:nvPr/>
          </p:nvSpPr>
          <p:spPr bwMode="auto">
            <a:xfrm rot="789218">
              <a:off x="2524" y="2508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0" name="AutoShape 24"/>
            <p:cNvSpPr>
              <a:spLocks noChangeArrowheads="1"/>
            </p:cNvSpPr>
            <p:nvPr/>
          </p:nvSpPr>
          <p:spPr bwMode="auto">
            <a:xfrm rot="5400000">
              <a:off x="3130" y="3474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1" name="AutoShape 25"/>
            <p:cNvSpPr>
              <a:spLocks noChangeArrowheads="1"/>
            </p:cNvSpPr>
            <p:nvPr/>
          </p:nvSpPr>
          <p:spPr bwMode="auto">
            <a:xfrm rot="5400000">
              <a:off x="3264" y="350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2" name="AutoShape 48"/>
            <p:cNvSpPr>
              <a:spLocks noChangeArrowheads="1"/>
            </p:cNvSpPr>
            <p:nvPr/>
          </p:nvSpPr>
          <p:spPr bwMode="auto">
            <a:xfrm rot="8046864">
              <a:off x="3073" y="3753"/>
              <a:ext cx="173" cy="172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3" name="AutoShape 49"/>
            <p:cNvSpPr>
              <a:spLocks noChangeArrowheads="1"/>
            </p:cNvSpPr>
            <p:nvPr/>
          </p:nvSpPr>
          <p:spPr bwMode="auto">
            <a:xfrm rot="8046864">
              <a:off x="3182" y="384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4" name="AutoShape 21"/>
            <p:cNvSpPr>
              <a:spLocks noChangeArrowheads="1"/>
            </p:cNvSpPr>
            <p:nvPr/>
          </p:nvSpPr>
          <p:spPr bwMode="auto">
            <a:xfrm rot="2554829">
              <a:off x="2792" y="2815"/>
              <a:ext cx="172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5" name="AutoShape 22"/>
            <p:cNvSpPr>
              <a:spLocks noChangeArrowheads="1"/>
            </p:cNvSpPr>
            <p:nvPr/>
          </p:nvSpPr>
          <p:spPr bwMode="auto">
            <a:xfrm rot="2554829">
              <a:off x="2898" y="2780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6" name="AutoShape 27"/>
            <p:cNvSpPr>
              <a:spLocks noChangeArrowheads="1"/>
            </p:cNvSpPr>
            <p:nvPr/>
          </p:nvSpPr>
          <p:spPr bwMode="auto">
            <a:xfrm rot="9782755">
              <a:off x="2631" y="4034"/>
              <a:ext cx="172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7" name="AutoShape 28"/>
            <p:cNvSpPr>
              <a:spLocks noChangeArrowheads="1"/>
            </p:cNvSpPr>
            <p:nvPr/>
          </p:nvSpPr>
          <p:spPr bwMode="auto">
            <a:xfrm rot="9782755">
              <a:off x="2704" y="4145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8" name="AutoShape 30"/>
            <p:cNvSpPr>
              <a:spLocks noChangeArrowheads="1"/>
            </p:cNvSpPr>
            <p:nvPr/>
          </p:nvSpPr>
          <p:spPr bwMode="auto">
            <a:xfrm rot="-9554768">
              <a:off x="1958" y="3861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9" name="AutoShape 31"/>
            <p:cNvSpPr>
              <a:spLocks noChangeArrowheads="1"/>
            </p:cNvSpPr>
            <p:nvPr/>
          </p:nvSpPr>
          <p:spPr bwMode="auto">
            <a:xfrm rot="-9554768">
              <a:off x="1976" y="397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0" name="AutoShape 33"/>
            <p:cNvSpPr>
              <a:spLocks noChangeArrowheads="1"/>
            </p:cNvSpPr>
            <p:nvPr/>
          </p:nvSpPr>
          <p:spPr bwMode="auto">
            <a:xfrm rot="8242310">
              <a:off x="2908" y="3925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1" name="AutoShape 34"/>
            <p:cNvSpPr>
              <a:spLocks noChangeArrowheads="1"/>
            </p:cNvSpPr>
            <p:nvPr/>
          </p:nvSpPr>
          <p:spPr bwMode="auto">
            <a:xfrm rot="8242310">
              <a:off x="3014" y="401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2" name="AutoShape 36"/>
            <p:cNvSpPr>
              <a:spLocks noChangeArrowheads="1"/>
            </p:cNvSpPr>
            <p:nvPr/>
          </p:nvSpPr>
          <p:spPr bwMode="auto">
            <a:xfrm rot="10684560">
              <a:off x="2408" y="4033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3" name="AutoShape 37"/>
            <p:cNvSpPr>
              <a:spLocks noChangeArrowheads="1"/>
            </p:cNvSpPr>
            <p:nvPr/>
          </p:nvSpPr>
          <p:spPr bwMode="auto">
            <a:xfrm rot="10684560">
              <a:off x="2458" y="414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4" name="AutoShape 39"/>
            <p:cNvSpPr>
              <a:spLocks noChangeArrowheads="1"/>
            </p:cNvSpPr>
            <p:nvPr/>
          </p:nvSpPr>
          <p:spPr bwMode="auto">
            <a:xfrm rot="-9300634">
              <a:off x="2190" y="3977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5" name="AutoShape 40"/>
            <p:cNvSpPr>
              <a:spLocks noChangeArrowheads="1"/>
            </p:cNvSpPr>
            <p:nvPr/>
          </p:nvSpPr>
          <p:spPr bwMode="auto">
            <a:xfrm rot="-9300634">
              <a:off x="2202" y="4084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6" name="AutoShape 42"/>
            <p:cNvSpPr>
              <a:spLocks noChangeArrowheads="1"/>
            </p:cNvSpPr>
            <p:nvPr/>
          </p:nvSpPr>
          <p:spPr bwMode="auto">
            <a:xfrm rot="2498013">
              <a:off x="2621" y="2641"/>
              <a:ext cx="172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7" name="AutoShape 43"/>
            <p:cNvSpPr>
              <a:spLocks noChangeArrowheads="1"/>
            </p:cNvSpPr>
            <p:nvPr/>
          </p:nvSpPr>
          <p:spPr bwMode="auto">
            <a:xfrm rot="2498013">
              <a:off x="2726" y="2606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8" name="AutoShape 45"/>
            <p:cNvSpPr>
              <a:spLocks noChangeArrowheads="1"/>
            </p:cNvSpPr>
            <p:nvPr/>
          </p:nvSpPr>
          <p:spPr bwMode="auto">
            <a:xfrm rot="2554829">
              <a:off x="2966" y="2987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9" name="AutoShape 46"/>
            <p:cNvSpPr>
              <a:spLocks noChangeArrowheads="1"/>
            </p:cNvSpPr>
            <p:nvPr/>
          </p:nvSpPr>
          <p:spPr bwMode="auto">
            <a:xfrm rot="2554829">
              <a:off x="3072" y="29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0" name="AutoShape 51"/>
            <p:cNvSpPr>
              <a:spLocks noChangeArrowheads="1"/>
            </p:cNvSpPr>
            <p:nvPr/>
          </p:nvSpPr>
          <p:spPr bwMode="auto">
            <a:xfrm rot="3499058">
              <a:off x="3079" y="3185"/>
              <a:ext cx="173" cy="172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1" name="AutoShape 52"/>
            <p:cNvSpPr>
              <a:spLocks noChangeArrowheads="1"/>
            </p:cNvSpPr>
            <p:nvPr/>
          </p:nvSpPr>
          <p:spPr bwMode="auto">
            <a:xfrm rot="3499058">
              <a:off x="3200" y="3168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2" name="Oval 53"/>
            <p:cNvSpPr>
              <a:spLocks noChangeArrowheads="1"/>
            </p:cNvSpPr>
            <p:nvPr/>
          </p:nvSpPr>
          <p:spPr bwMode="auto">
            <a:xfrm rot="1914836">
              <a:off x="1276" y="2614"/>
              <a:ext cx="2015" cy="1381"/>
            </a:xfrm>
            <a:prstGeom prst="ellipse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3" name="AutoShape 54"/>
            <p:cNvSpPr>
              <a:spLocks noChangeArrowheads="1"/>
            </p:cNvSpPr>
            <p:nvPr/>
          </p:nvSpPr>
          <p:spPr bwMode="auto">
            <a:xfrm>
              <a:off x="2640" y="3111"/>
              <a:ext cx="76" cy="11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4" name="AutoShape 55"/>
            <p:cNvSpPr>
              <a:spLocks noChangeArrowheads="1"/>
            </p:cNvSpPr>
            <p:nvPr/>
          </p:nvSpPr>
          <p:spPr bwMode="auto">
            <a:xfrm>
              <a:off x="2524" y="3169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5" name="AutoShape 56"/>
            <p:cNvSpPr>
              <a:spLocks noChangeArrowheads="1"/>
            </p:cNvSpPr>
            <p:nvPr/>
          </p:nvSpPr>
          <p:spPr bwMode="auto">
            <a:xfrm rot="16200000" flipH="1">
              <a:off x="2083" y="35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6" name="AutoShape 57"/>
            <p:cNvSpPr>
              <a:spLocks noChangeArrowheads="1"/>
            </p:cNvSpPr>
            <p:nvPr/>
          </p:nvSpPr>
          <p:spPr bwMode="auto">
            <a:xfrm rot="-5400000">
              <a:off x="2717" y="2919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7" name="AutoShape 58"/>
            <p:cNvSpPr>
              <a:spLocks noChangeArrowheads="1"/>
            </p:cNvSpPr>
            <p:nvPr/>
          </p:nvSpPr>
          <p:spPr bwMode="auto">
            <a:xfrm>
              <a:off x="2812" y="339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8" name="AutoShape 59"/>
            <p:cNvSpPr>
              <a:spLocks noChangeArrowheads="1"/>
            </p:cNvSpPr>
            <p:nvPr/>
          </p:nvSpPr>
          <p:spPr bwMode="auto">
            <a:xfrm>
              <a:off x="2237" y="3745"/>
              <a:ext cx="76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99" name="AutoShape 60"/>
            <p:cNvSpPr>
              <a:spLocks noChangeArrowheads="1"/>
            </p:cNvSpPr>
            <p:nvPr/>
          </p:nvSpPr>
          <p:spPr bwMode="auto">
            <a:xfrm rot="16200000" flipV="1">
              <a:off x="2438" y="2967"/>
              <a:ext cx="58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0" name="Oval 61"/>
            <p:cNvSpPr>
              <a:spLocks noChangeArrowheads="1"/>
            </p:cNvSpPr>
            <p:nvPr/>
          </p:nvSpPr>
          <p:spPr bwMode="auto">
            <a:xfrm rot="-1199183">
              <a:off x="1546" y="2823"/>
              <a:ext cx="576" cy="450"/>
            </a:xfrm>
            <a:prstGeom prst="ellipse">
              <a:avLst/>
            </a:prstGeom>
            <a:solidFill>
              <a:srgbClr val="673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1" name="AutoShape 62"/>
            <p:cNvSpPr>
              <a:spLocks noChangeArrowheads="1"/>
            </p:cNvSpPr>
            <p:nvPr/>
          </p:nvSpPr>
          <p:spPr bwMode="auto">
            <a:xfrm rot="16200000" flipH="1">
              <a:off x="2141" y="326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2" name="AutoShape 63"/>
            <p:cNvSpPr>
              <a:spLocks noChangeArrowheads="1"/>
            </p:cNvSpPr>
            <p:nvPr/>
          </p:nvSpPr>
          <p:spPr bwMode="auto">
            <a:xfrm rot="16200000" flipH="1">
              <a:off x="2429" y="3610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3" name="AutoShape 64"/>
            <p:cNvSpPr>
              <a:spLocks noChangeArrowheads="1"/>
            </p:cNvSpPr>
            <p:nvPr/>
          </p:nvSpPr>
          <p:spPr bwMode="auto">
            <a:xfrm>
              <a:off x="2755" y="374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4" name="AutoShape 65"/>
            <p:cNvSpPr>
              <a:spLocks noChangeArrowheads="1"/>
            </p:cNvSpPr>
            <p:nvPr/>
          </p:nvSpPr>
          <p:spPr bwMode="auto">
            <a:xfrm>
              <a:off x="2294" y="3284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5" name="AutoShape 66"/>
            <p:cNvSpPr>
              <a:spLocks noChangeArrowheads="1"/>
            </p:cNvSpPr>
            <p:nvPr/>
          </p:nvSpPr>
          <p:spPr bwMode="auto">
            <a:xfrm>
              <a:off x="1891" y="3514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6" name="AutoShape 67"/>
            <p:cNvSpPr>
              <a:spLocks noChangeArrowheads="1"/>
            </p:cNvSpPr>
            <p:nvPr/>
          </p:nvSpPr>
          <p:spPr bwMode="auto">
            <a:xfrm rot="5400000">
              <a:off x="2659" y="35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7" name="AutoShape 68"/>
            <p:cNvSpPr>
              <a:spLocks noChangeArrowheads="1"/>
            </p:cNvSpPr>
            <p:nvPr/>
          </p:nvSpPr>
          <p:spPr bwMode="auto">
            <a:xfrm flipV="1">
              <a:off x="2370" y="2823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8" name="AutoShape 69"/>
            <p:cNvSpPr>
              <a:spLocks noChangeArrowheads="1"/>
            </p:cNvSpPr>
            <p:nvPr/>
          </p:nvSpPr>
          <p:spPr bwMode="auto">
            <a:xfrm flipV="1">
              <a:off x="2255" y="2766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09" name="AutoShape 70"/>
            <p:cNvSpPr>
              <a:spLocks noChangeArrowheads="1"/>
            </p:cNvSpPr>
            <p:nvPr/>
          </p:nvSpPr>
          <p:spPr bwMode="auto">
            <a:xfrm flipV="1">
              <a:off x="2197" y="293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0" name="AutoShape 71"/>
            <p:cNvSpPr>
              <a:spLocks noChangeArrowheads="1"/>
            </p:cNvSpPr>
            <p:nvPr/>
          </p:nvSpPr>
          <p:spPr bwMode="auto">
            <a:xfrm flipV="1">
              <a:off x="2312" y="293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1" name="Oval 76"/>
            <p:cNvSpPr>
              <a:spLocks noChangeArrowheads="1"/>
            </p:cNvSpPr>
            <p:nvPr/>
          </p:nvSpPr>
          <p:spPr bwMode="auto">
            <a:xfrm rot="2254818">
              <a:off x="1407" y="2627"/>
              <a:ext cx="230" cy="1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2" name="AutoShape 78"/>
            <p:cNvSpPr>
              <a:spLocks noChangeArrowheads="1"/>
            </p:cNvSpPr>
            <p:nvPr/>
          </p:nvSpPr>
          <p:spPr bwMode="auto">
            <a:xfrm rot="3499058">
              <a:off x="1652" y="3358"/>
              <a:ext cx="172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3" name="AutoShape 79"/>
            <p:cNvSpPr>
              <a:spLocks noChangeArrowheads="1"/>
            </p:cNvSpPr>
            <p:nvPr/>
          </p:nvSpPr>
          <p:spPr bwMode="auto">
            <a:xfrm rot="3499058">
              <a:off x="2111" y="3072"/>
              <a:ext cx="173" cy="172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4" name="AutoShape 80"/>
            <p:cNvSpPr>
              <a:spLocks noChangeArrowheads="1"/>
            </p:cNvSpPr>
            <p:nvPr/>
          </p:nvSpPr>
          <p:spPr bwMode="auto">
            <a:xfrm rot="3499058">
              <a:off x="2458" y="3358"/>
              <a:ext cx="172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5" name="AutoShape 81"/>
            <p:cNvSpPr>
              <a:spLocks noChangeArrowheads="1"/>
            </p:cNvSpPr>
            <p:nvPr/>
          </p:nvSpPr>
          <p:spPr bwMode="auto">
            <a:xfrm rot="3499058">
              <a:off x="2860" y="3589"/>
              <a:ext cx="173" cy="17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16" name="Freeform 83"/>
            <p:cNvSpPr>
              <a:spLocks/>
            </p:cNvSpPr>
            <p:nvPr/>
          </p:nvSpPr>
          <p:spPr bwMode="auto">
            <a:xfrm>
              <a:off x="1651" y="2898"/>
              <a:ext cx="197" cy="204"/>
            </a:xfrm>
            <a:custGeom>
              <a:avLst/>
              <a:gdLst>
                <a:gd name="T0" fmla="*/ 285 w 164"/>
                <a:gd name="T1" fmla="*/ 8 h 170"/>
                <a:gd name="T2" fmla="*/ 199 w 164"/>
                <a:gd name="T3" fmla="*/ 23 h 170"/>
                <a:gd name="T4" fmla="*/ 214 w 164"/>
                <a:gd name="T5" fmla="*/ 94 h 170"/>
                <a:gd name="T6" fmla="*/ 143 w 164"/>
                <a:gd name="T7" fmla="*/ 137 h 170"/>
                <a:gd name="T8" fmla="*/ 114 w 164"/>
                <a:gd name="T9" fmla="*/ 166 h 170"/>
                <a:gd name="T10" fmla="*/ 99 w 164"/>
                <a:gd name="T11" fmla="*/ 236 h 170"/>
                <a:gd name="T12" fmla="*/ 14 w 164"/>
                <a:gd name="T13" fmla="*/ 265 h 170"/>
                <a:gd name="T14" fmla="*/ 0 w 164"/>
                <a:gd name="T15" fmla="*/ 29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7" name="Freeform 84"/>
            <p:cNvSpPr>
              <a:spLocks/>
            </p:cNvSpPr>
            <p:nvPr/>
          </p:nvSpPr>
          <p:spPr bwMode="auto">
            <a:xfrm rot="15370908" flipV="1">
              <a:off x="1662" y="2928"/>
              <a:ext cx="196" cy="204"/>
            </a:xfrm>
            <a:custGeom>
              <a:avLst/>
              <a:gdLst>
                <a:gd name="T0" fmla="*/ 280 w 164"/>
                <a:gd name="T1" fmla="*/ 8 h 170"/>
                <a:gd name="T2" fmla="*/ 196 w 164"/>
                <a:gd name="T3" fmla="*/ 23 h 170"/>
                <a:gd name="T4" fmla="*/ 210 w 164"/>
                <a:gd name="T5" fmla="*/ 94 h 170"/>
                <a:gd name="T6" fmla="*/ 140 w 164"/>
                <a:gd name="T7" fmla="*/ 137 h 170"/>
                <a:gd name="T8" fmla="*/ 112 w 164"/>
                <a:gd name="T9" fmla="*/ 166 h 170"/>
                <a:gd name="T10" fmla="*/ 97 w 164"/>
                <a:gd name="T11" fmla="*/ 236 h 170"/>
                <a:gd name="T12" fmla="*/ 14 w 164"/>
                <a:gd name="T13" fmla="*/ 265 h 170"/>
                <a:gd name="T14" fmla="*/ 0 w 164"/>
                <a:gd name="T15" fmla="*/ 29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8" name="Freeform 85"/>
            <p:cNvSpPr>
              <a:spLocks/>
            </p:cNvSpPr>
            <p:nvPr/>
          </p:nvSpPr>
          <p:spPr bwMode="auto">
            <a:xfrm>
              <a:off x="1824" y="3013"/>
              <a:ext cx="196" cy="204"/>
            </a:xfrm>
            <a:custGeom>
              <a:avLst/>
              <a:gdLst>
                <a:gd name="T0" fmla="*/ 280 w 164"/>
                <a:gd name="T1" fmla="*/ 8 h 170"/>
                <a:gd name="T2" fmla="*/ 196 w 164"/>
                <a:gd name="T3" fmla="*/ 23 h 170"/>
                <a:gd name="T4" fmla="*/ 210 w 164"/>
                <a:gd name="T5" fmla="*/ 94 h 170"/>
                <a:gd name="T6" fmla="*/ 140 w 164"/>
                <a:gd name="T7" fmla="*/ 137 h 170"/>
                <a:gd name="T8" fmla="*/ 112 w 164"/>
                <a:gd name="T9" fmla="*/ 166 h 170"/>
                <a:gd name="T10" fmla="*/ 97 w 164"/>
                <a:gd name="T11" fmla="*/ 236 h 170"/>
                <a:gd name="T12" fmla="*/ 14 w 164"/>
                <a:gd name="T13" fmla="*/ 265 h 170"/>
                <a:gd name="T14" fmla="*/ 0 w 164"/>
                <a:gd name="T15" fmla="*/ 29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9" name="Oval 100"/>
            <p:cNvSpPr>
              <a:spLocks noChangeArrowheads="1"/>
            </p:cNvSpPr>
            <p:nvPr/>
          </p:nvSpPr>
          <p:spPr bwMode="auto">
            <a:xfrm rot="2254818">
              <a:off x="1891" y="2625"/>
              <a:ext cx="230" cy="1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20" name="Oval 101"/>
            <p:cNvSpPr>
              <a:spLocks noChangeArrowheads="1"/>
            </p:cNvSpPr>
            <p:nvPr/>
          </p:nvSpPr>
          <p:spPr bwMode="auto">
            <a:xfrm rot="2254818">
              <a:off x="2375" y="3789"/>
              <a:ext cx="230" cy="1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21" name="Oval 102"/>
            <p:cNvSpPr>
              <a:spLocks noChangeArrowheads="1"/>
            </p:cNvSpPr>
            <p:nvPr/>
          </p:nvSpPr>
          <p:spPr bwMode="auto">
            <a:xfrm rot="2254818">
              <a:off x="2759" y="3180"/>
              <a:ext cx="230" cy="1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22" name="Freeform 126"/>
            <p:cNvSpPr>
              <a:spLocks/>
            </p:cNvSpPr>
            <p:nvPr/>
          </p:nvSpPr>
          <p:spPr bwMode="auto">
            <a:xfrm>
              <a:off x="1958" y="2634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3" name="Freeform 127"/>
            <p:cNvSpPr>
              <a:spLocks/>
            </p:cNvSpPr>
            <p:nvPr/>
          </p:nvSpPr>
          <p:spPr bwMode="auto">
            <a:xfrm>
              <a:off x="1474" y="2631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4" name="Freeform 128"/>
            <p:cNvSpPr>
              <a:spLocks/>
            </p:cNvSpPr>
            <p:nvPr/>
          </p:nvSpPr>
          <p:spPr bwMode="auto">
            <a:xfrm>
              <a:off x="2825" y="3190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5" name="Freeform 129"/>
            <p:cNvSpPr>
              <a:spLocks/>
            </p:cNvSpPr>
            <p:nvPr/>
          </p:nvSpPr>
          <p:spPr bwMode="auto">
            <a:xfrm>
              <a:off x="2432" y="3798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1354137" y="5241926"/>
            <a:ext cx="1949450" cy="1527175"/>
            <a:chOff x="-169863" y="5241925"/>
            <a:chExt cx="1949450" cy="1527175"/>
          </a:xfrm>
        </p:grpSpPr>
        <p:grpSp>
          <p:nvGrpSpPr>
            <p:cNvPr id="57354" name="Group 132"/>
            <p:cNvGrpSpPr>
              <a:grpSpLocks/>
            </p:cNvGrpSpPr>
            <p:nvPr/>
          </p:nvGrpSpPr>
          <p:grpSpPr bwMode="auto">
            <a:xfrm>
              <a:off x="-169863" y="5241925"/>
              <a:ext cx="1949450" cy="1527175"/>
              <a:chOff x="-107" y="3302"/>
              <a:chExt cx="1228" cy="962"/>
            </a:xfrm>
          </p:grpSpPr>
          <p:sp>
            <p:nvSpPr>
              <p:cNvPr id="57359" name="Rectangle 120"/>
              <p:cNvSpPr>
                <a:spLocks noChangeArrowheads="1"/>
              </p:cNvSpPr>
              <p:nvPr/>
            </p:nvSpPr>
            <p:spPr bwMode="auto">
              <a:xfrm>
                <a:off x="32" y="3302"/>
                <a:ext cx="949" cy="96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60" name="Text Box 123"/>
              <p:cNvSpPr txBox="1">
                <a:spLocks noChangeArrowheads="1"/>
              </p:cNvSpPr>
              <p:nvPr/>
            </p:nvSpPr>
            <p:spPr bwMode="auto">
              <a:xfrm>
                <a:off x="-107" y="3306"/>
                <a:ext cx="122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3200">
                    <a:solidFill>
                      <a:srgbClr val="000000"/>
                    </a:solidFill>
                    <a:latin typeface="Rosewood Fill" charset="0"/>
                  </a:rPr>
                  <a:t>WANTED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7361" name="Group 131"/>
              <p:cNvGrpSpPr>
                <a:grpSpLocks/>
              </p:cNvGrpSpPr>
              <p:nvPr/>
            </p:nvGrpSpPr>
            <p:grpSpPr bwMode="auto">
              <a:xfrm>
                <a:off x="212" y="3724"/>
                <a:ext cx="532" cy="398"/>
                <a:chOff x="212" y="3724"/>
                <a:chExt cx="532" cy="398"/>
              </a:xfrm>
            </p:grpSpPr>
            <p:sp>
              <p:nvSpPr>
                <p:cNvPr id="57362" name="Oval 116"/>
                <p:cNvSpPr>
                  <a:spLocks noChangeArrowheads="1"/>
                </p:cNvSpPr>
                <p:nvPr/>
              </p:nvSpPr>
              <p:spPr bwMode="auto">
                <a:xfrm rot="2254818">
                  <a:off x="212" y="3724"/>
                  <a:ext cx="532" cy="398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363" name="Freeform 130"/>
                <p:cNvSpPr>
                  <a:spLocks/>
                </p:cNvSpPr>
                <p:nvPr/>
              </p:nvSpPr>
              <p:spPr bwMode="auto">
                <a:xfrm>
                  <a:off x="348" y="3769"/>
                  <a:ext cx="271" cy="268"/>
                </a:xfrm>
                <a:custGeom>
                  <a:avLst/>
                  <a:gdLst>
                    <a:gd name="T0" fmla="*/ 101 w 126"/>
                    <a:gd name="T1" fmla="*/ 0 h 177"/>
                    <a:gd name="T2" fmla="*/ 338 w 126"/>
                    <a:gd name="T3" fmla="*/ 298 h 177"/>
                    <a:gd name="T4" fmla="*/ 675 w 126"/>
                    <a:gd name="T5" fmla="*/ 548 h 177"/>
                    <a:gd name="T6" fmla="*/ 953 w 126"/>
                    <a:gd name="T7" fmla="*/ 615 h 177"/>
                    <a:gd name="T8" fmla="*/ 1004 w 126"/>
                    <a:gd name="T9" fmla="*/ 447 h 177"/>
                    <a:gd name="T10" fmla="*/ 815 w 126"/>
                    <a:gd name="T11" fmla="*/ 268 h 177"/>
                    <a:gd name="T12" fmla="*/ 527 w 126"/>
                    <a:gd name="T13" fmla="*/ 201 h 177"/>
                    <a:gd name="T14" fmla="*/ 389 w 126"/>
                    <a:gd name="T15" fmla="*/ 35 h 177"/>
                    <a:gd name="T16" fmla="*/ 101 w 126"/>
                    <a:gd name="T17" fmla="*/ 0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"/>
                    <a:gd name="T28" fmla="*/ 0 h 177"/>
                    <a:gd name="T29" fmla="*/ 126 w 126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" h="177">
                      <a:moveTo>
                        <a:pt x="10" y="0"/>
                      </a:moveTo>
                      <a:cubicBezTo>
                        <a:pt x="12" y="29"/>
                        <a:pt x="0" y="76"/>
                        <a:pt x="34" y="86"/>
                      </a:cubicBezTo>
                      <a:cubicBezTo>
                        <a:pt x="68" y="110"/>
                        <a:pt x="51" y="139"/>
                        <a:pt x="68" y="158"/>
                      </a:cubicBezTo>
                      <a:cubicBezTo>
                        <a:pt x="75" y="166"/>
                        <a:pt x="96" y="177"/>
                        <a:pt x="96" y="177"/>
                      </a:cubicBezTo>
                      <a:cubicBezTo>
                        <a:pt x="126" y="168"/>
                        <a:pt x="124" y="145"/>
                        <a:pt x="101" y="129"/>
                      </a:cubicBezTo>
                      <a:cubicBezTo>
                        <a:pt x="89" y="111"/>
                        <a:pt x="91" y="93"/>
                        <a:pt x="82" y="77"/>
                      </a:cubicBezTo>
                      <a:cubicBezTo>
                        <a:pt x="80" y="73"/>
                        <a:pt x="55" y="59"/>
                        <a:pt x="53" y="58"/>
                      </a:cubicBezTo>
                      <a:cubicBezTo>
                        <a:pt x="49" y="46"/>
                        <a:pt x="48" y="18"/>
                        <a:pt x="39" y="10"/>
                      </a:cubicBezTo>
                      <a:cubicBezTo>
                        <a:pt x="31" y="2"/>
                        <a:pt x="19" y="3"/>
                        <a:pt x="1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7355" name="AutoShape 13"/>
            <p:cNvSpPr>
              <a:spLocks noChangeArrowheads="1"/>
            </p:cNvSpPr>
            <p:nvPr/>
          </p:nvSpPr>
          <p:spPr bwMode="auto">
            <a:xfrm rot="789218">
              <a:off x="1342421" y="588392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6" name="AutoShape 13"/>
            <p:cNvSpPr>
              <a:spLocks noChangeArrowheads="1"/>
            </p:cNvSpPr>
            <p:nvPr/>
          </p:nvSpPr>
          <p:spPr bwMode="auto">
            <a:xfrm rot="20810782" flipH="1">
              <a:off x="1301885" y="635677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7" name="AutoShape 13"/>
            <p:cNvSpPr>
              <a:spLocks noChangeArrowheads="1"/>
            </p:cNvSpPr>
            <p:nvPr/>
          </p:nvSpPr>
          <p:spPr bwMode="auto">
            <a:xfrm rot="789218">
              <a:off x="220954" y="643783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8" name="AutoShape 13"/>
            <p:cNvSpPr>
              <a:spLocks noChangeArrowheads="1"/>
            </p:cNvSpPr>
            <p:nvPr/>
          </p:nvSpPr>
          <p:spPr bwMode="auto">
            <a:xfrm rot="20810782" flipH="1">
              <a:off x="166906" y="5856907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5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9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 bldLvl="5" autoUpdateAnimBg="0"/>
      <p:bldP spid="459853" grpId="0" animBg="1" autoUpdateAnimBg="0"/>
      <p:bldP spid="45986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985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 cells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Attack, learn &amp; remember pathogens hiding in infected cells</a:t>
            </a:r>
          </a:p>
          <a:p>
            <a:pPr lvl="1" indent="-287338"/>
            <a:r>
              <a:rPr lang="en-US" altLang="en-US">
                <a:ea typeface="ＭＳ Ｐゴシック" panose="020B0600070205080204" pitchFamily="34" charset="-128"/>
              </a:rPr>
              <a:t>recognize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antigen fragments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indent="-287338"/>
            <a:r>
              <a:rPr lang="en-US" altLang="en-US">
                <a:ea typeface="ＭＳ Ｐゴシック" panose="020B0600070205080204" pitchFamily="34" charset="-128"/>
              </a:rPr>
              <a:t>also defend against “non-self” body cells</a:t>
            </a:r>
          </a:p>
          <a:p>
            <a:pPr marL="1085850" lvl="2"/>
            <a:r>
              <a:rPr lang="en-US" altLang="en-US">
                <a:ea typeface="ＭＳ Ｐゴシック" panose="020B0600070205080204" pitchFamily="34" charset="-128"/>
              </a:rPr>
              <a:t>cancer &amp; transplant cells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Types of T cells</a:t>
            </a:r>
          </a:p>
          <a:p>
            <a:pPr lvl="1" indent="-287338"/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helper T cells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1085850" lvl="2"/>
            <a:r>
              <a:rPr lang="en-US" altLang="en-US">
                <a:ea typeface="ＭＳ Ｐゴシック" panose="020B0600070205080204" pitchFamily="34" charset="-128"/>
              </a:rPr>
              <a:t>alerts rest of immune system</a:t>
            </a:r>
          </a:p>
          <a:p>
            <a:pPr lvl="1" indent="-287338"/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killer (cytotoxic) T cells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marL="1085850" lvl="2"/>
            <a:r>
              <a:rPr lang="en-US" altLang="en-US">
                <a:ea typeface="ＭＳ Ｐゴシック" panose="020B0600070205080204" pitchFamily="34" charset="-128"/>
              </a:rPr>
              <a:t>attack infected body cells</a:t>
            </a:r>
          </a:p>
          <a:p>
            <a:pPr lvl="1" indent="-287338"/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memory T cells</a:t>
            </a:r>
          </a:p>
          <a:p>
            <a:pPr marL="1085850" lvl="2"/>
            <a:r>
              <a:rPr lang="en-US" altLang="en-US">
                <a:ea typeface="ＭＳ Ｐゴシック" panose="020B0600070205080204" pitchFamily="34" charset="-128"/>
              </a:rPr>
              <a:t>long term immunity</a:t>
            </a:r>
            <a:endParaRPr lang="en-US" altLang="en-US" u="sng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9396" name="Picture 4" descr="1-2-5-3-5-2-2-0-0-0-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4" y="3235325"/>
            <a:ext cx="32591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245350" y="6470650"/>
            <a:ext cx="343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 b="1">
                <a:solidFill>
                  <a:srgbClr val="000000"/>
                </a:solidFill>
              </a:rPr>
              <a:t>T cell attacking cancer cell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1277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91"/>
          <p:cNvSpPr>
            <a:spLocks noChangeArrowheads="1"/>
          </p:cNvSpPr>
          <p:nvPr/>
        </p:nvSpPr>
        <p:spPr bwMode="auto">
          <a:xfrm>
            <a:off x="1524000" y="61722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3" name="Rectangle 381"/>
          <p:cNvSpPr>
            <a:spLocks noChangeArrowheads="1"/>
          </p:cNvSpPr>
          <p:nvPr/>
        </p:nvSpPr>
        <p:spPr bwMode="auto">
          <a:xfrm>
            <a:off x="8534400" y="61722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 cell response</a:t>
            </a:r>
          </a:p>
        </p:txBody>
      </p:sp>
      <p:sp>
        <p:nvSpPr>
          <p:cNvPr id="461041" name="AutoShape 241"/>
          <p:cNvSpPr>
            <a:spLocks noChangeArrowheads="1"/>
          </p:cNvSpPr>
          <p:nvPr/>
        </p:nvSpPr>
        <p:spPr bwMode="auto">
          <a:xfrm>
            <a:off x="5029200" y="3581400"/>
            <a:ext cx="12954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6" name="AutoShape 266"/>
          <p:cNvSpPr>
            <a:spLocks noChangeArrowheads="1"/>
          </p:cNvSpPr>
          <p:nvPr/>
        </p:nvSpPr>
        <p:spPr bwMode="auto">
          <a:xfrm rot="-1800000">
            <a:off x="7391400" y="2590800"/>
            <a:ext cx="12954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9" name="AutoShape 279"/>
          <p:cNvSpPr>
            <a:spLocks noChangeArrowheads="1"/>
          </p:cNvSpPr>
          <p:nvPr/>
        </p:nvSpPr>
        <p:spPr bwMode="auto">
          <a:xfrm rot="1775713">
            <a:off x="7389813" y="4648200"/>
            <a:ext cx="12954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8001000" y="3730626"/>
            <a:ext cx="2667000" cy="3127375"/>
            <a:chOff x="4080" y="2350"/>
            <a:chExt cx="1680" cy="1970"/>
          </a:xfrm>
        </p:grpSpPr>
        <p:sp>
          <p:nvSpPr>
            <p:cNvPr id="61790" name="Rectangle 281"/>
            <p:cNvSpPr>
              <a:spLocks noChangeArrowheads="1"/>
            </p:cNvSpPr>
            <p:nvPr/>
          </p:nvSpPr>
          <p:spPr bwMode="auto">
            <a:xfrm>
              <a:off x="4698" y="2350"/>
              <a:ext cx="1008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200" b="1" u="sng">
                  <a:solidFill>
                    <a:srgbClr val="CC0000"/>
                  </a:solidFill>
                </a:rPr>
                <a:t>stimulate</a:t>
              </a:r>
              <a:br>
                <a:rPr lang="en-US" altLang="en-US" sz="2200" b="1" u="sng">
                  <a:solidFill>
                    <a:srgbClr val="CC0000"/>
                  </a:solidFill>
                </a:rPr>
              </a:br>
              <a:r>
                <a:rPr lang="en-US" altLang="en-US" sz="2200" b="1" u="sng">
                  <a:solidFill>
                    <a:srgbClr val="CC0000"/>
                  </a:solidFill>
                </a:rPr>
                <a:t>B cells &amp;</a:t>
              </a:r>
              <a:br>
                <a:rPr lang="en-US" altLang="en-US" sz="2200" b="1" u="sng">
                  <a:solidFill>
                    <a:srgbClr val="CC0000"/>
                  </a:solidFill>
                </a:rPr>
              </a:br>
              <a:r>
                <a:rPr lang="en-US" altLang="en-US" sz="2200" b="1" u="sng">
                  <a:solidFill>
                    <a:srgbClr val="CC0000"/>
                  </a:solidFill>
                </a:rPr>
                <a:t>antibodies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61791" name="Group 382"/>
            <p:cNvGrpSpPr>
              <a:grpSpLocks/>
            </p:cNvGrpSpPr>
            <p:nvPr/>
          </p:nvGrpSpPr>
          <p:grpSpPr bwMode="auto">
            <a:xfrm>
              <a:off x="4080" y="2928"/>
              <a:ext cx="1680" cy="1392"/>
              <a:chOff x="4080" y="2928"/>
              <a:chExt cx="1680" cy="1392"/>
            </a:xfrm>
          </p:grpSpPr>
          <p:grpSp>
            <p:nvGrpSpPr>
              <p:cNvPr id="61792" name="Group 304"/>
              <p:cNvGrpSpPr>
                <a:grpSpLocks/>
              </p:cNvGrpSpPr>
              <p:nvPr/>
            </p:nvGrpSpPr>
            <p:grpSpPr bwMode="auto">
              <a:xfrm>
                <a:off x="4896" y="2928"/>
                <a:ext cx="720" cy="768"/>
                <a:chOff x="4656" y="240"/>
                <a:chExt cx="720" cy="768"/>
              </a:xfrm>
            </p:grpSpPr>
            <p:sp>
              <p:nvSpPr>
                <p:cNvPr id="61826" name="Rectangle 305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7" name="Rectangle 306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8" name="Rectangle 307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9" name="Rectangle 308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30" name="Rectangle 309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31" name="Rectangle 310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32" name="Rectangle 3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33" name="Rectangle 31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34" name="Oval 313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835" name="Oval 314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1793" name="Group 337"/>
              <p:cNvGrpSpPr>
                <a:grpSpLocks/>
              </p:cNvGrpSpPr>
              <p:nvPr/>
            </p:nvGrpSpPr>
            <p:grpSpPr bwMode="auto">
              <a:xfrm>
                <a:off x="5040" y="3552"/>
                <a:ext cx="720" cy="768"/>
                <a:chOff x="4656" y="240"/>
                <a:chExt cx="720" cy="768"/>
              </a:xfrm>
            </p:grpSpPr>
            <p:sp>
              <p:nvSpPr>
                <p:cNvPr id="61816" name="Rectangle 338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7" name="Rectangle 33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8" name="Rectangle 34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9" name="Rectangle 34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0" name="Rectangle 34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1" name="Rectangle 34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2" name="Rectangle 34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3" name="Rectangle 34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24" name="Oval 34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825" name="Oval 34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1794" name="Group 348"/>
              <p:cNvGrpSpPr>
                <a:grpSpLocks/>
              </p:cNvGrpSpPr>
              <p:nvPr/>
            </p:nvGrpSpPr>
            <p:grpSpPr bwMode="auto">
              <a:xfrm>
                <a:off x="4464" y="3552"/>
                <a:ext cx="720" cy="768"/>
                <a:chOff x="4656" y="240"/>
                <a:chExt cx="720" cy="768"/>
              </a:xfrm>
            </p:grpSpPr>
            <p:sp>
              <p:nvSpPr>
                <p:cNvPr id="61806" name="Rectangle 34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7" name="Rectangle 35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8" name="Rectangle 35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9" name="Rectangle 35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0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1" name="Rectangle 35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2" name="Rectangle 35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3" name="Rectangle 35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14" name="Oval 35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815" name="Oval 35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1795" name="Group 359"/>
              <p:cNvGrpSpPr>
                <a:grpSpLocks/>
              </p:cNvGrpSpPr>
              <p:nvPr/>
            </p:nvGrpSpPr>
            <p:grpSpPr bwMode="auto">
              <a:xfrm>
                <a:off x="4080" y="3168"/>
                <a:ext cx="720" cy="768"/>
                <a:chOff x="4656" y="240"/>
                <a:chExt cx="720" cy="768"/>
              </a:xfrm>
            </p:grpSpPr>
            <p:sp>
              <p:nvSpPr>
                <p:cNvPr id="61796" name="Rectangle 36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797" name="Rectangle 36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798" name="Rectangle 36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799" name="Rectangle 36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0" name="Rectangle 36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1" name="Rectangle 36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2" name="Rectangle 36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3" name="Rectangle 36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Y</a:t>
                  </a:r>
                  <a:endParaRPr lang="en-US" alt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804" name="Oval 36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805" name="Oval 36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8" name="Group 383"/>
          <p:cNvGrpSpPr>
            <a:grpSpLocks/>
          </p:cNvGrpSpPr>
          <p:nvPr/>
        </p:nvGrpSpPr>
        <p:grpSpPr bwMode="auto">
          <a:xfrm>
            <a:off x="6705600" y="5638800"/>
            <a:ext cx="1828800" cy="1219200"/>
            <a:chOff x="3264" y="3552"/>
            <a:chExt cx="1152" cy="768"/>
          </a:xfrm>
        </p:grpSpPr>
        <p:sp>
          <p:nvSpPr>
            <p:cNvPr id="61782" name="Rectangle 371"/>
            <p:cNvSpPr>
              <a:spLocks noChangeArrowheads="1"/>
            </p:cNvSpPr>
            <p:nvPr/>
          </p:nvSpPr>
          <p:spPr bwMode="auto">
            <a:xfrm rot="-8100000">
              <a:off x="4150" y="405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3" name="Rectangle 372"/>
            <p:cNvSpPr>
              <a:spLocks noChangeArrowheads="1"/>
            </p:cNvSpPr>
            <p:nvPr/>
          </p:nvSpPr>
          <p:spPr bwMode="auto">
            <a:xfrm rot="2700000">
              <a:off x="4006" y="39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4" name="Rectangle 373"/>
            <p:cNvSpPr>
              <a:spLocks noChangeArrowheads="1"/>
            </p:cNvSpPr>
            <p:nvPr/>
          </p:nvSpPr>
          <p:spPr bwMode="auto">
            <a:xfrm rot="8100000">
              <a:off x="3552" y="403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5" name="Rectangle 374"/>
            <p:cNvSpPr>
              <a:spLocks noChangeArrowheads="1"/>
            </p:cNvSpPr>
            <p:nvPr/>
          </p:nvSpPr>
          <p:spPr bwMode="auto">
            <a:xfrm rot="-2700000">
              <a:off x="3264" y="403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6" name="Rectangle 375"/>
            <p:cNvSpPr>
              <a:spLocks noChangeArrowheads="1"/>
            </p:cNvSpPr>
            <p:nvPr/>
          </p:nvSpPr>
          <p:spPr bwMode="auto">
            <a:xfrm>
              <a:off x="3504" y="38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7" name="Rectangle 376"/>
            <p:cNvSpPr>
              <a:spLocks noChangeArrowheads="1"/>
            </p:cNvSpPr>
            <p:nvPr/>
          </p:nvSpPr>
          <p:spPr bwMode="auto">
            <a:xfrm flipV="1">
              <a:off x="3648" y="355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8" name="Rectangle 377"/>
            <p:cNvSpPr>
              <a:spLocks noChangeArrowheads="1"/>
            </p:cNvSpPr>
            <p:nvPr/>
          </p:nvSpPr>
          <p:spPr bwMode="auto">
            <a:xfrm rot="5400000" flipV="1">
              <a:off x="3718" y="391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61789" name="Rectangle 378"/>
            <p:cNvSpPr>
              <a:spLocks noChangeArrowheads="1"/>
            </p:cNvSpPr>
            <p:nvPr/>
          </p:nvSpPr>
          <p:spPr bwMode="auto">
            <a:xfrm rot="-5400000" flipH="1" flipV="1">
              <a:off x="3814" y="367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CC0000"/>
                  </a:solidFill>
                </a:rPr>
                <a:t>Y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Group 389"/>
          <p:cNvGrpSpPr>
            <a:grpSpLocks/>
          </p:cNvGrpSpPr>
          <p:nvPr/>
        </p:nvGrpSpPr>
        <p:grpSpPr bwMode="auto">
          <a:xfrm>
            <a:off x="8531227" y="1066800"/>
            <a:ext cx="2078038" cy="2078038"/>
            <a:chOff x="4414" y="672"/>
            <a:chExt cx="1309" cy="1309"/>
          </a:xfrm>
        </p:grpSpPr>
        <p:grpSp>
          <p:nvGrpSpPr>
            <p:cNvPr id="61774" name="Group 388"/>
            <p:cNvGrpSpPr>
              <a:grpSpLocks/>
            </p:cNvGrpSpPr>
            <p:nvPr/>
          </p:nvGrpSpPr>
          <p:grpSpPr bwMode="auto">
            <a:xfrm>
              <a:off x="4414" y="672"/>
              <a:ext cx="1010" cy="861"/>
              <a:chOff x="4414" y="672"/>
              <a:chExt cx="1010" cy="861"/>
            </a:xfrm>
          </p:grpSpPr>
          <p:sp>
            <p:nvSpPr>
              <p:cNvPr id="61776" name="AutoShape 278"/>
              <p:cNvSpPr>
                <a:spLocks noChangeArrowheads="1"/>
              </p:cNvSpPr>
              <p:nvPr/>
            </p:nvSpPr>
            <p:spPr bwMode="auto">
              <a:xfrm rot="-4367175">
                <a:off x="4920" y="79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77" name="AutoShape 277"/>
              <p:cNvSpPr>
                <a:spLocks noChangeArrowheads="1"/>
              </p:cNvSpPr>
              <p:nvPr/>
            </p:nvSpPr>
            <p:spPr bwMode="auto">
              <a:xfrm rot="-1896273">
                <a:off x="5040" y="91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78" name="AutoShape 276"/>
              <p:cNvSpPr>
                <a:spLocks noChangeArrowheads="1"/>
              </p:cNvSpPr>
              <p:nvPr/>
            </p:nvSpPr>
            <p:spPr bwMode="auto">
              <a:xfrm>
                <a:off x="5088" y="1104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1779" name="Group 387"/>
              <p:cNvGrpSpPr>
                <a:grpSpLocks/>
              </p:cNvGrpSpPr>
              <p:nvPr/>
            </p:nvGrpSpPr>
            <p:grpSpPr bwMode="auto">
              <a:xfrm>
                <a:off x="4414" y="864"/>
                <a:ext cx="855" cy="669"/>
                <a:chOff x="4414" y="864"/>
                <a:chExt cx="855" cy="669"/>
              </a:xfrm>
            </p:grpSpPr>
            <p:sp>
              <p:nvSpPr>
                <p:cNvPr id="61780" name="Oval 272"/>
                <p:cNvSpPr>
                  <a:spLocks noChangeArrowheads="1"/>
                </p:cNvSpPr>
                <p:nvPr/>
              </p:nvSpPr>
              <p:spPr bwMode="auto">
                <a:xfrm rot="9600817">
                  <a:off x="4414" y="864"/>
                  <a:ext cx="855" cy="66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81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4550" y="1006"/>
                  <a:ext cx="572" cy="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en-US" sz="2200" b="1">
                      <a:solidFill>
                        <a:schemeClr val="bg1"/>
                      </a:solidFill>
                    </a:rPr>
                    <a:t>killer</a:t>
                  </a:r>
                  <a:br>
                    <a:rPr lang="en-US" altLang="en-US" sz="2200" b="1">
                      <a:solidFill>
                        <a:schemeClr val="bg1"/>
                      </a:solidFill>
                    </a:rPr>
                  </a:br>
                  <a:r>
                    <a:rPr lang="en-US" altLang="en-US" sz="2200" b="1">
                      <a:solidFill>
                        <a:schemeClr val="bg1"/>
                      </a:solidFill>
                    </a:rPr>
                    <a:t>T cell</a:t>
                  </a:r>
                  <a:endParaRPr lang="en-US" altLang="en-US" sz="22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61775" name="Rectangle 385"/>
            <p:cNvSpPr>
              <a:spLocks noChangeArrowheads="1"/>
            </p:cNvSpPr>
            <p:nvPr/>
          </p:nvSpPr>
          <p:spPr bwMode="auto">
            <a:xfrm>
              <a:off x="4588" y="1582"/>
              <a:ext cx="1135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200" b="1" u="sng">
                  <a:solidFill>
                    <a:srgbClr val="CC0000"/>
                  </a:solidFill>
                </a:rPr>
                <a:t>activate</a:t>
              </a:r>
              <a:br>
                <a:rPr lang="en-US" altLang="en-US" sz="2200" b="1" u="sng">
                  <a:solidFill>
                    <a:srgbClr val="CC0000"/>
                  </a:solidFill>
                </a:rPr>
              </a:br>
              <a:r>
                <a:rPr lang="en-US" altLang="en-US" sz="2200" b="1" u="sng">
                  <a:solidFill>
                    <a:srgbClr val="CC0000"/>
                  </a:solidFill>
                </a:rPr>
                <a:t>killer T cells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61190" name="Text Box 390"/>
          <p:cNvSpPr txBox="1">
            <a:spLocks noChangeArrowheads="1"/>
          </p:cNvSpPr>
          <p:nvPr/>
        </p:nvSpPr>
        <p:spPr bwMode="auto">
          <a:xfrm>
            <a:off x="1793875" y="3987801"/>
            <a:ext cx="488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b="1">
                <a:solidFill>
                  <a:srgbClr val="0F116A"/>
                </a:solidFill>
              </a:rPr>
              <a:t>or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61193" name="Rectangle 393"/>
          <p:cNvSpPr>
            <a:spLocks noChangeArrowheads="1"/>
          </p:cNvSpPr>
          <p:nvPr/>
        </p:nvSpPr>
        <p:spPr bwMode="auto">
          <a:xfrm>
            <a:off x="4495800" y="3352801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interleukin 1</a:t>
            </a:r>
          </a:p>
        </p:txBody>
      </p:sp>
      <p:sp>
        <p:nvSpPr>
          <p:cNvPr id="461194" name="Rectangle 394"/>
          <p:cNvSpPr>
            <a:spLocks noChangeArrowheads="1"/>
          </p:cNvSpPr>
          <p:nvPr/>
        </p:nvSpPr>
        <p:spPr bwMode="auto">
          <a:xfrm rot="1750064">
            <a:off x="7467600" y="4419601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interleukin 2</a:t>
            </a:r>
          </a:p>
        </p:txBody>
      </p:sp>
      <p:sp>
        <p:nvSpPr>
          <p:cNvPr id="461195" name="Rectangle 395"/>
          <p:cNvSpPr>
            <a:spLocks noChangeArrowheads="1"/>
          </p:cNvSpPr>
          <p:nvPr/>
        </p:nvSpPr>
        <p:spPr bwMode="auto">
          <a:xfrm rot="-1771631">
            <a:off x="7162800" y="2286001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interleukin 2</a:t>
            </a:r>
          </a:p>
        </p:txBody>
      </p:sp>
      <p:grpSp>
        <p:nvGrpSpPr>
          <p:cNvPr id="12" name="Group 421"/>
          <p:cNvGrpSpPr>
            <a:grpSpLocks/>
          </p:cNvGrpSpPr>
          <p:nvPr/>
        </p:nvGrpSpPr>
        <p:grpSpPr bwMode="auto">
          <a:xfrm>
            <a:off x="4378325" y="2314576"/>
            <a:ext cx="1212850" cy="893763"/>
            <a:chOff x="4723" y="2985"/>
            <a:chExt cx="764" cy="563"/>
          </a:xfrm>
        </p:grpSpPr>
        <p:grpSp>
          <p:nvGrpSpPr>
            <p:cNvPr id="61770" name="Group 422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61772" name="Freeform 423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65 h 134"/>
                  <a:gd name="T4" fmla="*/ 134 w 134"/>
                  <a:gd name="T5" fmla="*/ 10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3" name="Oval 424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771" name="Rectangle 425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bg1"/>
                  </a:solidFill>
                </a:rPr>
                <a:t>helper</a:t>
              </a:r>
              <a:br>
                <a:rPr lang="en-US" altLang="en-US" sz="2000" b="1">
                  <a:solidFill>
                    <a:schemeClr val="bg1"/>
                  </a:solidFill>
                </a:rPr>
              </a:br>
              <a:r>
                <a:rPr lang="en-US" altLang="en-US" sz="2000" b="1">
                  <a:solidFill>
                    <a:schemeClr val="bg1"/>
                  </a:solidFill>
                </a:rPr>
                <a:t>T cell</a:t>
              </a:r>
              <a:endParaRPr lang="en-US" alt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26"/>
          <p:cNvGrpSpPr>
            <a:grpSpLocks/>
          </p:cNvGrpSpPr>
          <p:nvPr/>
        </p:nvGrpSpPr>
        <p:grpSpPr bwMode="auto">
          <a:xfrm>
            <a:off x="4779963" y="5257801"/>
            <a:ext cx="1212850" cy="893763"/>
            <a:chOff x="4723" y="2985"/>
            <a:chExt cx="764" cy="563"/>
          </a:xfrm>
        </p:grpSpPr>
        <p:grpSp>
          <p:nvGrpSpPr>
            <p:cNvPr id="61766" name="Group 427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61768" name="Freeform 428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65 h 134"/>
                  <a:gd name="T4" fmla="*/ 134 w 134"/>
                  <a:gd name="T5" fmla="*/ 10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9" name="Oval 429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767" name="Rectangle 430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bg1"/>
                  </a:solidFill>
                </a:rPr>
                <a:t>helper</a:t>
              </a:r>
              <a:br>
                <a:rPr lang="en-US" altLang="en-US" sz="2000" b="1">
                  <a:solidFill>
                    <a:schemeClr val="bg1"/>
                  </a:solidFill>
                </a:rPr>
              </a:br>
              <a:r>
                <a:rPr lang="en-US" altLang="en-US" sz="2000" b="1">
                  <a:solidFill>
                    <a:schemeClr val="bg1"/>
                  </a:solidFill>
                </a:rPr>
                <a:t>T cell</a:t>
              </a:r>
              <a:endParaRPr lang="en-US" alt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446"/>
          <p:cNvGrpSpPr>
            <a:grpSpLocks/>
          </p:cNvGrpSpPr>
          <p:nvPr/>
        </p:nvGrpSpPr>
        <p:grpSpPr bwMode="auto">
          <a:xfrm>
            <a:off x="5815014" y="2581275"/>
            <a:ext cx="2090737" cy="2330450"/>
            <a:chOff x="2576" y="231"/>
            <a:chExt cx="1317" cy="1468"/>
          </a:xfrm>
        </p:grpSpPr>
        <p:grpSp>
          <p:nvGrpSpPr>
            <p:cNvPr id="61751" name="Group 431"/>
            <p:cNvGrpSpPr>
              <a:grpSpLocks/>
            </p:cNvGrpSpPr>
            <p:nvPr/>
          </p:nvGrpSpPr>
          <p:grpSpPr bwMode="auto">
            <a:xfrm>
              <a:off x="2681" y="231"/>
              <a:ext cx="764" cy="563"/>
              <a:chOff x="4723" y="2985"/>
              <a:chExt cx="764" cy="563"/>
            </a:xfrm>
          </p:grpSpPr>
          <p:grpSp>
            <p:nvGrpSpPr>
              <p:cNvPr id="61762" name="Group 43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61764" name="Freeform 43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65 h 134"/>
                    <a:gd name="T4" fmla="*/ 134 w 134"/>
                    <a:gd name="T5" fmla="*/ 10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5" name="Oval 43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61763" name="Rectangle 43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altLang="en-US" sz="2000" b="1">
                    <a:solidFill>
                      <a:schemeClr val="bg1"/>
                    </a:solidFill>
                  </a:rPr>
                </a:br>
                <a:r>
                  <a:rPr lang="en-US" altLang="en-US" sz="2000" b="1">
                    <a:solidFill>
                      <a:schemeClr val="bg1"/>
                    </a:solidFill>
                  </a:rPr>
                  <a:t>T cell</a:t>
                </a:r>
                <a:endParaRPr lang="en-US" alt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752" name="Group 436"/>
            <p:cNvGrpSpPr>
              <a:grpSpLocks/>
            </p:cNvGrpSpPr>
            <p:nvPr/>
          </p:nvGrpSpPr>
          <p:grpSpPr bwMode="auto">
            <a:xfrm>
              <a:off x="3129" y="650"/>
              <a:ext cx="764" cy="563"/>
              <a:chOff x="4723" y="2985"/>
              <a:chExt cx="764" cy="563"/>
            </a:xfrm>
          </p:grpSpPr>
          <p:grpSp>
            <p:nvGrpSpPr>
              <p:cNvPr id="61758" name="Group 437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61760" name="Freeform 438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65 h 134"/>
                    <a:gd name="T4" fmla="*/ 134 w 134"/>
                    <a:gd name="T5" fmla="*/ 10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1" name="Oval 439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61759" name="Rectangle 440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altLang="en-US" sz="2000" b="1">
                    <a:solidFill>
                      <a:schemeClr val="bg1"/>
                    </a:solidFill>
                  </a:rPr>
                </a:br>
                <a:r>
                  <a:rPr lang="en-US" altLang="en-US" sz="2000" b="1">
                    <a:solidFill>
                      <a:schemeClr val="bg1"/>
                    </a:solidFill>
                  </a:rPr>
                  <a:t>T cell</a:t>
                </a:r>
                <a:endParaRPr lang="en-US" alt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753" name="Group 441"/>
            <p:cNvGrpSpPr>
              <a:grpSpLocks/>
            </p:cNvGrpSpPr>
            <p:nvPr/>
          </p:nvGrpSpPr>
          <p:grpSpPr bwMode="auto">
            <a:xfrm>
              <a:off x="2576" y="1136"/>
              <a:ext cx="764" cy="563"/>
              <a:chOff x="4723" y="2985"/>
              <a:chExt cx="764" cy="563"/>
            </a:xfrm>
          </p:grpSpPr>
          <p:grpSp>
            <p:nvGrpSpPr>
              <p:cNvPr id="61754" name="Group 44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61756" name="Freeform 44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65 h 134"/>
                    <a:gd name="T4" fmla="*/ 134 w 134"/>
                    <a:gd name="T5" fmla="*/ 10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7" name="Oval 44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61755" name="Rectangle 44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altLang="en-US" sz="2000" b="1">
                    <a:solidFill>
                      <a:schemeClr val="bg1"/>
                    </a:solidFill>
                  </a:rPr>
                </a:br>
                <a:r>
                  <a:rPr lang="en-US" altLang="en-US" sz="2000" b="1">
                    <a:solidFill>
                      <a:schemeClr val="bg1"/>
                    </a:solidFill>
                  </a:rPr>
                  <a:t>T cell</a:t>
                </a:r>
                <a:endParaRPr lang="en-US" altLang="en-US" sz="2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61377" name="Picture 577" descr="bug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3343275"/>
            <a:ext cx="14493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78" name="Rectangle 578"/>
          <p:cNvSpPr>
            <a:spLocks noChangeArrowheads="1"/>
          </p:cNvSpPr>
          <p:nvPr/>
        </p:nvSpPr>
        <p:spPr bwMode="auto">
          <a:xfrm>
            <a:off x="4670425" y="1824038"/>
            <a:ext cx="184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</a:rPr>
              <a:t>recognition</a:t>
            </a:r>
          </a:p>
        </p:txBody>
      </p:sp>
      <p:sp>
        <p:nvSpPr>
          <p:cNvPr id="461379" name="Rectangle 579"/>
          <p:cNvSpPr>
            <a:spLocks noChangeArrowheads="1"/>
          </p:cNvSpPr>
          <p:nvPr/>
        </p:nvSpPr>
        <p:spPr bwMode="auto">
          <a:xfrm>
            <a:off x="6273800" y="482282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</a:rPr>
              <a:t>clones</a:t>
            </a:r>
          </a:p>
        </p:txBody>
      </p:sp>
      <p:sp>
        <p:nvSpPr>
          <p:cNvPr id="461380" name="Rectangle 580"/>
          <p:cNvSpPr>
            <a:spLocks noChangeArrowheads="1"/>
          </p:cNvSpPr>
          <p:nvPr/>
        </p:nvSpPr>
        <p:spPr bwMode="auto">
          <a:xfrm>
            <a:off x="4679950" y="6097588"/>
            <a:ext cx="184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</a:rPr>
              <a:t>recognition</a:t>
            </a:r>
          </a:p>
        </p:txBody>
      </p:sp>
      <p:grpSp>
        <p:nvGrpSpPr>
          <p:cNvPr id="23" name="Group 1006"/>
          <p:cNvGrpSpPr>
            <a:grpSpLocks/>
          </p:cNvGrpSpPr>
          <p:nvPr/>
        </p:nvGrpSpPr>
        <p:grpSpPr bwMode="auto">
          <a:xfrm>
            <a:off x="1554163" y="4089401"/>
            <a:ext cx="4059238" cy="2833688"/>
            <a:chOff x="391" y="1248"/>
            <a:chExt cx="2557" cy="1785"/>
          </a:xfrm>
        </p:grpSpPr>
        <p:grpSp>
          <p:nvGrpSpPr>
            <p:cNvPr id="61572" name="Group 1007"/>
            <p:cNvGrpSpPr>
              <a:grpSpLocks/>
            </p:cNvGrpSpPr>
            <p:nvPr/>
          </p:nvGrpSpPr>
          <p:grpSpPr bwMode="auto">
            <a:xfrm rot="-7872164">
              <a:off x="832" y="2829"/>
              <a:ext cx="120" cy="147"/>
              <a:chOff x="1756" y="2293"/>
              <a:chExt cx="120" cy="147"/>
            </a:xfrm>
          </p:grpSpPr>
          <p:sp>
            <p:nvSpPr>
              <p:cNvPr id="61749" name="AutoShape 1008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50" name="AutoShape 1009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3" name="Group 1010"/>
            <p:cNvGrpSpPr>
              <a:grpSpLocks/>
            </p:cNvGrpSpPr>
            <p:nvPr/>
          </p:nvGrpSpPr>
          <p:grpSpPr bwMode="auto">
            <a:xfrm rot="-10590131">
              <a:off x="1785" y="2748"/>
              <a:ext cx="120" cy="147"/>
              <a:chOff x="1756" y="2293"/>
              <a:chExt cx="120" cy="147"/>
            </a:xfrm>
          </p:grpSpPr>
          <p:sp>
            <p:nvSpPr>
              <p:cNvPr id="61747" name="AutoShape 1011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48" name="AutoShape 1012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4" name="Group 1013"/>
            <p:cNvGrpSpPr>
              <a:grpSpLocks/>
            </p:cNvGrpSpPr>
            <p:nvPr/>
          </p:nvGrpSpPr>
          <p:grpSpPr bwMode="auto">
            <a:xfrm rot="8106477">
              <a:off x="2217" y="2384"/>
              <a:ext cx="120" cy="147"/>
              <a:chOff x="1756" y="2293"/>
              <a:chExt cx="120" cy="147"/>
            </a:xfrm>
          </p:grpSpPr>
          <p:sp>
            <p:nvSpPr>
              <p:cNvPr id="61745" name="AutoShape 1014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46" name="AutoShape 1015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5" name="Group 1016"/>
            <p:cNvGrpSpPr>
              <a:grpSpLocks/>
            </p:cNvGrpSpPr>
            <p:nvPr/>
          </p:nvGrpSpPr>
          <p:grpSpPr bwMode="auto">
            <a:xfrm rot="6521484">
              <a:off x="2291" y="2068"/>
              <a:ext cx="120" cy="147"/>
              <a:chOff x="1756" y="2293"/>
              <a:chExt cx="120" cy="147"/>
            </a:xfrm>
          </p:grpSpPr>
          <p:sp>
            <p:nvSpPr>
              <p:cNvPr id="61743" name="AutoShape 1017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44" name="AutoShape 1018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6" name="Group 1019"/>
            <p:cNvGrpSpPr>
              <a:grpSpLocks/>
            </p:cNvGrpSpPr>
            <p:nvPr/>
          </p:nvGrpSpPr>
          <p:grpSpPr bwMode="auto">
            <a:xfrm rot="-383333">
              <a:off x="1023" y="1602"/>
              <a:ext cx="120" cy="147"/>
              <a:chOff x="2320" y="1899"/>
              <a:chExt cx="120" cy="147"/>
            </a:xfrm>
          </p:grpSpPr>
          <p:sp>
            <p:nvSpPr>
              <p:cNvPr id="61741" name="AutoShape 1020"/>
              <p:cNvSpPr>
                <a:spLocks noChangeArrowheads="1"/>
              </p:cNvSpPr>
              <p:nvPr/>
            </p:nvSpPr>
            <p:spPr bwMode="auto">
              <a:xfrm rot="-2089490">
                <a:off x="2321" y="1927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42" name="AutoShape 1021"/>
              <p:cNvSpPr>
                <a:spLocks noChangeArrowheads="1"/>
              </p:cNvSpPr>
              <p:nvPr/>
            </p:nvSpPr>
            <p:spPr bwMode="auto">
              <a:xfrm rot="-2089490">
                <a:off x="2320" y="1899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7" name="Group 1022"/>
            <p:cNvGrpSpPr>
              <a:grpSpLocks/>
            </p:cNvGrpSpPr>
            <p:nvPr/>
          </p:nvGrpSpPr>
          <p:grpSpPr bwMode="auto">
            <a:xfrm>
              <a:off x="434" y="2319"/>
              <a:ext cx="153" cy="119"/>
              <a:chOff x="1685" y="2662"/>
              <a:chExt cx="153" cy="119"/>
            </a:xfrm>
          </p:grpSpPr>
          <p:sp>
            <p:nvSpPr>
              <p:cNvPr id="61739" name="AutoShape 1023"/>
              <p:cNvSpPr>
                <a:spLocks noChangeArrowheads="1"/>
              </p:cNvSpPr>
              <p:nvPr/>
            </p:nvSpPr>
            <p:spPr bwMode="auto">
              <a:xfrm rot="-3964096">
                <a:off x="1719" y="266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40" name="AutoShape 1024"/>
              <p:cNvSpPr>
                <a:spLocks noChangeArrowheads="1"/>
              </p:cNvSpPr>
              <p:nvPr/>
            </p:nvSpPr>
            <p:spPr bwMode="auto">
              <a:xfrm rot="-3964096">
                <a:off x="1698" y="265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8" name="Group 1025"/>
            <p:cNvGrpSpPr>
              <a:grpSpLocks/>
            </p:cNvGrpSpPr>
            <p:nvPr/>
          </p:nvGrpSpPr>
          <p:grpSpPr bwMode="auto">
            <a:xfrm>
              <a:off x="505" y="1950"/>
              <a:ext cx="120" cy="147"/>
              <a:chOff x="1756" y="2293"/>
              <a:chExt cx="120" cy="147"/>
            </a:xfrm>
          </p:grpSpPr>
          <p:sp>
            <p:nvSpPr>
              <p:cNvPr id="61737" name="AutoShape 1026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38" name="AutoShape 1027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79" name="Group 1028"/>
            <p:cNvGrpSpPr>
              <a:grpSpLocks/>
            </p:cNvGrpSpPr>
            <p:nvPr/>
          </p:nvGrpSpPr>
          <p:grpSpPr bwMode="auto">
            <a:xfrm>
              <a:off x="1108" y="1523"/>
              <a:ext cx="120" cy="147"/>
              <a:chOff x="2320" y="1899"/>
              <a:chExt cx="120" cy="147"/>
            </a:xfrm>
          </p:grpSpPr>
          <p:sp>
            <p:nvSpPr>
              <p:cNvPr id="61735" name="AutoShape 1029"/>
              <p:cNvSpPr>
                <a:spLocks noChangeArrowheads="1"/>
              </p:cNvSpPr>
              <p:nvPr/>
            </p:nvSpPr>
            <p:spPr bwMode="auto">
              <a:xfrm rot="-2089490">
                <a:off x="2321" y="1927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36" name="AutoShape 1030"/>
              <p:cNvSpPr>
                <a:spLocks noChangeArrowheads="1"/>
              </p:cNvSpPr>
              <p:nvPr/>
            </p:nvSpPr>
            <p:spPr bwMode="auto">
              <a:xfrm rot="-2089490">
                <a:off x="2320" y="1899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0" name="Group 1031"/>
            <p:cNvGrpSpPr>
              <a:grpSpLocks/>
            </p:cNvGrpSpPr>
            <p:nvPr/>
          </p:nvGrpSpPr>
          <p:grpSpPr bwMode="auto">
            <a:xfrm>
              <a:off x="2215" y="1948"/>
              <a:ext cx="119" cy="148"/>
              <a:chOff x="4959" y="2263"/>
              <a:chExt cx="119" cy="148"/>
            </a:xfrm>
          </p:grpSpPr>
          <p:sp>
            <p:nvSpPr>
              <p:cNvPr id="61733" name="AutoShape 1032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34" name="AutoShape 1033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1" name="Group 1034"/>
            <p:cNvGrpSpPr>
              <a:grpSpLocks/>
            </p:cNvGrpSpPr>
            <p:nvPr/>
          </p:nvGrpSpPr>
          <p:grpSpPr bwMode="auto">
            <a:xfrm rot="3972556">
              <a:off x="2220" y="2449"/>
              <a:ext cx="119" cy="148"/>
              <a:chOff x="4959" y="2263"/>
              <a:chExt cx="119" cy="148"/>
            </a:xfrm>
          </p:grpSpPr>
          <p:sp>
            <p:nvSpPr>
              <p:cNvPr id="61731" name="AutoShape 1035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32" name="AutoShape 1036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2" name="Group 1037"/>
            <p:cNvGrpSpPr>
              <a:grpSpLocks/>
            </p:cNvGrpSpPr>
            <p:nvPr/>
          </p:nvGrpSpPr>
          <p:grpSpPr bwMode="auto">
            <a:xfrm rot="7995607">
              <a:off x="2017" y="2725"/>
              <a:ext cx="119" cy="148"/>
              <a:chOff x="4959" y="2263"/>
              <a:chExt cx="119" cy="148"/>
            </a:xfrm>
          </p:grpSpPr>
          <p:sp>
            <p:nvSpPr>
              <p:cNvPr id="61729" name="AutoShape 1038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30" name="AutoShape 1039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3" name="Group 1040"/>
            <p:cNvGrpSpPr>
              <a:grpSpLocks/>
            </p:cNvGrpSpPr>
            <p:nvPr/>
          </p:nvGrpSpPr>
          <p:grpSpPr bwMode="auto">
            <a:xfrm rot="6728602">
              <a:off x="1696" y="2803"/>
              <a:ext cx="119" cy="148"/>
              <a:chOff x="4959" y="2263"/>
              <a:chExt cx="119" cy="148"/>
            </a:xfrm>
          </p:grpSpPr>
          <p:sp>
            <p:nvSpPr>
              <p:cNvPr id="61727" name="AutoShape 1041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8" name="AutoShape 1042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4" name="Group 1043"/>
            <p:cNvGrpSpPr>
              <a:grpSpLocks/>
            </p:cNvGrpSpPr>
            <p:nvPr/>
          </p:nvGrpSpPr>
          <p:grpSpPr bwMode="auto">
            <a:xfrm rot="9916408">
              <a:off x="1347" y="2849"/>
              <a:ext cx="119" cy="148"/>
              <a:chOff x="4959" y="2263"/>
              <a:chExt cx="119" cy="148"/>
            </a:xfrm>
          </p:grpSpPr>
          <p:sp>
            <p:nvSpPr>
              <p:cNvPr id="61725" name="AutoShape 1044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6" name="AutoShape 1045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5" name="Group 1046"/>
            <p:cNvGrpSpPr>
              <a:grpSpLocks/>
            </p:cNvGrpSpPr>
            <p:nvPr/>
          </p:nvGrpSpPr>
          <p:grpSpPr bwMode="auto">
            <a:xfrm rot="8927227">
              <a:off x="963" y="2877"/>
              <a:ext cx="119" cy="148"/>
              <a:chOff x="4959" y="2263"/>
              <a:chExt cx="119" cy="148"/>
            </a:xfrm>
          </p:grpSpPr>
          <p:sp>
            <p:nvSpPr>
              <p:cNvPr id="61723" name="AutoShape 1047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4" name="AutoShape 1048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6" name="Group 1049"/>
            <p:cNvGrpSpPr>
              <a:grpSpLocks/>
            </p:cNvGrpSpPr>
            <p:nvPr/>
          </p:nvGrpSpPr>
          <p:grpSpPr bwMode="auto">
            <a:xfrm rot="-8934563">
              <a:off x="399" y="2561"/>
              <a:ext cx="119" cy="148"/>
              <a:chOff x="4959" y="2263"/>
              <a:chExt cx="119" cy="148"/>
            </a:xfrm>
          </p:grpSpPr>
          <p:sp>
            <p:nvSpPr>
              <p:cNvPr id="61721" name="AutoShape 1050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2" name="AutoShape 1051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7" name="Group 1052"/>
            <p:cNvGrpSpPr>
              <a:grpSpLocks/>
            </p:cNvGrpSpPr>
            <p:nvPr/>
          </p:nvGrpSpPr>
          <p:grpSpPr bwMode="auto">
            <a:xfrm rot="-7533148">
              <a:off x="422" y="2200"/>
              <a:ext cx="119" cy="148"/>
              <a:chOff x="4959" y="2263"/>
              <a:chExt cx="119" cy="148"/>
            </a:xfrm>
          </p:grpSpPr>
          <p:sp>
            <p:nvSpPr>
              <p:cNvPr id="61719" name="AutoShape 1053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0" name="AutoShape 1054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8" name="Group 1055"/>
            <p:cNvGrpSpPr>
              <a:grpSpLocks/>
            </p:cNvGrpSpPr>
            <p:nvPr/>
          </p:nvGrpSpPr>
          <p:grpSpPr bwMode="auto">
            <a:xfrm rot="-2422440">
              <a:off x="693" y="1856"/>
              <a:ext cx="119" cy="148"/>
              <a:chOff x="4959" y="2263"/>
              <a:chExt cx="119" cy="148"/>
            </a:xfrm>
          </p:grpSpPr>
          <p:sp>
            <p:nvSpPr>
              <p:cNvPr id="61717" name="AutoShape 1056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8" name="AutoShape 1057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89" name="Group 1058"/>
            <p:cNvGrpSpPr>
              <a:grpSpLocks/>
            </p:cNvGrpSpPr>
            <p:nvPr/>
          </p:nvGrpSpPr>
          <p:grpSpPr bwMode="auto">
            <a:xfrm rot="5239644">
              <a:off x="2276" y="2288"/>
              <a:ext cx="119" cy="148"/>
              <a:chOff x="4643" y="2060"/>
              <a:chExt cx="119" cy="148"/>
            </a:xfrm>
          </p:grpSpPr>
          <p:sp>
            <p:nvSpPr>
              <p:cNvPr id="61715" name="AutoShape 1059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6" name="AutoShape 1060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0" name="Group 1061"/>
            <p:cNvGrpSpPr>
              <a:grpSpLocks/>
            </p:cNvGrpSpPr>
            <p:nvPr/>
          </p:nvGrpSpPr>
          <p:grpSpPr bwMode="auto">
            <a:xfrm rot="8325729">
              <a:off x="1922" y="2744"/>
              <a:ext cx="119" cy="148"/>
              <a:chOff x="4643" y="2060"/>
              <a:chExt cx="119" cy="148"/>
            </a:xfrm>
          </p:grpSpPr>
          <p:sp>
            <p:nvSpPr>
              <p:cNvPr id="61713" name="AutoShape 1062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4" name="AutoShape 1063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1" name="Group 1064"/>
            <p:cNvGrpSpPr>
              <a:grpSpLocks/>
            </p:cNvGrpSpPr>
            <p:nvPr/>
          </p:nvGrpSpPr>
          <p:grpSpPr bwMode="auto">
            <a:xfrm rot="8690076">
              <a:off x="1455" y="2885"/>
              <a:ext cx="119" cy="148"/>
              <a:chOff x="4643" y="2060"/>
              <a:chExt cx="119" cy="148"/>
            </a:xfrm>
          </p:grpSpPr>
          <p:sp>
            <p:nvSpPr>
              <p:cNvPr id="61711" name="AutoShape 1065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2" name="AutoShape 1066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2" name="Group 1067"/>
            <p:cNvGrpSpPr>
              <a:grpSpLocks/>
            </p:cNvGrpSpPr>
            <p:nvPr/>
          </p:nvGrpSpPr>
          <p:grpSpPr bwMode="auto">
            <a:xfrm rot="5937394">
              <a:off x="1195" y="2818"/>
              <a:ext cx="119" cy="148"/>
              <a:chOff x="4643" y="2060"/>
              <a:chExt cx="119" cy="148"/>
            </a:xfrm>
          </p:grpSpPr>
          <p:sp>
            <p:nvSpPr>
              <p:cNvPr id="61709" name="AutoShape 1068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0" name="AutoShape 1069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3" name="Group 1070"/>
            <p:cNvGrpSpPr>
              <a:grpSpLocks/>
            </p:cNvGrpSpPr>
            <p:nvPr/>
          </p:nvGrpSpPr>
          <p:grpSpPr bwMode="auto">
            <a:xfrm rot="7909919">
              <a:off x="743" y="2795"/>
              <a:ext cx="119" cy="148"/>
              <a:chOff x="4643" y="2060"/>
              <a:chExt cx="119" cy="148"/>
            </a:xfrm>
          </p:grpSpPr>
          <p:sp>
            <p:nvSpPr>
              <p:cNvPr id="61707" name="AutoShape 1071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8" name="AutoShape 1072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4" name="Group 1073"/>
            <p:cNvGrpSpPr>
              <a:grpSpLocks/>
            </p:cNvGrpSpPr>
            <p:nvPr/>
          </p:nvGrpSpPr>
          <p:grpSpPr bwMode="auto">
            <a:xfrm rot="-10057332">
              <a:off x="468" y="2689"/>
              <a:ext cx="119" cy="148"/>
              <a:chOff x="4643" y="2060"/>
              <a:chExt cx="119" cy="148"/>
            </a:xfrm>
          </p:grpSpPr>
          <p:sp>
            <p:nvSpPr>
              <p:cNvPr id="61705" name="AutoShape 1074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6" name="AutoShape 1075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5" name="Group 1076"/>
            <p:cNvGrpSpPr>
              <a:grpSpLocks/>
            </p:cNvGrpSpPr>
            <p:nvPr/>
          </p:nvGrpSpPr>
          <p:grpSpPr bwMode="auto">
            <a:xfrm rot="-5662077">
              <a:off x="440" y="2075"/>
              <a:ext cx="119" cy="148"/>
              <a:chOff x="4643" y="2060"/>
              <a:chExt cx="119" cy="148"/>
            </a:xfrm>
          </p:grpSpPr>
          <p:sp>
            <p:nvSpPr>
              <p:cNvPr id="61703" name="AutoShape 1077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4" name="AutoShape 1078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6" name="Group 1079"/>
            <p:cNvGrpSpPr>
              <a:grpSpLocks/>
            </p:cNvGrpSpPr>
            <p:nvPr/>
          </p:nvGrpSpPr>
          <p:grpSpPr bwMode="auto">
            <a:xfrm rot="-5047005">
              <a:off x="795" y="1804"/>
              <a:ext cx="119" cy="148"/>
              <a:chOff x="4643" y="2060"/>
              <a:chExt cx="119" cy="148"/>
            </a:xfrm>
          </p:grpSpPr>
          <p:sp>
            <p:nvSpPr>
              <p:cNvPr id="61701" name="AutoShape 1080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2" name="AutoShape 1081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7" name="Group 1082"/>
            <p:cNvGrpSpPr>
              <a:grpSpLocks/>
            </p:cNvGrpSpPr>
            <p:nvPr/>
          </p:nvGrpSpPr>
          <p:grpSpPr bwMode="auto">
            <a:xfrm rot="-3053864">
              <a:off x="1189" y="1477"/>
              <a:ext cx="119" cy="148"/>
              <a:chOff x="4643" y="2060"/>
              <a:chExt cx="119" cy="148"/>
            </a:xfrm>
          </p:grpSpPr>
          <p:sp>
            <p:nvSpPr>
              <p:cNvPr id="61699" name="AutoShape 1083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0" name="AutoShape 1084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8" name="Group 1085"/>
            <p:cNvGrpSpPr>
              <a:grpSpLocks/>
            </p:cNvGrpSpPr>
            <p:nvPr/>
          </p:nvGrpSpPr>
          <p:grpSpPr bwMode="auto">
            <a:xfrm rot="-2053494">
              <a:off x="1348" y="1479"/>
              <a:ext cx="119" cy="148"/>
              <a:chOff x="4762" y="2155"/>
              <a:chExt cx="119" cy="148"/>
            </a:xfrm>
          </p:grpSpPr>
          <p:sp>
            <p:nvSpPr>
              <p:cNvPr id="61697" name="AutoShape 1086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8" name="AutoShape 1087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599" name="Group 1088"/>
            <p:cNvGrpSpPr>
              <a:grpSpLocks/>
            </p:cNvGrpSpPr>
            <p:nvPr/>
          </p:nvGrpSpPr>
          <p:grpSpPr bwMode="auto">
            <a:xfrm rot="5239644">
              <a:off x="2186" y="2575"/>
              <a:ext cx="119" cy="148"/>
              <a:chOff x="4643" y="2060"/>
              <a:chExt cx="119" cy="148"/>
            </a:xfrm>
          </p:grpSpPr>
          <p:sp>
            <p:nvSpPr>
              <p:cNvPr id="61695" name="AutoShape 1089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6" name="AutoShape 1090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0" name="Group 1091"/>
            <p:cNvGrpSpPr>
              <a:grpSpLocks/>
            </p:cNvGrpSpPr>
            <p:nvPr/>
          </p:nvGrpSpPr>
          <p:grpSpPr bwMode="auto">
            <a:xfrm rot="-3903185">
              <a:off x="908" y="1709"/>
              <a:ext cx="119" cy="148"/>
              <a:chOff x="4762" y="2155"/>
              <a:chExt cx="119" cy="148"/>
            </a:xfrm>
          </p:grpSpPr>
          <p:sp>
            <p:nvSpPr>
              <p:cNvPr id="61693" name="AutoShape 1092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4" name="AutoShape 1093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1" name="Group 1094"/>
            <p:cNvGrpSpPr>
              <a:grpSpLocks/>
            </p:cNvGrpSpPr>
            <p:nvPr/>
          </p:nvGrpSpPr>
          <p:grpSpPr bwMode="auto">
            <a:xfrm rot="-3298535">
              <a:off x="581" y="1889"/>
              <a:ext cx="119" cy="148"/>
              <a:chOff x="4762" y="2155"/>
              <a:chExt cx="119" cy="148"/>
            </a:xfrm>
          </p:grpSpPr>
          <p:sp>
            <p:nvSpPr>
              <p:cNvPr id="61691" name="AutoShape 1095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2" name="AutoShape 1096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2" name="Group 1097"/>
            <p:cNvGrpSpPr>
              <a:grpSpLocks/>
            </p:cNvGrpSpPr>
            <p:nvPr/>
          </p:nvGrpSpPr>
          <p:grpSpPr bwMode="auto">
            <a:xfrm rot="-5542460">
              <a:off x="405" y="2408"/>
              <a:ext cx="119" cy="148"/>
              <a:chOff x="4762" y="2155"/>
              <a:chExt cx="119" cy="148"/>
            </a:xfrm>
          </p:grpSpPr>
          <p:sp>
            <p:nvSpPr>
              <p:cNvPr id="61689" name="AutoShape 1098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0" name="AutoShape 1099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3" name="Group 1100"/>
            <p:cNvGrpSpPr>
              <a:grpSpLocks/>
            </p:cNvGrpSpPr>
            <p:nvPr/>
          </p:nvGrpSpPr>
          <p:grpSpPr bwMode="auto">
            <a:xfrm rot="9375033">
              <a:off x="615" y="2785"/>
              <a:ext cx="119" cy="148"/>
              <a:chOff x="4762" y="2155"/>
              <a:chExt cx="119" cy="148"/>
            </a:xfrm>
          </p:grpSpPr>
          <p:sp>
            <p:nvSpPr>
              <p:cNvPr id="61687" name="AutoShape 1101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8" name="AutoShape 1102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4" name="Group 1103"/>
            <p:cNvGrpSpPr>
              <a:grpSpLocks/>
            </p:cNvGrpSpPr>
            <p:nvPr/>
          </p:nvGrpSpPr>
          <p:grpSpPr bwMode="auto">
            <a:xfrm rot="7636119">
              <a:off x="1083" y="2865"/>
              <a:ext cx="119" cy="148"/>
              <a:chOff x="4762" y="2155"/>
              <a:chExt cx="119" cy="148"/>
            </a:xfrm>
          </p:grpSpPr>
          <p:sp>
            <p:nvSpPr>
              <p:cNvPr id="61685" name="AutoShape 1104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6" name="AutoShape 1105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5" name="Group 1106"/>
            <p:cNvGrpSpPr>
              <a:grpSpLocks/>
            </p:cNvGrpSpPr>
            <p:nvPr/>
          </p:nvGrpSpPr>
          <p:grpSpPr bwMode="auto">
            <a:xfrm rot="7198791">
              <a:off x="1579" y="2876"/>
              <a:ext cx="119" cy="148"/>
              <a:chOff x="4762" y="2155"/>
              <a:chExt cx="119" cy="148"/>
            </a:xfrm>
          </p:grpSpPr>
          <p:sp>
            <p:nvSpPr>
              <p:cNvPr id="61683" name="AutoShape 1107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4" name="AutoShape 1108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6" name="Group 1109"/>
            <p:cNvGrpSpPr>
              <a:grpSpLocks/>
            </p:cNvGrpSpPr>
            <p:nvPr/>
          </p:nvGrpSpPr>
          <p:grpSpPr bwMode="auto">
            <a:xfrm rot="6434347">
              <a:off x="2097" y="2678"/>
              <a:ext cx="119" cy="148"/>
              <a:chOff x="4762" y="2155"/>
              <a:chExt cx="119" cy="148"/>
            </a:xfrm>
          </p:grpSpPr>
          <p:sp>
            <p:nvSpPr>
              <p:cNvPr id="61681" name="AutoShape 1110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2" name="AutoShape 1111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7" name="Group 1112"/>
            <p:cNvGrpSpPr>
              <a:grpSpLocks/>
            </p:cNvGrpSpPr>
            <p:nvPr/>
          </p:nvGrpSpPr>
          <p:grpSpPr bwMode="auto">
            <a:xfrm rot="4681985">
              <a:off x="2305" y="2182"/>
              <a:ext cx="119" cy="148"/>
              <a:chOff x="4762" y="2155"/>
              <a:chExt cx="119" cy="148"/>
            </a:xfrm>
          </p:grpSpPr>
          <p:sp>
            <p:nvSpPr>
              <p:cNvPr id="61679" name="AutoShape 1113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0" name="AutoShape 1114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608" name="Group 1115"/>
            <p:cNvGrpSpPr>
              <a:grpSpLocks/>
            </p:cNvGrpSpPr>
            <p:nvPr/>
          </p:nvGrpSpPr>
          <p:grpSpPr bwMode="auto">
            <a:xfrm>
              <a:off x="469" y="1560"/>
              <a:ext cx="1884" cy="1377"/>
              <a:chOff x="75" y="2923"/>
              <a:chExt cx="1884" cy="1377"/>
            </a:xfrm>
          </p:grpSpPr>
          <p:grpSp>
            <p:nvGrpSpPr>
              <p:cNvPr id="61659" name="Group 1116"/>
              <p:cNvGrpSpPr>
                <a:grpSpLocks/>
              </p:cNvGrpSpPr>
              <p:nvPr/>
            </p:nvGrpSpPr>
            <p:grpSpPr bwMode="auto">
              <a:xfrm>
                <a:off x="75" y="2923"/>
                <a:ext cx="1884" cy="1377"/>
                <a:chOff x="75" y="2923"/>
                <a:chExt cx="1884" cy="1377"/>
              </a:xfrm>
            </p:grpSpPr>
            <p:grpSp>
              <p:nvGrpSpPr>
                <p:cNvPr id="61661" name="Group 1117"/>
                <p:cNvGrpSpPr>
                  <a:grpSpLocks/>
                </p:cNvGrpSpPr>
                <p:nvPr/>
              </p:nvGrpSpPr>
              <p:grpSpPr bwMode="auto">
                <a:xfrm>
                  <a:off x="146" y="2923"/>
                  <a:ext cx="1813" cy="1360"/>
                  <a:chOff x="1056" y="1671"/>
                  <a:chExt cx="2880" cy="2160"/>
                </a:xfrm>
              </p:grpSpPr>
              <p:grpSp>
                <p:nvGrpSpPr>
                  <p:cNvPr id="61666" name="Group 1118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grpSp>
                  <p:nvGrpSpPr>
                    <p:cNvPr id="61668" name="Group 1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671"/>
                      <a:ext cx="2880" cy="2160"/>
                      <a:chOff x="1056" y="1671"/>
                      <a:chExt cx="2880" cy="2160"/>
                    </a:xfrm>
                  </p:grpSpPr>
                  <p:sp>
                    <p:nvSpPr>
                      <p:cNvPr id="61670" name="Oval 1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2592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1" name="Oval 1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2" name="Oval 1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3" name="Oval 1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00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4" name="Oval 1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1671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5" name="Oval 1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77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6" name="Oval 1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234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7" name="Oval 1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186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1678" name="Oval 1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29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algn="ctr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1669" name="Oval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680"/>
                      <a:ext cx="912" cy="86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1667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48"/>
                    <a:ext cx="912" cy="864"/>
                  </a:xfrm>
                  <a:prstGeom prst="ellipse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1662" name="Oval 1131"/>
                <p:cNvSpPr>
                  <a:spLocks noChangeArrowheads="1"/>
                </p:cNvSpPr>
                <p:nvPr/>
              </p:nvSpPr>
              <p:spPr bwMode="auto">
                <a:xfrm>
                  <a:off x="103" y="3317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663" name="Oval 1132"/>
                <p:cNvSpPr>
                  <a:spLocks noChangeArrowheads="1"/>
                </p:cNvSpPr>
                <p:nvPr/>
              </p:nvSpPr>
              <p:spPr bwMode="auto">
                <a:xfrm>
                  <a:off x="383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664" name="Oval 1133"/>
                <p:cNvSpPr>
                  <a:spLocks noChangeArrowheads="1"/>
                </p:cNvSpPr>
                <p:nvPr/>
              </p:nvSpPr>
              <p:spPr bwMode="auto">
                <a:xfrm>
                  <a:off x="75" y="3663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665" name="Oval 1134"/>
                <p:cNvSpPr>
                  <a:spLocks noChangeArrowheads="1"/>
                </p:cNvSpPr>
                <p:nvPr/>
              </p:nvSpPr>
              <p:spPr bwMode="auto">
                <a:xfrm>
                  <a:off x="866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61660" name="Oval 1135"/>
              <p:cNvSpPr>
                <a:spLocks noChangeArrowheads="1"/>
              </p:cNvSpPr>
              <p:nvPr/>
            </p:nvSpPr>
            <p:spPr bwMode="auto">
              <a:xfrm>
                <a:off x="891" y="3005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609" name="AutoShape 1136"/>
            <p:cNvSpPr>
              <a:spLocks noChangeArrowheads="1"/>
            </p:cNvSpPr>
            <p:nvPr/>
          </p:nvSpPr>
          <p:spPr bwMode="auto">
            <a:xfrm rot="5400000">
              <a:off x="1872" y="2495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0" name="AutoShape 1137"/>
            <p:cNvSpPr>
              <a:spLocks noChangeArrowheads="1"/>
            </p:cNvSpPr>
            <p:nvPr/>
          </p:nvSpPr>
          <p:spPr bwMode="auto">
            <a:xfrm rot="3499058">
              <a:off x="662" y="2083"/>
              <a:ext cx="119" cy="119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1" name="AutoShape 1138"/>
            <p:cNvSpPr>
              <a:spLocks noChangeArrowheads="1"/>
            </p:cNvSpPr>
            <p:nvPr/>
          </p:nvSpPr>
          <p:spPr bwMode="auto">
            <a:xfrm rot="3499058">
              <a:off x="1179" y="2533"/>
              <a:ext cx="119" cy="119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2" name="AutoShape 1139"/>
            <p:cNvSpPr>
              <a:spLocks noChangeArrowheads="1"/>
            </p:cNvSpPr>
            <p:nvPr/>
          </p:nvSpPr>
          <p:spPr bwMode="auto">
            <a:xfrm rot="3499058">
              <a:off x="1583" y="2593"/>
              <a:ext cx="119" cy="119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613" name="Group 1140"/>
            <p:cNvGrpSpPr>
              <a:grpSpLocks/>
            </p:cNvGrpSpPr>
            <p:nvPr/>
          </p:nvGrpSpPr>
          <p:grpSpPr bwMode="auto">
            <a:xfrm rot="-1836218">
              <a:off x="638" y="2374"/>
              <a:ext cx="397" cy="311"/>
              <a:chOff x="2829" y="2905"/>
              <a:chExt cx="397" cy="311"/>
            </a:xfrm>
          </p:grpSpPr>
          <p:sp>
            <p:nvSpPr>
              <p:cNvPr id="61654" name="Oval 1141"/>
              <p:cNvSpPr>
                <a:spLocks noChangeArrowheads="1"/>
              </p:cNvSpPr>
              <p:nvPr/>
            </p:nvSpPr>
            <p:spPr bwMode="auto">
              <a:xfrm rot="-1199183">
                <a:off x="2829" y="2905"/>
                <a:ext cx="397" cy="311"/>
              </a:xfrm>
              <a:prstGeom prst="ellipse">
                <a:avLst/>
              </a:prstGeom>
              <a:solidFill>
                <a:srgbClr val="6737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1655" name="Group 1142"/>
              <p:cNvGrpSpPr>
                <a:grpSpLocks/>
              </p:cNvGrpSpPr>
              <p:nvPr/>
            </p:nvGrpSpPr>
            <p:grpSpPr bwMode="auto">
              <a:xfrm>
                <a:off x="3011" y="3020"/>
                <a:ext cx="145" cy="159"/>
                <a:chOff x="1277" y="3896"/>
                <a:chExt cx="145" cy="159"/>
              </a:xfrm>
            </p:grpSpPr>
            <p:sp>
              <p:nvSpPr>
                <p:cNvPr id="61657" name="Freeform 1143"/>
                <p:cNvSpPr>
                  <a:spLocks/>
                </p:cNvSpPr>
                <p:nvPr/>
              </p:nvSpPr>
              <p:spPr bwMode="auto">
                <a:xfrm>
                  <a:off x="1277" y="3896"/>
                  <a:ext cx="135" cy="141"/>
                </a:xfrm>
                <a:custGeom>
                  <a:avLst/>
                  <a:gdLst>
                    <a:gd name="T0" fmla="*/ 91 w 164"/>
                    <a:gd name="T1" fmla="*/ 2 h 170"/>
                    <a:gd name="T2" fmla="*/ 64 w 164"/>
                    <a:gd name="T3" fmla="*/ 7 h 170"/>
                    <a:gd name="T4" fmla="*/ 68 w 164"/>
                    <a:gd name="T5" fmla="*/ 31 h 170"/>
                    <a:gd name="T6" fmla="*/ 46 w 164"/>
                    <a:gd name="T7" fmla="*/ 46 h 170"/>
                    <a:gd name="T8" fmla="*/ 36 w 164"/>
                    <a:gd name="T9" fmla="*/ 55 h 170"/>
                    <a:gd name="T10" fmla="*/ 32 w 164"/>
                    <a:gd name="T11" fmla="*/ 79 h 170"/>
                    <a:gd name="T12" fmla="*/ 5 w 164"/>
                    <a:gd name="T13" fmla="*/ 87 h 170"/>
                    <a:gd name="T14" fmla="*/ 0 w 164"/>
                    <a:gd name="T15" fmla="*/ 97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8" name="Freeform 1144"/>
                <p:cNvSpPr>
                  <a:spLocks/>
                </p:cNvSpPr>
                <p:nvPr/>
              </p:nvSpPr>
              <p:spPr bwMode="auto">
                <a:xfrm rot="15370908" flipV="1">
                  <a:off x="1284" y="3917"/>
                  <a:ext cx="136" cy="140"/>
                </a:xfrm>
                <a:custGeom>
                  <a:avLst/>
                  <a:gdLst>
                    <a:gd name="T0" fmla="*/ 94 w 164"/>
                    <a:gd name="T1" fmla="*/ 2 h 170"/>
                    <a:gd name="T2" fmla="*/ 66 w 164"/>
                    <a:gd name="T3" fmla="*/ 7 h 170"/>
                    <a:gd name="T4" fmla="*/ 70 w 164"/>
                    <a:gd name="T5" fmla="*/ 30 h 170"/>
                    <a:gd name="T6" fmla="*/ 46 w 164"/>
                    <a:gd name="T7" fmla="*/ 44 h 170"/>
                    <a:gd name="T8" fmla="*/ 38 w 164"/>
                    <a:gd name="T9" fmla="*/ 54 h 170"/>
                    <a:gd name="T10" fmla="*/ 32 w 164"/>
                    <a:gd name="T11" fmla="*/ 77 h 170"/>
                    <a:gd name="T12" fmla="*/ 5 w 164"/>
                    <a:gd name="T13" fmla="*/ 86 h 170"/>
                    <a:gd name="T14" fmla="*/ 0 w 164"/>
                    <a:gd name="T15" fmla="*/ 95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56" name="Freeform 1145"/>
              <p:cNvSpPr>
                <a:spLocks/>
              </p:cNvSpPr>
              <p:nvPr/>
            </p:nvSpPr>
            <p:spPr bwMode="auto">
              <a:xfrm>
                <a:off x="2921" y="2948"/>
                <a:ext cx="135" cy="140"/>
              </a:xfrm>
              <a:custGeom>
                <a:avLst/>
                <a:gdLst>
                  <a:gd name="T0" fmla="*/ 91 w 164"/>
                  <a:gd name="T1" fmla="*/ 2 h 170"/>
                  <a:gd name="T2" fmla="*/ 64 w 164"/>
                  <a:gd name="T3" fmla="*/ 7 h 170"/>
                  <a:gd name="T4" fmla="*/ 68 w 164"/>
                  <a:gd name="T5" fmla="*/ 30 h 170"/>
                  <a:gd name="T6" fmla="*/ 46 w 164"/>
                  <a:gd name="T7" fmla="*/ 44 h 170"/>
                  <a:gd name="T8" fmla="*/ 36 w 164"/>
                  <a:gd name="T9" fmla="*/ 54 h 170"/>
                  <a:gd name="T10" fmla="*/ 32 w 164"/>
                  <a:gd name="T11" fmla="*/ 77 h 170"/>
                  <a:gd name="T12" fmla="*/ 5 w 164"/>
                  <a:gd name="T13" fmla="*/ 86 h 170"/>
                  <a:gd name="T14" fmla="*/ 0 w 164"/>
                  <a:gd name="T15" fmla="*/ 95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rgbClr val="FFEA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4" name="AutoShape 1146"/>
            <p:cNvSpPr>
              <a:spLocks noChangeArrowheads="1"/>
            </p:cNvSpPr>
            <p:nvPr/>
          </p:nvSpPr>
          <p:spPr bwMode="auto">
            <a:xfrm rot="3499058">
              <a:off x="1968" y="2331"/>
              <a:ext cx="119" cy="119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5" name="AutoShape 1147"/>
            <p:cNvSpPr>
              <a:spLocks noChangeArrowheads="1"/>
            </p:cNvSpPr>
            <p:nvPr/>
          </p:nvSpPr>
          <p:spPr bwMode="auto">
            <a:xfrm rot="3499058">
              <a:off x="1328" y="2228"/>
              <a:ext cx="119" cy="119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616" name="Group 1148"/>
            <p:cNvGrpSpPr>
              <a:grpSpLocks/>
            </p:cNvGrpSpPr>
            <p:nvPr/>
          </p:nvGrpSpPr>
          <p:grpSpPr bwMode="auto">
            <a:xfrm>
              <a:off x="876" y="2053"/>
              <a:ext cx="262" cy="215"/>
              <a:chOff x="572" y="1405"/>
              <a:chExt cx="262" cy="215"/>
            </a:xfrm>
          </p:grpSpPr>
          <p:sp>
            <p:nvSpPr>
              <p:cNvPr id="61649" name="Oval 1149"/>
              <p:cNvSpPr>
                <a:spLocks noChangeArrowheads="1"/>
              </p:cNvSpPr>
              <p:nvPr/>
            </p:nvSpPr>
            <p:spPr bwMode="auto">
              <a:xfrm rot="2254818">
                <a:off x="572" y="1405"/>
                <a:ext cx="262" cy="2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0" name="AutoShape 1150"/>
              <p:cNvSpPr>
                <a:spLocks noChangeArrowheads="1"/>
              </p:cNvSpPr>
              <p:nvPr/>
            </p:nvSpPr>
            <p:spPr bwMode="auto">
              <a:xfrm flipV="1">
                <a:off x="618" y="148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1" name="AutoShape 1151"/>
              <p:cNvSpPr>
                <a:spLocks noChangeArrowheads="1"/>
              </p:cNvSpPr>
              <p:nvPr/>
            </p:nvSpPr>
            <p:spPr bwMode="auto">
              <a:xfrm flipV="1">
                <a:off x="673" y="153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2" name="AutoShape 1152"/>
              <p:cNvSpPr>
                <a:spLocks noChangeArrowheads="1"/>
              </p:cNvSpPr>
              <p:nvPr/>
            </p:nvSpPr>
            <p:spPr bwMode="auto">
              <a:xfrm flipV="1">
                <a:off x="686" y="1462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3" name="AutoShape 1153"/>
              <p:cNvSpPr>
                <a:spLocks noChangeArrowheads="1"/>
              </p:cNvSpPr>
              <p:nvPr/>
            </p:nvSpPr>
            <p:spPr bwMode="auto">
              <a:xfrm flipV="1">
                <a:off x="756" y="151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617" name="Oval 1154"/>
            <p:cNvSpPr>
              <a:spLocks noChangeArrowheads="1"/>
            </p:cNvSpPr>
            <p:nvPr/>
          </p:nvSpPr>
          <p:spPr bwMode="auto">
            <a:xfrm rot="2254818">
              <a:off x="1409" y="1914"/>
              <a:ext cx="159" cy="1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8" name="Text Box 1155"/>
            <p:cNvSpPr txBox="1">
              <a:spLocks noChangeArrowheads="1"/>
            </p:cNvSpPr>
            <p:nvPr/>
          </p:nvSpPr>
          <p:spPr bwMode="auto">
            <a:xfrm>
              <a:off x="1679" y="1248"/>
              <a:ext cx="1269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APC:</a:t>
              </a:r>
              <a:br>
                <a:rPr lang="en-US" altLang="en-US" b="1" u="sng">
                  <a:solidFill>
                    <a:srgbClr val="CC0000"/>
                  </a:solidFill>
                </a:rPr>
              </a:br>
              <a:r>
                <a:rPr lang="en-US" altLang="en-US" b="1" u="sng">
                  <a:solidFill>
                    <a:srgbClr val="CC0000"/>
                  </a:solidFill>
                </a:rPr>
                <a:t>activated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macrophage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61619" name="Oval 1156"/>
            <p:cNvSpPr>
              <a:spLocks noChangeArrowheads="1"/>
            </p:cNvSpPr>
            <p:nvPr/>
          </p:nvSpPr>
          <p:spPr bwMode="auto">
            <a:xfrm rot="2254818">
              <a:off x="1702" y="2028"/>
              <a:ext cx="159" cy="1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0" name="Oval 1157"/>
            <p:cNvSpPr>
              <a:spLocks noChangeArrowheads="1"/>
            </p:cNvSpPr>
            <p:nvPr/>
          </p:nvSpPr>
          <p:spPr bwMode="auto">
            <a:xfrm rot="2254818">
              <a:off x="1652" y="1797"/>
              <a:ext cx="159" cy="1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1" name="Oval 1158"/>
            <p:cNvSpPr>
              <a:spLocks noChangeArrowheads="1"/>
            </p:cNvSpPr>
            <p:nvPr/>
          </p:nvSpPr>
          <p:spPr bwMode="auto">
            <a:xfrm rot="2254818">
              <a:off x="1555" y="2068"/>
              <a:ext cx="159" cy="1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2" name="AutoShape 1159"/>
            <p:cNvSpPr>
              <a:spLocks noChangeArrowheads="1"/>
            </p:cNvSpPr>
            <p:nvPr/>
          </p:nvSpPr>
          <p:spPr bwMode="auto">
            <a:xfrm rot="3499058">
              <a:off x="1097" y="1834"/>
              <a:ext cx="119" cy="119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3" name="AutoShape 1160"/>
            <p:cNvSpPr>
              <a:spLocks noChangeArrowheads="1"/>
            </p:cNvSpPr>
            <p:nvPr/>
          </p:nvSpPr>
          <p:spPr bwMode="auto">
            <a:xfrm>
              <a:off x="1408" y="262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4" name="AutoShape 1161"/>
            <p:cNvSpPr>
              <a:spLocks noChangeArrowheads="1"/>
            </p:cNvSpPr>
            <p:nvPr/>
          </p:nvSpPr>
          <p:spPr bwMode="auto">
            <a:xfrm>
              <a:off x="1352" y="2409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5" name="AutoShape 1162"/>
            <p:cNvSpPr>
              <a:spLocks noChangeArrowheads="1"/>
            </p:cNvSpPr>
            <p:nvPr/>
          </p:nvSpPr>
          <p:spPr bwMode="auto">
            <a:xfrm rot="16200000" flipH="1">
              <a:off x="1047" y="267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6" name="AutoShape 1163"/>
            <p:cNvSpPr>
              <a:spLocks noChangeArrowheads="1"/>
            </p:cNvSpPr>
            <p:nvPr/>
          </p:nvSpPr>
          <p:spPr bwMode="auto">
            <a:xfrm rot="-5400000">
              <a:off x="1485" y="2237"/>
              <a:ext cx="52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7" name="AutoShape 1164"/>
            <p:cNvSpPr>
              <a:spLocks noChangeArrowheads="1"/>
            </p:cNvSpPr>
            <p:nvPr/>
          </p:nvSpPr>
          <p:spPr bwMode="auto">
            <a:xfrm>
              <a:off x="1528" y="244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8" name="AutoShape 1165"/>
            <p:cNvSpPr>
              <a:spLocks noChangeArrowheads="1"/>
            </p:cNvSpPr>
            <p:nvPr/>
          </p:nvSpPr>
          <p:spPr bwMode="auto">
            <a:xfrm>
              <a:off x="1193" y="2738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29" name="AutoShape 1166"/>
            <p:cNvSpPr>
              <a:spLocks noChangeArrowheads="1"/>
            </p:cNvSpPr>
            <p:nvPr/>
          </p:nvSpPr>
          <p:spPr bwMode="auto">
            <a:xfrm rot="16200000" flipV="1">
              <a:off x="1703" y="2366"/>
              <a:ext cx="40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0" name="AutoShape 1167"/>
            <p:cNvSpPr>
              <a:spLocks noChangeArrowheads="1"/>
            </p:cNvSpPr>
            <p:nvPr/>
          </p:nvSpPr>
          <p:spPr bwMode="auto">
            <a:xfrm rot="16200000" flipH="1">
              <a:off x="1087" y="247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1" name="AutoShape 1168"/>
            <p:cNvSpPr>
              <a:spLocks noChangeArrowheads="1"/>
            </p:cNvSpPr>
            <p:nvPr/>
          </p:nvSpPr>
          <p:spPr bwMode="auto">
            <a:xfrm rot="16200000" flipH="1">
              <a:off x="2016" y="261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2" name="AutoShape 1169"/>
            <p:cNvSpPr>
              <a:spLocks noChangeArrowheads="1"/>
            </p:cNvSpPr>
            <p:nvPr/>
          </p:nvSpPr>
          <p:spPr bwMode="auto">
            <a:xfrm>
              <a:off x="563" y="2567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3" name="AutoShape 1170"/>
            <p:cNvSpPr>
              <a:spLocks noChangeArrowheads="1"/>
            </p:cNvSpPr>
            <p:nvPr/>
          </p:nvSpPr>
          <p:spPr bwMode="auto">
            <a:xfrm>
              <a:off x="1205" y="241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4" name="AutoShape 1171"/>
            <p:cNvSpPr>
              <a:spLocks noChangeArrowheads="1"/>
            </p:cNvSpPr>
            <p:nvPr/>
          </p:nvSpPr>
          <p:spPr bwMode="auto">
            <a:xfrm>
              <a:off x="954" y="2748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5" name="AutoShape 1172"/>
            <p:cNvSpPr>
              <a:spLocks noChangeArrowheads="1"/>
            </p:cNvSpPr>
            <p:nvPr/>
          </p:nvSpPr>
          <p:spPr bwMode="auto">
            <a:xfrm rot="5400000">
              <a:off x="1918" y="2647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6" name="AutoShape 1173"/>
            <p:cNvSpPr>
              <a:spLocks noChangeArrowheads="1"/>
            </p:cNvSpPr>
            <p:nvPr/>
          </p:nvSpPr>
          <p:spPr bwMode="auto">
            <a:xfrm flipV="1">
              <a:off x="1157" y="2048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7" name="AutoShape 1174"/>
            <p:cNvSpPr>
              <a:spLocks noChangeArrowheads="1"/>
            </p:cNvSpPr>
            <p:nvPr/>
          </p:nvSpPr>
          <p:spPr bwMode="auto">
            <a:xfrm flipV="1">
              <a:off x="1224" y="2075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8" name="AutoShape 1175"/>
            <p:cNvSpPr>
              <a:spLocks noChangeArrowheads="1"/>
            </p:cNvSpPr>
            <p:nvPr/>
          </p:nvSpPr>
          <p:spPr bwMode="auto">
            <a:xfrm flipV="1">
              <a:off x="1163" y="215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9" name="AutoShape 1176"/>
            <p:cNvSpPr>
              <a:spLocks noChangeArrowheads="1"/>
            </p:cNvSpPr>
            <p:nvPr/>
          </p:nvSpPr>
          <p:spPr bwMode="auto">
            <a:xfrm flipV="1">
              <a:off x="1127" y="1911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0" name="AutoShape 1177"/>
            <p:cNvSpPr>
              <a:spLocks noChangeArrowheads="1"/>
            </p:cNvSpPr>
            <p:nvPr/>
          </p:nvSpPr>
          <p:spPr bwMode="auto">
            <a:xfrm rot="16200000" flipH="1">
              <a:off x="846" y="271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1" name="AutoShape 1178"/>
            <p:cNvSpPr>
              <a:spLocks noChangeArrowheads="1"/>
            </p:cNvSpPr>
            <p:nvPr/>
          </p:nvSpPr>
          <p:spPr bwMode="auto">
            <a:xfrm flipV="1">
              <a:off x="1234" y="2192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2" name="AutoShape 1179"/>
            <p:cNvSpPr>
              <a:spLocks noChangeArrowheads="1"/>
            </p:cNvSpPr>
            <p:nvPr/>
          </p:nvSpPr>
          <p:spPr bwMode="auto">
            <a:xfrm>
              <a:off x="2171" y="222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3" name="AutoShape 1180"/>
            <p:cNvSpPr>
              <a:spLocks noChangeArrowheads="1"/>
            </p:cNvSpPr>
            <p:nvPr/>
          </p:nvSpPr>
          <p:spPr bwMode="auto">
            <a:xfrm>
              <a:off x="2141" y="247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4" name="AutoShape 1181"/>
            <p:cNvSpPr>
              <a:spLocks noChangeArrowheads="1"/>
            </p:cNvSpPr>
            <p:nvPr/>
          </p:nvSpPr>
          <p:spPr bwMode="auto">
            <a:xfrm rot="5400000">
              <a:off x="1855" y="2320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5" name="AutoShape 1182"/>
            <p:cNvSpPr>
              <a:spLocks noChangeArrowheads="1"/>
            </p:cNvSpPr>
            <p:nvPr/>
          </p:nvSpPr>
          <p:spPr bwMode="auto">
            <a:xfrm rot="16200000" flipH="1">
              <a:off x="1476" y="2752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6" name="AutoShape 1183"/>
            <p:cNvSpPr>
              <a:spLocks noChangeArrowheads="1"/>
            </p:cNvSpPr>
            <p:nvPr/>
          </p:nvSpPr>
          <p:spPr bwMode="auto">
            <a:xfrm rot="16200000" flipH="1">
              <a:off x="1701" y="2459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7" name="AutoShape 1184"/>
            <p:cNvSpPr>
              <a:spLocks noChangeArrowheads="1"/>
            </p:cNvSpPr>
            <p:nvPr/>
          </p:nvSpPr>
          <p:spPr bwMode="auto">
            <a:xfrm rot="16200000" flipH="1">
              <a:off x="631" y="229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48" name="AutoShape 1185"/>
            <p:cNvSpPr>
              <a:spLocks noChangeArrowheads="1"/>
            </p:cNvSpPr>
            <p:nvPr/>
          </p:nvSpPr>
          <p:spPr bwMode="auto">
            <a:xfrm>
              <a:off x="794" y="222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1031" name="Group 1186"/>
          <p:cNvGrpSpPr>
            <a:grpSpLocks/>
          </p:cNvGrpSpPr>
          <p:nvPr/>
        </p:nvGrpSpPr>
        <p:grpSpPr bwMode="auto">
          <a:xfrm>
            <a:off x="1544639" y="1182688"/>
            <a:ext cx="3709987" cy="2813050"/>
            <a:chOff x="3078" y="2474"/>
            <a:chExt cx="2337" cy="1772"/>
          </a:xfrm>
        </p:grpSpPr>
        <p:grpSp>
          <p:nvGrpSpPr>
            <p:cNvPr id="61464" name="Group 1187"/>
            <p:cNvGrpSpPr>
              <a:grpSpLocks/>
            </p:cNvGrpSpPr>
            <p:nvPr/>
          </p:nvGrpSpPr>
          <p:grpSpPr bwMode="auto">
            <a:xfrm rot="5272928">
              <a:off x="3446" y="3779"/>
              <a:ext cx="153" cy="173"/>
              <a:chOff x="4494" y="3971"/>
              <a:chExt cx="153" cy="173"/>
            </a:xfrm>
          </p:grpSpPr>
          <p:sp>
            <p:nvSpPr>
              <p:cNvPr id="61570" name="AutoShape 1188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71" name="AutoShape 1189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65" name="Group 1190"/>
            <p:cNvGrpSpPr>
              <a:grpSpLocks/>
            </p:cNvGrpSpPr>
            <p:nvPr/>
          </p:nvGrpSpPr>
          <p:grpSpPr bwMode="auto">
            <a:xfrm rot="-1350869">
              <a:off x="4099" y="4054"/>
              <a:ext cx="144" cy="185"/>
              <a:chOff x="3896" y="4015"/>
              <a:chExt cx="144" cy="185"/>
            </a:xfrm>
          </p:grpSpPr>
          <p:sp>
            <p:nvSpPr>
              <p:cNvPr id="61568" name="AutoShape 1191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9" name="AutoShape 1192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66" name="Group 1193"/>
            <p:cNvGrpSpPr>
              <a:grpSpLocks/>
            </p:cNvGrpSpPr>
            <p:nvPr/>
          </p:nvGrpSpPr>
          <p:grpSpPr bwMode="auto">
            <a:xfrm rot="6484727">
              <a:off x="3942" y="4068"/>
              <a:ext cx="192" cy="144"/>
              <a:chOff x="4679" y="3596"/>
              <a:chExt cx="192" cy="144"/>
            </a:xfrm>
          </p:grpSpPr>
          <p:sp>
            <p:nvSpPr>
              <p:cNvPr id="61566" name="AutoShape 1194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7" name="AutoShape 1195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67" name="Group 1196"/>
            <p:cNvGrpSpPr>
              <a:grpSpLocks/>
            </p:cNvGrpSpPr>
            <p:nvPr/>
          </p:nvGrpSpPr>
          <p:grpSpPr bwMode="auto">
            <a:xfrm>
              <a:off x="3563" y="3851"/>
              <a:ext cx="144" cy="185"/>
              <a:chOff x="3896" y="4015"/>
              <a:chExt cx="144" cy="185"/>
            </a:xfrm>
          </p:grpSpPr>
          <p:sp>
            <p:nvSpPr>
              <p:cNvPr id="61564" name="AutoShape 1197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5" name="AutoShape 1198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68" name="Group 1199"/>
            <p:cNvGrpSpPr>
              <a:grpSpLocks/>
            </p:cNvGrpSpPr>
            <p:nvPr/>
          </p:nvGrpSpPr>
          <p:grpSpPr bwMode="auto">
            <a:xfrm rot="8573920">
              <a:off x="3321" y="3708"/>
              <a:ext cx="192" cy="144"/>
              <a:chOff x="4679" y="3596"/>
              <a:chExt cx="192" cy="144"/>
            </a:xfrm>
          </p:grpSpPr>
          <p:sp>
            <p:nvSpPr>
              <p:cNvPr id="61562" name="AutoShape 1200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3" name="AutoShape 1201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69" name="Group 1202"/>
            <p:cNvGrpSpPr>
              <a:grpSpLocks/>
            </p:cNvGrpSpPr>
            <p:nvPr/>
          </p:nvGrpSpPr>
          <p:grpSpPr bwMode="auto">
            <a:xfrm rot="5272928">
              <a:off x="3249" y="3576"/>
              <a:ext cx="153" cy="173"/>
              <a:chOff x="4494" y="3971"/>
              <a:chExt cx="153" cy="173"/>
            </a:xfrm>
          </p:grpSpPr>
          <p:sp>
            <p:nvSpPr>
              <p:cNvPr id="61560" name="AutoShape 1203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1" name="AutoShape 1204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0" name="Group 1205"/>
            <p:cNvGrpSpPr>
              <a:grpSpLocks/>
            </p:cNvGrpSpPr>
            <p:nvPr/>
          </p:nvGrpSpPr>
          <p:grpSpPr bwMode="auto">
            <a:xfrm rot="10066305">
              <a:off x="3147" y="3472"/>
              <a:ext cx="192" cy="144"/>
              <a:chOff x="4679" y="3596"/>
              <a:chExt cx="192" cy="144"/>
            </a:xfrm>
          </p:grpSpPr>
          <p:sp>
            <p:nvSpPr>
              <p:cNvPr id="61558" name="AutoShape 1206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9" name="AutoShape 1207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1" name="Group 1208"/>
            <p:cNvGrpSpPr>
              <a:grpSpLocks/>
            </p:cNvGrpSpPr>
            <p:nvPr/>
          </p:nvGrpSpPr>
          <p:grpSpPr bwMode="auto">
            <a:xfrm rot="2401318">
              <a:off x="3152" y="3338"/>
              <a:ext cx="144" cy="185"/>
              <a:chOff x="3896" y="4015"/>
              <a:chExt cx="144" cy="185"/>
            </a:xfrm>
          </p:grpSpPr>
          <p:sp>
            <p:nvSpPr>
              <p:cNvPr id="61556" name="AutoShape 1209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7" name="AutoShape 1210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2" name="Group 1211"/>
            <p:cNvGrpSpPr>
              <a:grpSpLocks/>
            </p:cNvGrpSpPr>
            <p:nvPr/>
          </p:nvGrpSpPr>
          <p:grpSpPr bwMode="auto">
            <a:xfrm rot="-6173401">
              <a:off x="3576" y="2687"/>
              <a:ext cx="192" cy="144"/>
              <a:chOff x="4679" y="3596"/>
              <a:chExt cx="192" cy="144"/>
            </a:xfrm>
          </p:grpSpPr>
          <p:sp>
            <p:nvSpPr>
              <p:cNvPr id="61554" name="AutoShape 1212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5" name="AutoShape 1213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3" name="Group 1214"/>
            <p:cNvGrpSpPr>
              <a:grpSpLocks/>
            </p:cNvGrpSpPr>
            <p:nvPr/>
          </p:nvGrpSpPr>
          <p:grpSpPr bwMode="auto">
            <a:xfrm rot="3722781">
              <a:off x="3100" y="3175"/>
              <a:ext cx="144" cy="187"/>
              <a:chOff x="3337" y="3644"/>
              <a:chExt cx="144" cy="187"/>
            </a:xfrm>
          </p:grpSpPr>
          <p:sp>
            <p:nvSpPr>
              <p:cNvPr id="61552" name="AutoShape 1215"/>
              <p:cNvSpPr>
                <a:spLocks noChangeArrowheads="1"/>
              </p:cNvSpPr>
              <p:nvPr/>
            </p:nvSpPr>
            <p:spPr bwMode="auto">
              <a:xfrm rot="-9554768">
                <a:off x="3337" y="3644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3" name="AutoShape 1216"/>
              <p:cNvSpPr>
                <a:spLocks noChangeArrowheads="1"/>
              </p:cNvSpPr>
              <p:nvPr/>
            </p:nvSpPr>
            <p:spPr bwMode="auto">
              <a:xfrm rot="-9554768">
                <a:off x="3352" y="3736"/>
                <a:ext cx="64" cy="95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4" name="Group 1217"/>
            <p:cNvGrpSpPr>
              <a:grpSpLocks/>
            </p:cNvGrpSpPr>
            <p:nvPr/>
          </p:nvGrpSpPr>
          <p:grpSpPr bwMode="auto">
            <a:xfrm rot="-9425505">
              <a:off x="3090" y="3021"/>
              <a:ext cx="192" cy="144"/>
              <a:chOff x="4679" y="3596"/>
              <a:chExt cx="192" cy="144"/>
            </a:xfrm>
          </p:grpSpPr>
          <p:sp>
            <p:nvSpPr>
              <p:cNvPr id="61550" name="AutoShape 1218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1" name="AutoShape 1219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5" name="Group 1220"/>
            <p:cNvGrpSpPr>
              <a:grpSpLocks/>
            </p:cNvGrpSpPr>
            <p:nvPr/>
          </p:nvGrpSpPr>
          <p:grpSpPr bwMode="auto">
            <a:xfrm rot="9482309">
              <a:off x="3720" y="2668"/>
              <a:ext cx="144" cy="185"/>
              <a:chOff x="3896" y="4015"/>
              <a:chExt cx="144" cy="185"/>
            </a:xfrm>
          </p:grpSpPr>
          <p:sp>
            <p:nvSpPr>
              <p:cNvPr id="61548" name="AutoShape 1221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9" name="AutoShape 1222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6" name="Group 1223"/>
            <p:cNvGrpSpPr>
              <a:grpSpLocks/>
            </p:cNvGrpSpPr>
            <p:nvPr/>
          </p:nvGrpSpPr>
          <p:grpSpPr bwMode="auto">
            <a:xfrm rot="8836063">
              <a:off x="3474" y="2692"/>
              <a:ext cx="144" cy="187"/>
              <a:chOff x="3337" y="3644"/>
              <a:chExt cx="144" cy="187"/>
            </a:xfrm>
          </p:grpSpPr>
          <p:sp>
            <p:nvSpPr>
              <p:cNvPr id="61546" name="AutoShape 1224"/>
              <p:cNvSpPr>
                <a:spLocks noChangeArrowheads="1"/>
              </p:cNvSpPr>
              <p:nvPr/>
            </p:nvSpPr>
            <p:spPr bwMode="auto">
              <a:xfrm rot="-9554768">
                <a:off x="3337" y="3644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7" name="AutoShape 1225"/>
              <p:cNvSpPr>
                <a:spLocks noChangeArrowheads="1"/>
              </p:cNvSpPr>
              <p:nvPr/>
            </p:nvSpPr>
            <p:spPr bwMode="auto">
              <a:xfrm rot="-9554768">
                <a:off x="3352" y="3736"/>
                <a:ext cx="64" cy="95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477" name="Group 1226"/>
            <p:cNvGrpSpPr>
              <a:grpSpLocks/>
            </p:cNvGrpSpPr>
            <p:nvPr/>
          </p:nvGrpSpPr>
          <p:grpSpPr bwMode="auto">
            <a:xfrm rot="10800000">
              <a:off x="3351" y="2749"/>
              <a:ext cx="153" cy="173"/>
              <a:chOff x="4494" y="3971"/>
              <a:chExt cx="153" cy="173"/>
            </a:xfrm>
          </p:grpSpPr>
          <p:sp>
            <p:nvSpPr>
              <p:cNvPr id="61544" name="AutoShape 1227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5" name="AutoShape 1228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478" name="AutoShape 1229"/>
            <p:cNvSpPr>
              <a:spLocks noChangeArrowheads="1"/>
            </p:cNvSpPr>
            <p:nvPr/>
          </p:nvSpPr>
          <p:spPr bwMode="auto">
            <a:xfrm rot="789218">
              <a:off x="3853" y="2733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79" name="AutoShape 1230"/>
            <p:cNvSpPr>
              <a:spLocks noChangeArrowheads="1"/>
            </p:cNvSpPr>
            <p:nvPr/>
          </p:nvSpPr>
          <p:spPr bwMode="auto">
            <a:xfrm rot="789218">
              <a:off x="3898" y="268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0" name="AutoShape 1231"/>
            <p:cNvSpPr>
              <a:spLocks noChangeArrowheads="1"/>
            </p:cNvSpPr>
            <p:nvPr/>
          </p:nvSpPr>
          <p:spPr bwMode="auto">
            <a:xfrm rot="789218">
              <a:off x="3986" y="2773"/>
              <a:ext cx="144" cy="145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1" name="AutoShape 1232"/>
            <p:cNvSpPr>
              <a:spLocks noChangeArrowheads="1"/>
            </p:cNvSpPr>
            <p:nvPr/>
          </p:nvSpPr>
          <p:spPr bwMode="auto">
            <a:xfrm rot="789218">
              <a:off x="4035" y="2728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2" name="AutoShape 1233"/>
            <p:cNvSpPr>
              <a:spLocks noChangeArrowheads="1"/>
            </p:cNvSpPr>
            <p:nvPr/>
          </p:nvSpPr>
          <p:spPr bwMode="auto">
            <a:xfrm rot="789218">
              <a:off x="4119" y="2837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3" name="AutoShape 1234"/>
            <p:cNvSpPr>
              <a:spLocks noChangeArrowheads="1"/>
            </p:cNvSpPr>
            <p:nvPr/>
          </p:nvSpPr>
          <p:spPr bwMode="auto">
            <a:xfrm rot="789218">
              <a:off x="4175" y="279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484" name="Group 1235"/>
            <p:cNvGrpSpPr>
              <a:grpSpLocks/>
            </p:cNvGrpSpPr>
            <p:nvPr/>
          </p:nvGrpSpPr>
          <p:grpSpPr bwMode="auto">
            <a:xfrm>
              <a:off x="4679" y="3596"/>
              <a:ext cx="192" cy="144"/>
              <a:chOff x="4679" y="3596"/>
              <a:chExt cx="192" cy="144"/>
            </a:xfrm>
          </p:grpSpPr>
          <p:sp>
            <p:nvSpPr>
              <p:cNvPr id="61542" name="AutoShape 1236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3" name="AutoShape 1237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485" name="AutoShape 1238"/>
            <p:cNvSpPr>
              <a:spLocks noChangeArrowheads="1"/>
            </p:cNvSpPr>
            <p:nvPr/>
          </p:nvSpPr>
          <p:spPr bwMode="auto">
            <a:xfrm rot="8046864">
              <a:off x="4633" y="3827"/>
              <a:ext cx="144" cy="14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6" name="AutoShape 1239"/>
            <p:cNvSpPr>
              <a:spLocks noChangeArrowheads="1"/>
            </p:cNvSpPr>
            <p:nvPr/>
          </p:nvSpPr>
          <p:spPr bwMode="auto">
            <a:xfrm rot="8046864">
              <a:off x="4723" y="390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7" name="AutoShape 1240"/>
            <p:cNvSpPr>
              <a:spLocks noChangeArrowheads="1"/>
            </p:cNvSpPr>
            <p:nvPr/>
          </p:nvSpPr>
          <p:spPr bwMode="auto">
            <a:xfrm rot="2554829">
              <a:off x="4398" y="3047"/>
              <a:ext cx="143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8" name="AutoShape 1241"/>
            <p:cNvSpPr>
              <a:spLocks noChangeArrowheads="1"/>
            </p:cNvSpPr>
            <p:nvPr/>
          </p:nvSpPr>
          <p:spPr bwMode="auto">
            <a:xfrm rot="2554829">
              <a:off x="4486" y="3018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9" name="AutoShape 1242"/>
            <p:cNvSpPr>
              <a:spLocks noChangeArrowheads="1"/>
            </p:cNvSpPr>
            <p:nvPr/>
          </p:nvSpPr>
          <p:spPr bwMode="auto">
            <a:xfrm rot="9782755">
              <a:off x="4366" y="4027"/>
              <a:ext cx="143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0" name="AutoShape 1243"/>
            <p:cNvSpPr>
              <a:spLocks noChangeArrowheads="1"/>
            </p:cNvSpPr>
            <p:nvPr/>
          </p:nvSpPr>
          <p:spPr bwMode="auto">
            <a:xfrm rot="9782755">
              <a:off x="4427" y="4120"/>
              <a:ext cx="63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1" name="AutoShape 1244"/>
            <p:cNvSpPr>
              <a:spLocks noChangeArrowheads="1"/>
            </p:cNvSpPr>
            <p:nvPr/>
          </p:nvSpPr>
          <p:spPr bwMode="auto">
            <a:xfrm rot="-9554768">
              <a:off x="3697" y="3942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2" name="AutoShape 1245"/>
            <p:cNvSpPr>
              <a:spLocks noChangeArrowheads="1"/>
            </p:cNvSpPr>
            <p:nvPr/>
          </p:nvSpPr>
          <p:spPr bwMode="auto">
            <a:xfrm rot="-9554768">
              <a:off x="3712" y="4034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493" name="Group 1246"/>
            <p:cNvGrpSpPr>
              <a:grpSpLocks/>
            </p:cNvGrpSpPr>
            <p:nvPr/>
          </p:nvGrpSpPr>
          <p:grpSpPr bwMode="auto">
            <a:xfrm>
              <a:off x="4494" y="3971"/>
              <a:ext cx="153" cy="173"/>
              <a:chOff x="4494" y="3971"/>
              <a:chExt cx="153" cy="173"/>
            </a:xfrm>
          </p:grpSpPr>
          <p:sp>
            <p:nvSpPr>
              <p:cNvPr id="61540" name="AutoShape 1247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1" name="AutoShape 1248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494" name="AutoShape 1249"/>
            <p:cNvSpPr>
              <a:spLocks noChangeArrowheads="1"/>
            </p:cNvSpPr>
            <p:nvPr/>
          </p:nvSpPr>
          <p:spPr bwMode="auto">
            <a:xfrm rot="10684560">
              <a:off x="4243" y="4055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5" name="AutoShape 1250"/>
            <p:cNvSpPr>
              <a:spLocks noChangeArrowheads="1"/>
            </p:cNvSpPr>
            <p:nvPr/>
          </p:nvSpPr>
          <p:spPr bwMode="auto">
            <a:xfrm rot="10684560">
              <a:off x="4285" y="4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496" name="Group 1251"/>
            <p:cNvGrpSpPr>
              <a:grpSpLocks/>
            </p:cNvGrpSpPr>
            <p:nvPr/>
          </p:nvGrpSpPr>
          <p:grpSpPr bwMode="auto">
            <a:xfrm>
              <a:off x="3828" y="3992"/>
              <a:ext cx="144" cy="185"/>
              <a:chOff x="3896" y="4015"/>
              <a:chExt cx="144" cy="185"/>
            </a:xfrm>
          </p:grpSpPr>
          <p:sp>
            <p:nvSpPr>
              <p:cNvPr id="61538" name="AutoShape 1252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39" name="AutoShape 1253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497" name="AutoShape 1254"/>
            <p:cNvSpPr>
              <a:spLocks noChangeArrowheads="1"/>
            </p:cNvSpPr>
            <p:nvPr/>
          </p:nvSpPr>
          <p:spPr bwMode="auto">
            <a:xfrm rot="2498013">
              <a:off x="4255" y="2902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8" name="AutoShape 1255"/>
            <p:cNvSpPr>
              <a:spLocks noChangeArrowheads="1"/>
            </p:cNvSpPr>
            <p:nvPr/>
          </p:nvSpPr>
          <p:spPr bwMode="auto">
            <a:xfrm rot="2498013">
              <a:off x="4343" y="2873"/>
              <a:ext cx="63" cy="95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9" name="AutoShape 1256"/>
            <p:cNvSpPr>
              <a:spLocks noChangeArrowheads="1"/>
            </p:cNvSpPr>
            <p:nvPr/>
          </p:nvSpPr>
          <p:spPr bwMode="auto">
            <a:xfrm rot="2554829">
              <a:off x="4543" y="3190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0" name="AutoShape 1257"/>
            <p:cNvSpPr>
              <a:spLocks noChangeArrowheads="1"/>
            </p:cNvSpPr>
            <p:nvPr/>
          </p:nvSpPr>
          <p:spPr bwMode="auto">
            <a:xfrm rot="2554829">
              <a:off x="4631" y="3162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1" name="AutoShape 1258"/>
            <p:cNvSpPr>
              <a:spLocks noChangeArrowheads="1"/>
            </p:cNvSpPr>
            <p:nvPr/>
          </p:nvSpPr>
          <p:spPr bwMode="auto">
            <a:xfrm rot="3499058">
              <a:off x="4638" y="3354"/>
              <a:ext cx="144" cy="143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2" name="AutoShape 1259"/>
            <p:cNvSpPr>
              <a:spLocks noChangeArrowheads="1"/>
            </p:cNvSpPr>
            <p:nvPr/>
          </p:nvSpPr>
          <p:spPr bwMode="auto">
            <a:xfrm rot="3499058">
              <a:off x="4738" y="3341"/>
              <a:ext cx="6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3" name="Oval 1260"/>
            <p:cNvSpPr>
              <a:spLocks noChangeArrowheads="1"/>
            </p:cNvSpPr>
            <p:nvPr/>
          </p:nvSpPr>
          <p:spPr bwMode="auto">
            <a:xfrm rot="1914836">
              <a:off x="3135" y="2879"/>
              <a:ext cx="1679" cy="115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4" name="AutoShape 1261"/>
            <p:cNvSpPr>
              <a:spLocks noChangeArrowheads="1"/>
            </p:cNvSpPr>
            <p:nvPr/>
          </p:nvSpPr>
          <p:spPr bwMode="auto">
            <a:xfrm>
              <a:off x="4271" y="3293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5" name="AutoShape 1262"/>
            <p:cNvSpPr>
              <a:spLocks noChangeArrowheads="1"/>
            </p:cNvSpPr>
            <p:nvPr/>
          </p:nvSpPr>
          <p:spPr bwMode="auto">
            <a:xfrm>
              <a:off x="4175" y="3342"/>
              <a:ext cx="64" cy="9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6" name="AutoShape 1263"/>
            <p:cNvSpPr>
              <a:spLocks noChangeArrowheads="1"/>
            </p:cNvSpPr>
            <p:nvPr/>
          </p:nvSpPr>
          <p:spPr bwMode="auto">
            <a:xfrm rot="16200000" flipH="1">
              <a:off x="3807" y="366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7" name="AutoShape 1264"/>
            <p:cNvSpPr>
              <a:spLocks noChangeArrowheads="1"/>
            </p:cNvSpPr>
            <p:nvPr/>
          </p:nvSpPr>
          <p:spPr bwMode="auto">
            <a:xfrm rot="-5400000">
              <a:off x="4335" y="3134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8" name="AutoShape 1265"/>
            <p:cNvSpPr>
              <a:spLocks noChangeArrowheads="1"/>
            </p:cNvSpPr>
            <p:nvPr/>
          </p:nvSpPr>
          <p:spPr bwMode="auto">
            <a:xfrm>
              <a:off x="4415" y="3533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09" name="AutoShape 1266"/>
            <p:cNvSpPr>
              <a:spLocks noChangeArrowheads="1"/>
            </p:cNvSpPr>
            <p:nvPr/>
          </p:nvSpPr>
          <p:spPr bwMode="auto">
            <a:xfrm>
              <a:off x="3936" y="3821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0" name="AutoShape 1267"/>
            <p:cNvSpPr>
              <a:spLocks noChangeArrowheads="1"/>
            </p:cNvSpPr>
            <p:nvPr/>
          </p:nvSpPr>
          <p:spPr bwMode="auto">
            <a:xfrm rot="16200000" flipV="1">
              <a:off x="4102" y="3174"/>
              <a:ext cx="49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1" name="Oval 1268"/>
            <p:cNvSpPr>
              <a:spLocks noChangeArrowheads="1"/>
            </p:cNvSpPr>
            <p:nvPr/>
          </p:nvSpPr>
          <p:spPr bwMode="auto">
            <a:xfrm rot="-1199183">
              <a:off x="3360" y="3053"/>
              <a:ext cx="480" cy="375"/>
            </a:xfrm>
            <a:prstGeom prst="ellipse">
              <a:avLst/>
            </a:prstGeom>
            <a:solidFill>
              <a:srgbClr val="673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2" name="AutoShape 1269"/>
            <p:cNvSpPr>
              <a:spLocks noChangeArrowheads="1"/>
            </p:cNvSpPr>
            <p:nvPr/>
          </p:nvSpPr>
          <p:spPr bwMode="auto">
            <a:xfrm rot="16200000" flipH="1">
              <a:off x="3856" y="342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3" name="AutoShape 1270"/>
            <p:cNvSpPr>
              <a:spLocks noChangeArrowheads="1"/>
            </p:cNvSpPr>
            <p:nvPr/>
          </p:nvSpPr>
          <p:spPr bwMode="auto">
            <a:xfrm rot="16200000" flipH="1">
              <a:off x="4095" y="3710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4" name="AutoShape 1271"/>
            <p:cNvSpPr>
              <a:spLocks noChangeArrowheads="1"/>
            </p:cNvSpPr>
            <p:nvPr/>
          </p:nvSpPr>
          <p:spPr bwMode="auto">
            <a:xfrm>
              <a:off x="4367" y="382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5" name="AutoShape 1272"/>
            <p:cNvSpPr>
              <a:spLocks noChangeArrowheads="1"/>
            </p:cNvSpPr>
            <p:nvPr/>
          </p:nvSpPr>
          <p:spPr bwMode="auto">
            <a:xfrm>
              <a:off x="3983" y="3437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6" name="AutoShape 1273"/>
            <p:cNvSpPr>
              <a:spLocks noChangeArrowheads="1"/>
            </p:cNvSpPr>
            <p:nvPr/>
          </p:nvSpPr>
          <p:spPr bwMode="auto">
            <a:xfrm>
              <a:off x="3647" y="3629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7" name="AutoShape 1274"/>
            <p:cNvSpPr>
              <a:spLocks noChangeArrowheads="1"/>
            </p:cNvSpPr>
            <p:nvPr/>
          </p:nvSpPr>
          <p:spPr bwMode="auto">
            <a:xfrm rot="5400000">
              <a:off x="4287" y="3661"/>
              <a:ext cx="6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8" name="AutoShape 1275"/>
            <p:cNvSpPr>
              <a:spLocks noChangeArrowheads="1"/>
            </p:cNvSpPr>
            <p:nvPr/>
          </p:nvSpPr>
          <p:spPr bwMode="auto">
            <a:xfrm flipV="1">
              <a:off x="4046" y="3053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9" name="AutoShape 1276"/>
            <p:cNvSpPr>
              <a:spLocks noChangeArrowheads="1"/>
            </p:cNvSpPr>
            <p:nvPr/>
          </p:nvSpPr>
          <p:spPr bwMode="auto">
            <a:xfrm flipV="1">
              <a:off x="3951" y="3006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0" name="AutoShape 1277"/>
            <p:cNvSpPr>
              <a:spLocks noChangeArrowheads="1"/>
            </p:cNvSpPr>
            <p:nvPr/>
          </p:nvSpPr>
          <p:spPr bwMode="auto">
            <a:xfrm flipV="1">
              <a:off x="3902" y="3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1" name="AutoShape 1278"/>
            <p:cNvSpPr>
              <a:spLocks noChangeArrowheads="1"/>
            </p:cNvSpPr>
            <p:nvPr/>
          </p:nvSpPr>
          <p:spPr bwMode="auto">
            <a:xfrm flipV="1">
              <a:off x="3998" y="3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2" name="Oval 1279"/>
            <p:cNvSpPr>
              <a:spLocks noChangeArrowheads="1"/>
            </p:cNvSpPr>
            <p:nvPr/>
          </p:nvSpPr>
          <p:spPr bwMode="auto">
            <a:xfrm rot="2254818">
              <a:off x="3244" y="2890"/>
              <a:ext cx="192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3" name="AutoShape 1280"/>
            <p:cNvSpPr>
              <a:spLocks noChangeArrowheads="1"/>
            </p:cNvSpPr>
            <p:nvPr/>
          </p:nvSpPr>
          <p:spPr bwMode="auto">
            <a:xfrm rot="3499058">
              <a:off x="3447" y="3500"/>
              <a:ext cx="143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4" name="AutoShape 1281"/>
            <p:cNvSpPr>
              <a:spLocks noChangeArrowheads="1"/>
            </p:cNvSpPr>
            <p:nvPr/>
          </p:nvSpPr>
          <p:spPr bwMode="auto">
            <a:xfrm rot="3499058">
              <a:off x="3831" y="3260"/>
              <a:ext cx="144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5" name="AutoShape 1282"/>
            <p:cNvSpPr>
              <a:spLocks noChangeArrowheads="1"/>
            </p:cNvSpPr>
            <p:nvPr/>
          </p:nvSpPr>
          <p:spPr bwMode="auto">
            <a:xfrm rot="3499058">
              <a:off x="4119" y="3500"/>
              <a:ext cx="143" cy="144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6" name="AutoShape 1283"/>
            <p:cNvSpPr>
              <a:spLocks noChangeArrowheads="1"/>
            </p:cNvSpPr>
            <p:nvPr/>
          </p:nvSpPr>
          <p:spPr bwMode="auto">
            <a:xfrm rot="3499058">
              <a:off x="4454" y="3691"/>
              <a:ext cx="145" cy="145"/>
            </a:xfrm>
            <a:prstGeom prst="diamond">
              <a:avLst/>
            </a:prstGeom>
            <a:solidFill>
              <a:srgbClr val="C59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7" name="Freeform 1284"/>
            <p:cNvSpPr>
              <a:spLocks/>
            </p:cNvSpPr>
            <p:nvPr/>
          </p:nvSpPr>
          <p:spPr bwMode="auto">
            <a:xfrm>
              <a:off x="3447" y="3116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8" name="Freeform 1285"/>
            <p:cNvSpPr>
              <a:spLocks/>
            </p:cNvSpPr>
            <p:nvPr/>
          </p:nvSpPr>
          <p:spPr bwMode="auto">
            <a:xfrm rot="15370908" flipV="1">
              <a:off x="3456" y="3141"/>
              <a:ext cx="163" cy="170"/>
            </a:xfrm>
            <a:custGeom>
              <a:avLst/>
              <a:gdLst>
                <a:gd name="T0" fmla="*/ 161 w 164"/>
                <a:gd name="T1" fmla="*/ 5 h 170"/>
                <a:gd name="T2" fmla="*/ 112 w 164"/>
                <a:gd name="T3" fmla="*/ 13 h 170"/>
                <a:gd name="T4" fmla="*/ 120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9" name="Freeform 1286"/>
            <p:cNvSpPr>
              <a:spLocks/>
            </p:cNvSpPr>
            <p:nvPr/>
          </p:nvSpPr>
          <p:spPr bwMode="auto">
            <a:xfrm>
              <a:off x="3591" y="3212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0" name="Oval 1287"/>
            <p:cNvSpPr>
              <a:spLocks noChangeArrowheads="1"/>
            </p:cNvSpPr>
            <p:nvPr/>
          </p:nvSpPr>
          <p:spPr bwMode="auto">
            <a:xfrm rot="2254818">
              <a:off x="3647" y="2888"/>
              <a:ext cx="192" cy="1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1" name="Oval 1288"/>
            <p:cNvSpPr>
              <a:spLocks noChangeArrowheads="1"/>
            </p:cNvSpPr>
            <p:nvPr/>
          </p:nvSpPr>
          <p:spPr bwMode="auto">
            <a:xfrm rot="2254818">
              <a:off x="4050" y="3858"/>
              <a:ext cx="192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2" name="Oval 1289"/>
            <p:cNvSpPr>
              <a:spLocks noChangeArrowheads="1"/>
            </p:cNvSpPr>
            <p:nvPr/>
          </p:nvSpPr>
          <p:spPr bwMode="auto">
            <a:xfrm rot="2254818">
              <a:off x="4370" y="3351"/>
              <a:ext cx="192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3" name="Freeform 1290"/>
            <p:cNvSpPr>
              <a:spLocks/>
            </p:cNvSpPr>
            <p:nvPr/>
          </p:nvSpPr>
          <p:spPr bwMode="auto">
            <a:xfrm>
              <a:off x="3703" y="2896"/>
              <a:ext cx="82" cy="119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8 h 177"/>
                <a:gd name="T6" fmla="*/ 26 w 126"/>
                <a:gd name="T7" fmla="*/ 54 h 177"/>
                <a:gd name="T8" fmla="*/ 28 w 126"/>
                <a:gd name="T9" fmla="*/ 39 h 177"/>
                <a:gd name="T10" fmla="*/ 22 w 126"/>
                <a:gd name="T11" fmla="*/ 24 h 177"/>
                <a:gd name="T12" fmla="*/ 14 w 126"/>
                <a:gd name="T13" fmla="*/ 17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4" name="Freeform 1291"/>
            <p:cNvSpPr>
              <a:spLocks/>
            </p:cNvSpPr>
            <p:nvPr/>
          </p:nvSpPr>
          <p:spPr bwMode="auto">
            <a:xfrm>
              <a:off x="3300" y="2893"/>
              <a:ext cx="82" cy="120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9 h 177"/>
                <a:gd name="T6" fmla="*/ 26 w 126"/>
                <a:gd name="T7" fmla="*/ 55 h 177"/>
                <a:gd name="T8" fmla="*/ 28 w 126"/>
                <a:gd name="T9" fmla="*/ 40 h 177"/>
                <a:gd name="T10" fmla="*/ 22 w 126"/>
                <a:gd name="T11" fmla="*/ 24 h 177"/>
                <a:gd name="T12" fmla="*/ 14 w 126"/>
                <a:gd name="T13" fmla="*/ 18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5" name="Freeform 1292"/>
            <p:cNvSpPr>
              <a:spLocks/>
            </p:cNvSpPr>
            <p:nvPr/>
          </p:nvSpPr>
          <p:spPr bwMode="auto">
            <a:xfrm>
              <a:off x="4425" y="3359"/>
              <a:ext cx="82" cy="119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8 h 177"/>
                <a:gd name="T6" fmla="*/ 26 w 126"/>
                <a:gd name="T7" fmla="*/ 54 h 177"/>
                <a:gd name="T8" fmla="*/ 28 w 126"/>
                <a:gd name="T9" fmla="*/ 39 h 177"/>
                <a:gd name="T10" fmla="*/ 22 w 126"/>
                <a:gd name="T11" fmla="*/ 24 h 177"/>
                <a:gd name="T12" fmla="*/ 14 w 126"/>
                <a:gd name="T13" fmla="*/ 17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6" name="Freeform 1293"/>
            <p:cNvSpPr>
              <a:spLocks/>
            </p:cNvSpPr>
            <p:nvPr/>
          </p:nvSpPr>
          <p:spPr bwMode="auto">
            <a:xfrm>
              <a:off x="4098" y="3865"/>
              <a:ext cx="82" cy="120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9 h 177"/>
                <a:gd name="T6" fmla="*/ 26 w 126"/>
                <a:gd name="T7" fmla="*/ 55 h 177"/>
                <a:gd name="T8" fmla="*/ 28 w 126"/>
                <a:gd name="T9" fmla="*/ 40 h 177"/>
                <a:gd name="T10" fmla="*/ 22 w 126"/>
                <a:gd name="T11" fmla="*/ 24 h 177"/>
                <a:gd name="T12" fmla="*/ 14 w 126"/>
                <a:gd name="T13" fmla="*/ 18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7" name="Text Box 1294"/>
            <p:cNvSpPr txBox="1">
              <a:spLocks noChangeArrowheads="1"/>
            </p:cNvSpPr>
            <p:nvPr/>
          </p:nvSpPr>
          <p:spPr bwMode="auto">
            <a:xfrm>
              <a:off x="4179" y="2474"/>
              <a:ext cx="123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APC:</a:t>
              </a:r>
              <a:br>
                <a:rPr lang="en-US" altLang="en-US" b="1" u="sng">
                  <a:solidFill>
                    <a:srgbClr val="CC0000"/>
                  </a:solidFill>
                </a:rPr>
              </a:br>
              <a:r>
                <a:rPr lang="en-US" altLang="en-US" b="1" u="sng">
                  <a:solidFill>
                    <a:srgbClr val="CC0000"/>
                  </a:solidFill>
                </a:rPr>
                <a:t>infected cell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4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1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1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1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1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1" grpId="0" animBg="1"/>
      <p:bldP spid="461066" grpId="0" animBg="1"/>
      <p:bldP spid="461079" grpId="0" animBg="1"/>
      <p:bldP spid="461190" grpId="0"/>
      <p:bldP spid="461193" grpId="0"/>
      <p:bldP spid="461194" grpId="0"/>
      <p:bldP spid="461195" grpId="0"/>
      <p:bldP spid="461378" grpId="0" build="p" autoUpdateAnimBg="0"/>
      <p:bldP spid="461379" grpId="0" build="p" autoUpdateAnimBg="0"/>
      <p:bldP spid="46138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Attack of the Killer T cells</a:t>
            </a: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4" t="36000" b="9000"/>
          <a:stretch>
            <a:fillRect/>
          </a:stretch>
        </p:blipFill>
        <p:spPr bwMode="auto">
          <a:xfrm>
            <a:off x="1541463" y="3789364"/>
            <a:ext cx="3721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1"/>
          <p:cNvSpPr>
            <a:spLocks noChangeArrowheads="1"/>
          </p:cNvSpPr>
          <p:nvPr/>
        </p:nvSpPr>
        <p:spPr bwMode="auto">
          <a:xfrm>
            <a:off x="1524001" y="3538538"/>
            <a:ext cx="1236663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493" name="Rectangle 13"/>
          <p:cNvSpPr>
            <a:spLocks noChangeArrowheads="1"/>
          </p:cNvSpPr>
          <p:nvPr/>
        </p:nvSpPr>
        <p:spPr bwMode="auto">
          <a:xfrm>
            <a:off x="1524000" y="5291138"/>
            <a:ext cx="76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2063751" y="4054475"/>
            <a:ext cx="1395413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Killer T cell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binds to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infected cell</a:t>
            </a:r>
            <a:endParaRPr lang="en-US" altLang="en-US"/>
          </a:p>
        </p:txBody>
      </p:sp>
      <p:sp>
        <p:nvSpPr>
          <p:cNvPr id="464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231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Destroys infected body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binds to target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secretes </a:t>
            </a: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perforin</a:t>
            </a:r>
            <a:r>
              <a:rPr lang="en-US" altLang="en-US" smtClean="0">
                <a:ea typeface="ＭＳ Ｐゴシック" panose="020B0600070205080204" pitchFamily="34" charset="-128"/>
              </a:rPr>
              <a:t> protein</a:t>
            </a:r>
          </a:p>
          <a:p>
            <a:pPr marL="1085850" lvl="2"/>
            <a:r>
              <a:rPr lang="en-US" altLang="en-US" smtClean="0">
                <a:ea typeface="ＭＳ Ｐゴシック" panose="020B0600070205080204" pitchFamily="34" charset="-128"/>
              </a:rPr>
              <a:t>punctures cell membrane of infected cell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apoptosis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6" name="Rectangle 17"/>
          <p:cNvSpPr>
            <a:spLocks noChangeArrowheads="1"/>
          </p:cNvSpPr>
          <p:nvPr/>
        </p:nvSpPr>
        <p:spPr bwMode="auto">
          <a:xfrm>
            <a:off x="2591429" y="6272214"/>
            <a:ext cx="1412246" cy="4970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infected cell</a:t>
            </a:r>
          </a:p>
          <a:p>
            <a:pPr algn="r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destroyed</a:t>
            </a:r>
            <a:endParaRPr lang="en-US" altLang="en-US"/>
          </a:p>
        </p:txBody>
      </p:sp>
      <p:pic>
        <p:nvPicPr>
          <p:cNvPr id="6349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000" r="11250"/>
          <a:stretch>
            <a:fillRect/>
          </a:stretch>
        </p:blipFill>
        <p:spPr bwMode="auto">
          <a:xfrm>
            <a:off x="7162800" y="3638550"/>
            <a:ext cx="3429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Rectangle 21"/>
          <p:cNvSpPr>
            <a:spLocks noChangeArrowheads="1"/>
          </p:cNvSpPr>
          <p:nvPr/>
        </p:nvSpPr>
        <p:spPr bwMode="auto">
          <a:xfrm>
            <a:off x="9575800" y="4864101"/>
            <a:ext cx="1104470" cy="4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700" b="1">
                <a:solidFill>
                  <a:srgbClr val="0F116A"/>
                </a:solidFill>
              </a:rPr>
              <a:t>cell </a:t>
            </a:r>
            <a:br>
              <a:rPr lang="en-US" altLang="en-US" sz="1700" b="1">
                <a:solidFill>
                  <a:srgbClr val="0F116A"/>
                </a:solidFill>
              </a:rPr>
            </a:br>
            <a:r>
              <a:rPr lang="en-US" altLang="en-US" sz="1700" b="1">
                <a:solidFill>
                  <a:srgbClr val="0F116A"/>
                </a:solidFill>
              </a:rPr>
              <a:t>membrane</a:t>
            </a:r>
            <a:endParaRPr lang="en-US" altLang="en-US" sz="1600">
              <a:solidFill>
                <a:srgbClr val="0F116A"/>
              </a:solidFill>
            </a:endParaRPr>
          </a:p>
        </p:txBody>
      </p:sp>
      <p:sp>
        <p:nvSpPr>
          <p:cNvPr id="63499" name="Rectangle 23"/>
          <p:cNvSpPr>
            <a:spLocks noChangeArrowheads="1"/>
          </p:cNvSpPr>
          <p:nvPr/>
        </p:nvSpPr>
        <p:spPr bwMode="auto">
          <a:xfrm>
            <a:off x="6651626" y="3703638"/>
            <a:ext cx="155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300" b="1">
                <a:solidFill>
                  <a:srgbClr val="0F116A"/>
                </a:solidFill>
              </a:rPr>
              <a:t>Killer T cell</a:t>
            </a:r>
            <a:endParaRPr lang="en-US" altLang="en-US" sz="2300">
              <a:solidFill>
                <a:srgbClr val="0F116A"/>
              </a:solidFill>
            </a:endParaRPr>
          </a:p>
        </p:txBody>
      </p:sp>
      <p:sp>
        <p:nvSpPr>
          <p:cNvPr id="63500" name="Rectangle 24"/>
          <p:cNvSpPr>
            <a:spLocks noChangeArrowheads="1"/>
          </p:cNvSpPr>
          <p:nvPr/>
        </p:nvSpPr>
        <p:spPr bwMode="auto">
          <a:xfrm>
            <a:off x="9575800" y="5778501"/>
            <a:ext cx="1104470" cy="4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700" b="1">
                <a:solidFill>
                  <a:srgbClr val="CC0000"/>
                </a:solidFill>
              </a:rPr>
              <a:t>cell </a:t>
            </a:r>
            <a:br>
              <a:rPr lang="en-US" altLang="en-US" sz="1700" b="1">
                <a:solidFill>
                  <a:srgbClr val="CC0000"/>
                </a:solidFill>
              </a:rPr>
            </a:br>
            <a:r>
              <a:rPr lang="en-US" altLang="en-US" sz="1700" b="1">
                <a:solidFill>
                  <a:srgbClr val="CC0000"/>
                </a:solidFill>
              </a:rPr>
              <a:t>membrane</a:t>
            </a:r>
            <a:endParaRPr lang="en-US" altLang="en-US" sz="1600">
              <a:solidFill>
                <a:srgbClr val="CC0000"/>
              </a:solidFill>
            </a:endParaRPr>
          </a:p>
        </p:txBody>
      </p:sp>
      <p:sp>
        <p:nvSpPr>
          <p:cNvPr id="63501" name="Rectangle 25"/>
          <p:cNvSpPr>
            <a:spLocks noChangeArrowheads="1"/>
          </p:cNvSpPr>
          <p:nvPr/>
        </p:nvSpPr>
        <p:spPr bwMode="auto">
          <a:xfrm>
            <a:off x="7315200" y="6324600"/>
            <a:ext cx="2057400" cy="457200"/>
          </a:xfrm>
          <a:prstGeom prst="rect">
            <a:avLst/>
          </a:prstGeom>
          <a:solidFill>
            <a:srgbClr val="F1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502" name="Rectangle 22"/>
          <p:cNvSpPr>
            <a:spLocks noChangeArrowheads="1"/>
          </p:cNvSpPr>
          <p:nvPr/>
        </p:nvSpPr>
        <p:spPr bwMode="auto">
          <a:xfrm>
            <a:off x="7239001" y="6400800"/>
            <a:ext cx="14398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CC0000"/>
                </a:solidFill>
              </a:rPr>
              <a:t>target cell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63503" name="Line 27"/>
          <p:cNvSpPr>
            <a:spLocks noChangeShapeType="1"/>
          </p:cNvSpPr>
          <p:nvPr/>
        </p:nvSpPr>
        <p:spPr bwMode="auto">
          <a:xfrm>
            <a:off x="6754814" y="5626100"/>
            <a:ext cx="765175" cy="96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Rectangle 28"/>
          <p:cNvSpPr>
            <a:spLocks noChangeArrowheads="1"/>
          </p:cNvSpPr>
          <p:nvPr/>
        </p:nvSpPr>
        <p:spPr bwMode="auto">
          <a:xfrm>
            <a:off x="9596439" y="3448050"/>
            <a:ext cx="8905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100" b="1">
                <a:solidFill>
                  <a:srgbClr val="0F116A"/>
                </a:solidFill>
              </a:rPr>
              <a:t>vesicle</a:t>
            </a:r>
            <a:endParaRPr lang="en-US" altLang="en-US" sz="2000">
              <a:solidFill>
                <a:srgbClr val="0F116A"/>
              </a:solidFill>
            </a:endParaRPr>
          </a:p>
        </p:txBody>
      </p:sp>
      <p:pic>
        <p:nvPicPr>
          <p:cNvPr id="6350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7" t="69810" r="6494" b="2165"/>
          <a:stretch>
            <a:fillRect/>
          </a:stretch>
        </p:blipFill>
        <p:spPr bwMode="auto">
          <a:xfrm>
            <a:off x="8458200" y="381001"/>
            <a:ext cx="2108200" cy="171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5699126" y="5391150"/>
            <a:ext cx="189346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900" b="1" u="sng">
                <a:solidFill>
                  <a:srgbClr val="CC0000"/>
                </a:solidFill>
              </a:rPr>
              <a:t>perforin</a:t>
            </a:r>
            <a:r>
              <a:rPr lang="en-US" altLang="en-US" sz="1900" b="1">
                <a:solidFill>
                  <a:srgbClr val="000000"/>
                </a:solidFill>
              </a:rPr>
              <a:t> 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punctures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15595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Why an immune system?</a:t>
            </a:r>
          </a:p>
        </p:txBody>
      </p:sp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63763" y="1371600"/>
            <a:ext cx="8496300" cy="5359400"/>
          </a:xfrm>
          <a:solidFill>
            <a:schemeClr val="bg1"/>
          </a:solidFill>
        </p:spPr>
        <p:txBody>
          <a:bodyPr vert="horz" lIns="91440" tIns="45720" rIns="0" bIns="45720" rtlCol="0"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0061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Attack from outside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000">
                <a:ea typeface="ＭＳ Ｐゴシック" panose="020B0600070205080204" pitchFamily="34" charset="-128"/>
              </a:rPr>
              <a:t>lots of organisms want you for lunch!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000">
                <a:ea typeface="ＭＳ Ｐゴシック" panose="020B0600070205080204" pitchFamily="34" charset="-128"/>
              </a:rPr>
              <a:t>animals are a tasty nutrient- &amp; vitamin-packed meal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cells are packages of macromolecules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animals must defend themselves against invaders (</a:t>
            </a:r>
            <a:r>
              <a:rPr lang="en-US" altLang="en-US" sz="2000" u="sng">
                <a:solidFill>
                  <a:srgbClr val="CC0000"/>
                </a:solidFill>
                <a:ea typeface="ＭＳ Ｐゴシック" panose="020B0600070205080204" pitchFamily="34" charset="-128"/>
              </a:rPr>
              <a:t>pathogens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viruses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HIV, flu, cold, measles, chicken pox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bacteria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pneumonia, meningitis, tuberculosis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Lyme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fungi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yeast (“Athlete’s foot”…)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protists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amoeba, malaria</a:t>
            </a:r>
          </a:p>
          <a:p>
            <a:pPr eaLnBrk="1" hangingPunct="1">
              <a:lnSpc>
                <a:spcPct val="90000"/>
              </a:lnSpc>
              <a:buClr>
                <a:srgbClr val="00005B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Attack from inside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000">
                <a:ea typeface="ＭＳ Ｐゴシック" panose="020B0600070205080204" pitchFamily="34" charset="-128"/>
              </a:rPr>
              <a:t>cancers = abnormal body cells</a:t>
            </a:r>
          </a:p>
        </p:txBody>
      </p:sp>
      <p:pic>
        <p:nvPicPr>
          <p:cNvPr id="8196" name="Picture 8" descr="207022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4" y="3148014"/>
            <a:ext cx="186848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22" name="AutoShape 10"/>
          <p:cNvSpPr>
            <a:spLocks noChangeArrowheads="1"/>
          </p:cNvSpPr>
          <p:nvPr/>
        </p:nvSpPr>
        <p:spPr bwMode="auto">
          <a:xfrm flipH="1">
            <a:off x="6945313" y="5678489"/>
            <a:ext cx="2119312" cy="1025525"/>
          </a:xfrm>
          <a:prstGeom prst="wedgeEllipseCallout">
            <a:avLst>
              <a:gd name="adj1" fmla="val -48806"/>
              <a:gd name="adj2" fmla="val -2032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Mmmmm,</a:t>
            </a: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What’s in your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lunchbox?</a:t>
            </a:r>
          </a:p>
        </p:txBody>
      </p:sp>
    </p:spTree>
    <p:extLst>
      <p:ext uri="{BB962C8B-B14F-4D97-AF65-F5344CB8AC3E}">
        <p14:creationId xmlns:p14="http://schemas.microsoft.com/office/powerpoint/2010/main" val="15381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bldLvl="5" autoUpdateAnimBg="0"/>
      <p:bldP spid="37172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Immune system malfunctions</a:t>
            </a:r>
          </a:p>
        </p:txBody>
      </p:sp>
      <p:sp>
        <p:nvSpPr>
          <p:cNvPr id="443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818673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u="sng">
                <a:solidFill>
                  <a:srgbClr val="CC0000"/>
                </a:solidFill>
                <a:ea typeface="ＭＳ Ｐゴシック" panose="020B0600070205080204" pitchFamily="34" charset="-128"/>
              </a:rPr>
              <a:t>Auto-immune diseases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immune system attacks own molecules &amp;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lupus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antibodies against many molecules released by normal breakdown of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rheumatoid arthritis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antibodies causing damage to cartilage &amp;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diabetes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beta-islet cells of pancreas attacked &amp; destroyed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multiple sclerosis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 cells attack myelin sheath of brain &amp; spinal cord nerves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u="sng">
                <a:solidFill>
                  <a:srgbClr val="CC0000"/>
                </a:solidFill>
                <a:ea typeface="ＭＳ Ｐゴシック" panose="020B0600070205080204" pitchFamily="34" charset="-128"/>
              </a:rPr>
              <a:t>Allergies</a:t>
            </a:r>
            <a:r>
              <a:rPr lang="en-US" altLang="en-US" sz="22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over-reaction to environmental antigens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allergens = proteins on pollen, dust mites, in animal saliva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stimulates release of histamine</a:t>
            </a:r>
          </a:p>
        </p:txBody>
      </p:sp>
    </p:spTree>
    <p:extLst>
      <p:ext uri="{BB962C8B-B14F-4D97-AF65-F5344CB8AC3E}">
        <p14:creationId xmlns:p14="http://schemas.microsoft.com/office/powerpoint/2010/main" val="19549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Lines of defense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01851" y="1355725"/>
            <a:ext cx="591502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1st line: </a:t>
            </a:r>
            <a:r>
              <a:rPr lang="en-US" altLang="en-US" sz="2600" u="sng">
                <a:solidFill>
                  <a:srgbClr val="CC0000"/>
                </a:solidFill>
                <a:ea typeface="ＭＳ Ｐゴシック" panose="020B0600070205080204" pitchFamily="34" charset="-128"/>
              </a:rPr>
              <a:t>Non-specific barriers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broad, </a:t>
            </a:r>
            <a:r>
              <a:rPr lang="en-US" altLang="en-US" u="sng">
                <a:ea typeface="ＭＳ Ｐゴシック" panose="020B0600070205080204" pitchFamily="34" charset="-128"/>
              </a:rPr>
              <a:t>external</a:t>
            </a:r>
            <a:r>
              <a:rPr lang="en-US" altLang="en-US">
                <a:ea typeface="ＭＳ Ｐゴシック" panose="020B0600070205080204" pitchFamily="34" charset="-128"/>
              </a:rPr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“walls &amp; moats”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skin &amp; mucous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2nd line: </a:t>
            </a:r>
            <a:r>
              <a:rPr lang="en-US" altLang="en-US" sz="2600" u="sng">
                <a:solidFill>
                  <a:srgbClr val="CC0000"/>
                </a:solidFill>
                <a:ea typeface="ＭＳ Ｐゴシック" panose="020B0600070205080204" pitchFamily="34" charset="-128"/>
              </a:rPr>
              <a:t>Non-specific patrols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broad, </a:t>
            </a:r>
            <a:r>
              <a:rPr lang="en-US" altLang="en-US" u="sng">
                <a:ea typeface="ＭＳ Ｐゴシック" panose="020B0600070205080204" pitchFamily="34" charset="-128"/>
              </a:rPr>
              <a:t>internal</a:t>
            </a:r>
            <a:r>
              <a:rPr lang="en-US" altLang="en-US">
                <a:ea typeface="ＭＳ Ｐゴシック" panose="020B0600070205080204" pitchFamily="34" charset="-128"/>
              </a:rPr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“patrolling soldiers”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leukocytes</a:t>
            </a:r>
            <a:r>
              <a:rPr lang="en-US" altLang="en-US">
                <a:ea typeface="ＭＳ Ｐゴシック" panose="020B0600070205080204" pitchFamily="34" charset="-128"/>
              </a:rPr>
              <a:t> =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phagocytic WBC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3rd line: </a:t>
            </a:r>
            <a:r>
              <a:rPr lang="en-US" altLang="en-US" sz="2600" u="sng">
                <a:solidFill>
                  <a:srgbClr val="CC0000"/>
                </a:solidFill>
                <a:ea typeface="ＭＳ Ｐゴシック" panose="020B0600070205080204" pitchFamily="34" charset="-128"/>
              </a:rPr>
              <a:t>True immune system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specific,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acquired immunity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“elite trained units”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lymphocytes</a:t>
            </a:r>
            <a:r>
              <a:rPr lang="en-US" altLang="en-US">
                <a:ea typeface="ＭＳ Ｐゴシック" panose="020B0600070205080204" pitchFamily="34" charset="-128"/>
              </a:rPr>
              <a:t> &amp;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antibodies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B cells</a:t>
            </a:r>
            <a:r>
              <a:rPr lang="en-US" altLang="en-US">
                <a:ea typeface="ＭＳ Ｐゴシック" panose="020B0600070205080204" pitchFamily="34" charset="-128"/>
              </a:rPr>
              <a:t> &amp;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T cells</a:t>
            </a:r>
            <a:endParaRPr lang="en-US" altLang="en-US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4340" name="Picture 5" descr="210847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06388"/>
            <a:ext cx="26685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213160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2792413"/>
            <a:ext cx="237648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70" name="Picture 10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5273675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71" name="AutoShape 11"/>
          <p:cNvSpPr>
            <a:spLocks noChangeArrowheads="1"/>
          </p:cNvSpPr>
          <p:nvPr/>
        </p:nvSpPr>
        <p:spPr bwMode="auto">
          <a:xfrm>
            <a:off x="11353800" y="6415376"/>
            <a:ext cx="552778" cy="307398"/>
          </a:xfrm>
          <a:prstGeom prst="wedgeEllipseCallout">
            <a:avLst>
              <a:gd name="adj1" fmla="val 62931"/>
              <a:gd name="adj2" fmla="val -20741"/>
            </a:avLst>
          </a:prstGeom>
          <a:solidFill>
            <a:srgbClr val="FFEA1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i="1" dirty="0" smtClean="0">
                <a:solidFill>
                  <a:srgbClr val="0F116A"/>
                </a:solidFill>
                <a:latin typeface="Comic Sans MS" panose="030F0702030302020204" pitchFamily="66" charset="0"/>
              </a:rPr>
              <a:t>.</a:t>
            </a:r>
            <a:endParaRPr lang="en-US" altLang="en-US" sz="1800" b="1" dirty="0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  <p:bldP spid="37377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7704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6"/>
          <a:stretch>
            <a:fillRect/>
          </a:stretch>
        </p:blipFill>
        <p:spPr bwMode="auto">
          <a:xfrm>
            <a:off x="8115300" y="328614"/>
            <a:ext cx="25146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5953126" y="687389"/>
            <a:ext cx="3954463" cy="5857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sz="3600" b="1">
              <a:solidFill>
                <a:schemeClr val="tx2"/>
              </a:solidFill>
            </a:endParaRPr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2063750" y="684214"/>
            <a:ext cx="1938338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5344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1st line: </a:t>
            </a:r>
            <a:r>
              <a:rPr lang="en-US" altLang="en-US" sz="3400">
                <a:ea typeface="ＭＳ Ｐゴシック" panose="020B0600070205080204" pitchFamily="34" charset="-128"/>
              </a:rPr>
              <a:t>Non-specific External defense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11389" y="1371600"/>
            <a:ext cx="5889625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>
                <a:ea typeface="ＭＳ Ｐゴシック" panose="020B0600070205080204" pitchFamily="34" charset="-128"/>
              </a:rPr>
              <a:t>Barrier</a:t>
            </a:r>
          </a:p>
          <a:p>
            <a:pPr marL="803275" lvl="2">
              <a:buClr>
                <a:srgbClr val="6F89F7"/>
              </a:buClr>
            </a:pPr>
            <a:r>
              <a:rPr lang="en-US" altLang="en-US" sz="2200">
                <a:ea typeface="ＭＳ Ｐゴシック" panose="020B0600070205080204" pitchFamily="34" charset="-128"/>
              </a:rPr>
              <a:t>skin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>
                <a:ea typeface="ＭＳ Ｐゴシック" panose="020B0600070205080204" pitchFamily="34" charset="-128"/>
              </a:rPr>
              <a:t>Traps</a:t>
            </a:r>
          </a:p>
          <a:p>
            <a:pPr marL="803275" lvl="2">
              <a:buClr>
                <a:srgbClr val="6F89F7"/>
              </a:buClr>
            </a:pPr>
            <a:r>
              <a:rPr lang="en-US" altLang="en-US" sz="2200">
                <a:ea typeface="ＭＳ Ｐゴシック" panose="020B0600070205080204" pitchFamily="34" charset="-128"/>
              </a:rPr>
              <a:t>mucous membranes, cilia,</a:t>
            </a:r>
            <a:br>
              <a:rPr lang="en-US" altLang="en-US" sz="2200">
                <a:ea typeface="ＭＳ Ｐゴシック" panose="020B0600070205080204" pitchFamily="34" charset="-128"/>
              </a:rPr>
            </a:br>
            <a:r>
              <a:rPr lang="en-US" altLang="en-US" sz="2200">
                <a:ea typeface="ＭＳ Ｐゴシック" panose="020B0600070205080204" pitchFamily="34" charset="-128"/>
              </a:rPr>
              <a:t>hair, earwax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Elimination</a:t>
            </a:r>
          </a:p>
          <a:p>
            <a:pPr marL="803275" lvl="2"/>
            <a:r>
              <a:rPr lang="en-US" altLang="en-US" sz="2200">
                <a:ea typeface="ＭＳ Ｐゴシック" panose="020B0600070205080204" pitchFamily="34" charset="-128"/>
              </a:rPr>
              <a:t>coughing, sneezing, urination, diarrhea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Unfavorable pH</a:t>
            </a:r>
          </a:p>
          <a:p>
            <a:pPr marL="803275" lvl="2"/>
            <a:r>
              <a:rPr lang="en-US" altLang="en-US" sz="2200">
                <a:ea typeface="ＭＳ Ｐゴシック" panose="020B0600070205080204" pitchFamily="34" charset="-128"/>
              </a:rPr>
              <a:t>stomach acid, sweat, saliva, urine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Lysozyme enzyme</a:t>
            </a:r>
          </a:p>
          <a:p>
            <a:pPr marL="803275" lvl="2"/>
            <a:r>
              <a:rPr lang="en-US" altLang="en-US" sz="2200">
                <a:ea typeface="ＭＳ Ｐゴシック" panose="020B0600070205080204" pitchFamily="34" charset="-128"/>
              </a:rPr>
              <a:t>digests bacterial cell walls</a:t>
            </a:r>
          </a:p>
          <a:p>
            <a:pPr marL="803275" lvl="2"/>
            <a:r>
              <a:rPr lang="en-US" altLang="en-US" sz="2200">
                <a:ea typeface="ＭＳ Ｐゴシック" panose="020B0600070205080204" pitchFamily="34" charset="-128"/>
              </a:rPr>
              <a:t>tears, sweat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270000"/>
            <a:ext cx="1776412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5280025" y="1341438"/>
            <a:ext cx="2362200" cy="855662"/>
          </a:xfrm>
          <a:prstGeom prst="rect">
            <a:avLst/>
          </a:prstGeom>
          <a:solidFill>
            <a:srgbClr val="FDF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rgbClr val="0F116A"/>
                </a:solidFill>
              </a:rPr>
              <a:t>Lining of trachea: </a:t>
            </a:r>
            <a:br>
              <a:rPr lang="en-US" altLang="en-US" sz="1800" b="1">
                <a:solidFill>
                  <a:srgbClr val="0F116A"/>
                </a:solidFill>
              </a:rPr>
            </a:br>
            <a:r>
              <a:rPr lang="en-US" altLang="en-US" sz="1600" b="1">
                <a:solidFill>
                  <a:srgbClr val="0F116A"/>
                </a:solidFill>
              </a:rPr>
              <a:t>ciliated cells &amp; mucus secreting cells</a:t>
            </a:r>
            <a:endParaRPr lang="en-US" altLang="en-US" sz="1800" b="1">
              <a:solidFill>
                <a:srgbClr val="0F116A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r="8000"/>
          <a:stretch>
            <a:fillRect/>
          </a:stretch>
        </p:blipFill>
        <p:spPr bwMode="auto">
          <a:xfrm>
            <a:off x="8909051" y="4408488"/>
            <a:ext cx="1687513" cy="235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10" name="Picture 9" descr="tears.jpg"/>
          <p:cNvPicPr>
            <a:picLocks noChangeAspect="1"/>
          </p:cNvPicPr>
          <p:nvPr/>
        </p:nvPicPr>
        <p:blipFill>
          <a:blip r:embed="rId7"/>
          <a:srcRect l="2880" t="3913" r="2880" b="3913"/>
          <a:stretch>
            <a:fillRect/>
          </a:stretch>
        </p:blipFill>
        <p:spPr>
          <a:xfrm>
            <a:off x="6962776" y="5395913"/>
            <a:ext cx="1858963" cy="133826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8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8"/>
          <p:cNvSpPr>
            <a:spLocks noChangeArrowheads="1"/>
          </p:cNvSpPr>
          <p:nvPr/>
        </p:nvSpPr>
        <p:spPr bwMode="auto">
          <a:xfrm>
            <a:off x="2063751" y="684214"/>
            <a:ext cx="2068513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2nd line: </a:t>
            </a:r>
            <a:r>
              <a:rPr lang="en-US" altLang="en-US" sz="3200">
                <a:ea typeface="ＭＳ Ｐゴシック" panose="020B0600070205080204" pitchFamily="34" charset="-128"/>
              </a:rPr>
              <a:t>Non-specific patrolling cells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71700" y="1371600"/>
            <a:ext cx="5689600" cy="54864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mtClean="0">
                <a:ea typeface="ＭＳ Ｐゴシック" panose="020B0600070205080204" pitchFamily="34" charset="-128"/>
              </a:rPr>
              <a:t>Patrolling cells &amp; proteins</a:t>
            </a:r>
          </a:p>
          <a:p>
            <a:pPr lvl="1" eaLnBrk="1" hangingPunct="1">
              <a:buClrTx/>
            </a:pPr>
            <a:r>
              <a:rPr lang="en-US" altLang="en-US" smtClean="0">
                <a:ea typeface="ＭＳ Ｐゴシック" panose="020B0600070205080204" pitchFamily="34" charset="-128"/>
              </a:rPr>
              <a:t>attack pathogens, but don’t “remember” for next time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leukocytes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3" eaLnBrk="1" hangingPunct="1"/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phagocytic</a:t>
            </a:r>
            <a:r>
              <a:rPr lang="en-US" altLang="en-US" smtClean="0">
                <a:ea typeface="ＭＳ Ｐゴシック" panose="020B0600070205080204" pitchFamily="34" charset="-128"/>
              </a:rPr>
              <a:t> white blood cells</a:t>
            </a:r>
          </a:p>
          <a:p>
            <a:pPr lvl="3" eaLnBrk="1" hangingPunct="1"/>
            <a:r>
              <a:rPr lang="en-US" altLang="en-US" smtClean="0">
                <a:ea typeface="ＭＳ Ｐゴシック" panose="020B0600070205080204" pitchFamily="34" charset="-128"/>
              </a:rPr>
              <a:t>macrophages, neutrophils, natural killer cells 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complement system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3" eaLnBrk="1" hangingPunct="1"/>
            <a:r>
              <a:rPr lang="en-US" altLang="en-US" smtClean="0">
                <a:ea typeface="ＭＳ Ｐゴシック" panose="020B0600070205080204" pitchFamily="34" charset="-128"/>
              </a:rPr>
              <a:t>proteins that destroy cells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inflammatory response</a:t>
            </a:r>
          </a:p>
          <a:p>
            <a:pPr lvl="3" eaLnBrk="1" hangingPunct="1"/>
            <a:r>
              <a:rPr lang="en-US" altLang="en-US" smtClean="0">
                <a:solidFill>
                  <a:srgbClr val="40458C"/>
                </a:solidFill>
                <a:ea typeface="ＭＳ Ｐゴシック" panose="020B0600070205080204" pitchFamily="34" charset="-128"/>
              </a:rPr>
              <a:t>increase in body temp.</a:t>
            </a:r>
          </a:p>
          <a:p>
            <a:pPr lvl="3" eaLnBrk="1" hangingPunct="1"/>
            <a:r>
              <a:rPr lang="en-US" altLang="en-US" smtClean="0">
                <a:solidFill>
                  <a:srgbClr val="40458C"/>
                </a:solidFill>
                <a:ea typeface="ＭＳ Ｐゴシック" panose="020B0600070205080204" pitchFamily="34" charset="-128"/>
              </a:rPr>
              <a:t>increase capillary permeability</a:t>
            </a:r>
          </a:p>
          <a:p>
            <a:pPr lvl="3" eaLnBrk="1" hangingPunct="1"/>
            <a:r>
              <a:rPr lang="en-US" altLang="en-US" smtClean="0">
                <a:solidFill>
                  <a:srgbClr val="40458C"/>
                </a:solidFill>
                <a:ea typeface="ＭＳ Ｐゴシック" panose="020B0600070205080204" pitchFamily="34" charset="-128"/>
              </a:rPr>
              <a:t>attract macrophages</a:t>
            </a:r>
          </a:p>
          <a:p>
            <a:pPr lvl="3" eaLnBrk="1" hangingPunct="1"/>
            <a:endParaRPr lang="en-US" altLang="en-US" smtClean="0">
              <a:solidFill>
                <a:srgbClr val="40458C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9864" y="1646238"/>
            <a:ext cx="2713037" cy="23431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" name="Picture 5" descr="43_01Macrophage_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9539" y="4457701"/>
            <a:ext cx="2867025" cy="200342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407741" y="6405227"/>
            <a:ext cx="907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</a:rPr>
              <a:t>yeast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723539" y="4000164"/>
            <a:ext cx="18646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</a:rPr>
              <a:t>macrophage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7897814" y="1236663"/>
            <a:ext cx="1266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38151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Inflammatory response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70114" y="1371600"/>
            <a:ext cx="5373687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altLang="en-US">
                <a:ea typeface="ＭＳ Ｐゴシック" panose="020B0600070205080204" pitchFamily="34" charset="-128"/>
              </a:rPr>
              <a:t>Damage to tissue triggers local non-specific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inflammatory response</a:t>
            </a:r>
            <a:endParaRPr lang="en-US" altLang="en-US" sz="25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release chemical signals </a:t>
            </a:r>
          </a:p>
          <a:p>
            <a:pPr lvl="2" indent="-231775">
              <a:lnSpc>
                <a:spcPct val="80000"/>
              </a:lnSpc>
            </a:pP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histamines</a:t>
            </a:r>
            <a:r>
              <a:rPr lang="en-US" altLang="en-US">
                <a:ea typeface="ＭＳ Ｐゴシック" panose="020B0600070205080204" pitchFamily="34" charset="-128"/>
              </a:rPr>
              <a:t> &amp;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prostaglandins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capillaries dilate, become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more permeable (leaky)</a:t>
            </a:r>
          </a:p>
          <a:p>
            <a:pPr lvl="2" indent="-231775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delivers macrophages, RBCs, platelets, clotting factors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fight pathogens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clot 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increases temperature</a:t>
            </a:r>
          </a:p>
          <a:p>
            <a:pPr lvl="2" indent="-231775"/>
            <a:r>
              <a:rPr lang="en-US" altLang="en-US">
                <a:ea typeface="ＭＳ Ｐゴシック" panose="020B0600070205080204" pitchFamily="34" charset="-128"/>
              </a:rPr>
              <a:t>decrease bacterial growth</a:t>
            </a:r>
          </a:p>
          <a:p>
            <a:pPr lvl="2" indent="-231775"/>
            <a:r>
              <a:rPr lang="en-US" altLang="en-US">
                <a:ea typeface="ＭＳ Ｐゴシック" panose="020B0600070205080204" pitchFamily="34" charset="-128"/>
              </a:rPr>
              <a:t>stimulates phagocytosis</a:t>
            </a:r>
          </a:p>
          <a:p>
            <a:pPr lvl="2" indent="-231775"/>
            <a:r>
              <a:rPr lang="en-US" altLang="en-US">
                <a:ea typeface="ＭＳ Ｐゴシック" panose="020B0600070205080204" pitchFamily="34" charset="-128"/>
              </a:rPr>
              <a:t>speeds up repair of tissues</a:t>
            </a:r>
            <a:endParaRPr lang="en-US" altLang="en-US" sz="2200">
              <a:ea typeface="ＭＳ Ｐゴシック" panose="020B0600070205080204" pitchFamily="34" charset="-128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500" r="30376"/>
          <a:stretch>
            <a:fillRect/>
          </a:stretch>
        </p:blipFill>
        <p:spPr bwMode="auto">
          <a:xfrm>
            <a:off x="7577138" y="1654176"/>
            <a:ext cx="301466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0439400" y="3581400"/>
            <a:ext cx="152400" cy="228600"/>
          </a:xfrm>
          <a:prstGeom prst="rect">
            <a:avLst/>
          </a:prstGeom>
          <a:solidFill>
            <a:srgbClr val="F6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646614"/>
            <a:ext cx="3200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Fever </a:t>
            </a:r>
          </a:p>
        </p:txBody>
      </p:sp>
      <p:sp>
        <p:nvSpPr>
          <p:cNvPr id="392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22500" y="137795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When a local response is not enough</a:t>
            </a:r>
          </a:p>
          <a:p>
            <a:pPr lvl="1" eaLnBrk="1" hangingPunct="1">
              <a:lnSpc>
                <a:spcPct val="110000"/>
              </a:lnSpc>
              <a:buClrTx/>
            </a:pPr>
            <a:r>
              <a:rPr lang="en-US" altLang="en-US">
                <a:ea typeface="ＭＳ Ｐゴシック" panose="020B0600070205080204" pitchFamily="34" charset="-128"/>
              </a:rPr>
              <a:t>system-wide response to infection</a:t>
            </a:r>
          </a:p>
          <a:p>
            <a:pPr lvl="1" eaLnBrk="1" hangingPunct="1">
              <a:lnSpc>
                <a:spcPct val="110000"/>
              </a:lnSpc>
              <a:buClrTx/>
            </a:pPr>
            <a:r>
              <a:rPr lang="en-US" altLang="en-US">
                <a:ea typeface="ＭＳ Ｐゴシック" panose="020B0600070205080204" pitchFamily="34" charset="-128"/>
              </a:rPr>
              <a:t>activated macrophages release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interleukin-1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triggers </a:t>
            </a:r>
            <a:r>
              <a:rPr lang="en-US" altLang="en-US" u="sng">
                <a:solidFill>
                  <a:srgbClr val="CC0000"/>
                </a:solidFill>
                <a:ea typeface="ＭＳ Ｐゴシック" panose="020B0600070205080204" pitchFamily="34" charset="-128"/>
              </a:rPr>
              <a:t>hypothalamus in brain</a:t>
            </a:r>
            <a:r>
              <a:rPr lang="en-US" altLang="en-US">
                <a:ea typeface="ＭＳ Ｐゴシック" panose="020B0600070205080204" pitchFamily="34" charset="-128"/>
              </a:rPr>
              <a:t> to readjust body thermostat to raise body temperature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higher temperature helps defense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inhibits bacterial growth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stimulates phagocytosis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speeds up repair of tissues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causes liver &amp; spleen to store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iron, reducing blood iron levels</a:t>
            </a:r>
          </a:p>
          <a:p>
            <a:pPr lvl="3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bacteria need large amounts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of iron to grow</a:t>
            </a:r>
          </a:p>
        </p:txBody>
      </p:sp>
    </p:spTree>
    <p:extLst>
      <p:ext uri="{BB962C8B-B14F-4D97-AF65-F5344CB8AC3E}">
        <p14:creationId xmlns:p14="http://schemas.microsoft.com/office/powerpoint/2010/main" val="3613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7"/>
          <p:cNvSpPr>
            <a:spLocks noChangeArrowheads="1"/>
          </p:cNvSpPr>
          <p:nvPr/>
        </p:nvSpPr>
        <p:spPr bwMode="auto">
          <a:xfrm>
            <a:off x="2063750" y="684214"/>
            <a:ext cx="2008188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4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87575" y="1379538"/>
            <a:ext cx="6224588" cy="5478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 smtClean="0">
                <a:ea typeface="ＭＳ Ｐゴシック" panose="020B0600070205080204" pitchFamily="34" charset="-128"/>
              </a:rPr>
              <a:t>Specific defense with memory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lymphocytes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1085850" lvl="2"/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 cells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1085850" lvl="2"/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 cells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antibodies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Responds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antigens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  <a:p>
            <a:pPr marL="1085850" lvl="2"/>
            <a:r>
              <a:rPr lang="en-US" altLang="en-US" dirty="0" smtClean="0">
                <a:ea typeface="ＭＳ Ｐゴシック" panose="020B0600070205080204" pitchFamily="34" charset="-128"/>
              </a:rPr>
              <a:t>cellular name tags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specific pathogens 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specific toxins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abnormal body cells (cancer)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1" r="2832"/>
          <a:stretch>
            <a:fillRect/>
          </a:stretch>
        </p:blipFill>
        <p:spPr bwMode="auto">
          <a:xfrm>
            <a:off x="7407275" y="4364038"/>
            <a:ext cx="3168650" cy="2392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C4C4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5" name="Picture 5" descr="43-08x-BtypeLymphocyte"/>
          <p:cNvPicPr>
            <a:picLocks noChangeAspect="1" noChangeArrowheads="1"/>
          </p:cNvPicPr>
          <p:nvPr/>
        </p:nvPicPr>
        <p:blipFill>
          <a:blip r:embed="rId5"/>
          <a:srcRect r="2338"/>
          <a:stretch>
            <a:fillRect/>
          </a:stretch>
        </p:blipFill>
        <p:spPr bwMode="auto">
          <a:xfrm>
            <a:off x="8040688" y="1868489"/>
            <a:ext cx="2551112" cy="24082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3rd line: Acquired (active) Immunity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9571039" y="1436688"/>
            <a:ext cx="1004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B cell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4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4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13" name="Rectangle 129"/>
          <p:cNvSpPr>
            <a:spLocks noChangeArrowheads="1"/>
          </p:cNvSpPr>
          <p:nvPr/>
        </p:nvSpPr>
        <p:spPr bwMode="auto">
          <a:xfrm>
            <a:off x="1828800" y="6216650"/>
            <a:ext cx="1150938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F116A"/>
                </a:solidFill>
              </a:rPr>
              <a:t>“</a:t>
            </a:r>
            <a:r>
              <a:rPr lang="en-US" altLang="en-US" sz="2600" b="1" u="sng">
                <a:solidFill>
                  <a:srgbClr val="0F116A"/>
                </a:solidFill>
              </a:rPr>
              <a:t>self</a:t>
            </a:r>
            <a:r>
              <a:rPr lang="en-US" altLang="en-US" sz="2600" b="1">
                <a:solidFill>
                  <a:srgbClr val="0F116A"/>
                </a:solidFill>
              </a:rPr>
              <a:t>”</a:t>
            </a:r>
            <a:endParaRPr lang="en-US" altLang="en-US" sz="2600" b="1" u="sng">
              <a:solidFill>
                <a:srgbClr val="0F116A"/>
              </a:solidFill>
            </a:endParaRPr>
          </a:p>
        </p:txBody>
      </p:sp>
      <p:sp>
        <p:nvSpPr>
          <p:cNvPr id="400514" name="Rectangle 130"/>
          <p:cNvSpPr>
            <a:spLocks noChangeArrowheads="1"/>
          </p:cNvSpPr>
          <p:nvPr/>
        </p:nvSpPr>
        <p:spPr bwMode="auto">
          <a:xfrm>
            <a:off x="6165850" y="6216650"/>
            <a:ext cx="1633538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CC0000"/>
                </a:solidFill>
              </a:rPr>
              <a:t>“</a:t>
            </a:r>
            <a:r>
              <a:rPr lang="en-US" altLang="en-US" sz="2600" b="1" u="sng">
                <a:solidFill>
                  <a:srgbClr val="CC0000"/>
                </a:solidFill>
              </a:rPr>
              <a:t>foreign</a:t>
            </a:r>
            <a:r>
              <a:rPr lang="en-US" altLang="en-US" sz="2600" b="1">
                <a:solidFill>
                  <a:srgbClr val="CC0000"/>
                </a:solidFill>
              </a:rPr>
              <a:t>”</a:t>
            </a:r>
            <a:endParaRPr lang="en-US" altLang="en-US" sz="2600" b="1" u="sng">
              <a:solidFill>
                <a:srgbClr val="CC0000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ＭＳ Ｐゴシック" panose="020B0600070205080204" pitchFamily="34" charset="-128"/>
              </a:rPr>
              <a:t>How are invaders recognized?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19326" y="1371600"/>
            <a:ext cx="8448675" cy="3886200"/>
          </a:xfrm>
        </p:spPr>
        <p:txBody>
          <a:bodyPr/>
          <a:lstStyle/>
          <a:p>
            <a:pPr eaLnBrk="1" hangingPunct="1">
              <a:buClr>
                <a:srgbClr val="000070"/>
              </a:buClr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Antigens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>
              <a:buClrTx/>
            </a:pPr>
            <a:r>
              <a:rPr lang="en-US" altLang="en-US" dirty="0" smtClean="0">
                <a:ea typeface="ＭＳ Ｐゴシック" panose="020B0600070205080204" pitchFamily="34" charset="-128"/>
              </a:rPr>
              <a:t>cellular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tag proteins</a:t>
            </a:r>
          </a:p>
          <a:p>
            <a:pPr marL="1085850" lvl="2"/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“self” antigens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no response from WBCs</a:t>
            </a:r>
            <a:endParaRPr lang="en-US" altLang="en-US" u="sng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1085850" lvl="2"/>
            <a:r>
              <a:rPr lang="en-US" altLang="en-US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“foreign” antigens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response from WBCs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pathogens: viruses, bacteria, protozoa, parasitic worms, fungi, toxins </a:t>
            </a:r>
          </a:p>
          <a:p>
            <a:pPr marL="1428750" lvl="3"/>
            <a:r>
              <a:rPr lang="en-US" altLang="en-US" dirty="0" smtClean="0">
                <a:ea typeface="ＭＳ Ｐゴシック" panose="020B0600070205080204" pitchFamily="34" charset="-128"/>
              </a:rPr>
              <a:t>non-pathogens: cancer cells, transplanted tissue, pollen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59688" y="5257800"/>
            <a:ext cx="2914650" cy="1524000"/>
            <a:chOff x="2089" y="3264"/>
            <a:chExt cx="1836" cy="960"/>
          </a:xfrm>
        </p:grpSpPr>
        <p:sp>
          <p:nvSpPr>
            <p:cNvPr id="30768" name="AutoShape 32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9" name="AutoShape 33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70" name="Group 30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30791" name="AutoShape 27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92" name="AutoShape 28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93" name="AutoShape 29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771" name="Group 16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30782" name="AutoShape 17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3" name="AutoShape 18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4" name="AutoShape 19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5" name="AutoShape 20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6" name="AutoShape 21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7" name="AutoShape 22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8" name="AutoShape 23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9" name="AutoShape 24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90" name="AutoShape 25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772" name="Group 15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30773" name="AutoShape 6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74" name="AutoShape 7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75" name="AutoShape 8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76" name="AutoShape 9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77" name="AutoShape 10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78" name="AutoShape 11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79" name="AutoShape 12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0" name="AutoShape 13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81" name="AutoShape 14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0727" name="Oval 5"/>
          <p:cNvSpPr>
            <a:spLocks noChangeArrowheads="1"/>
          </p:cNvSpPr>
          <p:nvPr/>
        </p:nvSpPr>
        <p:spPr bwMode="auto">
          <a:xfrm>
            <a:off x="7772400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048000" y="5257800"/>
            <a:ext cx="2914650" cy="1524000"/>
            <a:chOff x="2089" y="3264"/>
            <a:chExt cx="1836" cy="960"/>
          </a:xfrm>
        </p:grpSpPr>
        <p:sp>
          <p:nvSpPr>
            <p:cNvPr id="30742" name="AutoShape 37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3" name="AutoShape 38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744" name="Group 39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30765" name="AutoShape 40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6" name="AutoShape 41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7" name="AutoShape 42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745" name="Group 43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30756" name="AutoShape 4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7" name="AutoShape 4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8" name="AutoShape 4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9" name="AutoShape 4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0" name="AutoShape 4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1" name="AutoShape 4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2" name="AutoShape 5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3" name="AutoShape 5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64" name="AutoShape 5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746" name="Group 53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30747" name="AutoShape 5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48" name="AutoShape 5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49" name="AutoShape 5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0" name="AutoShape 5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1" name="AutoShape 5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2" name="AutoShape 5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3" name="AutoShape 6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4" name="AutoShape 6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55" name="AutoShape 6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0729" name="Oval 63"/>
          <p:cNvSpPr>
            <a:spLocks noChangeArrowheads="1"/>
          </p:cNvSpPr>
          <p:nvPr/>
        </p:nvSpPr>
        <p:spPr bwMode="auto">
          <a:xfrm>
            <a:off x="3160713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30" name="Oval 64"/>
          <p:cNvSpPr>
            <a:spLocks noChangeArrowheads="1"/>
          </p:cNvSpPr>
          <p:nvPr/>
        </p:nvSpPr>
        <p:spPr bwMode="auto">
          <a:xfrm>
            <a:off x="3617913" y="5715000"/>
            <a:ext cx="838200" cy="609600"/>
          </a:xfrm>
          <a:prstGeom prst="ellipse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0731" name="Group 121"/>
          <p:cNvGrpSpPr>
            <a:grpSpLocks/>
          </p:cNvGrpSpPr>
          <p:nvPr/>
        </p:nvGrpSpPr>
        <p:grpSpPr bwMode="auto">
          <a:xfrm rot="-3755951">
            <a:off x="4335463" y="5835650"/>
            <a:ext cx="609600" cy="520700"/>
            <a:chOff x="4812" y="735"/>
            <a:chExt cx="246" cy="210"/>
          </a:xfrm>
        </p:grpSpPr>
        <p:sp>
          <p:nvSpPr>
            <p:cNvPr id="30738" name="Freeform 92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Freeform 93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Freeform 94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Freeform 95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32" name="Group 122"/>
          <p:cNvGrpSpPr>
            <a:grpSpLocks/>
          </p:cNvGrpSpPr>
          <p:nvPr/>
        </p:nvGrpSpPr>
        <p:grpSpPr bwMode="auto">
          <a:xfrm rot="-3755951">
            <a:off x="4792663" y="5759450"/>
            <a:ext cx="609600" cy="520700"/>
            <a:chOff x="4812" y="735"/>
            <a:chExt cx="246" cy="210"/>
          </a:xfrm>
        </p:grpSpPr>
        <p:sp>
          <p:nvSpPr>
            <p:cNvPr id="30734" name="Freeform 123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Freeform 124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Freeform 125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Freeform 126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3" name="Freeform 127"/>
          <p:cNvSpPr>
            <a:spLocks/>
          </p:cNvSpPr>
          <p:nvPr/>
        </p:nvSpPr>
        <p:spPr bwMode="auto">
          <a:xfrm>
            <a:off x="8229600" y="5715000"/>
            <a:ext cx="1231900" cy="558800"/>
          </a:xfrm>
          <a:custGeom>
            <a:avLst/>
            <a:gdLst>
              <a:gd name="T0" fmla="*/ 2147483646 w 776"/>
              <a:gd name="T1" fmla="*/ 2147483646 h 352"/>
              <a:gd name="T2" fmla="*/ 2147483646 w 776"/>
              <a:gd name="T3" fmla="*/ 2147483646 h 352"/>
              <a:gd name="T4" fmla="*/ 2147483646 w 776"/>
              <a:gd name="T5" fmla="*/ 2147483646 h 352"/>
              <a:gd name="T6" fmla="*/ 2147483646 w 776"/>
              <a:gd name="T7" fmla="*/ 2147483646 h 352"/>
              <a:gd name="T8" fmla="*/ 2147483646 w 776"/>
              <a:gd name="T9" fmla="*/ 2147483646 h 352"/>
              <a:gd name="T10" fmla="*/ 2147483646 w 776"/>
              <a:gd name="T11" fmla="*/ 2147483646 h 352"/>
              <a:gd name="T12" fmla="*/ 2147483646 w 776"/>
              <a:gd name="T13" fmla="*/ 2147483646 h 352"/>
              <a:gd name="T14" fmla="*/ 2147483646 w 776"/>
              <a:gd name="T15" fmla="*/ 2147483646 h 352"/>
              <a:gd name="T16" fmla="*/ 2147483646 w 776"/>
              <a:gd name="T17" fmla="*/ 2147483646 h 352"/>
              <a:gd name="T18" fmla="*/ 0 w 776"/>
              <a:gd name="T19" fmla="*/ 2147483646 h 352"/>
              <a:gd name="T20" fmla="*/ 2147483646 w 776"/>
              <a:gd name="T21" fmla="*/ 2147483646 h 352"/>
              <a:gd name="T22" fmla="*/ 2147483646 w 776"/>
              <a:gd name="T23" fmla="*/ 2147483646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76"/>
              <a:gd name="T37" fmla="*/ 0 h 352"/>
              <a:gd name="T38" fmla="*/ 776 w 776"/>
              <a:gd name="T39" fmla="*/ 352 h 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76" h="352">
                <a:moveTo>
                  <a:pt x="96" y="112"/>
                </a:moveTo>
                <a:cubicBezTo>
                  <a:pt x="136" y="96"/>
                  <a:pt x="240" y="24"/>
                  <a:pt x="288" y="16"/>
                </a:cubicBezTo>
                <a:cubicBezTo>
                  <a:pt x="336" y="8"/>
                  <a:pt x="320" y="64"/>
                  <a:pt x="384" y="64"/>
                </a:cubicBezTo>
                <a:cubicBezTo>
                  <a:pt x="448" y="64"/>
                  <a:pt x="608" y="0"/>
                  <a:pt x="672" y="16"/>
                </a:cubicBezTo>
                <a:cubicBezTo>
                  <a:pt x="736" y="32"/>
                  <a:pt x="760" y="120"/>
                  <a:pt x="768" y="160"/>
                </a:cubicBezTo>
                <a:cubicBezTo>
                  <a:pt x="776" y="200"/>
                  <a:pt x="768" y="224"/>
                  <a:pt x="720" y="256"/>
                </a:cubicBezTo>
                <a:cubicBezTo>
                  <a:pt x="672" y="288"/>
                  <a:pt x="552" y="352"/>
                  <a:pt x="480" y="352"/>
                </a:cubicBezTo>
                <a:cubicBezTo>
                  <a:pt x="408" y="352"/>
                  <a:pt x="360" y="264"/>
                  <a:pt x="288" y="256"/>
                </a:cubicBezTo>
                <a:cubicBezTo>
                  <a:pt x="216" y="248"/>
                  <a:pt x="96" y="320"/>
                  <a:pt x="48" y="304"/>
                </a:cubicBezTo>
                <a:cubicBezTo>
                  <a:pt x="0" y="288"/>
                  <a:pt x="0" y="192"/>
                  <a:pt x="0" y="160"/>
                </a:cubicBezTo>
                <a:cubicBezTo>
                  <a:pt x="0" y="128"/>
                  <a:pt x="32" y="120"/>
                  <a:pt x="48" y="112"/>
                </a:cubicBezTo>
                <a:cubicBezTo>
                  <a:pt x="64" y="104"/>
                  <a:pt x="56" y="128"/>
                  <a:pt x="96" y="112"/>
                </a:cubicBezTo>
                <a:close/>
              </a:path>
            </a:pathLst>
          </a:custGeom>
          <a:solidFill>
            <a:srgbClr val="FFEA18"/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0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13" grpId="0" animBg="1" autoUpdateAnimBg="0"/>
      <p:bldP spid="400514" grpId="0" animBg="1" autoUpdateAnimBg="0"/>
      <p:bldP spid="40038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1120</Words>
  <Application>Microsoft Office PowerPoint</Application>
  <PresentationFormat>Widescreen</PresentationFormat>
  <Paragraphs>520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Comic Sans MS</vt:lpstr>
      <vt:lpstr>Rosewood Fill</vt:lpstr>
      <vt:lpstr>Times</vt:lpstr>
      <vt:lpstr>Wingdings</vt:lpstr>
      <vt:lpstr>Office Theme</vt:lpstr>
      <vt:lpstr>Immune System</vt:lpstr>
      <vt:lpstr>Why an immune system?</vt:lpstr>
      <vt:lpstr>Lines of defense</vt:lpstr>
      <vt:lpstr>1st line: Non-specific External defense</vt:lpstr>
      <vt:lpstr>2nd line: Non-specific patrolling cells </vt:lpstr>
      <vt:lpstr>Inflammatory response</vt:lpstr>
      <vt:lpstr>Fever </vt:lpstr>
      <vt:lpstr>3rd line: Acquired (active) Immunity</vt:lpstr>
      <vt:lpstr>How are invaders recognized?</vt:lpstr>
      <vt:lpstr>Lymphocytes </vt:lpstr>
      <vt:lpstr>B cells</vt:lpstr>
      <vt:lpstr>Antibodies </vt:lpstr>
      <vt:lpstr>B cell immune response</vt:lpstr>
      <vt:lpstr>Vaccinations </vt:lpstr>
      <vt:lpstr>What if the attacker gets past the B cells in the blood &amp; actually infects (hides in) some of your cells?</vt:lpstr>
      <vt:lpstr>How do T cells know a cell is infected?</vt:lpstr>
      <vt:lpstr>T cells</vt:lpstr>
      <vt:lpstr>T cell response</vt:lpstr>
      <vt:lpstr>Attack of the Killer T cells</vt:lpstr>
      <vt:lpstr>Immune system malfunctions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an immune system?</dc:title>
  <dc:creator>Sinead Lutz</dc:creator>
  <cp:lastModifiedBy>Smigala, Kelly</cp:lastModifiedBy>
  <cp:revision>3</cp:revision>
  <dcterms:created xsi:type="dcterms:W3CDTF">2015-02-10T11:30:23Z</dcterms:created>
  <dcterms:modified xsi:type="dcterms:W3CDTF">2016-03-09T12:47:00Z</dcterms:modified>
</cp:coreProperties>
</file>