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58" r:id="rId6"/>
    <p:sldId id="260" r:id="rId7"/>
    <p:sldId id="262" r:id="rId8"/>
    <p:sldId id="263" r:id="rId9"/>
    <p:sldId id="264" r:id="rId10"/>
    <p:sldId id="269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C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49BE-3550-4A7F-B237-52A7DCCCA7F3}" type="datetimeFigureOut">
              <a:rPr lang="es-EC" smtClean="0"/>
              <a:t>06/10/2014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4DDC7-731A-424E-8D86-BC72DF9BD6D5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31815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49BE-3550-4A7F-B237-52A7DCCCA7F3}" type="datetimeFigureOut">
              <a:rPr lang="es-EC" smtClean="0"/>
              <a:t>06/10/2014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4DDC7-731A-424E-8D86-BC72DF9BD6D5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24357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49BE-3550-4A7F-B237-52A7DCCCA7F3}" type="datetimeFigureOut">
              <a:rPr lang="es-EC" smtClean="0"/>
              <a:t>06/10/2014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4DDC7-731A-424E-8D86-BC72DF9BD6D5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65042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49BE-3550-4A7F-B237-52A7DCCCA7F3}" type="datetimeFigureOut">
              <a:rPr lang="es-EC" smtClean="0"/>
              <a:t>06/10/2014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4DDC7-731A-424E-8D86-BC72DF9BD6D5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73213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49BE-3550-4A7F-B237-52A7DCCCA7F3}" type="datetimeFigureOut">
              <a:rPr lang="es-EC" smtClean="0"/>
              <a:t>06/10/2014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4DDC7-731A-424E-8D86-BC72DF9BD6D5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4186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49BE-3550-4A7F-B237-52A7DCCCA7F3}" type="datetimeFigureOut">
              <a:rPr lang="es-EC" smtClean="0"/>
              <a:t>06/10/2014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4DDC7-731A-424E-8D86-BC72DF9BD6D5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87841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49BE-3550-4A7F-B237-52A7DCCCA7F3}" type="datetimeFigureOut">
              <a:rPr lang="es-EC" smtClean="0"/>
              <a:t>06/10/2014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4DDC7-731A-424E-8D86-BC72DF9BD6D5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81996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49BE-3550-4A7F-B237-52A7DCCCA7F3}" type="datetimeFigureOut">
              <a:rPr lang="es-EC" smtClean="0"/>
              <a:t>06/10/2014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4DDC7-731A-424E-8D86-BC72DF9BD6D5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9617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49BE-3550-4A7F-B237-52A7DCCCA7F3}" type="datetimeFigureOut">
              <a:rPr lang="es-EC" smtClean="0"/>
              <a:t>06/10/2014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4DDC7-731A-424E-8D86-BC72DF9BD6D5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3812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49BE-3550-4A7F-B237-52A7DCCCA7F3}" type="datetimeFigureOut">
              <a:rPr lang="es-EC" smtClean="0"/>
              <a:t>06/10/2014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4DDC7-731A-424E-8D86-BC72DF9BD6D5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85762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49BE-3550-4A7F-B237-52A7DCCCA7F3}" type="datetimeFigureOut">
              <a:rPr lang="es-EC" smtClean="0"/>
              <a:t>06/10/2014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4DDC7-731A-424E-8D86-BC72DF9BD6D5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685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549BE-3550-4A7F-B237-52A7DCCCA7F3}" type="datetimeFigureOut">
              <a:rPr lang="es-EC" smtClean="0"/>
              <a:t>06/10/2014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4DDC7-731A-424E-8D86-BC72DF9BD6D5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3476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 smtClean="0">
                <a:latin typeface="Arial Black" panose="020B0A04020102020204" pitchFamily="34" charset="0"/>
              </a:rPr>
              <a:t>mandatos</a:t>
            </a:r>
            <a:endParaRPr lang="es-EC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65530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Ser &gt; características permanentes e inherentes.</a:t>
            </a:r>
          </a:p>
          <a:p>
            <a:r>
              <a:rPr lang="es-EC" dirty="0" smtClean="0"/>
              <a:t>Estar &gt; características temporales, no inherentes.</a:t>
            </a:r>
          </a:p>
          <a:p>
            <a:r>
              <a:rPr lang="es-EC" dirty="0" smtClean="0"/>
              <a:t>Estar &gt; para tiempo y espacio.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0360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err="1" smtClean="0"/>
              <a:t>Don’t</a:t>
            </a:r>
            <a:r>
              <a:rPr lang="es-EC" dirty="0" smtClean="0"/>
              <a:t> be </a:t>
            </a:r>
            <a:r>
              <a:rPr lang="es-EC" dirty="0" err="1" smtClean="0"/>
              <a:t>shy</a:t>
            </a:r>
            <a:r>
              <a:rPr lang="es-EC" dirty="0" smtClean="0"/>
              <a:t>! </a:t>
            </a:r>
            <a:r>
              <a:rPr lang="es-EC" dirty="0" smtClean="0"/>
              <a:t>(tímido/a)</a:t>
            </a:r>
            <a:endParaRPr lang="es-EC" dirty="0" smtClean="0"/>
          </a:p>
          <a:p>
            <a:r>
              <a:rPr lang="es-VE" dirty="0" smtClean="0"/>
              <a:t>¡</a:t>
            </a:r>
            <a:r>
              <a:rPr lang="es-EC" dirty="0" err="1" smtClean="0"/>
              <a:t>Don’t</a:t>
            </a:r>
            <a:r>
              <a:rPr lang="es-EC" dirty="0" smtClean="0"/>
              <a:t> be late!</a:t>
            </a:r>
          </a:p>
          <a:p>
            <a:r>
              <a:rPr lang="es-VE" dirty="0"/>
              <a:t>¡</a:t>
            </a:r>
            <a:r>
              <a:rPr lang="es-EC" dirty="0"/>
              <a:t>No seas tímido</a:t>
            </a:r>
            <a:r>
              <a:rPr lang="es-EC" dirty="0" smtClean="0"/>
              <a:t>!</a:t>
            </a:r>
            <a:endParaRPr lang="es-VE" dirty="0" smtClean="0"/>
          </a:p>
          <a:p>
            <a:r>
              <a:rPr lang="es-VE" dirty="0" smtClean="0"/>
              <a:t>¡</a:t>
            </a:r>
            <a:r>
              <a:rPr lang="es-EC" dirty="0" smtClean="0"/>
              <a:t>No estés tarde!</a:t>
            </a:r>
          </a:p>
        </p:txBody>
      </p:sp>
    </p:spTree>
    <p:extLst>
      <p:ext uri="{BB962C8B-B14F-4D97-AF65-F5344CB8AC3E}">
        <p14:creationId xmlns:p14="http://schemas.microsoft.com/office/powerpoint/2010/main" val="142055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Algunas expresiones con las </a:t>
            </a:r>
            <a:r>
              <a:rPr lang="es-EC" b="1" dirty="0" smtClean="0">
                <a:solidFill>
                  <a:srgbClr val="00B050"/>
                </a:solidFill>
              </a:rPr>
              <a:t>excepciones</a:t>
            </a:r>
            <a:r>
              <a:rPr lang="es-EC" dirty="0" smtClean="0"/>
              <a:t>:</a:t>
            </a:r>
            <a:endParaRPr lang="es-EC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C" dirty="0" err="1"/>
              <a:t>Make</a:t>
            </a:r>
            <a:r>
              <a:rPr lang="es-EC" dirty="0"/>
              <a:t> </a:t>
            </a:r>
            <a:r>
              <a:rPr lang="es-EC" dirty="0" err="1"/>
              <a:t>your</a:t>
            </a:r>
            <a:r>
              <a:rPr lang="es-EC" dirty="0"/>
              <a:t> </a:t>
            </a:r>
            <a:r>
              <a:rPr lang="es-EC" dirty="0" err="1"/>
              <a:t>bed</a:t>
            </a:r>
            <a:r>
              <a:rPr lang="es-EC" dirty="0"/>
              <a:t>!</a:t>
            </a:r>
          </a:p>
          <a:p>
            <a:r>
              <a:rPr lang="es-EC" dirty="0" smtClean="0"/>
              <a:t>Set </a:t>
            </a:r>
            <a:r>
              <a:rPr lang="es-EC" dirty="0" err="1" smtClean="0"/>
              <a:t>the</a:t>
            </a:r>
            <a:r>
              <a:rPr lang="es-EC" dirty="0" smtClean="0"/>
              <a:t> </a:t>
            </a:r>
            <a:r>
              <a:rPr lang="es-EC" dirty="0" err="1" smtClean="0"/>
              <a:t>table</a:t>
            </a:r>
            <a:r>
              <a:rPr lang="es-EC" dirty="0" smtClean="0"/>
              <a:t>!</a:t>
            </a:r>
          </a:p>
          <a:p>
            <a:r>
              <a:rPr lang="es-EC" dirty="0" err="1" smtClean="0"/>
              <a:t>Pay</a:t>
            </a:r>
            <a:r>
              <a:rPr lang="es-EC" dirty="0" smtClean="0"/>
              <a:t> </a:t>
            </a:r>
            <a:r>
              <a:rPr lang="es-EC" dirty="0" err="1" smtClean="0"/>
              <a:t>atention</a:t>
            </a:r>
            <a:r>
              <a:rPr lang="es-EC" dirty="0" smtClean="0"/>
              <a:t>!</a:t>
            </a:r>
          </a:p>
          <a:p>
            <a:r>
              <a:rPr lang="es-EC" dirty="0" smtClean="0"/>
              <a:t>Be </a:t>
            </a:r>
            <a:r>
              <a:rPr lang="es-EC" dirty="0" err="1" smtClean="0"/>
              <a:t>careful</a:t>
            </a:r>
            <a:r>
              <a:rPr lang="es-EC" dirty="0" smtClean="0"/>
              <a:t>! (cuidado)</a:t>
            </a:r>
          </a:p>
          <a:p>
            <a:r>
              <a:rPr lang="es-VE" dirty="0" smtClean="0"/>
              <a:t>¡</a:t>
            </a:r>
            <a:r>
              <a:rPr lang="es-EC" dirty="0"/>
              <a:t>Haz la cama! Hazla</a:t>
            </a:r>
            <a:r>
              <a:rPr lang="es-EC" dirty="0" smtClean="0"/>
              <a:t>!</a:t>
            </a:r>
          </a:p>
          <a:p>
            <a:r>
              <a:rPr lang="es-VE" dirty="0"/>
              <a:t>¡</a:t>
            </a:r>
            <a:r>
              <a:rPr lang="es-EC" dirty="0"/>
              <a:t>Pon la mesa! </a:t>
            </a:r>
            <a:r>
              <a:rPr lang="es-VE" dirty="0"/>
              <a:t>¡</a:t>
            </a:r>
            <a:r>
              <a:rPr lang="es-EC" dirty="0"/>
              <a:t>Ponla</a:t>
            </a:r>
            <a:r>
              <a:rPr lang="es-EC" dirty="0" smtClean="0"/>
              <a:t>!</a:t>
            </a:r>
          </a:p>
          <a:p>
            <a:r>
              <a:rPr lang="es-VE" dirty="0"/>
              <a:t>¡</a:t>
            </a:r>
            <a:r>
              <a:rPr lang="es-EC" dirty="0"/>
              <a:t>Pon atención</a:t>
            </a:r>
            <a:r>
              <a:rPr lang="es-EC" dirty="0" smtClean="0"/>
              <a:t>!</a:t>
            </a:r>
          </a:p>
          <a:p>
            <a:r>
              <a:rPr lang="es-VE" dirty="0"/>
              <a:t>¡</a:t>
            </a:r>
            <a:r>
              <a:rPr lang="es-EC" dirty="0"/>
              <a:t>Ten cuidado!</a:t>
            </a:r>
          </a:p>
          <a:p>
            <a:endParaRPr lang="es-EC" dirty="0"/>
          </a:p>
          <a:p>
            <a:endParaRPr lang="es-EC" dirty="0"/>
          </a:p>
          <a:p>
            <a:endParaRPr lang="es-EC" dirty="0"/>
          </a:p>
          <a:p>
            <a:endParaRPr lang="es-EC" dirty="0" smtClean="0"/>
          </a:p>
          <a:p>
            <a:endParaRPr lang="es-EC" dirty="0" smtClean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97780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 smtClean="0">
                <a:solidFill>
                  <a:srgbClr val="00B050"/>
                </a:solidFill>
              </a:rPr>
              <a:t>Acentos</a:t>
            </a:r>
            <a:r>
              <a:rPr lang="es-EC" dirty="0" smtClean="0"/>
              <a:t>:</a:t>
            </a:r>
            <a:endParaRPr lang="es-EC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Solamente cuando el mandato tiene un pronombre unido. Ejemplo:</a:t>
            </a:r>
          </a:p>
          <a:p>
            <a:r>
              <a:rPr lang="es-VE" dirty="0" smtClean="0"/>
              <a:t>¡Prepárala!</a:t>
            </a:r>
          </a:p>
          <a:p>
            <a:r>
              <a:rPr lang="es-VE" dirty="0" smtClean="0"/>
              <a:t>Y la palabra necesita más de dos sílabas:</a:t>
            </a:r>
          </a:p>
          <a:p>
            <a:r>
              <a:rPr lang="es-VE" dirty="0" smtClean="0"/>
              <a:t>¡Córtalo!</a:t>
            </a:r>
          </a:p>
          <a:p>
            <a:r>
              <a:rPr lang="es-VE" dirty="0" smtClean="0"/>
              <a:t>¡Pon la mesa! </a:t>
            </a:r>
          </a:p>
          <a:p>
            <a:r>
              <a:rPr lang="es-VE" dirty="0" smtClean="0"/>
              <a:t>¡Ponla! </a:t>
            </a:r>
            <a:r>
              <a:rPr lang="es-VE" sz="4800" dirty="0" smtClean="0"/>
              <a:t>No</a:t>
            </a:r>
            <a:r>
              <a:rPr lang="es-VE" dirty="0" smtClean="0"/>
              <a:t> hay acento.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1367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Reto (</a:t>
            </a:r>
            <a:r>
              <a:rPr lang="es-EC" dirty="0" err="1" smtClean="0"/>
              <a:t>challenge</a:t>
            </a:r>
            <a:r>
              <a:rPr lang="es-EC" dirty="0" smtClean="0"/>
              <a:t>)</a:t>
            </a:r>
            <a:endParaRPr lang="es-EC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Dos pronombres juntos (</a:t>
            </a:r>
            <a:r>
              <a:rPr lang="es-EC" dirty="0" err="1" smtClean="0"/>
              <a:t>together</a:t>
            </a:r>
            <a:r>
              <a:rPr lang="es-EC" dirty="0" smtClean="0"/>
              <a:t>):</a:t>
            </a:r>
          </a:p>
          <a:p>
            <a:r>
              <a:rPr lang="es-EC" dirty="0" err="1" smtClean="0"/>
              <a:t>Wash</a:t>
            </a:r>
            <a:r>
              <a:rPr lang="es-EC" dirty="0" smtClean="0"/>
              <a:t> </a:t>
            </a:r>
            <a:r>
              <a:rPr lang="es-EC" dirty="0" err="1" smtClean="0"/>
              <a:t>your</a:t>
            </a:r>
            <a:r>
              <a:rPr lang="es-EC" dirty="0" smtClean="0"/>
              <a:t> </a:t>
            </a:r>
            <a:r>
              <a:rPr lang="es-EC" dirty="0" err="1" smtClean="0"/>
              <a:t>hands</a:t>
            </a:r>
            <a:r>
              <a:rPr lang="es-EC" dirty="0" smtClean="0"/>
              <a:t>!</a:t>
            </a:r>
          </a:p>
          <a:p>
            <a:r>
              <a:rPr lang="es-VE" dirty="0" smtClean="0"/>
              <a:t>¡</a:t>
            </a:r>
            <a:r>
              <a:rPr lang="es-EC" dirty="0" smtClean="0"/>
              <a:t>Lávate las manos!</a:t>
            </a:r>
          </a:p>
          <a:p>
            <a:r>
              <a:rPr lang="es-VE" dirty="0" smtClean="0"/>
              <a:t>¡</a:t>
            </a:r>
            <a:r>
              <a:rPr lang="es-EC" dirty="0" smtClean="0"/>
              <a:t>Lávatelas!</a:t>
            </a:r>
          </a:p>
          <a:p>
            <a:r>
              <a:rPr lang="es-EC" dirty="0" err="1" smtClean="0"/>
              <a:t>Give</a:t>
            </a:r>
            <a:r>
              <a:rPr lang="es-EC" dirty="0" smtClean="0"/>
              <a:t> </a:t>
            </a:r>
            <a:r>
              <a:rPr lang="es-EC" dirty="0" err="1" smtClean="0"/>
              <a:t>the</a:t>
            </a:r>
            <a:r>
              <a:rPr lang="es-EC" dirty="0" smtClean="0"/>
              <a:t> </a:t>
            </a:r>
            <a:r>
              <a:rPr lang="es-EC" dirty="0" err="1" smtClean="0"/>
              <a:t>book</a:t>
            </a:r>
            <a:r>
              <a:rPr lang="es-EC" dirty="0" smtClean="0"/>
              <a:t> to Juan!</a:t>
            </a:r>
          </a:p>
          <a:p>
            <a:r>
              <a:rPr lang="es-VE" dirty="0" smtClean="0"/>
              <a:t>¡</a:t>
            </a:r>
            <a:r>
              <a:rPr lang="es-EC" dirty="0" smtClean="0"/>
              <a:t>Dáselo!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26439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¡</a:t>
            </a:r>
            <a:r>
              <a:rPr lang="es-EC" dirty="0" smtClean="0"/>
              <a:t>Pon </a:t>
            </a:r>
            <a:r>
              <a:rPr lang="es-EC" dirty="0" err="1" smtClean="0"/>
              <a:t>atencionnnnnnn</a:t>
            </a:r>
            <a:r>
              <a:rPr lang="es-EC" dirty="0" smtClean="0"/>
              <a:t>!</a:t>
            </a:r>
            <a:endParaRPr lang="es-EC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447800"/>
            <a:ext cx="6781800" cy="4571999"/>
          </a:xfrm>
        </p:spPr>
      </p:pic>
    </p:spTree>
    <p:extLst>
      <p:ext uri="{BB962C8B-B14F-4D97-AF65-F5344CB8AC3E}">
        <p14:creationId xmlns:p14="http://schemas.microsoft.com/office/powerpoint/2010/main" val="359862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Sigue el modelo:</a:t>
            </a:r>
            <a:endParaRPr lang="es-EC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err="1" smtClean="0"/>
              <a:t>Arrange</a:t>
            </a:r>
            <a:r>
              <a:rPr lang="es-EC" dirty="0" smtClean="0"/>
              <a:t> </a:t>
            </a:r>
            <a:r>
              <a:rPr lang="es-EC" dirty="0" err="1" smtClean="0"/>
              <a:t>the</a:t>
            </a:r>
            <a:r>
              <a:rPr lang="es-EC" dirty="0" smtClean="0"/>
              <a:t> living </a:t>
            </a:r>
            <a:r>
              <a:rPr lang="es-EC" dirty="0" err="1" smtClean="0"/>
              <a:t>room</a:t>
            </a:r>
            <a:r>
              <a:rPr lang="es-EC" dirty="0" smtClean="0"/>
              <a:t>!</a:t>
            </a:r>
          </a:p>
          <a:p>
            <a:r>
              <a:rPr lang="es-VE" dirty="0" smtClean="0"/>
              <a:t>¡</a:t>
            </a:r>
            <a:r>
              <a:rPr lang="es-EC" dirty="0" smtClean="0"/>
              <a:t>Arregla la sala!</a:t>
            </a:r>
          </a:p>
          <a:p>
            <a:r>
              <a:rPr lang="es-VE" dirty="0" smtClean="0"/>
              <a:t>¡</a:t>
            </a:r>
            <a:r>
              <a:rPr lang="es-EC" dirty="0" smtClean="0"/>
              <a:t>Arréglala!</a:t>
            </a:r>
          </a:p>
          <a:p>
            <a:r>
              <a:rPr lang="es-VE" dirty="0" smtClean="0"/>
              <a:t>¡</a:t>
            </a:r>
            <a:r>
              <a:rPr lang="es-EC" dirty="0" smtClean="0"/>
              <a:t>No la arregles</a:t>
            </a:r>
            <a:r>
              <a:rPr lang="es-EC" dirty="0" smtClean="0"/>
              <a:t>!</a:t>
            </a:r>
          </a:p>
          <a:p>
            <a:r>
              <a:rPr lang="es-VE" dirty="0" smtClean="0"/>
              <a:t>(¡No arregles la sala!)</a:t>
            </a:r>
            <a:endParaRPr lang="es-EC" dirty="0" smtClean="0"/>
          </a:p>
          <a:p>
            <a:endParaRPr lang="es-EC" dirty="0"/>
          </a:p>
          <a:p>
            <a:r>
              <a:rPr lang="es-EC" dirty="0" smtClean="0"/>
              <a:t>Ahora es tu turno: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56631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 smtClean="0">
                <a:solidFill>
                  <a:srgbClr val="00B050"/>
                </a:solidFill>
              </a:rPr>
              <a:t>Mandatos -car</a:t>
            </a:r>
            <a:endParaRPr lang="es-EC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err="1" smtClean="0"/>
              <a:t>Practice</a:t>
            </a:r>
            <a:r>
              <a:rPr lang="es-EC" dirty="0" smtClean="0"/>
              <a:t> </a:t>
            </a:r>
            <a:r>
              <a:rPr lang="es-EC" dirty="0" err="1" smtClean="0"/>
              <a:t>the</a:t>
            </a:r>
            <a:r>
              <a:rPr lang="es-EC" dirty="0" smtClean="0"/>
              <a:t>  </a:t>
            </a:r>
            <a:r>
              <a:rPr lang="es-EC" dirty="0" err="1" smtClean="0"/>
              <a:t>routine</a:t>
            </a:r>
            <a:r>
              <a:rPr lang="es-EC" dirty="0" smtClean="0"/>
              <a:t>!</a:t>
            </a:r>
          </a:p>
          <a:p>
            <a:r>
              <a:rPr lang="es-VE" dirty="0" smtClean="0"/>
              <a:t>¡</a:t>
            </a:r>
            <a:r>
              <a:rPr lang="es-VE" dirty="0" smtClean="0"/>
              <a:t>Practica </a:t>
            </a:r>
            <a:r>
              <a:rPr lang="es-VE" dirty="0" smtClean="0"/>
              <a:t>la rutina!</a:t>
            </a:r>
          </a:p>
          <a:p>
            <a:r>
              <a:rPr lang="es-VE" dirty="0" smtClean="0"/>
              <a:t>¡Practícala!</a:t>
            </a:r>
          </a:p>
          <a:p>
            <a:r>
              <a:rPr lang="es-VE" dirty="0" smtClean="0"/>
              <a:t>¡</a:t>
            </a:r>
            <a:r>
              <a:rPr lang="es-VE" b="1" dirty="0" smtClean="0">
                <a:solidFill>
                  <a:srgbClr val="00B050"/>
                </a:solidFill>
              </a:rPr>
              <a:t>No la practiques</a:t>
            </a:r>
            <a:r>
              <a:rPr lang="es-VE" dirty="0" smtClean="0"/>
              <a:t>!</a:t>
            </a:r>
          </a:p>
          <a:p>
            <a:r>
              <a:rPr lang="es-VE" dirty="0" smtClean="0"/>
              <a:t>¡No practiques la rutina!</a:t>
            </a:r>
            <a:endParaRPr lang="es-VE" dirty="0" smtClean="0"/>
          </a:p>
          <a:p>
            <a:r>
              <a:rPr lang="es-EC" b="1" dirty="0" smtClean="0">
                <a:solidFill>
                  <a:srgbClr val="00B050"/>
                </a:solidFill>
              </a:rPr>
              <a:t>La c cambia a </a:t>
            </a:r>
            <a:r>
              <a:rPr lang="es-EC" sz="4800" b="1" dirty="0" err="1" smtClean="0">
                <a:solidFill>
                  <a:srgbClr val="00B050"/>
                </a:solidFill>
              </a:rPr>
              <a:t>qu</a:t>
            </a:r>
            <a:r>
              <a:rPr lang="es-EC" dirty="0" smtClean="0"/>
              <a:t>, en los mandatos negativos solamente (</a:t>
            </a:r>
            <a:r>
              <a:rPr lang="es-EC" dirty="0" err="1" smtClean="0"/>
              <a:t>only</a:t>
            </a:r>
            <a:r>
              <a:rPr lang="es-EC" dirty="0" smtClean="0"/>
              <a:t>). No en los </a:t>
            </a:r>
            <a:r>
              <a:rPr lang="es-EC" dirty="0" smtClean="0"/>
              <a:t>afirmativos.</a:t>
            </a:r>
            <a:endParaRPr lang="es-EC" dirty="0" smtClean="0"/>
          </a:p>
          <a:p>
            <a:endParaRPr lang="es-VE" dirty="0" smtClean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78452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 smtClean="0">
                <a:solidFill>
                  <a:srgbClr val="00B050"/>
                </a:solidFill>
              </a:rPr>
              <a:t>Mandatos -gar</a:t>
            </a:r>
            <a:endParaRPr lang="es-EC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Play </a:t>
            </a:r>
            <a:r>
              <a:rPr lang="es-EC" dirty="0" err="1" smtClean="0"/>
              <a:t>the</a:t>
            </a:r>
            <a:r>
              <a:rPr lang="es-EC" dirty="0" smtClean="0"/>
              <a:t> sport!</a:t>
            </a:r>
          </a:p>
          <a:p>
            <a:r>
              <a:rPr lang="es-VE" dirty="0" smtClean="0"/>
              <a:t>¡</a:t>
            </a:r>
            <a:r>
              <a:rPr lang="es-EC" dirty="0" smtClean="0"/>
              <a:t>Juega el deporte!</a:t>
            </a:r>
          </a:p>
          <a:p>
            <a:r>
              <a:rPr lang="es-VE" dirty="0" smtClean="0"/>
              <a:t>¡</a:t>
            </a:r>
            <a:r>
              <a:rPr lang="es-EC" dirty="0" smtClean="0"/>
              <a:t>Juégalo!</a:t>
            </a:r>
          </a:p>
          <a:p>
            <a:r>
              <a:rPr lang="es-VE" dirty="0" smtClean="0"/>
              <a:t>¡</a:t>
            </a:r>
            <a:r>
              <a:rPr lang="es-EC" dirty="0" smtClean="0"/>
              <a:t>No lo juegues</a:t>
            </a:r>
            <a:r>
              <a:rPr lang="es-EC" dirty="0" smtClean="0"/>
              <a:t>!</a:t>
            </a:r>
          </a:p>
          <a:p>
            <a:r>
              <a:rPr lang="es-VE" dirty="0" smtClean="0"/>
              <a:t>(¡No juegues el deporte!)</a:t>
            </a:r>
            <a:endParaRPr lang="es-EC" dirty="0" smtClean="0"/>
          </a:p>
          <a:p>
            <a:r>
              <a:rPr lang="es-EC" b="1" dirty="0" smtClean="0">
                <a:solidFill>
                  <a:srgbClr val="00B050"/>
                </a:solidFill>
              </a:rPr>
              <a:t>La g cambia a </a:t>
            </a:r>
            <a:r>
              <a:rPr lang="es-EC" sz="4800" b="1" dirty="0" err="1" smtClean="0">
                <a:solidFill>
                  <a:srgbClr val="00B050"/>
                </a:solidFill>
              </a:rPr>
              <a:t>gu</a:t>
            </a:r>
            <a:r>
              <a:rPr lang="es-EC" dirty="0" smtClean="0"/>
              <a:t>, en los mandatos negativos solamente (</a:t>
            </a:r>
            <a:r>
              <a:rPr lang="es-EC" dirty="0" err="1" smtClean="0"/>
              <a:t>only</a:t>
            </a:r>
            <a:r>
              <a:rPr lang="es-EC" dirty="0" smtClean="0"/>
              <a:t>). No en los afirmativos.</a:t>
            </a:r>
          </a:p>
          <a:p>
            <a:endParaRPr lang="es-EC" dirty="0" smtClean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981602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 smtClean="0">
                <a:solidFill>
                  <a:srgbClr val="00B050"/>
                </a:solidFill>
              </a:rPr>
              <a:t>Mandatos -zar</a:t>
            </a:r>
            <a:endParaRPr lang="es-EC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C" dirty="0" err="1" smtClean="0"/>
              <a:t>Organize</a:t>
            </a:r>
            <a:r>
              <a:rPr lang="es-EC" dirty="0" smtClean="0"/>
              <a:t> </a:t>
            </a:r>
            <a:r>
              <a:rPr lang="es-EC" dirty="0" err="1" smtClean="0"/>
              <a:t>the</a:t>
            </a:r>
            <a:r>
              <a:rPr lang="es-EC" dirty="0" smtClean="0"/>
              <a:t> </a:t>
            </a:r>
            <a:r>
              <a:rPr lang="es-EC" dirty="0" err="1" smtClean="0"/>
              <a:t>freezer</a:t>
            </a:r>
            <a:r>
              <a:rPr lang="es-EC" dirty="0" smtClean="0"/>
              <a:t>!</a:t>
            </a:r>
          </a:p>
          <a:p>
            <a:r>
              <a:rPr lang="es-VE" dirty="0" smtClean="0"/>
              <a:t>¡</a:t>
            </a:r>
            <a:r>
              <a:rPr lang="es-EC" dirty="0" smtClean="0"/>
              <a:t>Organiza el refrigerador!</a:t>
            </a:r>
          </a:p>
          <a:p>
            <a:r>
              <a:rPr lang="es-VE" dirty="0" smtClean="0"/>
              <a:t>¡</a:t>
            </a:r>
            <a:r>
              <a:rPr lang="es-EC" dirty="0" smtClean="0"/>
              <a:t>Organízalo!</a:t>
            </a:r>
          </a:p>
          <a:p>
            <a:r>
              <a:rPr lang="es-VE" dirty="0" smtClean="0"/>
              <a:t>¡</a:t>
            </a:r>
            <a:r>
              <a:rPr lang="es-EC" dirty="0" smtClean="0"/>
              <a:t>No lo organices</a:t>
            </a:r>
            <a:r>
              <a:rPr lang="es-EC" dirty="0" smtClean="0"/>
              <a:t>!</a:t>
            </a:r>
          </a:p>
          <a:p>
            <a:r>
              <a:rPr lang="es-VE" dirty="0" smtClean="0"/>
              <a:t>(¡</a:t>
            </a:r>
            <a:r>
              <a:rPr lang="es-EC" dirty="0"/>
              <a:t>No </a:t>
            </a:r>
            <a:r>
              <a:rPr lang="es-EC" dirty="0" smtClean="0"/>
              <a:t>organices el </a:t>
            </a:r>
            <a:r>
              <a:rPr lang="es-EC" smtClean="0"/>
              <a:t>refrigerador!)</a:t>
            </a:r>
            <a:endParaRPr lang="es-EC" dirty="0"/>
          </a:p>
          <a:p>
            <a:endParaRPr lang="es-EC" dirty="0" smtClean="0"/>
          </a:p>
          <a:p>
            <a:r>
              <a:rPr lang="es-EC" b="1" dirty="0" smtClean="0">
                <a:solidFill>
                  <a:srgbClr val="00B050"/>
                </a:solidFill>
              </a:rPr>
              <a:t>La z cambia a </a:t>
            </a:r>
            <a:r>
              <a:rPr lang="es-EC" sz="4800" b="1" dirty="0" smtClean="0">
                <a:solidFill>
                  <a:srgbClr val="00B050"/>
                </a:solidFill>
              </a:rPr>
              <a:t>c</a:t>
            </a:r>
            <a:r>
              <a:rPr lang="es-EC" dirty="0" smtClean="0"/>
              <a:t>, en los mandatos negativos solamente (</a:t>
            </a:r>
            <a:r>
              <a:rPr lang="es-EC" dirty="0" err="1" smtClean="0"/>
              <a:t>only</a:t>
            </a:r>
            <a:r>
              <a:rPr lang="es-EC" dirty="0" smtClean="0"/>
              <a:t>). No en los afirmativos.</a:t>
            </a:r>
          </a:p>
          <a:p>
            <a:endParaRPr lang="es-EC" dirty="0" smtClean="0"/>
          </a:p>
        </p:txBody>
      </p:sp>
    </p:spTree>
    <p:extLst>
      <p:ext uri="{BB962C8B-B14F-4D97-AF65-F5344CB8AC3E}">
        <p14:creationId xmlns:p14="http://schemas.microsoft.com/office/powerpoint/2010/main" val="1707022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Verbos bota</a:t>
            </a:r>
            <a:endParaRPr lang="es-EC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err="1" smtClean="0"/>
              <a:t>Return</a:t>
            </a:r>
            <a:r>
              <a:rPr lang="es-EC" dirty="0" smtClean="0"/>
              <a:t> </a:t>
            </a:r>
            <a:r>
              <a:rPr lang="es-EC" dirty="0" err="1" smtClean="0"/>
              <a:t>the</a:t>
            </a:r>
            <a:r>
              <a:rPr lang="es-EC" dirty="0" smtClean="0"/>
              <a:t> </a:t>
            </a:r>
            <a:r>
              <a:rPr lang="es-EC" dirty="0" err="1" smtClean="0"/>
              <a:t>boat</a:t>
            </a:r>
            <a:r>
              <a:rPr lang="es-EC" dirty="0" smtClean="0"/>
              <a:t>! (devolver)</a:t>
            </a:r>
          </a:p>
          <a:p>
            <a:r>
              <a:rPr lang="es-VE" dirty="0" smtClean="0"/>
              <a:t>¡</a:t>
            </a:r>
            <a:r>
              <a:rPr lang="es-EC" dirty="0" smtClean="0"/>
              <a:t>Dev</a:t>
            </a:r>
            <a:r>
              <a:rPr lang="es-EC" u="sng" dirty="0" smtClean="0"/>
              <a:t>ue</a:t>
            </a:r>
            <a:r>
              <a:rPr lang="es-EC" dirty="0" smtClean="0"/>
              <a:t>lve el bote!</a:t>
            </a:r>
          </a:p>
          <a:p>
            <a:r>
              <a:rPr lang="es-VE" dirty="0" smtClean="0"/>
              <a:t>¡</a:t>
            </a:r>
            <a:r>
              <a:rPr lang="es-EC" dirty="0" smtClean="0"/>
              <a:t>Dev</a:t>
            </a:r>
            <a:r>
              <a:rPr lang="es-EC" u="sng" dirty="0" smtClean="0"/>
              <a:t>ué</a:t>
            </a:r>
            <a:r>
              <a:rPr lang="es-EC" dirty="0" smtClean="0"/>
              <a:t>lvelo!</a:t>
            </a:r>
          </a:p>
          <a:p>
            <a:r>
              <a:rPr lang="es-VE" dirty="0" smtClean="0"/>
              <a:t>¡</a:t>
            </a:r>
            <a:r>
              <a:rPr lang="es-EC" dirty="0" smtClean="0"/>
              <a:t>No lo dev</a:t>
            </a:r>
            <a:r>
              <a:rPr lang="es-EC" u="sng" dirty="0" smtClean="0"/>
              <a:t>ue</a:t>
            </a:r>
            <a:r>
              <a:rPr lang="es-EC" dirty="0" smtClean="0"/>
              <a:t>lvas!</a:t>
            </a:r>
          </a:p>
          <a:p>
            <a:r>
              <a:rPr lang="es-EC" b="1" dirty="0" smtClean="0">
                <a:solidFill>
                  <a:schemeClr val="accent6">
                    <a:lumMod val="75000"/>
                  </a:schemeClr>
                </a:solidFill>
              </a:rPr>
              <a:t>Hay cambio en los mandatos </a:t>
            </a:r>
            <a:r>
              <a:rPr lang="es-EC" b="1" dirty="0" smtClean="0">
                <a:solidFill>
                  <a:schemeClr val="accent6">
                    <a:lumMod val="75000"/>
                  </a:schemeClr>
                </a:solidFill>
              </a:rPr>
              <a:t>afirmativos </a:t>
            </a:r>
            <a:r>
              <a:rPr lang="es-EC" b="1" dirty="0" smtClean="0">
                <a:solidFill>
                  <a:schemeClr val="accent6">
                    <a:lumMod val="75000"/>
                  </a:schemeClr>
                </a:solidFill>
              </a:rPr>
              <a:t>y negativos.</a:t>
            </a:r>
            <a:endParaRPr lang="es-EC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36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Verbos reflexivos</a:t>
            </a:r>
            <a:endParaRPr lang="es-EC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err="1" smtClean="0"/>
              <a:t>Shower</a:t>
            </a:r>
            <a:r>
              <a:rPr lang="es-EC" dirty="0" smtClean="0"/>
              <a:t> at </a:t>
            </a:r>
            <a:r>
              <a:rPr lang="es-EC" dirty="0" err="1" smtClean="0"/>
              <a:t>night</a:t>
            </a:r>
            <a:r>
              <a:rPr lang="es-EC" dirty="0" smtClean="0"/>
              <a:t>! Afirmativo y negativo:</a:t>
            </a:r>
          </a:p>
          <a:p>
            <a:r>
              <a:rPr lang="es-VE" dirty="0" smtClean="0"/>
              <a:t>¡</a:t>
            </a:r>
            <a:r>
              <a:rPr lang="es-EC" dirty="0" smtClean="0"/>
              <a:t>Dúchate en la noche!</a:t>
            </a:r>
          </a:p>
          <a:p>
            <a:r>
              <a:rPr lang="es-VE" dirty="0" smtClean="0"/>
              <a:t>¡</a:t>
            </a:r>
            <a:r>
              <a:rPr lang="es-EC" dirty="0" smtClean="0"/>
              <a:t>No te duches en la noche!</a:t>
            </a:r>
          </a:p>
          <a:p>
            <a:r>
              <a:rPr lang="es-EC" dirty="0" smtClean="0"/>
              <a:t>El pronombre es siempre </a:t>
            </a:r>
            <a:r>
              <a:rPr lang="es-EC" sz="6600" b="1" dirty="0" smtClean="0">
                <a:solidFill>
                  <a:srgbClr val="00B050"/>
                </a:solidFill>
              </a:rPr>
              <a:t>te.</a:t>
            </a:r>
            <a:endParaRPr lang="es-EC" sz="6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22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Bota y reflexivo</a:t>
            </a:r>
            <a:endParaRPr lang="es-EC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err="1" smtClean="0"/>
              <a:t>Sleep</a:t>
            </a:r>
            <a:r>
              <a:rPr lang="es-EC" dirty="0" smtClean="0"/>
              <a:t> </a:t>
            </a:r>
            <a:r>
              <a:rPr lang="es-EC" dirty="0" err="1" smtClean="0"/>
              <a:t>later</a:t>
            </a:r>
            <a:r>
              <a:rPr lang="es-EC" dirty="0" smtClean="0"/>
              <a:t>!</a:t>
            </a:r>
          </a:p>
          <a:p>
            <a:r>
              <a:rPr lang="es-VE" dirty="0" smtClean="0"/>
              <a:t>¡</a:t>
            </a:r>
            <a:r>
              <a:rPr lang="es-EC" dirty="0" smtClean="0"/>
              <a:t>Duérmete luego, después!</a:t>
            </a:r>
          </a:p>
          <a:p>
            <a:r>
              <a:rPr lang="es-VE" dirty="0" smtClean="0"/>
              <a:t>¡</a:t>
            </a:r>
            <a:r>
              <a:rPr lang="es-EC" dirty="0" smtClean="0"/>
              <a:t>No te duermas luego!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41209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C" sz="4000" dirty="0" smtClean="0"/>
              <a:t>Excepciones</a:t>
            </a:r>
            <a:br>
              <a:rPr lang="es-EC" sz="4000" dirty="0" smtClean="0"/>
            </a:br>
            <a:r>
              <a:rPr lang="es-EC" sz="4000" b="1" dirty="0" smtClean="0">
                <a:solidFill>
                  <a:srgbClr val="00B050"/>
                </a:solidFill>
              </a:rPr>
              <a:t>ser vs estar</a:t>
            </a:r>
            <a:br>
              <a:rPr lang="es-EC" sz="4000" b="1" dirty="0" smtClean="0">
                <a:solidFill>
                  <a:srgbClr val="00B050"/>
                </a:solidFill>
              </a:rPr>
            </a:br>
            <a:endParaRPr lang="es-EC" sz="40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C" dirty="0" smtClean="0"/>
              <a:t>Be </a:t>
            </a:r>
            <a:r>
              <a:rPr lang="es-EC" dirty="0" err="1" smtClean="0"/>
              <a:t>nice</a:t>
            </a:r>
            <a:r>
              <a:rPr lang="es-EC" dirty="0" smtClean="0"/>
              <a:t>!</a:t>
            </a:r>
          </a:p>
          <a:p>
            <a:r>
              <a:rPr lang="es-EC" dirty="0" smtClean="0"/>
              <a:t>Be </a:t>
            </a:r>
            <a:r>
              <a:rPr lang="es-EC" dirty="0" err="1" smtClean="0"/>
              <a:t>on</a:t>
            </a:r>
            <a:r>
              <a:rPr lang="es-EC" dirty="0" smtClean="0"/>
              <a:t> time!</a:t>
            </a:r>
          </a:p>
          <a:p>
            <a:r>
              <a:rPr lang="es-EC" dirty="0" smtClean="0"/>
              <a:t>Be </a:t>
            </a:r>
            <a:r>
              <a:rPr lang="es-EC" dirty="0" err="1" smtClean="0"/>
              <a:t>good</a:t>
            </a:r>
            <a:r>
              <a:rPr lang="es-EC" dirty="0" smtClean="0"/>
              <a:t>!</a:t>
            </a:r>
          </a:p>
          <a:p>
            <a:r>
              <a:rPr lang="es-EC" dirty="0" smtClean="0"/>
              <a:t>Be </a:t>
            </a:r>
            <a:r>
              <a:rPr lang="es-EC" dirty="0" err="1" smtClean="0"/>
              <a:t>patient</a:t>
            </a:r>
            <a:r>
              <a:rPr lang="es-EC" dirty="0" smtClean="0"/>
              <a:t>!</a:t>
            </a:r>
          </a:p>
          <a:p>
            <a:r>
              <a:rPr lang="es-EC" dirty="0" smtClean="0"/>
              <a:t>Be </a:t>
            </a:r>
            <a:r>
              <a:rPr lang="es-EC" dirty="0" err="1" smtClean="0"/>
              <a:t>prepared</a:t>
            </a:r>
            <a:r>
              <a:rPr lang="es-EC" dirty="0" smtClean="0"/>
              <a:t> and be </a:t>
            </a:r>
            <a:r>
              <a:rPr lang="es-EC" dirty="0" err="1" smtClean="0"/>
              <a:t>organized</a:t>
            </a:r>
            <a:r>
              <a:rPr lang="es-EC" dirty="0" smtClean="0"/>
              <a:t>!</a:t>
            </a:r>
          </a:p>
          <a:p>
            <a:r>
              <a:rPr lang="es-VE" dirty="0" smtClean="0"/>
              <a:t>¡</a:t>
            </a:r>
            <a:r>
              <a:rPr lang="es-EC" dirty="0"/>
              <a:t>Sé </a:t>
            </a:r>
            <a:r>
              <a:rPr lang="es-EC" dirty="0" smtClean="0"/>
              <a:t>amable, simpático/a, bueno/a!</a:t>
            </a:r>
          </a:p>
          <a:p>
            <a:r>
              <a:rPr lang="es-VE" dirty="0"/>
              <a:t>¡</a:t>
            </a:r>
            <a:r>
              <a:rPr lang="es-EC" dirty="0"/>
              <a:t>Está a tiempo</a:t>
            </a:r>
            <a:r>
              <a:rPr lang="es-EC" dirty="0" smtClean="0"/>
              <a:t>!</a:t>
            </a:r>
          </a:p>
          <a:p>
            <a:r>
              <a:rPr lang="es-VE" dirty="0"/>
              <a:t>¡</a:t>
            </a:r>
            <a:r>
              <a:rPr lang="es-EC" dirty="0"/>
              <a:t>Sé bueno</a:t>
            </a:r>
            <a:r>
              <a:rPr lang="es-EC" dirty="0" smtClean="0"/>
              <a:t>!</a:t>
            </a:r>
          </a:p>
          <a:p>
            <a:r>
              <a:rPr lang="es-VE" dirty="0"/>
              <a:t>¡</a:t>
            </a:r>
            <a:r>
              <a:rPr lang="es-EC" dirty="0"/>
              <a:t>Sé paciente</a:t>
            </a:r>
            <a:r>
              <a:rPr lang="es-EC" dirty="0" smtClean="0"/>
              <a:t>!</a:t>
            </a:r>
          </a:p>
          <a:p>
            <a:r>
              <a:rPr lang="es-VE" dirty="0"/>
              <a:t>¡</a:t>
            </a:r>
            <a:r>
              <a:rPr lang="es-EC" dirty="0"/>
              <a:t>Está preparado/a y sé organizado/a! </a:t>
            </a:r>
          </a:p>
          <a:p>
            <a:endParaRPr lang="es-EC" dirty="0"/>
          </a:p>
          <a:p>
            <a:endParaRPr lang="es-EC" dirty="0"/>
          </a:p>
          <a:p>
            <a:endParaRPr lang="es-EC" dirty="0"/>
          </a:p>
          <a:p>
            <a:endParaRPr lang="es-EC" dirty="0" smtClean="0"/>
          </a:p>
          <a:p>
            <a:endParaRPr lang="es-EC" dirty="0" smtClean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02143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461</Words>
  <Application>Microsoft Office PowerPoint</Application>
  <PresentationFormat>On-screen Show (4:3)</PresentationFormat>
  <Paragraphs>96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mandatos</vt:lpstr>
      <vt:lpstr>Sigue el modelo:</vt:lpstr>
      <vt:lpstr>Mandatos -car</vt:lpstr>
      <vt:lpstr>Mandatos -gar</vt:lpstr>
      <vt:lpstr>Mandatos -zar</vt:lpstr>
      <vt:lpstr>Verbos bota</vt:lpstr>
      <vt:lpstr>Verbos reflexivos</vt:lpstr>
      <vt:lpstr>Bota y reflexivo</vt:lpstr>
      <vt:lpstr>Excepciones ser vs estar </vt:lpstr>
      <vt:lpstr>PowerPoint Presentation</vt:lpstr>
      <vt:lpstr>PowerPoint Presentation</vt:lpstr>
      <vt:lpstr>Algunas expresiones con las excepciones:</vt:lpstr>
      <vt:lpstr>Acentos:</vt:lpstr>
      <vt:lpstr>Reto (challenge)</vt:lpstr>
      <vt:lpstr>¡Pon atencionnnnnnn!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mandatos</dc:title>
  <dc:creator>Windows User</dc:creator>
  <cp:lastModifiedBy>Windows User</cp:lastModifiedBy>
  <cp:revision>13</cp:revision>
  <dcterms:created xsi:type="dcterms:W3CDTF">2014-10-03T14:55:45Z</dcterms:created>
  <dcterms:modified xsi:type="dcterms:W3CDTF">2014-10-06T13:21:22Z</dcterms:modified>
</cp:coreProperties>
</file>