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2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6" r:id="rId3"/>
    <p:sldId id="274" r:id="rId4"/>
    <p:sldId id="259" r:id="rId5"/>
    <p:sldId id="262" r:id="rId6"/>
    <p:sldId id="260" r:id="rId7"/>
    <p:sldId id="263" r:id="rId8"/>
    <p:sldId id="326" r:id="rId9"/>
    <p:sldId id="311" r:id="rId10"/>
    <p:sldId id="335" r:id="rId11"/>
    <p:sldId id="329" r:id="rId12"/>
    <p:sldId id="330" r:id="rId13"/>
    <p:sldId id="331" r:id="rId14"/>
    <p:sldId id="332" r:id="rId15"/>
    <p:sldId id="333" r:id="rId16"/>
    <p:sldId id="295" r:id="rId17"/>
    <p:sldId id="304" r:id="rId18"/>
    <p:sldId id="324" r:id="rId19"/>
    <p:sldId id="302" r:id="rId20"/>
    <p:sldId id="310" r:id="rId21"/>
    <p:sldId id="334" r:id="rId22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76" autoAdjust="0"/>
  </p:normalViewPr>
  <p:slideViewPr>
    <p:cSldViewPr>
      <p:cViewPr varScale="1">
        <p:scale>
          <a:sx n="98" d="100"/>
          <a:sy n="98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264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AABD9BE-1315-4974-9CEB-B62C96936C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165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6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E63C959-B156-4C55-9F3D-7500A73CAB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654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3C959-B156-4C55-9F3D-7500A73CABF5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744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3C959-B156-4C55-9F3D-7500A73CABF5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413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BFE84ED-9A3A-47EB-B5B2-4F244B6F811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23C004-CF67-4367-9F1A-0D13C3A534F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6A70D8-2B7E-422B-AA65-B99D41354A6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9AAB6-50E8-4B45-94AE-CBF5EDD7D7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29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BBE0A9-C193-426B-AAA3-B1358058CD3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21F256-0AD1-4A39-8CF1-4ABBEC3F2D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480597-B3A3-4726-A12C-736E171C9F6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630D5E-6860-4BEE-A94C-0F77C69D6FB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5B386E-7AEA-4F43-95FE-EA42205475F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BF24B99-ED2B-4C86-BF79-944BC4A91EE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712756-C1DF-475E-AA79-AAFC0C448D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CE71D53-1BDC-4808-B6AE-025878BF6A4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53F59F-294B-4BC6-B373-FE6C707D57E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  <p:sldLayoutId id="2147484004" r:id="rId12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2915096"/>
            <a:ext cx="5867400" cy="1199704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2800" b="1" dirty="0" smtClean="0">
                <a:latin typeface="+mj-lt"/>
              </a:rPr>
              <a:t>High School Schedule Presentation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2800" dirty="0" smtClean="0">
                <a:latin typeface="+mj-lt"/>
              </a:rPr>
              <a:t>November 2014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81000" y="450919"/>
            <a:ext cx="5486400" cy="2139881"/>
            <a:chOff x="381000" y="450919"/>
            <a:chExt cx="5486400" cy="213988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450919"/>
              <a:ext cx="1923455" cy="2139881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0800" y="594117"/>
              <a:ext cx="3276600" cy="877617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8827" y="-609600"/>
            <a:ext cx="2446346" cy="778674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0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/>
              </a:rPr>
              <a:t>2</a:t>
            </a:r>
            <a:endParaRPr lang="en-US" sz="50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spcAft>
                <a:spcPts val="1200"/>
              </a:spcAft>
              <a:buClr>
                <a:srgbClr val="FF0000"/>
              </a:buClr>
              <a:buSzPct val="120000"/>
              <a:buFont typeface="+mj-lt"/>
              <a:buAutoNum type="arabicParenR" startAt="2"/>
              <a:defRPr/>
            </a:pPr>
            <a:r>
              <a:rPr lang="en-US" b="1" i="1" dirty="0" smtClean="0"/>
              <a:t>Lunch time for </a:t>
            </a:r>
            <a:r>
              <a:rPr lang="en-US" b="1" i="1" dirty="0"/>
              <a:t>all students</a:t>
            </a:r>
          </a:p>
          <a:p>
            <a:pPr marL="109728" indent="0">
              <a:spcAft>
                <a:spcPts val="1200"/>
              </a:spcAft>
              <a:buClr>
                <a:srgbClr val="FF0000"/>
              </a:buClr>
              <a:buSzPct val="120000"/>
              <a:buNone/>
              <a:defRPr/>
            </a:pPr>
            <a:r>
              <a:rPr lang="en-US" b="1" i="1" dirty="0" smtClean="0"/>
              <a:t>	</a:t>
            </a:r>
            <a:r>
              <a:rPr lang="en-US" sz="2500" dirty="0" smtClean="0"/>
              <a:t>All </a:t>
            </a:r>
            <a:r>
              <a:rPr lang="en-US" sz="2500" dirty="0"/>
              <a:t>students will have a designated 30 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>	minute </a:t>
            </a:r>
            <a:r>
              <a:rPr lang="en-US" sz="2500" dirty="0"/>
              <a:t>lunch period</a:t>
            </a:r>
            <a:r>
              <a:rPr lang="en-US" sz="2500" dirty="0" smtClean="0"/>
              <a:t>.</a:t>
            </a:r>
          </a:p>
          <a:p>
            <a:pPr marL="109728" indent="0">
              <a:spcAft>
                <a:spcPts val="1200"/>
              </a:spcAft>
              <a:buClr>
                <a:srgbClr val="FF0000"/>
              </a:buClr>
              <a:buSzPct val="120000"/>
              <a:buNone/>
              <a:defRPr/>
            </a:pPr>
            <a:r>
              <a:rPr lang="en-US" sz="2500" dirty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The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05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8827" y="-609600"/>
            <a:ext cx="2446346" cy="778674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0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/>
              </a:rPr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spcAft>
                <a:spcPts val="1200"/>
              </a:spcAft>
              <a:buClr>
                <a:srgbClr val="FF0000"/>
              </a:buClr>
              <a:buSzPct val="120000"/>
              <a:buFont typeface="+mj-lt"/>
              <a:buAutoNum type="arabicParenR" startAt="3"/>
              <a:defRPr/>
            </a:pPr>
            <a:r>
              <a:rPr lang="en-US" b="1" i="1" dirty="0" smtClean="0"/>
              <a:t>Improved </a:t>
            </a:r>
            <a:r>
              <a:rPr lang="en-US" b="1" i="1" dirty="0"/>
              <a:t>pace of the day</a:t>
            </a:r>
          </a:p>
          <a:p>
            <a:pPr marL="1023938" indent="0">
              <a:spcAft>
                <a:spcPts val="1200"/>
              </a:spcAft>
              <a:buClr>
                <a:srgbClr val="FF0000"/>
              </a:buClr>
              <a:buSzPct val="120000"/>
              <a:buNone/>
              <a:defRPr/>
            </a:pPr>
            <a:r>
              <a:rPr lang="en-US" dirty="0" smtClean="0"/>
              <a:t>With </a:t>
            </a:r>
            <a:r>
              <a:rPr lang="en-US" dirty="0"/>
              <a:t>fewer transitions between </a:t>
            </a:r>
            <a:r>
              <a:rPr lang="en-US" dirty="0" smtClean="0"/>
              <a:t>classes, </a:t>
            </a:r>
            <a:r>
              <a:rPr lang="en-US" dirty="0"/>
              <a:t>students and teachers will experience a school day that is less disjointed and more available for </a:t>
            </a:r>
            <a:r>
              <a:rPr lang="en-US" dirty="0" smtClean="0"/>
              <a:t>in-depth, </a:t>
            </a:r>
            <a:r>
              <a:rPr lang="en-US" dirty="0"/>
              <a:t>rigorous academic content.</a:t>
            </a:r>
          </a:p>
          <a:p>
            <a:pPr marL="635000" indent="0">
              <a:spcAft>
                <a:spcPts val="1200"/>
              </a:spcAft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The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02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8827" y="-609600"/>
            <a:ext cx="2446346" cy="778674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0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/>
              </a:rPr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spcAft>
                <a:spcPts val="1200"/>
              </a:spcAft>
              <a:buClr>
                <a:srgbClr val="FF0000"/>
              </a:buClr>
              <a:buSzPct val="120000"/>
              <a:buFont typeface="+mj-lt"/>
              <a:buAutoNum type="arabicParenR" startAt="4"/>
              <a:defRPr/>
            </a:pPr>
            <a:r>
              <a:rPr lang="en-US" b="1" i="1" dirty="0" smtClean="0"/>
              <a:t>Longer </a:t>
            </a:r>
            <a:r>
              <a:rPr lang="en-US" b="1" i="1" dirty="0"/>
              <a:t>instructional periods</a:t>
            </a:r>
          </a:p>
          <a:p>
            <a:pPr marL="909638" indent="0">
              <a:spcAft>
                <a:spcPts val="1200"/>
              </a:spcAft>
              <a:buClr>
                <a:srgbClr val="FF0000"/>
              </a:buClr>
              <a:buSzPct val="120000"/>
              <a:buNone/>
              <a:defRPr/>
            </a:pPr>
            <a:r>
              <a:rPr lang="en-US" sz="2500" dirty="0"/>
              <a:t>Most instructional periods will be 85 minutes.  </a:t>
            </a:r>
            <a:endParaRPr lang="en-US" sz="2500" dirty="0" smtClean="0"/>
          </a:p>
          <a:p>
            <a:pPr marL="909638" indent="0">
              <a:spcAft>
                <a:spcPts val="1200"/>
              </a:spcAft>
              <a:buClr>
                <a:srgbClr val="FF0000"/>
              </a:buClr>
              <a:buSzPct val="120000"/>
              <a:buNone/>
              <a:defRPr/>
            </a:pPr>
            <a:r>
              <a:rPr lang="en-US" sz="2500" dirty="0" smtClean="0"/>
              <a:t>In </a:t>
            </a:r>
            <a:r>
              <a:rPr lang="en-US" sz="2500" dirty="0"/>
              <a:t>limited </a:t>
            </a:r>
            <a:r>
              <a:rPr lang="en-US" sz="2500" dirty="0" smtClean="0"/>
              <a:t>cases, </a:t>
            </a:r>
            <a:r>
              <a:rPr lang="en-US" sz="2500" dirty="0"/>
              <a:t>a ‘half block’ or 41 minute period </a:t>
            </a:r>
            <a:r>
              <a:rPr lang="en-US" sz="2500" dirty="0" smtClean="0"/>
              <a:t>may </a:t>
            </a:r>
            <a:r>
              <a:rPr lang="en-US" sz="2500" dirty="0"/>
              <a:t>be used </a:t>
            </a:r>
            <a:r>
              <a:rPr lang="en-US" sz="2500" dirty="0" smtClean="0"/>
              <a:t>in some content areas.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The Review</a:t>
            </a:r>
          </a:p>
        </p:txBody>
      </p:sp>
    </p:spTree>
    <p:extLst>
      <p:ext uri="{BB962C8B-B14F-4D97-AF65-F5344CB8AC3E}">
        <p14:creationId xmlns:p14="http://schemas.microsoft.com/office/powerpoint/2010/main" val="66896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8827" y="-609600"/>
            <a:ext cx="2446346" cy="778674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0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/>
              </a:rPr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spcAft>
                <a:spcPts val="1200"/>
              </a:spcAft>
              <a:buClr>
                <a:srgbClr val="FF0000"/>
              </a:buClr>
              <a:buSzPct val="120000"/>
              <a:buFont typeface="+mj-lt"/>
              <a:buAutoNum type="arabicParenR" startAt="5"/>
              <a:defRPr/>
            </a:pPr>
            <a:r>
              <a:rPr lang="en-US" b="1" i="1" dirty="0" smtClean="0"/>
              <a:t>More </a:t>
            </a:r>
            <a:r>
              <a:rPr lang="en-US" b="1" i="1" dirty="0"/>
              <a:t>access to electives</a:t>
            </a:r>
          </a:p>
          <a:p>
            <a:pPr marL="909638" indent="0">
              <a:spcAft>
                <a:spcPts val="1200"/>
              </a:spcAft>
              <a:buClr>
                <a:srgbClr val="FF0000"/>
              </a:buClr>
              <a:buSzPct val="120000"/>
              <a:buNone/>
              <a:defRPr/>
            </a:pPr>
            <a:r>
              <a:rPr lang="en-US" sz="2500" dirty="0"/>
              <a:t>The schedule will automatically provide more access to </a:t>
            </a:r>
            <a:r>
              <a:rPr lang="en-US" sz="2500" dirty="0" smtClean="0"/>
              <a:t>electives, </a:t>
            </a:r>
            <a:r>
              <a:rPr lang="en-US" sz="2500" dirty="0"/>
              <a:t>since students no longer have to </a:t>
            </a:r>
            <a:r>
              <a:rPr lang="en-US" sz="2500" dirty="0" smtClean="0"/>
              <a:t>choose between a class or lunch.</a:t>
            </a:r>
          </a:p>
          <a:p>
            <a:pPr marL="909638" indent="0">
              <a:spcAft>
                <a:spcPts val="1200"/>
              </a:spcAft>
              <a:buClr>
                <a:srgbClr val="FF0000"/>
              </a:buClr>
              <a:buSzPct val="120000"/>
              <a:buNone/>
              <a:defRPr/>
            </a:pPr>
            <a:r>
              <a:rPr lang="en-US" sz="2500" dirty="0" smtClean="0"/>
              <a:t>This </a:t>
            </a:r>
            <a:r>
              <a:rPr lang="en-US" sz="2500" dirty="0"/>
              <a:t>schedule provides lunch </a:t>
            </a:r>
            <a:r>
              <a:rPr lang="en-US" sz="2500" b="1" i="1" dirty="0"/>
              <a:t>plus</a:t>
            </a:r>
            <a:r>
              <a:rPr lang="en-US" sz="2500" dirty="0"/>
              <a:t> 8 periods. The current schedule </a:t>
            </a:r>
            <a:r>
              <a:rPr lang="en-US" sz="2500" dirty="0" smtClean="0"/>
              <a:t>provides </a:t>
            </a:r>
            <a:r>
              <a:rPr lang="en-US" sz="2500" dirty="0"/>
              <a:t>8 </a:t>
            </a:r>
            <a:r>
              <a:rPr lang="en-US" sz="2500" dirty="0" smtClean="0"/>
              <a:t>periods, one of </a:t>
            </a:r>
            <a:r>
              <a:rPr lang="en-US" sz="2500" dirty="0"/>
              <a:t>which </a:t>
            </a:r>
            <a:r>
              <a:rPr lang="en-US" sz="2500" dirty="0" smtClean="0"/>
              <a:t>is </a:t>
            </a:r>
            <a:r>
              <a:rPr lang="en-US" sz="2500" dirty="0"/>
              <a:t>lunch.</a:t>
            </a:r>
          </a:p>
          <a:p>
            <a:pPr marL="635000" indent="0">
              <a:spcAft>
                <a:spcPts val="1200"/>
              </a:spcAft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The Review</a:t>
            </a:r>
          </a:p>
        </p:txBody>
      </p:sp>
    </p:spTree>
    <p:extLst>
      <p:ext uri="{BB962C8B-B14F-4D97-AF65-F5344CB8AC3E}">
        <p14:creationId xmlns:p14="http://schemas.microsoft.com/office/powerpoint/2010/main" val="7960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8827" y="-609600"/>
            <a:ext cx="2446346" cy="778674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0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/>
              </a:rPr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spcAft>
                <a:spcPts val="1200"/>
              </a:spcAft>
              <a:buClr>
                <a:srgbClr val="FF0000"/>
              </a:buClr>
              <a:buSzPct val="120000"/>
              <a:buFont typeface="+mj-lt"/>
              <a:buAutoNum type="arabicParenR" startAt="6"/>
              <a:defRPr/>
            </a:pPr>
            <a:r>
              <a:rPr lang="en-US" b="1" i="1" dirty="0" smtClean="0"/>
              <a:t>Opportunities </a:t>
            </a:r>
            <a:r>
              <a:rPr lang="en-US" b="1" i="1" dirty="0"/>
              <a:t>for increased </a:t>
            </a:r>
            <a:r>
              <a:rPr lang="en-US" b="1" i="1" dirty="0" smtClean="0"/>
              <a:t>graduation requirements</a:t>
            </a:r>
          </a:p>
          <a:p>
            <a:pPr marL="909638" indent="0">
              <a:spcAft>
                <a:spcPts val="1200"/>
              </a:spcAft>
              <a:buClr>
                <a:srgbClr val="FF0000"/>
              </a:buClr>
              <a:buSzPct val="120000"/>
              <a:buNone/>
              <a:defRPr/>
            </a:pPr>
            <a:r>
              <a:rPr lang="en-US" dirty="0" smtClean="0"/>
              <a:t>If </a:t>
            </a:r>
            <a:r>
              <a:rPr lang="en-US" dirty="0"/>
              <a:t>and when graduation requirements change or </a:t>
            </a:r>
            <a:r>
              <a:rPr lang="en-US" dirty="0" smtClean="0"/>
              <a:t>increase, </a:t>
            </a:r>
            <a:r>
              <a:rPr lang="en-US" dirty="0"/>
              <a:t>this schedule will allow for growth in students’ schedules to accommodate the additional requirements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The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40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8827" y="-609600"/>
            <a:ext cx="2446346" cy="778674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0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/>
              </a:rPr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/>
          </a:bodyPr>
          <a:lstStyle/>
          <a:p>
            <a:pPr marL="624078" indent="-514350">
              <a:spcAft>
                <a:spcPts val="1200"/>
              </a:spcAft>
              <a:buClr>
                <a:srgbClr val="FF0000"/>
              </a:buClr>
              <a:buSzPct val="120000"/>
              <a:buFont typeface="+mj-lt"/>
              <a:buAutoNum type="arabicParenR" startAt="7"/>
              <a:defRPr/>
            </a:pPr>
            <a:r>
              <a:rPr lang="en-US" b="1" i="1" dirty="0" smtClean="0"/>
              <a:t>Opportunities </a:t>
            </a:r>
            <a:r>
              <a:rPr lang="en-US" b="1" i="1" dirty="0"/>
              <a:t>for collaboration </a:t>
            </a:r>
            <a:r>
              <a:rPr lang="en-US" b="1" i="1" dirty="0" smtClean="0"/>
              <a:t>by </a:t>
            </a:r>
            <a:r>
              <a:rPr lang="en-US" b="1" i="1" dirty="0"/>
              <a:t>teachers</a:t>
            </a:r>
          </a:p>
          <a:p>
            <a:pPr marL="909638" indent="0">
              <a:lnSpc>
                <a:spcPct val="110000"/>
              </a:lnSpc>
              <a:spcAft>
                <a:spcPts val="1200"/>
              </a:spcAft>
              <a:buClr>
                <a:srgbClr val="FF0000"/>
              </a:buClr>
              <a:buSzPct val="120000"/>
              <a:buNone/>
              <a:defRPr/>
            </a:pPr>
            <a:r>
              <a:rPr lang="en-US" sz="2500" dirty="0" smtClean="0"/>
              <a:t>In </a:t>
            </a:r>
            <a:r>
              <a:rPr lang="en-US" sz="2500" dirty="0"/>
              <a:t>addition to personal planning and duty </a:t>
            </a:r>
            <a:r>
              <a:rPr lang="en-US" sz="2500" dirty="0" smtClean="0"/>
              <a:t>assignments, </a:t>
            </a:r>
            <a:r>
              <a:rPr lang="en-US" sz="2500" dirty="0"/>
              <a:t>t</a:t>
            </a:r>
            <a:r>
              <a:rPr lang="en-US" sz="2500" dirty="0" smtClean="0"/>
              <a:t>eachers </a:t>
            </a:r>
            <a:r>
              <a:rPr lang="en-US" sz="2500" dirty="0"/>
              <a:t>will be </a:t>
            </a:r>
            <a:r>
              <a:rPr lang="en-US" sz="2500" dirty="0" smtClean="0"/>
              <a:t>provided additional </a:t>
            </a:r>
            <a:r>
              <a:rPr lang="en-US" sz="2500" dirty="0"/>
              <a:t>time during the </a:t>
            </a:r>
            <a:r>
              <a:rPr lang="en-US" sz="2500" dirty="0" smtClean="0"/>
              <a:t>day to </a:t>
            </a:r>
            <a:r>
              <a:rPr lang="en-US" sz="2500" dirty="0"/>
              <a:t>meet together in course-alike groups</a:t>
            </a:r>
            <a:r>
              <a:rPr lang="en-US" sz="2500" dirty="0" smtClean="0"/>
              <a:t>.</a:t>
            </a:r>
          </a:p>
          <a:p>
            <a:pPr marL="909638" indent="0">
              <a:lnSpc>
                <a:spcPct val="110000"/>
              </a:lnSpc>
              <a:spcAft>
                <a:spcPts val="1200"/>
              </a:spcAft>
              <a:buClr>
                <a:srgbClr val="FF0000"/>
              </a:buClr>
              <a:buSzPct val="120000"/>
              <a:buNone/>
              <a:defRPr/>
            </a:pPr>
            <a:r>
              <a:rPr lang="en-US" sz="2500" dirty="0" smtClean="0"/>
              <a:t>The 85 minute instructional period allows time to be available for collaborative planning.</a:t>
            </a:r>
            <a:endParaRPr lang="en-US" sz="2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The Review</a:t>
            </a:r>
          </a:p>
        </p:txBody>
      </p:sp>
    </p:spTree>
    <p:extLst>
      <p:ext uri="{BB962C8B-B14F-4D97-AF65-F5344CB8AC3E}">
        <p14:creationId xmlns:p14="http://schemas.microsoft.com/office/powerpoint/2010/main" val="262166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741" name="Group 10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64412838"/>
              </p:ext>
            </p:extLst>
          </p:nvPr>
        </p:nvGraphicFramePr>
        <p:xfrm>
          <a:off x="965198" y="1562101"/>
          <a:ext cx="7493002" cy="4112796"/>
        </p:xfrm>
        <a:graphic>
          <a:graphicData uri="http://schemas.openxmlformats.org/drawingml/2006/table">
            <a:tbl>
              <a:tblPr/>
              <a:tblGrid>
                <a:gridCol w="1143624"/>
                <a:gridCol w="1196814"/>
                <a:gridCol w="797876"/>
                <a:gridCol w="718088"/>
                <a:gridCol w="1181973"/>
                <a:gridCol w="1113013"/>
                <a:gridCol w="1341614"/>
              </a:tblGrid>
              <a:tr h="6514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MS PGothic" pitchFamily="34" charset="-128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MS PGothic" pitchFamily="34" charset="-128"/>
                        </a:rPr>
                        <a:t>400 Minutes Available Each Day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MS PGothic" pitchFamily="34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789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MS PGothic" pitchFamily="34" charset="-128"/>
                        </a:rPr>
                        <a:t>Schedule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MS PGothic" pitchFamily="34" charset="-128"/>
                        </a:rPr>
                        <a:t>Instructional Time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MS PGothic" pitchFamily="34" charset="-128"/>
                        </a:rPr>
                        <a:t>Per Period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MS PGothic" pitchFamily="34" charset="-128"/>
                        </a:rPr>
                        <a:t>Passing Time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MS PGothic" pitchFamily="34" charset="-128"/>
                        </a:rPr>
                        <a:t>Lunch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MS PGothic" pitchFamily="34" charset="-128"/>
                        </a:rPr>
                        <a:t>Time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MS PGothic" pitchFamily="34" charset="-128"/>
                        </a:rPr>
                        <a:t>Non-instructional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MS PGothic" pitchFamily="34" charset="-128"/>
                        </a:rPr>
                        <a:t>Time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MS PGothic" pitchFamily="34" charset="-128"/>
                        </a:rPr>
                        <a:t>(includes 7 minute homeroom)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MS PGothic" pitchFamily="34" charset="-128"/>
                        </a:rPr>
                        <a:t>Total Instructional Minutes per day.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MS PGothic" pitchFamily="34" charset="-128"/>
                        </a:rPr>
                        <a:t>Total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MS PGothic" pitchFamily="34" charset="-128"/>
                        </a:rPr>
                        <a:t>Instructional Time Per Year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MS PGothic" pitchFamily="34" charset="-128"/>
                        </a:rPr>
                        <a:t>(hours)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21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MS PGothic" pitchFamily="34" charset="-128"/>
                        </a:rPr>
                        <a:t>Current*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MS PGothic" pitchFamily="34" charset="-128"/>
                        </a:rPr>
                        <a:t>(173 days)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44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40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44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91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308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927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143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MS PGothic" pitchFamily="34" charset="-128"/>
                        </a:rPr>
                        <a:t>Day 1/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MS PGothic" pitchFamily="34" charset="-128"/>
                        </a:rPr>
                        <a:t>Day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MS PGothic" pitchFamily="34" charset="-128"/>
                        </a:rPr>
                        <a:t>(173 days)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85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20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30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57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343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1019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MS PGothic" pitchFamily="34" charset="-128"/>
                        </a:rPr>
                        <a:t>* Not 182 days due to Mid term and Final Exams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MS PGothic" pitchFamily="34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MS PGothic" pitchFamily="34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MS PGothic" pitchFamily="34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MS PGothic" pitchFamily="34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MS PGothic" pitchFamily="34" charset="-128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Comparison</a:t>
            </a:r>
            <a:endParaRPr lang="en-US" dirty="0"/>
          </a:p>
        </p:txBody>
      </p:sp>
      <p:pic>
        <p:nvPicPr>
          <p:cNvPr id="7172" name="Picture 4" descr="C:\Users\Jan\AppData\Local\Microsoft\Windows\Temporary Internet Files\Content.IE5\HHCD6AVF\MC900297971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69200" y="5382158"/>
            <a:ext cx="1574800" cy="1475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2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765656"/>
              </p:ext>
            </p:extLst>
          </p:nvPr>
        </p:nvGraphicFramePr>
        <p:xfrm>
          <a:off x="990600" y="1143000"/>
          <a:ext cx="7467599" cy="5160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5746"/>
                <a:gridCol w="2880979"/>
                <a:gridCol w="1740874"/>
              </a:tblGrid>
              <a:tr h="494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DAY 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DAY 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22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7:30—8:55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Period 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Period 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</a:tr>
              <a:tr h="579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9:00—10:25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Period 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Period 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</a:tr>
              <a:tr h="537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10:30—10:37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Homeroom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Homeroom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</a:tr>
              <a:tr h="2468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Period 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Period 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12:45—2:10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4" marR="6857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Period 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Period 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141720"/>
              </p:ext>
            </p:extLst>
          </p:nvPr>
        </p:nvGraphicFramePr>
        <p:xfrm>
          <a:off x="1066800" y="3505200"/>
          <a:ext cx="2667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00"/>
                <a:gridCol w="939800"/>
                <a:gridCol w="8382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solidFill>
                            <a:schemeClr val="tx1"/>
                          </a:solidFill>
                        </a:rPr>
                        <a:t>Lunch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10:39 – 11:09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solidFill>
                            <a:schemeClr val="tx1"/>
                          </a:solidFill>
                        </a:rPr>
                        <a:t>Class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10:42 – 11:25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0" i="1" dirty="0" smtClean="0">
                          <a:solidFill>
                            <a:schemeClr val="tx1"/>
                          </a:solidFill>
                        </a:rPr>
                        <a:t>Class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10:42 – 12:08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36600">
                <a:tc rowSpan="2"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400" i="1" dirty="0" smtClean="0"/>
                        <a:t>Class</a:t>
                      </a:r>
                    </a:p>
                    <a:p>
                      <a:r>
                        <a:rPr lang="en-US" sz="1400" dirty="0" smtClean="0"/>
                        <a:t>11:14 – 12:40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solidFill>
                            <a:schemeClr val="tx1"/>
                          </a:solidFill>
                        </a:rPr>
                        <a:t>Lunch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11:25 – 11:55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44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solidFill>
                            <a:schemeClr val="tx1"/>
                          </a:solidFill>
                        </a:rPr>
                        <a:t>Class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11:58 – 12:40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solidFill>
                            <a:schemeClr val="tx1"/>
                          </a:solidFill>
                        </a:rPr>
                        <a:t>Lunch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12:10 – 12:40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Schedule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Jan\AppData\Local\Microsoft\Windows\Temporary Internet Files\Content.IE5\JDEB75YG\MP900442359[1]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-2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82000" cy="4724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Clr>
                <a:srgbClr val="FF0000"/>
              </a:buClr>
              <a:buSzPct val="120000"/>
              <a:defRPr/>
            </a:pPr>
            <a:r>
              <a:rPr lang="en-US" sz="2000" dirty="0" smtClean="0"/>
              <a:t>“The </a:t>
            </a:r>
            <a:r>
              <a:rPr lang="en-US" sz="2000" dirty="0"/>
              <a:t>four periods in a day was much easier to handle and much less stressful. This schedule helps you focus much more on the classes you have on that day</a:t>
            </a:r>
            <a:r>
              <a:rPr lang="en-US" sz="2000" dirty="0" smtClean="0"/>
              <a:t>.”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FF0000"/>
              </a:buClr>
              <a:buSzPct val="120000"/>
              <a:defRPr/>
            </a:pPr>
            <a:r>
              <a:rPr lang="en-US" sz="2000" dirty="0" smtClean="0"/>
              <a:t>“Only </a:t>
            </a:r>
            <a:r>
              <a:rPr lang="en-US" sz="2000" dirty="0"/>
              <a:t>having homework in 3-4 classes a night was more manageable than 6-8 classes a night</a:t>
            </a:r>
            <a:r>
              <a:rPr lang="en-US" sz="2000" dirty="0" smtClean="0"/>
              <a:t>.” 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FF0000"/>
              </a:buClr>
              <a:buSzPct val="120000"/>
              <a:defRPr/>
            </a:pPr>
            <a:r>
              <a:rPr lang="en-US" sz="2000" dirty="0" smtClean="0"/>
              <a:t>“Having </a:t>
            </a:r>
            <a:r>
              <a:rPr lang="en-US" sz="2000" dirty="0"/>
              <a:t>two nights for homework allows us to manage our time when we know we have activities on certain nights</a:t>
            </a:r>
            <a:r>
              <a:rPr lang="en-US" sz="2000" dirty="0" smtClean="0"/>
              <a:t>.”</a:t>
            </a:r>
            <a:endParaRPr lang="en-US" sz="2000" dirty="0"/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FF0000"/>
              </a:buClr>
              <a:buSzPct val="120000"/>
              <a:defRPr/>
            </a:pPr>
            <a:r>
              <a:rPr lang="en-US" sz="2000" dirty="0" smtClean="0"/>
              <a:t>“We </a:t>
            </a:r>
            <a:r>
              <a:rPr lang="en-US" sz="2000" dirty="0"/>
              <a:t>stay organized by having two </a:t>
            </a:r>
            <a:r>
              <a:rPr lang="en-US" sz="2000" dirty="0" smtClean="0"/>
              <a:t>backpacks, </a:t>
            </a:r>
            <a:r>
              <a:rPr lang="en-US" sz="2000" dirty="0"/>
              <a:t>one for “A day” classes and one for “B day” </a:t>
            </a:r>
            <a:r>
              <a:rPr lang="en-US" sz="2000" dirty="0" smtClean="0"/>
              <a:t>classes.”</a:t>
            </a:r>
            <a:endParaRPr lang="en-US" sz="2000" dirty="0"/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FF0000"/>
              </a:buClr>
              <a:buSzPct val="120000"/>
              <a:defRPr/>
            </a:pPr>
            <a:r>
              <a:rPr lang="en-US" sz="2000" dirty="0" smtClean="0"/>
              <a:t>“Teachers </a:t>
            </a:r>
            <a:r>
              <a:rPr lang="en-US" sz="2000" dirty="0"/>
              <a:t>make a greater effort to </a:t>
            </a:r>
            <a:r>
              <a:rPr lang="en-US" sz="2000" dirty="0" smtClean="0"/>
              <a:t>change </a:t>
            </a:r>
            <a:r>
              <a:rPr lang="en-US" sz="2000" dirty="0"/>
              <a:t>the activities during the longer block more than they did in the shorter </a:t>
            </a:r>
            <a:r>
              <a:rPr lang="en-US" sz="2000" dirty="0" smtClean="0"/>
              <a:t>period.”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43000" indent="-1143000">
              <a:defRPr/>
            </a:pPr>
            <a:r>
              <a:rPr lang="en-US" dirty="0" smtClean="0"/>
              <a:t>The Students’ Remarks</a:t>
            </a:r>
            <a:br>
              <a:rPr lang="en-US" dirty="0" smtClean="0"/>
            </a:br>
            <a:r>
              <a:rPr lang="en-US" sz="2400" i="1" dirty="0" smtClean="0"/>
              <a:t>Regarding the Day1/Day2 Schedule</a:t>
            </a:r>
            <a:endParaRPr lang="en-US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Jan\AppData\Local\Microsoft\Windows\Temporary Internet Files\Content.IE5\HHCD6AVF\MC900233020[1].wmf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C29970"/>
              </a:clrFrom>
              <a:clrTo>
                <a:srgbClr val="C2997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86"/>
          <a:stretch/>
        </p:blipFill>
        <p:spPr bwMode="auto">
          <a:xfrm>
            <a:off x="1143000" y="1295400"/>
            <a:ext cx="7010401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28928"/>
            <a:ext cx="7848600" cy="5148072"/>
          </a:xfrm>
        </p:spPr>
        <p:txBody>
          <a:bodyPr>
            <a:noAutofit/>
          </a:bodyPr>
          <a:lstStyle/>
          <a:p>
            <a:pPr eaLnBrk="1" hangingPunct="1">
              <a:spcAft>
                <a:spcPts val="600"/>
              </a:spcAft>
              <a:buClr>
                <a:srgbClr val="FF0000"/>
              </a:buClr>
              <a:buSzPct val="120000"/>
            </a:pPr>
            <a:r>
              <a:rPr lang="en-US" altLang="en-US" sz="2200" dirty="0" smtClean="0"/>
              <a:t>November 7: Small teams of administrators visited three high schools that use the Day 1/Day 2 schedule: New Fairfield, Waterford and East Lyme. Teacher visits will follow.</a:t>
            </a:r>
          </a:p>
          <a:p>
            <a:pPr>
              <a:spcAft>
                <a:spcPts val="600"/>
              </a:spcAft>
              <a:buClr>
                <a:srgbClr val="FF0000"/>
              </a:buClr>
              <a:buSzPct val="120000"/>
            </a:pPr>
            <a:r>
              <a:rPr lang="en-US" altLang="en-US" sz="2200" dirty="0" smtClean="0"/>
              <a:t>November: Collect input from our teachers on </a:t>
            </a:r>
            <a:r>
              <a:rPr lang="en-US" altLang="en-US" sz="2200" dirty="0"/>
              <a:t>their Professional Development </a:t>
            </a:r>
            <a:r>
              <a:rPr lang="en-US" altLang="en-US" sz="2200" dirty="0" smtClean="0"/>
              <a:t>(PD) needs.</a:t>
            </a:r>
          </a:p>
          <a:p>
            <a:pPr eaLnBrk="1" hangingPunct="1">
              <a:spcAft>
                <a:spcPts val="600"/>
              </a:spcAft>
              <a:buClr>
                <a:srgbClr val="FF0000"/>
              </a:buClr>
              <a:buSzPct val="120000"/>
            </a:pPr>
            <a:r>
              <a:rPr lang="en-US" altLang="en-US" sz="2200" dirty="0" smtClean="0"/>
              <a:t>January – June 2015: Professional Development (PD) during Tuesday meetings to prepare for new schedule.</a:t>
            </a:r>
          </a:p>
          <a:p>
            <a:pPr eaLnBrk="1" hangingPunct="1">
              <a:spcAft>
                <a:spcPts val="600"/>
              </a:spcAft>
              <a:buClr>
                <a:srgbClr val="FF0000"/>
              </a:buClr>
              <a:buSzPct val="120000"/>
            </a:pPr>
            <a:r>
              <a:rPr lang="en-US" altLang="en-US" sz="2200" dirty="0" smtClean="0"/>
              <a:t>Utilize the February 13 PD day for this topic</a:t>
            </a:r>
          </a:p>
          <a:p>
            <a:pPr eaLnBrk="1" hangingPunct="1">
              <a:spcAft>
                <a:spcPts val="600"/>
              </a:spcAft>
              <a:buClr>
                <a:srgbClr val="FF0000"/>
              </a:buClr>
              <a:buSzPct val="120000"/>
            </a:pPr>
            <a:r>
              <a:rPr lang="en-US" altLang="en-US" sz="2200" dirty="0" smtClean="0"/>
              <a:t>Summer 2015: rewrite pacing guides, if necessary</a:t>
            </a:r>
          </a:p>
          <a:p>
            <a:pPr eaLnBrk="1" hangingPunct="1">
              <a:spcAft>
                <a:spcPts val="600"/>
              </a:spcAft>
              <a:buClr>
                <a:srgbClr val="FF0000"/>
              </a:buClr>
              <a:buSzPct val="120000"/>
            </a:pPr>
            <a:r>
              <a:rPr lang="en-US" altLang="en-US" sz="2200" dirty="0" smtClean="0"/>
              <a:t>Fall 2015: Continue PD in subject-specific areas and</a:t>
            </a:r>
            <a:br>
              <a:rPr lang="en-US" altLang="en-US" sz="2200" dirty="0" smtClean="0"/>
            </a:br>
            <a:r>
              <a:rPr lang="en-US" altLang="en-US" sz="2200" dirty="0" smtClean="0"/>
              <a:t>       for teachers new to this schedule.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The Implementation of PD</a:t>
            </a:r>
            <a:endParaRPr lang="en-US" dirty="0"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an\AppData\Local\Microsoft\Windows\Temporary Internet Files\Content.IE5\HHCD6AVF\MC900174351[1].wmf"/>
          <p:cNvPicPr>
            <a:picLocks noChangeAspect="1" noChangeArrowheads="1"/>
          </p:cNvPicPr>
          <p:nvPr/>
        </p:nvPicPr>
        <p:blipFill>
          <a:blip r:embed="rId2" cstate="print">
            <a:lum bright="85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79204"/>
            <a:ext cx="6853428" cy="587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343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ea typeface="ＭＳ Ｐゴシック" charset="0"/>
              </a:rPr>
              <a:t>T</a:t>
            </a:r>
            <a:r>
              <a:rPr lang="en-US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ea typeface="ＭＳ Ｐゴシック" charset="0"/>
              </a:rPr>
              <a:t>he Committee</a:t>
            </a:r>
            <a:endParaRPr lang="en-US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a typeface="ＭＳ Ｐゴシック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altLang="en-US" sz="2000" dirty="0" smtClean="0"/>
          </a:p>
          <a:p>
            <a:pPr marL="0" indent="0" eaLnBrk="1" hangingPunct="1">
              <a:buFont typeface="Arial" charset="0"/>
              <a:buNone/>
            </a:pPr>
            <a:endParaRPr lang="en-US" altLang="en-US" sz="2000" dirty="0" smtClean="0"/>
          </a:p>
          <a:p>
            <a:pPr marL="0" indent="0" eaLnBrk="1" hangingPunct="1">
              <a:buFont typeface="Arial" charset="0"/>
              <a:buNone/>
            </a:pPr>
            <a:endParaRPr lang="en-US" altLang="en-US" sz="2000" dirty="0" smtClean="0"/>
          </a:p>
        </p:txBody>
      </p:sp>
      <p:sp>
        <p:nvSpPr>
          <p:cNvPr id="7172" name="Content Placeholder 5"/>
          <p:cNvSpPr>
            <a:spLocks noGrp="1"/>
          </p:cNvSpPr>
          <p:nvPr>
            <p:ph sz="quarter" idx="4"/>
          </p:nvPr>
        </p:nvSpPr>
        <p:spPr>
          <a:xfrm>
            <a:off x="4754563" y="1524000"/>
            <a:ext cx="3932237" cy="4865688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en-US" altLang="en-US" sz="2000" b="1" i="1" dirty="0" smtClean="0"/>
              <a:t>Administrators:</a:t>
            </a:r>
          </a:p>
          <a:p>
            <a:pPr marL="690563" indent="0">
              <a:spcBef>
                <a:spcPct val="0"/>
              </a:spcBef>
              <a:buFont typeface="Arial" charset="0"/>
              <a:buNone/>
            </a:pPr>
            <a:r>
              <a:rPr lang="en-US" altLang="en-US" sz="1600" dirty="0"/>
              <a:t>John </a:t>
            </a:r>
            <a:r>
              <a:rPr lang="en-US" altLang="en-US" sz="1600" dirty="0" err="1"/>
              <a:t>Antonello</a:t>
            </a:r>
            <a:endParaRPr lang="en-US" altLang="en-US" sz="1600" dirty="0"/>
          </a:p>
          <a:p>
            <a:pPr marL="690563" indent="0">
              <a:spcBef>
                <a:spcPct val="0"/>
              </a:spcBef>
              <a:buFont typeface="Arial" charset="0"/>
              <a:buNone/>
            </a:pPr>
            <a:r>
              <a:rPr lang="en-US" altLang="en-US" sz="1600" dirty="0"/>
              <a:t>Meg </a:t>
            </a:r>
            <a:r>
              <a:rPr lang="en-US" altLang="en-US" sz="1600" dirty="0" err="1"/>
              <a:t>Boice</a:t>
            </a:r>
            <a:endParaRPr lang="en-US" altLang="en-US" sz="1600" dirty="0"/>
          </a:p>
          <a:p>
            <a:pPr marL="690563" indent="0">
              <a:spcBef>
                <a:spcPct val="0"/>
              </a:spcBef>
              <a:buFont typeface="Arial" charset="0"/>
              <a:buNone/>
            </a:pPr>
            <a:r>
              <a:rPr lang="en-US" altLang="en-US" sz="1600" dirty="0"/>
              <a:t>Caryn Campbell</a:t>
            </a:r>
          </a:p>
          <a:p>
            <a:pPr marL="690563" indent="0">
              <a:spcBef>
                <a:spcPct val="0"/>
              </a:spcBef>
              <a:buFont typeface="Arial" charset="0"/>
              <a:buNone/>
            </a:pPr>
            <a:r>
              <a:rPr lang="en-US" altLang="en-US" sz="1600" dirty="0"/>
              <a:t>John </a:t>
            </a:r>
            <a:r>
              <a:rPr lang="en-US" altLang="en-US" sz="1600" dirty="0" err="1"/>
              <a:t>Chiappetta</a:t>
            </a:r>
            <a:endParaRPr lang="en-US" altLang="en-US" sz="1600" dirty="0"/>
          </a:p>
          <a:p>
            <a:pPr marL="690563" indent="0">
              <a:spcBef>
                <a:spcPct val="0"/>
              </a:spcBef>
              <a:buFont typeface="Arial" charset="0"/>
              <a:buNone/>
            </a:pPr>
            <a:r>
              <a:rPr lang="en-US" altLang="en-US" sz="1600" dirty="0"/>
              <a:t>Jim Coyne</a:t>
            </a:r>
          </a:p>
          <a:p>
            <a:pPr marL="690563" indent="0">
              <a:spcBef>
                <a:spcPct val="0"/>
              </a:spcBef>
              <a:buFont typeface="Arial" charset="0"/>
              <a:buNone/>
            </a:pPr>
            <a:r>
              <a:rPr lang="en-US" altLang="en-US" sz="1600" dirty="0"/>
              <a:t>Gail </a:t>
            </a:r>
            <a:r>
              <a:rPr lang="en-US" altLang="en-US" sz="1600" dirty="0" smtClean="0"/>
              <a:t>Donowitz</a:t>
            </a:r>
            <a:endParaRPr lang="en-US" altLang="en-US" sz="1600" dirty="0"/>
          </a:p>
          <a:p>
            <a:pPr marL="690563" indent="0">
              <a:spcBef>
                <a:spcPct val="0"/>
              </a:spcBef>
              <a:buFont typeface="Arial" charset="0"/>
              <a:buNone/>
            </a:pPr>
            <a:r>
              <a:rPr lang="en-US" altLang="en-US" sz="1600" dirty="0"/>
              <a:t>David </a:t>
            </a:r>
            <a:r>
              <a:rPr lang="en-US" altLang="en-US" sz="1600" dirty="0" err="1"/>
              <a:t>Ebling</a:t>
            </a:r>
            <a:endParaRPr lang="en-US" altLang="en-US" sz="1600" dirty="0"/>
          </a:p>
          <a:p>
            <a:pPr marL="690563" indent="0">
              <a:spcBef>
                <a:spcPct val="0"/>
              </a:spcBef>
              <a:buFont typeface="Arial" charset="0"/>
              <a:buNone/>
            </a:pPr>
            <a:r>
              <a:rPr lang="en-US" altLang="en-US" sz="1600" dirty="0"/>
              <a:t>Bob </a:t>
            </a:r>
            <a:r>
              <a:rPr lang="en-US" altLang="en-US" sz="1600" dirty="0" smtClean="0"/>
              <a:t>Esposito</a:t>
            </a:r>
            <a:endParaRPr lang="en-US" altLang="en-US" sz="1600" dirty="0"/>
          </a:p>
          <a:p>
            <a:pPr marL="690563" indent="0">
              <a:spcBef>
                <a:spcPct val="0"/>
              </a:spcBef>
              <a:buFont typeface="Arial" charset="0"/>
              <a:buNone/>
            </a:pPr>
            <a:r>
              <a:rPr lang="en-US" altLang="en-US" sz="1600" dirty="0"/>
              <a:t>Patrice </a:t>
            </a:r>
            <a:r>
              <a:rPr lang="en-US" altLang="en-US" sz="1600" dirty="0" err="1"/>
              <a:t>Faggella</a:t>
            </a:r>
            <a:endParaRPr lang="en-US" altLang="en-US" sz="1600" dirty="0"/>
          </a:p>
          <a:p>
            <a:pPr marL="690563" indent="0">
              <a:spcBef>
                <a:spcPct val="0"/>
              </a:spcBef>
              <a:buFont typeface="Arial" charset="0"/>
              <a:buNone/>
            </a:pPr>
            <a:r>
              <a:rPr lang="en-US" altLang="en-US" sz="1600" dirty="0"/>
              <a:t>Steve </a:t>
            </a:r>
            <a:r>
              <a:rPr lang="en-US" altLang="en-US" sz="1600" dirty="0" err="1"/>
              <a:t>Fekete</a:t>
            </a:r>
            <a:endParaRPr lang="en-US" altLang="en-US" sz="1600" dirty="0"/>
          </a:p>
          <a:p>
            <a:pPr marL="690563" indent="0">
              <a:spcBef>
                <a:spcPct val="0"/>
              </a:spcBef>
              <a:buFont typeface="Arial" charset="0"/>
              <a:buNone/>
            </a:pPr>
            <a:r>
              <a:rPr lang="en-US" altLang="en-US" sz="1600" dirty="0"/>
              <a:t>Anthony </a:t>
            </a:r>
            <a:r>
              <a:rPr lang="en-US" altLang="en-US" sz="1600" dirty="0" err="1"/>
              <a:t>Formato</a:t>
            </a:r>
            <a:endParaRPr lang="en-US" altLang="en-US" sz="1600" dirty="0"/>
          </a:p>
          <a:p>
            <a:pPr marL="690563" indent="0">
              <a:spcBef>
                <a:spcPct val="0"/>
              </a:spcBef>
              <a:buFont typeface="Arial" charset="0"/>
              <a:buNone/>
            </a:pPr>
            <a:r>
              <a:rPr lang="en-US" altLang="en-US" sz="1600" dirty="0"/>
              <a:t>Joanne Giddings</a:t>
            </a:r>
          </a:p>
          <a:p>
            <a:pPr marL="690563" indent="0">
              <a:spcBef>
                <a:spcPct val="0"/>
              </a:spcBef>
              <a:buFont typeface="Arial" charset="0"/>
              <a:buNone/>
            </a:pPr>
            <a:r>
              <a:rPr lang="en-US" altLang="en-US" sz="1600" dirty="0"/>
              <a:t>Greg </a:t>
            </a:r>
            <a:r>
              <a:rPr lang="en-US" altLang="en-US" sz="1600" dirty="0" smtClean="0"/>
              <a:t>Hatzis</a:t>
            </a:r>
            <a:endParaRPr lang="en-US" altLang="en-US" sz="1600" dirty="0"/>
          </a:p>
          <a:p>
            <a:pPr marL="690563" indent="0">
              <a:spcBef>
                <a:spcPct val="0"/>
              </a:spcBef>
              <a:buFont typeface="Arial" charset="0"/>
              <a:buNone/>
            </a:pPr>
            <a:r>
              <a:rPr lang="en-US" altLang="en-US" sz="1600" dirty="0"/>
              <a:t>Andrea </a:t>
            </a:r>
            <a:r>
              <a:rPr lang="en-US" altLang="en-US" sz="1600" dirty="0" err="1"/>
              <a:t>Leonardi</a:t>
            </a:r>
            <a:endParaRPr lang="en-US" altLang="en-US" sz="1600" dirty="0"/>
          </a:p>
          <a:p>
            <a:pPr marL="690563" indent="0">
              <a:spcBef>
                <a:spcPct val="0"/>
              </a:spcBef>
              <a:buFont typeface="Arial" charset="0"/>
              <a:buNone/>
            </a:pPr>
            <a:r>
              <a:rPr lang="en-US" altLang="en-US" sz="1600" dirty="0"/>
              <a:t>Karen Parks</a:t>
            </a:r>
          </a:p>
          <a:p>
            <a:pPr marL="690563" indent="0">
              <a:spcBef>
                <a:spcPct val="0"/>
              </a:spcBef>
              <a:buFont typeface="Arial" charset="0"/>
              <a:buNone/>
            </a:pPr>
            <a:r>
              <a:rPr lang="en-US" altLang="en-US" sz="1600" dirty="0"/>
              <a:t>Dee </a:t>
            </a:r>
            <a:r>
              <a:rPr lang="en-US" altLang="en-US" sz="1600" dirty="0" err="1"/>
              <a:t>Preis</a:t>
            </a:r>
            <a:endParaRPr lang="en-US" altLang="en-US" sz="1600" dirty="0"/>
          </a:p>
          <a:p>
            <a:pPr marL="690563" indent="0">
              <a:spcBef>
                <a:spcPct val="0"/>
              </a:spcBef>
              <a:buFont typeface="Arial" charset="0"/>
              <a:buNone/>
            </a:pPr>
            <a:r>
              <a:rPr lang="en-US" altLang="en-US" sz="1600" dirty="0"/>
              <a:t>Gregg </a:t>
            </a:r>
            <a:r>
              <a:rPr lang="en-US" altLang="en-US" sz="1600" dirty="0" err="1"/>
              <a:t>Pugliese</a:t>
            </a:r>
            <a:endParaRPr lang="en-US" altLang="en-US" sz="1600" dirty="0"/>
          </a:p>
          <a:p>
            <a:pPr marL="690563" indent="0">
              <a:spcBef>
                <a:spcPct val="0"/>
              </a:spcBef>
              <a:buFont typeface="Arial" charset="0"/>
              <a:buNone/>
            </a:pPr>
            <a:r>
              <a:rPr lang="en-US" altLang="en-US" sz="1600" dirty="0"/>
              <a:t>Paul Rasmussen</a:t>
            </a: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1143000" y="1524000"/>
            <a:ext cx="30480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l"/>
            <a:r>
              <a:rPr lang="en-US" altLang="en-US" sz="2000" b="1" i="1" dirty="0">
                <a:latin typeface="+mn-lt"/>
              </a:rPr>
              <a:t>Teachers:</a:t>
            </a:r>
          </a:p>
          <a:p>
            <a:pPr marL="690563" algn="l"/>
            <a:r>
              <a:rPr lang="en-US" altLang="en-US" sz="1600" dirty="0">
                <a:latin typeface="+mn-lt"/>
              </a:rPr>
              <a:t>Dave Abraham</a:t>
            </a:r>
          </a:p>
          <a:p>
            <a:pPr marL="690563" algn="l"/>
            <a:r>
              <a:rPr lang="en-US" altLang="en-US" sz="1600" dirty="0">
                <a:latin typeface="+mn-lt"/>
              </a:rPr>
              <a:t>Kim </a:t>
            </a:r>
            <a:r>
              <a:rPr lang="en-US" altLang="en-US" sz="1600" dirty="0" err="1">
                <a:latin typeface="+mn-lt"/>
              </a:rPr>
              <a:t>Bauco</a:t>
            </a:r>
            <a:endParaRPr lang="en-US" altLang="en-US" sz="1600" dirty="0">
              <a:latin typeface="+mn-lt"/>
            </a:endParaRPr>
          </a:p>
          <a:p>
            <a:pPr marL="690563" algn="l"/>
            <a:r>
              <a:rPr lang="en-US" altLang="en-US" sz="1600" dirty="0">
                <a:latin typeface="+mn-lt"/>
              </a:rPr>
              <a:t>Diane Bourque</a:t>
            </a:r>
          </a:p>
          <a:p>
            <a:pPr marL="690563" algn="l"/>
            <a:r>
              <a:rPr lang="en-US" altLang="en-US" sz="1600" dirty="0">
                <a:latin typeface="+mn-lt"/>
              </a:rPr>
              <a:t>Mark Caron</a:t>
            </a:r>
          </a:p>
          <a:p>
            <a:pPr marL="690563" algn="l"/>
            <a:r>
              <a:rPr lang="en-US" altLang="en-US" sz="1600" dirty="0">
                <a:latin typeface="+mn-lt"/>
              </a:rPr>
              <a:t>Joanna Caserta</a:t>
            </a:r>
          </a:p>
          <a:p>
            <a:pPr marL="690563" algn="l"/>
            <a:r>
              <a:rPr lang="en-US" altLang="en-US" sz="1600" dirty="0">
                <a:latin typeface="+mn-lt"/>
              </a:rPr>
              <a:t>Kristen Chase</a:t>
            </a:r>
          </a:p>
          <a:p>
            <a:pPr marL="690563" algn="l"/>
            <a:r>
              <a:rPr lang="en-US" altLang="en-US" sz="1600" dirty="0">
                <a:latin typeface="+mn-lt"/>
              </a:rPr>
              <a:t>Stefanie Cole</a:t>
            </a:r>
          </a:p>
          <a:p>
            <a:pPr marL="690563" algn="l"/>
            <a:r>
              <a:rPr lang="en-US" altLang="en-US" sz="1600" dirty="0">
                <a:latin typeface="+mn-lt"/>
              </a:rPr>
              <a:t>Nicole </a:t>
            </a:r>
            <a:r>
              <a:rPr lang="en-US" altLang="en-US" sz="1600" dirty="0" err="1">
                <a:latin typeface="+mn-lt"/>
              </a:rPr>
              <a:t>Colleran</a:t>
            </a:r>
            <a:endParaRPr lang="en-US" altLang="en-US" sz="1600" dirty="0">
              <a:latin typeface="+mn-lt"/>
            </a:endParaRPr>
          </a:p>
          <a:p>
            <a:pPr marL="690563" algn="l"/>
            <a:r>
              <a:rPr lang="en-US" altLang="en-US" sz="1600" dirty="0">
                <a:latin typeface="+mn-lt"/>
              </a:rPr>
              <a:t>Jill Cutter</a:t>
            </a:r>
          </a:p>
          <a:p>
            <a:pPr marL="690563" algn="l"/>
            <a:r>
              <a:rPr lang="en-US" altLang="en-US" sz="1600" dirty="0">
                <a:latin typeface="+mn-lt"/>
              </a:rPr>
              <a:t>Eileen Frankel</a:t>
            </a:r>
          </a:p>
          <a:p>
            <a:pPr marL="690563" algn="l"/>
            <a:r>
              <a:rPr lang="en-US" altLang="en-US" sz="1600" dirty="0">
                <a:latin typeface="+mn-lt"/>
              </a:rPr>
              <a:t>Erin Howell</a:t>
            </a:r>
          </a:p>
          <a:p>
            <a:pPr marL="690563" algn="l"/>
            <a:r>
              <a:rPr lang="en-US" altLang="en-US" sz="1600" dirty="0">
                <a:latin typeface="+mn-lt"/>
              </a:rPr>
              <a:t>Rachel </a:t>
            </a:r>
            <a:r>
              <a:rPr lang="en-US" altLang="en-US" sz="1600" dirty="0" err="1">
                <a:latin typeface="+mn-lt"/>
              </a:rPr>
              <a:t>Keleher</a:t>
            </a:r>
            <a:endParaRPr lang="en-US" altLang="en-US" sz="1600" dirty="0">
              <a:latin typeface="+mn-lt"/>
            </a:endParaRPr>
          </a:p>
          <a:p>
            <a:pPr marL="690563" algn="l"/>
            <a:r>
              <a:rPr lang="en-US" altLang="en-US" sz="1600" dirty="0">
                <a:latin typeface="+mn-lt"/>
              </a:rPr>
              <a:t>Lori Mediate</a:t>
            </a:r>
          </a:p>
          <a:p>
            <a:pPr marL="690563" algn="l"/>
            <a:r>
              <a:rPr lang="en-US" altLang="en-US" sz="1600" dirty="0">
                <a:latin typeface="+mn-lt"/>
              </a:rPr>
              <a:t>Colleen Rodrigues</a:t>
            </a:r>
          </a:p>
          <a:p>
            <a:pPr marL="690563" algn="l"/>
            <a:r>
              <a:rPr lang="en-US" altLang="en-US" sz="1600" dirty="0">
                <a:latin typeface="+mn-lt"/>
              </a:rPr>
              <a:t>Kris Samuelson</a:t>
            </a:r>
          </a:p>
          <a:p>
            <a:pPr marL="690563" algn="l"/>
            <a:r>
              <a:rPr lang="en-US" altLang="en-US" sz="1600" dirty="0">
                <a:latin typeface="+mn-lt"/>
              </a:rPr>
              <a:t>Donna </a:t>
            </a:r>
            <a:r>
              <a:rPr lang="en-US" altLang="en-US" sz="1600" dirty="0" err="1">
                <a:latin typeface="+mn-lt"/>
              </a:rPr>
              <a:t>Schmardel</a:t>
            </a:r>
            <a:endParaRPr lang="en-US" altLang="en-US" sz="1600" dirty="0">
              <a:latin typeface="+mn-lt"/>
            </a:endParaRPr>
          </a:p>
          <a:p>
            <a:pPr marL="690563" algn="l"/>
            <a:r>
              <a:rPr lang="en-US" altLang="en-US" sz="1600" dirty="0">
                <a:latin typeface="+mn-lt"/>
              </a:rPr>
              <a:t>Brian Sutcliffe</a:t>
            </a:r>
          </a:p>
          <a:p>
            <a:pPr marL="690563" algn="l"/>
            <a:r>
              <a:rPr lang="en-US" altLang="en-US" sz="1600" dirty="0">
                <a:latin typeface="+mn-lt"/>
              </a:rPr>
              <a:t>Carolyn Waters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5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46227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altLang="en-US" dirty="0" smtClean="0"/>
              <a:t>We believe we have arrived at a schedule that will meet the needs of our high school students, addresses the Guiding Principles, and requires a minimal increase in high school staff.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We are excited about the implementation of this schedule and all that it offers to our students and teachers.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Conclusion</a:t>
            </a:r>
            <a:endParaRPr lang="en-US" dirty="0"/>
          </a:p>
        </p:txBody>
      </p:sp>
      <p:pic>
        <p:nvPicPr>
          <p:cNvPr id="4099" name="Picture 3" descr="C:\Users\Jan\AppData\Local\Microsoft\Windows\Temporary Internet Files\Content.IE5\2S4FLAND\MP900385539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5F7F4"/>
              </a:clrFrom>
              <a:clrTo>
                <a:srgbClr val="F5F7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432935"/>
            <a:ext cx="1752600" cy="245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133600"/>
            <a:ext cx="7848600" cy="2404872"/>
          </a:xfrm>
        </p:spPr>
        <p:txBody>
          <a:bodyPr>
            <a:noAutofit/>
          </a:bodyPr>
          <a:lstStyle/>
          <a:p>
            <a:pPr marL="109728" indent="0">
              <a:lnSpc>
                <a:spcPct val="130000"/>
              </a:lnSpc>
              <a:buNone/>
            </a:pPr>
            <a:r>
              <a:rPr lang="en-US" dirty="0" smtClean="0"/>
              <a:t>The </a:t>
            </a:r>
            <a:r>
              <a:rPr lang="en-US" altLang="en-US" dirty="0" smtClean="0"/>
              <a:t>Day </a:t>
            </a:r>
            <a:r>
              <a:rPr lang="en-US" altLang="en-US" dirty="0"/>
              <a:t>1/Day 2 schedule best meets </a:t>
            </a:r>
            <a:r>
              <a:rPr lang="en-US" altLang="en-US" dirty="0" smtClean="0"/>
              <a:t>the </a:t>
            </a:r>
            <a:r>
              <a:rPr lang="en-US" altLang="en-US" dirty="0"/>
              <a:t>Guiding Principles </a:t>
            </a:r>
            <a:r>
              <a:rPr lang="en-US" altLang="en-US" dirty="0" smtClean="0"/>
              <a:t>while providing </a:t>
            </a:r>
            <a:r>
              <a:rPr lang="en-US" altLang="en-US" dirty="0"/>
              <a:t>students and teachers with opportunities </a:t>
            </a:r>
            <a:r>
              <a:rPr lang="en-US" altLang="en-US" dirty="0" smtClean="0"/>
              <a:t>for </a:t>
            </a:r>
          </a:p>
          <a:p>
            <a:pPr marL="109728" indent="0">
              <a:lnSpc>
                <a:spcPct val="130000"/>
              </a:lnSpc>
              <a:buNone/>
            </a:pPr>
            <a:r>
              <a:rPr lang="en-US" altLang="en-US" dirty="0" smtClean="0"/>
              <a:t>in-depth, rigorous academic content that </a:t>
            </a:r>
            <a:r>
              <a:rPr lang="en-US" altLang="en-US" dirty="0"/>
              <a:t>far exceed the current structure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9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38199" y="2133600"/>
            <a:ext cx="7946317" cy="2709672"/>
          </a:xfrm>
        </p:spPr>
        <p:txBody>
          <a:bodyPr/>
          <a:lstStyle/>
          <a:p>
            <a:pPr marL="109728" indent="0" eaLnBrk="1" hangingPunct="1">
              <a:lnSpc>
                <a:spcPct val="150000"/>
              </a:lnSpc>
              <a:buClr>
                <a:srgbClr val="FF0000"/>
              </a:buClr>
              <a:buSzPct val="120000"/>
              <a:buNone/>
            </a:pPr>
            <a:r>
              <a:rPr lang="en-US" altLang="en-US" b="1" dirty="0"/>
              <a:t>Using information </a:t>
            </a:r>
            <a:r>
              <a:rPr lang="en-US" altLang="en-US" b="1" dirty="0" smtClean="0"/>
              <a:t>gathered </a:t>
            </a:r>
            <a:r>
              <a:rPr lang="en-US" altLang="en-US" b="1" dirty="0"/>
              <a:t>from </a:t>
            </a:r>
            <a:r>
              <a:rPr lang="en-US" altLang="en-US" b="1" dirty="0" smtClean="0"/>
              <a:t>research, visits, </a:t>
            </a:r>
            <a:r>
              <a:rPr lang="en-US" altLang="en-US" b="1" dirty="0"/>
              <a:t>and </a:t>
            </a:r>
            <a:r>
              <a:rPr lang="en-US" altLang="en-US" b="1" dirty="0" smtClean="0"/>
              <a:t>examination of </a:t>
            </a:r>
            <a:r>
              <a:rPr lang="en-US" altLang="en-US" b="1" dirty="0"/>
              <a:t>other </a:t>
            </a:r>
            <a:r>
              <a:rPr lang="en-US" altLang="en-US" b="1" dirty="0" smtClean="0"/>
              <a:t>schedules, create </a:t>
            </a:r>
            <a:r>
              <a:rPr lang="en-US" altLang="en-US" b="1" dirty="0"/>
              <a:t>a schedule that meets the needs of all students in </a:t>
            </a:r>
            <a:r>
              <a:rPr lang="en-US" altLang="en-US" b="1" dirty="0" smtClean="0"/>
              <a:t>Fairfield’s high schools</a:t>
            </a:r>
            <a:r>
              <a:rPr lang="en-US" altLang="en-US" b="1" dirty="0"/>
              <a:t>.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The Charge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906727"/>
            <a:ext cx="4572001" cy="17021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677" y="304800"/>
            <a:ext cx="3809524" cy="17650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3048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ea typeface="+mj-ea"/>
              </a:rPr>
              <a:t>The Work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762001" y="1295400"/>
            <a:ext cx="7924800" cy="4876800"/>
          </a:xfrm>
        </p:spPr>
        <p:txBody>
          <a:bodyPr>
            <a:normAutofit lnSpcReduction="10000"/>
          </a:bodyPr>
          <a:lstStyle/>
          <a:p>
            <a:pPr marL="109728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en-US" altLang="en-US" sz="2800" b="1" dirty="0" smtClean="0"/>
              <a:t>The Committee	</a:t>
            </a:r>
            <a:endParaRPr lang="en-US" altLang="en-US" dirty="0" smtClean="0"/>
          </a:p>
          <a:p>
            <a:pPr marL="746125" indent="-255588">
              <a:spcAft>
                <a:spcPts val="1200"/>
              </a:spcAft>
            </a:pPr>
            <a:r>
              <a:rPr lang="en-US" altLang="en-US" sz="2500" dirty="0" smtClean="0"/>
              <a:t>Worked </a:t>
            </a:r>
            <a:r>
              <a:rPr lang="en-US" altLang="en-US" sz="2500" dirty="0"/>
              <a:t>with a nationally known </a:t>
            </a:r>
            <a:r>
              <a:rPr lang="en-US" altLang="en-US" sz="2500" dirty="0" smtClean="0"/>
              <a:t>consultant, </a:t>
            </a:r>
            <a:r>
              <a:rPr lang="en-US" altLang="en-US" sz="2500" dirty="0"/>
              <a:t>Elliot </a:t>
            </a:r>
            <a:r>
              <a:rPr lang="en-US" altLang="en-US" sz="2500" dirty="0" smtClean="0"/>
              <a:t>Merenbloom, </a:t>
            </a:r>
            <a:r>
              <a:rPr lang="en-US" altLang="en-US" sz="2500" dirty="0"/>
              <a:t>to explore all options. His role was to facilitate and guide the process; not advocate for any particular schedule</a:t>
            </a:r>
            <a:r>
              <a:rPr lang="en-US" altLang="en-US" sz="2500" dirty="0" smtClean="0"/>
              <a:t>.</a:t>
            </a:r>
          </a:p>
          <a:p>
            <a:pPr marL="746125" indent="-255588">
              <a:spcAft>
                <a:spcPts val="1200"/>
              </a:spcAft>
            </a:pPr>
            <a:r>
              <a:rPr lang="en-US" altLang="en-US" sz="2500" dirty="0"/>
              <a:t>Reviewed and adopted the Guiding Principles </a:t>
            </a:r>
          </a:p>
          <a:p>
            <a:pPr marL="746125" indent="-255588">
              <a:spcAft>
                <a:spcPts val="1200"/>
              </a:spcAft>
            </a:pPr>
            <a:r>
              <a:rPr lang="en-US" altLang="en-US" sz="2500" dirty="0" smtClean="0"/>
              <a:t>Reviewed scheduling options </a:t>
            </a:r>
            <a:r>
              <a:rPr lang="en-US" altLang="en-US" sz="2500" dirty="0"/>
              <a:t>including 8 Drop </a:t>
            </a:r>
            <a:r>
              <a:rPr lang="en-US" altLang="en-US" sz="2500" dirty="0" smtClean="0"/>
              <a:t>2, Trimester, </a:t>
            </a:r>
            <a:r>
              <a:rPr lang="en-US" altLang="en-US" sz="2500" dirty="0"/>
              <a:t>8 Drop 2 Hybrid and </a:t>
            </a:r>
            <a:r>
              <a:rPr lang="en-US" altLang="en-US" sz="2500" dirty="0" smtClean="0"/>
              <a:t>Day1/Day 2.</a:t>
            </a:r>
          </a:p>
          <a:p>
            <a:pPr marL="746125" indent="-255588">
              <a:spcAft>
                <a:spcPts val="1200"/>
              </a:spcAft>
            </a:pPr>
            <a:r>
              <a:rPr lang="en-US" altLang="en-US" sz="2500" dirty="0" smtClean="0"/>
              <a:t>Reviewed pro’s and con’s of each schedule in terms of the Guiding Principles.</a:t>
            </a:r>
            <a:endParaRPr lang="en-US" altLang="en-US" sz="2500" dirty="0"/>
          </a:p>
        </p:txBody>
      </p:sp>
      <p:pic>
        <p:nvPicPr>
          <p:cNvPr id="6" name="Picture 4" descr="C:\Users\Jan\AppData\Local\Microsoft\Windows\Temporary Internet Files\Content.IE5\HHCD6AVF\MC9002316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05600" y="228600"/>
            <a:ext cx="2057400" cy="141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75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25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2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2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001000" cy="3048000"/>
          </a:xfrm>
        </p:spPr>
        <p:txBody>
          <a:bodyPr>
            <a:normAutofit/>
          </a:bodyPr>
          <a:lstStyle/>
          <a:p>
            <a:pPr marL="109728" indent="0" eaLnBrk="1" hangingPunct="1">
              <a:spcAft>
                <a:spcPts val="1200"/>
              </a:spcAft>
              <a:buNone/>
            </a:pPr>
            <a:r>
              <a:rPr lang="en-US" altLang="en-US" dirty="0" smtClean="0"/>
              <a:t>As the committee met and reviewed options, they focused on the </a:t>
            </a:r>
            <a:r>
              <a:rPr lang="en-US" altLang="en-US" b="1" i="1" dirty="0" smtClean="0"/>
              <a:t>Guiding Principles</a:t>
            </a:r>
            <a:r>
              <a:rPr lang="en-US" altLang="en-US" dirty="0" smtClean="0"/>
              <a:t>.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altLang="en-US" dirty="0" smtClean="0"/>
              <a:t>The </a:t>
            </a:r>
            <a:r>
              <a:rPr lang="en-US" altLang="en-US" b="1" i="1" dirty="0" smtClean="0"/>
              <a:t>Guiding Principles </a:t>
            </a:r>
            <a:r>
              <a:rPr lang="en-US" altLang="en-US" dirty="0" smtClean="0"/>
              <a:t>were first developed </a:t>
            </a:r>
            <a:r>
              <a:rPr lang="en-US" altLang="en-US" dirty="0"/>
              <a:t>for the scheduling process</a:t>
            </a:r>
            <a:r>
              <a:rPr lang="en-US" altLang="en-US" dirty="0" smtClean="0"/>
              <a:t> during the 2007 high school schedule work, and were re-affirmed by this committee.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The Guiding Principles</a:t>
            </a:r>
            <a:endParaRPr lang="en-US" altLang="en-US" dirty="0" smtClean="0"/>
          </a:p>
        </p:txBody>
      </p:sp>
      <p:pic>
        <p:nvPicPr>
          <p:cNvPr id="1029" name="Picture 5" descr="C:\Users\Jan\AppData\Local\Microsoft\Windows\Temporary Internet Files\Content.IE5\SLOLJMS8\MC9000555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5029200"/>
            <a:ext cx="1790700" cy="162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4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lnSpc>
                <a:spcPct val="130000"/>
              </a:lnSpc>
              <a:spcAft>
                <a:spcPts val="0"/>
              </a:spcAft>
              <a:buClr>
                <a:srgbClr val="FF0000"/>
              </a:buClr>
              <a:buSzPct val="120000"/>
              <a:buFont typeface="+mj-lt"/>
              <a:buAutoNum type="arabicParenR"/>
              <a:defRPr/>
            </a:pPr>
            <a:r>
              <a:rPr lang="en-US" altLang="en-US" sz="2800" dirty="0" smtClean="0">
                <a:ea typeface="+mn-ea"/>
              </a:rPr>
              <a:t>Increase instructional time</a:t>
            </a:r>
          </a:p>
          <a:p>
            <a:pPr marL="514350" indent="-514350" eaLnBrk="1" fontAlgn="auto" hangingPunct="1">
              <a:lnSpc>
                <a:spcPct val="130000"/>
              </a:lnSpc>
              <a:spcAft>
                <a:spcPts val="0"/>
              </a:spcAft>
              <a:buClr>
                <a:srgbClr val="FF0000"/>
              </a:buClr>
              <a:buSzPct val="120000"/>
              <a:buFont typeface="+mj-lt"/>
              <a:buAutoNum type="arabicParenR"/>
              <a:defRPr/>
            </a:pPr>
            <a:r>
              <a:rPr lang="en-US" altLang="en-US" sz="2800" dirty="0" smtClean="0">
                <a:ea typeface="+mn-ea"/>
              </a:rPr>
              <a:t>Lunch time for all students</a:t>
            </a:r>
          </a:p>
          <a:p>
            <a:pPr marL="514350" indent="-514350" eaLnBrk="1" fontAlgn="auto" hangingPunct="1">
              <a:lnSpc>
                <a:spcPct val="130000"/>
              </a:lnSpc>
              <a:spcAft>
                <a:spcPts val="0"/>
              </a:spcAft>
              <a:buClr>
                <a:srgbClr val="FF0000"/>
              </a:buClr>
              <a:buSzPct val="120000"/>
              <a:buFont typeface="+mj-lt"/>
              <a:buAutoNum type="arabicParenR"/>
              <a:defRPr/>
            </a:pPr>
            <a:r>
              <a:rPr lang="en-US" altLang="en-US" sz="2800" dirty="0" smtClean="0">
                <a:ea typeface="+mn-ea"/>
              </a:rPr>
              <a:t>Improved pace of the day</a:t>
            </a:r>
          </a:p>
          <a:p>
            <a:pPr marL="514350" indent="-514350" eaLnBrk="1" fontAlgn="auto" hangingPunct="1">
              <a:lnSpc>
                <a:spcPct val="130000"/>
              </a:lnSpc>
              <a:spcAft>
                <a:spcPts val="0"/>
              </a:spcAft>
              <a:buClr>
                <a:srgbClr val="FF0000"/>
              </a:buClr>
              <a:buSzPct val="120000"/>
              <a:buFont typeface="+mj-lt"/>
              <a:buAutoNum type="arabicParenR"/>
              <a:defRPr/>
            </a:pPr>
            <a:r>
              <a:rPr lang="en-US" altLang="en-US" sz="2800" dirty="0" smtClean="0">
                <a:ea typeface="+mn-ea"/>
              </a:rPr>
              <a:t>Longer instructional periods</a:t>
            </a:r>
          </a:p>
          <a:p>
            <a:pPr marL="514350" indent="-514350" eaLnBrk="1" fontAlgn="auto" hangingPunct="1">
              <a:lnSpc>
                <a:spcPct val="130000"/>
              </a:lnSpc>
              <a:spcAft>
                <a:spcPts val="0"/>
              </a:spcAft>
              <a:buClr>
                <a:srgbClr val="FF0000"/>
              </a:buClr>
              <a:buSzPct val="120000"/>
              <a:buFont typeface="+mj-lt"/>
              <a:buAutoNum type="arabicParenR"/>
              <a:defRPr/>
            </a:pPr>
            <a:r>
              <a:rPr lang="en-US" altLang="en-US" sz="2800" dirty="0" smtClean="0">
                <a:ea typeface="+mn-ea"/>
              </a:rPr>
              <a:t>More access to electives</a:t>
            </a:r>
          </a:p>
          <a:p>
            <a:pPr marL="514350" indent="-514350">
              <a:lnSpc>
                <a:spcPct val="130000"/>
              </a:lnSpc>
              <a:buClr>
                <a:srgbClr val="FF0000"/>
              </a:buClr>
              <a:buSzPct val="120000"/>
              <a:buFont typeface="+mj-lt"/>
              <a:buAutoNum type="arabicParenR"/>
              <a:defRPr/>
            </a:pPr>
            <a:r>
              <a:rPr lang="en-US" altLang="en-US" sz="2800" dirty="0" smtClean="0">
                <a:ea typeface="+mn-ea"/>
              </a:rPr>
              <a:t>Opportunities for increased </a:t>
            </a:r>
            <a:r>
              <a:rPr lang="en-US" altLang="en-US" sz="2800" dirty="0" smtClean="0"/>
              <a:t>graduation </a:t>
            </a:r>
            <a:r>
              <a:rPr lang="en-US" altLang="en-US" sz="2800" dirty="0" smtClean="0">
                <a:ea typeface="+mn-ea"/>
              </a:rPr>
              <a:t>requirements</a:t>
            </a:r>
          </a:p>
          <a:p>
            <a:pPr marL="514350" indent="-514350">
              <a:lnSpc>
                <a:spcPct val="130000"/>
              </a:lnSpc>
              <a:buClr>
                <a:srgbClr val="FF0000"/>
              </a:buClr>
              <a:buSzPct val="120000"/>
              <a:buFont typeface="+mj-lt"/>
              <a:buAutoNum type="arabicParenR"/>
              <a:defRPr/>
            </a:pPr>
            <a:r>
              <a:rPr lang="en-US" altLang="en-US" sz="2800" dirty="0" smtClean="0">
                <a:ea typeface="+mn-ea"/>
              </a:rPr>
              <a:t>Opportunities for collaboration by teachers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ea typeface="+mj-ea"/>
              </a:rPr>
              <a:t>The Guiding Principles are: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20000"/>
              </a:lnSpc>
              <a:spcAft>
                <a:spcPts val="1200"/>
              </a:spcAft>
              <a:buClr>
                <a:srgbClr val="FF0000"/>
              </a:buClr>
              <a:buSzPct val="120000"/>
            </a:pPr>
            <a:r>
              <a:rPr lang="en-US" altLang="en-US" dirty="0" smtClean="0"/>
              <a:t>Revision of the schedule is only one component of a comprehensive approach to improve teaching and learning. The </a:t>
            </a:r>
            <a:r>
              <a:rPr lang="en-US" altLang="en-US" dirty="0"/>
              <a:t>committee </a:t>
            </a:r>
            <a:r>
              <a:rPr lang="en-US" altLang="en-US" dirty="0" smtClean="0"/>
              <a:t>committed </a:t>
            </a:r>
            <a:r>
              <a:rPr lang="en-US" altLang="en-US" dirty="0"/>
              <a:t>to </a:t>
            </a:r>
            <a:r>
              <a:rPr lang="en-US" altLang="en-US" dirty="0" smtClean="0"/>
              <a:t>include in their decision:</a:t>
            </a:r>
            <a:endParaRPr lang="en-US" altLang="en-US" dirty="0"/>
          </a:p>
          <a:p>
            <a:pPr marL="1824038" lvl="2" fontAlgn="auto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en-US" sz="2500" dirty="0"/>
              <a:t>Participation in regional programs</a:t>
            </a:r>
          </a:p>
          <a:p>
            <a:pPr marL="1824038" lvl="2" fontAlgn="auto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en-US" sz="2500" dirty="0"/>
              <a:t>Activity period</a:t>
            </a:r>
          </a:p>
          <a:p>
            <a:pPr marL="1824038" lvl="2" fontAlgn="auto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en-US" sz="2500" dirty="0"/>
              <a:t>Homeroom and </a:t>
            </a:r>
            <a:r>
              <a:rPr lang="en-US" altLang="en-US" sz="2500" dirty="0" smtClean="0"/>
              <a:t>advisory </a:t>
            </a:r>
            <a:r>
              <a:rPr lang="en-US" altLang="en-US" sz="2500" dirty="0"/>
              <a:t>time</a:t>
            </a:r>
          </a:p>
          <a:p>
            <a:pPr marL="1824038" lvl="2" fontAlgn="auto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altLang="en-US" sz="2500" dirty="0" smtClean="0"/>
              <a:t>A comprehensive professional </a:t>
            </a:r>
            <a:r>
              <a:rPr lang="en-US" altLang="en-US" sz="2500" dirty="0"/>
              <a:t>development</a:t>
            </a:r>
            <a:r>
              <a:rPr lang="en-US" altLang="en-US" sz="2500" dirty="0" smtClean="0"/>
              <a:t> plan for teachers to support changes in instructional practice in the longer block.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The </a:t>
            </a:r>
            <a:r>
              <a:rPr lang="en-US" altLang="en-US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Impact</a:t>
            </a:r>
            <a:endParaRPr lang="en-US" altLang="en-US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57300" y="5029200"/>
            <a:ext cx="7848600" cy="1984705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Font typeface="Wingdings 3"/>
              <a:buNone/>
            </a:pPr>
            <a:endParaRPr lang="en-US" alt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The Consensus</a:t>
            </a:r>
            <a:endParaRPr lang="en-US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219" name="Content Placeholder 7"/>
          <p:cNvSpPr>
            <a:spLocks noGrp="1"/>
          </p:cNvSpPr>
          <p:nvPr>
            <p:ph sz="quarter" idx="2"/>
          </p:nvPr>
        </p:nvSpPr>
        <p:spPr>
          <a:xfrm>
            <a:off x="304800" y="1219201"/>
            <a:ext cx="8305800" cy="16002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120000"/>
            </a:pPr>
            <a:r>
              <a:rPr lang="en-US" altLang="en-US" dirty="0" smtClean="0"/>
              <a:t>After examining a wide range of options over the past 12 months, the consensus was to implement a </a:t>
            </a:r>
            <a:r>
              <a:rPr lang="en-US" altLang="en-US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Day 1/Day 2 schedule </a:t>
            </a:r>
            <a:r>
              <a:rPr lang="en-US" altLang="en-US" dirty="0" smtClean="0"/>
              <a:t>in both high schools, beginning in the fall of 2015.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838200" y="2819400"/>
            <a:ext cx="7772400" cy="3352800"/>
          </a:xfrm>
        </p:spPr>
        <p:txBody>
          <a:bodyPr>
            <a:normAutofit/>
          </a:bodyPr>
          <a:lstStyle/>
          <a:p>
            <a:pPr>
              <a:buSzPct val="120000"/>
            </a:pPr>
            <a:r>
              <a:rPr lang="en-US" altLang="en-US" dirty="0"/>
              <a:t>The </a:t>
            </a:r>
            <a:r>
              <a:rPr lang="en-US" altLang="en-US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Day 1/Day 2 schedule</a:t>
            </a:r>
            <a:r>
              <a:rPr lang="en-US" altLang="en-US" dirty="0"/>
              <a:t> allows students </a:t>
            </a:r>
            <a:r>
              <a:rPr lang="en-US" altLang="en-US" dirty="0" smtClean="0"/>
              <a:t>to:</a:t>
            </a:r>
          </a:p>
          <a:p>
            <a:pPr lvl="1"/>
            <a:r>
              <a:rPr lang="en-US" altLang="en-US" sz="2400" dirty="0" smtClean="0"/>
              <a:t>take up to 8 courses, with 4 </a:t>
            </a:r>
            <a:r>
              <a:rPr lang="en-US" altLang="en-US" sz="2400" dirty="0"/>
              <a:t>classes each </a:t>
            </a:r>
            <a:r>
              <a:rPr lang="en-US" altLang="en-US" sz="2400" dirty="0" smtClean="0"/>
              <a:t>day</a:t>
            </a:r>
          </a:p>
          <a:p>
            <a:pPr lvl="1"/>
            <a:r>
              <a:rPr lang="en-US" altLang="en-US" sz="2400" dirty="0" smtClean="0"/>
              <a:t>have </a:t>
            </a:r>
            <a:r>
              <a:rPr lang="en-US" altLang="en-US" sz="2400" dirty="0"/>
              <a:t>a separate 30 minute lunch </a:t>
            </a:r>
            <a:r>
              <a:rPr lang="en-US" altLang="en-US" sz="2400" dirty="0" smtClean="0"/>
              <a:t>period</a:t>
            </a:r>
          </a:p>
          <a:p>
            <a:pPr lvl="1">
              <a:spcAft>
                <a:spcPts val="600"/>
              </a:spcAft>
            </a:pPr>
            <a:r>
              <a:rPr lang="en-US" altLang="en-US" sz="2400" dirty="0" smtClean="0"/>
              <a:t>increase their </a:t>
            </a:r>
            <a:r>
              <a:rPr lang="en-US" altLang="en-US" sz="2400" dirty="0"/>
              <a:t>total instructional hours to 1019 hours per year</a:t>
            </a:r>
            <a:r>
              <a:rPr lang="en-US" altLang="en-US" sz="2400" dirty="0" smtClean="0"/>
              <a:t>.</a:t>
            </a:r>
            <a:endParaRPr lang="en-US" altLang="en-US" dirty="0"/>
          </a:p>
          <a:p>
            <a:pPr>
              <a:spcAft>
                <a:spcPts val="600"/>
              </a:spcAft>
              <a:buSzPct val="120000"/>
            </a:pPr>
            <a:r>
              <a:rPr lang="en-US" altLang="en-US" dirty="0"/>
              <a:t>1019 hours per year exceeds our current total of 927 hours per year</a:t>
            </a:r>
            <a:r>
              <a:rPr lang="en-US" altLang="en-US" dirty="0" smtClean="0"/>
              <a:t>.</a:t>
            </a:r>
          </a:p>
          <a:p>
            <a:pPr>
              <a:buSzPct val="120000"/>
            </a:pPr>
            <a:r>
              <a:rPr lang="en-US" altLang="en-US" dirty="0" smtClean="0"/>
              <a:t> </a:t>
            </a:r>
            <a:r>
              <a:rPr lang="en-US" altLang="en-US" dirty="0"/>
              <a:t>The state average for high schools is 1009.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88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48827" y="-457200"/>
            <a:ext cx="2446346" cy="778674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0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/>
              </a:rPr>
              <a:t>1</a:t>
            </a:r>
            <a:endParaRPr lang="en-US" sz="50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spcAft>
                <a:spcPts val="1200"/>
              </a:spcAft>
              <a:buClr>
                <a:srgbClr val="FF0000"/>
              </a:buClr>
              <a:buSzPct val="120000"/>
              <a:buFont typeface="+mj-lt"/>
              <a:buAutoNum type="arabicParenR"/>
              <a:defRPr/>
            </a:pPr>
            <a:r>
              <a:rPr lang="en-US" b="1" i="1" dirty="0" smtClean="0"/>
              <a:t>Increase in overall instructional time</a:t>
            </a:r>
          </a:p>
          <a:p>
            <a:pPr marL="635000" indent="0">
              <a:lnSpc>
                <a:spcPct val="110000"/>
              </a:lnSpc>
              <a:spcAft>
                <a:spcPts val="1200"/>
              </a:spcAft>
              <a:buFont typeface="Arial" charset="0"/>
              <a:buNone/>
              <a:defRPr/>
            </a:pPr>
            <a:r>
              <a:rPr lang="en-US" dirty="0" smtClean="0"/>
              <a:t>The increase in instructional time will </a:t>
            </a:r>
            <a:r>
              <a:rPr lang="en-US" dirty="0"/>
              <a:t>provide an increase of 92 hours per </a:t>
            </a:r>
            <a:r>
              <a:rPr lang="en-US" dirty="0" smtClean="0"/>
              <a:t>year, </a:t>
            </a:r>
            <a:r>
              <a:rPr lang="en-US" dirty="0"/>
              <a:t>from the current 927 hours per year to the new 1019 hours per </a:t>
            </a:r>
            <a:r>
              <a:rPr lang="en-US" dirty="0" smtClean="0"/>
              <a:t>year.</a:t>
            </a:r>
          </a:p>
          <a:p>
            <a:pPr marL="635000" indent="0">
              <a:lnSpc>
                <a:spcPct val="110000"/>
              </a:lnSpc>
              <a:spcAft>
                <a:spcPts val="1200"/>
              </a:spcAft>
              <a:buFont typeface="Arial" charset="0"/>
              <a:buNone/>
              <a:defRPr/>
            </a:pPr>
            <a:r>
              <a:rPr lang="en-US" dirty="0" smtClean="0"/>
              <a:t>This change will </a:t>
            </a:r>
            <a:r>
              <a:rPr lang="en-US" dirty="0"/>
              <a:t>move </a:t>
            </a:r>
            <a:r>
              <a:rPr lang="en-US" dirty="0" smtClean="0"/>
              <a:t>Fairfield’s high schools toward the top of the list of Connecticut high schools’ instructional time offered.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The Review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6870</TotalTime>
  <Words>1068</Words>
  <Application>Microsoft Office PowerPoint</Application>
  <PresentationFormat>On-screen Show (4:3)</PresentationFormat>
  <Paragraphs>194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PowerPoint Presentation</vt:lpstr>
      <vt:lpstr>The Committee</vt:lpstr>
      <vt:lpstr>The Charge</vt:lpstr>
      <vt:lpstr>The Work</vt:lpstr>
      <vt:lpstr>The Guiding Principles</vt:lpstr>
      <vt:lpstr>The Guiding Principles are:</vt:lpstr>
      <vt:lpstr>The Impact</vt:lpstr>
      <vt:lpstr>The Consensus</vt:lpstr>
      <vt:lpstr>The Review</vt:lpstr>
      <vt:lpstr>The Review</vt:lpstr>
      <vt:lpstr>The Review</vt:lpstr>
      <vt:lpstr>The Review</vt:lpstr>
      <vt:lpstr>The Review</vt:lpstr>
      <vt:lpstr>The Review</vt:lpstr>
      <vt:lpstr>The Review</vt:lpstr>
      <vt:lpstr>PowerPoint Presentation</vt:lpstr>
      <vt:lpstr>PowerPoint Presentation</vt:lpstr>
      <vt:lpstr>The Students’ Remarks Regarding the Day1/Day2 Schedule</vt:lpstr>
      <vt:lpstr>The Implementation of PD</vt:lpstr>
      <vt:lpstr>The Conclusion</vt:lpstr>
      <vt:lpstr>The Conclusion</vt:lpstr>
    </vt:vector>
  </TitlesOfParts>
  <Company>FPS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Fairfield Public Schools</dc:title>
  <dc:creator>FPS</dc:creator>
  <cp:lastModifiedBy>Windows User</cp:lastModifiedBy>
  <cp:revision>200</cp:revision>
  <cp:lastPrinted>2014-11-18T13:57:20Z</cp:lastPrinted>
  <dcterms:created xsi:type="dcterms:W3CDTF">2006-03-23T13:38:57Z</dcterms:created>
  <dcterms:modified xsi:type="dcterms:W3CDTF">2014-11-19T14:20:47Z</dcterms:modified>
</cp:coreProperties>
</file>