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3"/>
  </p:notesMasterIdLst>
  <p:handoutMasterIdLst>
    <p:handoutMasterId r:id="rId34"/>
  </p:handoutMasterIdLst>
  <p:sldIdLst>
    <p:sldId id="256" r:id="rId3"/>
    <p:sldId id="257" r:id="rId4"/>
    <p:sldId id="291" r:id="rId5"/>
    <p:sldId id="260" r:id="rId6"/>
    <p:sldId id="264" r:id="rId7"/>
    <p:sldId id="266" r:id="rId8"/>
    <p:sldId id="267" r:id="rId9"/>
    <p:sldId id="293" r:id="rId10"/>
    <p:sldId id="268" r:id="rId11"/>
    <p:sldId id="269" r:id="rId12"/>
    <p:sldId id="271" r:id="rId13"/>
    <p:sldId id="272" r:id="rId14"/>
    <p:sldId id="273" r:id="rId15"/>
    <p:sldId id="278" r:id="rId16"/>
    <p:sldId id="261" r:id="rId17"/>
    <p:sldId id="279" r:id="rId18"/>
    <p:sldId id="287" r:id="rId19"/>
    <p:sldId id="288" r:id="rId20"/>
    <p:sldId id="289" r:id="rId21"/>
    <p:sldId id="290" r:id="rId22"/>
    <p:sldId id="292" r:id="rId23"/>
    <p:sldId id="283" r:id="rId24"/>
    <p:sldId id="285" r:id="rId25"/>
    <p:sldId id="295" r:id="rId26"/>
    <p:sldId id="297" r:id="rId27"/>
    <p:sldId id="299" r:id="rId28"/>
    <p:sldId id="301" r:id="rId29"/>
    <p:sldId id="303" r:id="rId30"/>
    <p:sldId id="304" r:id="rId31"/>
    <p:sldId id="305" r:id="rId3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718" autoAdjust="0"/>
  </p:normalViewPr>
  <p:slideViewPr>
    <p:cSldViewPr>
      <p:cViewPr varScale="1">
        <p:scale>
          <a:sx n="98" d="100"/>
          <a:sy n="98" d="100"/>
        </p:scale>
        <p:origin x="27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6D0C3F-E65B-4D6B-B09D-B93BBC7BD19D}"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7A72D930-0C6B-4321-836D-8B5D906539E4}">
      <dgm:prSet phldrT="[Text]">
        <dgm:style>
          <a:lnRef idx="3">
            <a:schemeClr val="lt1"/>
          </a:lnRef>
          <a:fillRef idx="1">
            <a:schemeClr val="accent1"/>
          </a:fillRef>
          <a:effectRef idx="1">
            <a:schemeClr val="accent1"/>
          </a:effectRef>
          <a:fontRef idx="minor">
            <a:schemeClr val="lt1"/>
          </a:fontRef>
        </dgm:style>
      </dgm:prSet>
      <dgm:spPr>
        <a:ln>
          <a:solidFill>
            <a:schemeClr val="accent1">
              <a:lumMod val="75000"/>
            </a:schemeClr>
          </a:solidFill>
        </a:ln>
      </dgm:spPr>
      <dgm:t>
        <a:bodyPr/>
        <a:lstStyle/>
        <a:p>
          <a:r>
            <a:rPr lang="en-US" dirty="0" smtClean="0"/>
            <a:t>Direct Costs</a:t>
          </a:r>
          <a:endParaRPr lang="en-US" dirty="0"/>
        </a:p>
      </dgm:t>
    </dgm:pt>
    <dgm:pt modelId="{F854F2B0-FAFF-4B66-820B-76947214F222}" type="parTrans" cxnId="{6A2217E7-7F34-437A-8836-3B1CE1626BB4}">
      <dgm:prSet/>
      <dgm:spPr/>
      <dgm:t>
        <a:bodyPr/>
        <a:lstStyle/>
        <a:p>
          <a:endParaRPr lang="en-US"/>
        </a:p>
      </dgm:t>
    </dgm:pt>
    <dgm:pt modelId="{1A1CE400-3171-4015-8701-474FB137DBFA}" type="sibTrans" cxnId="{6A2217E7-7F34-437A-8836-3B1CE1626BB4}">
      <dgm:prSet>
        <dgm:style>
          <a:lnRef idx="1">
            <a:schemeClr val="accent1"/>
          </a:lnRef>
          <a:fillRef idx="3">
            <a:schemeClr val="accent1"/>
          </a:fillRef>
          <a:effectRef idx="2">
            <a:schemeClr val="accent1"/>
          </a:effectRef>
          <a:fontRef idx="minor">
            <a:schemeClr val="lt1"/>
          </a:fontRef>
        </dgm:style>
      </dgm:prSet>
      <dgm:spPr/>
      <dgm:t>
        <a:bodyPr/>
        <a:lstStyle/>
        <a:p>
          <a:endParaRPr lang="en-US"/>
        </a:p>
      </dgm:t>
    </dgm:pt>
    <dgm:pt modelId="{117597FB-C5FB-4968-B5E9-16350DC8AB9B}">
      <dgm:prSet phldrT="[Text]">
        <dgm:style>
          <a:lnRef idx="3">
            <a:schemeClr val="lt1"/>
          </a:lnRef>
          <a:fillRef idx="1">
            <a:schemeClr val="accent1"/>
          </a:fillRef>
          <a:effectRef idx="1">
            <a:schemeClr val="accent1"/>
          </a:effectRef>
          <a:fontRef idx="minor">
            <a:schemeClr val="lt1"/>
          </a:fontRef>
        </dgm:style>
      </dgm:prSet>
      <dgm:spPr>
        <a:ln>
          <a:solidFill>
            <a:schemeClr val="accent1">
              <a:lumMod val="75000"/>
            </a:schemeClr>
          </a:solidFill>
        </a:ln>
      </dgm:spPr>
      <dgm:t>
        <a:bodyPr/>
        <a:lstStyle/>
        <a:p>
          <a:r>
            <a:rPr lang="en-US" dirty="0" smtClean="0"/>
            <a:t>Indirect Costs</a:t>
          </a:r>
          <a:endParaRPr lang="en-US" dirty="0"/>
        </a:p>
      </dgm:t>
    </dgm:pt>
    <dgm:pt modelId="{9445F6F7-AA20-4392-83A7-BCB41FE83773}" type="parTrans" cxnId="{03695EF1-D008-464F-B2D5-155649D752CD}">
      <dgm:prSet/>
      <dgm:spPr/>
      <dgm:t>
        <a:bodyPr/>
        <a:lstStyle/>
        <a:p>
          <a:endParaRPr lang="en-US"/>
        </a:p>
      </dgm:t>
    </dgm:pt>
    <dgm:pt modelId="{5180B512-6536-4512-AFA8-F7CC7CBFE749}" type="sibTrans" cxnId="{03695EF1-D008-464F-B2D5-155649D752CD}">
      <dgm:prSet>
        <dgm:style>
          <a:lnRef idx="1">
            <a:schemeClr val="accent1"/>
          </a:lnRef>
          <a:fillRef idx="3">
            <a:schemeClr val="accent1"/>
          </a:fillRef>
          <a:effectRef idx="2">
            <a:schemeClr val="accent1"/>
          </a:effectRef>
          <a:fontRef idx="minor">
            <a:schemeClr val="lt1"/>
          </a:fontRef>
        </dgm:style>
      </dgm:prSet>
      <dgm:spPr/>
      <dgm:t>
        <a:bodyPr/>
        <a:lstStyle/>
        <a:p>
          <a:endParaRPr lang="en-US"/>
        </a:p>
      </dgm:t>
    </dgm:pt>
    <dgm:pt modelId="{8D2D56D9-78F1-4653-BC95-C960F4CBD870}">
      <dgm:prSet phldrT="[Text]">
        <dgm:style>
          <a:lnRef idx="3">
            <a:schemeClr val="lt1"/>
          </a:lnRef>
          <a:fillRef idx="1">
            <a:schemeClr val="accent1"/>
          </a:fillRef>
          <a:effectRef idx="1">
            <a:schemeClr val="accent1"/>
          </a:effectRef>
          <a:fontRef idx="minor">
            <a:schemeClr val="lt1"/>
          </a:fontRef>
        </dgm:style>
      </dgm:prSet>
      <dgm:spPr>
        <a:ln>
          <a:solidFill>
            <a:schemeClr val="accent1">
              <a:lumMod val="75000"/>
            </a:schemeClr>
          </a:solidFill>
        </a:ln>
      </dgm:spPr>
      <dgm:t>
        <a:bodyPr/>
        <a:lstStyle/>
        <a:p>
          <a:r>
            <a:rPr lang="en-US" dirty="0" smtClean="0"/>
            <a:t>Total Cost of Attendance</a:t>
          </a:r>
          <a:endParaRPr lang="en-US" dirty="0"/>
        </a:p>
      </dgm:t>
    </dgm:pt>
    <dgm:pt modelId="{CA01325D-B74B-4FAF-8D97-893CCDEED95A}" type="parTrans" cxnId="{14CCA7A5-7A76-491C-A9FB-FFCEE1F72AC6}">
      <dgm:prSet/>
      <dgm:spPr/>
      <dgm:t>
        <a:bodyPr/>
        <a:lstStyle/>
        <a:p>
          <a:endParaRPr lang="en-US"/>
        </a:p>
      </dgm:t>
    </dgm:pt>
    <dgm:pt modelId="{DA686724-E739-4147-B12F-F9C8F5FFB25D}" type="sibTrans" cxnId="{14CCA7A5-7A76-491C-A9FB-FFCEE1F72AC6}">
      <dgm:prSet/>
      <dgm:spPr/>
      <dgm:t>
        <a:bodyPr/>
        <a:lstStyle/>
        <a:p>
          <a:endParaRPr lang="en-US"/>
        </a:p>
      </dgm:t>
    </dgm:pt>
    <dgm:pt modelId="{3A7A7CB5-5971-4D7A-8510-7880064CC304}" type="pres">
      <dgm:prSet presAssocID="{E96D0C3F-E65B-4D6B-B09D-B93BBC7BD19D}" presName="linearFlow" presStyleCnt="0">
        <dgm:presLayoutVars>
          <dgm:dir/>
          <dgm:resizeHandles val="exact"/>
        </dgm:presLayoutVars>
      </dgm:prSet>
      <dgm:spPr/>
    </dgm:pt>
    <dgm:pt modelId="{A9957FFF-D0D1-4560-9D13-18BD2013BE05}" type="pres">
      <dgm:prSet presAssocID="{7A72D930-0C6B-4321-836D-8B5D906539E4}" presName="node" presStyleLbl="node1" presStyleIdx="0" presStyleCnt="3">
        <dgm:presLayoutVars>
          <dgm:bulletEnabled val="1"/>
        </dgm:presLayoutVars>
      </dgm:prSet>
      <dgm:spPr/>
      <dgm:t>
        <a:bodyPr/>
        <a:lstStyle/>
        <a:p>
          <a:endParaRPr lang="en-US"/>
        </a:p>
      </dgm:t>
    </dgm:pt>
    <dgm:pt modelId="{1C657A15-BE7E-4388-9848-9881ECCE6E4C}" type="pres">
      <dgm:prSet presAssocID="{1A1CE400-3171-4015-8701-474FB137DBFA}" presName="spacerL" presStyleCnt="0"/>
      <dgm:spPr/>
    </dgm:pt>
    <dgm:pt modelId="{732B5B65-406A-455F-8033-E2861A65D9C6}" type="pres">
      <dgm:prSet presAssocID="{1A1CE400-3171-4015-8701-474FB137DBFA}" presName="sibTrans" presStyleLbl="sibTrans2D1" presStyleIdx="0" presStyleCnt="2"/>
      <dgm:spPr/>
      <dgm:t>
        <a:bodyPr/>
        <a:lstStyle/>
        <a:p>
          <a:endParaRPr lang="en-US"/>
        </a:p>
      </dgm:t>
    </dgm:pt>
    <dgm:pt modelId="{658CB12A-577F-498E-8622-B318816EE79D}" type="pres">
      <dgm:prSet presAssocID="{1A1CE400-3171-4015-8701-474FB137DBFA}" presName="spacerR" presStyleCnt="0"/>
      <dgm:spPr/>
    </dgm:pt>
    <dgm:pt modelId="{73792F89-B523-4465-B3EC-BAFAD4EBDEA1}" type="pres">
      <dgm:prSet presAssocID="{117597FB-C5FB-4968-B5E9-16350DC8AB9B}" presName="node" presStyleLbl="node1" presStyleIdx="1" presStyleCnt="3">
        <dgm:presLayoutVars>
          <dgm:bulletEnabled val="1"/>
        </dgm:presLayoutVars>
      </dgm:prSet>
      <dgm:spPr/>
      <dgm:t>
        <a:bodyPr/>
        <a:lstStyle/>
        <a:p>
          <a:endParaRPr lang="en-US"/>
        </a:p>
      </dgm:t>
    </dgm:pt>
    <dgm:pt modelId="{546F7A61-F1BE-4D5D-90A6-D457AE9D4ABE}" type="pres">
      <dgm:prSet presAssocID="{5180B512-6536-4512-AFA8-F7CC7CBFE749}" presName="spacerL" presStyleCnt="0"/>
      <dgm:spPr/>
    </dgm:pt>
    <dgm:pt modelId="{6FA36BC8-8A00-4BB3-BCA9-CE66138CC76F}" type="pres">
      <dgm:prSet presAssocID="{5180B512-6536-4512-AFA8-F7CC7CBFE749}" presName="sibTrans" presStyleLbl="sibTrans2D1" presStyleIdx="1" presStyleCnt="2"/>
      <dgm:spPr/>
      <dgm:t>
        <a:bodyPr/>
        <a:lstStyle/>
        <a:p>
          <a:endParaRPr lang="en-US"/>
        </a:p>
      </dgm:t>
    </dgm:pt>
    <dgm:pt modelId="{B833332F-0709-44A6-84CF-46E1A1560E3B}" type="pres">
      <dgm:prSet presAssocID="{5180B512-6536-4512-AFA8-F7CC7CBFE749}" presName="spacerR" presStyleCnt="0"/>
      <dgm:spPr/>
    </dgm:pt>
    <dgm:pt modelId="{7286D593-BBBF-4CD1-AD46-F57AF1D4A8F1}" type="pres">
      <dgm:prSet presAssocID="{8D2D56D9-78F1-4653-BC95-C960F4CBD870}" presName="node" presStyleLbl="node1" presStyleIdx="2" presStyleCnt="3">
        <dgm:presLayoutVars>
          <dgm:bulletEnabled val="1"/>
        </dgm:presLayoutVars>
      </dgm:prSet>
      <dgm:spPr/>
      <dgm:t>
        <a:bodyPr/>
        <a:lstStyle/>
        <a:p>
          <a:endParaRPr lang="en-US"/>
        </a:p>
      </dgm:t>
    </dgm:pt>
  </dgm:ptLst>
  <dgm:cxnLst>
    <dgm:cxn modelId="{D9ADC10F-6BE5-4471-B99E-757456C8F718}" type="presOf" srcId="{117597FB-C5FB-4968-B5E9-16350DC8AB9B}" destId="{73792F89-B523-4465-B3EC-BAFAD4EBDEA1}" srcOrd="0" destOrd="0" presId="urn:microsoft.com/office/officeart/2005/8/layout/equation1"/>
    <dgm:cxn modelId="{6A2217E7-7F34-437A-8836-3B1CE1626BB4}" srcId="{E96D0C3F-E65B-4D6B-B09D-B93BBC7BD19D}" destId="{7A72D930-0C6B-4321-836D-8B5D906539E4}" srcOrd="0" destOrd="0" parTransId="{F854F2B0-FAFF-4B66-820B-76947214F222}" sibTransId="{1A1CE400-3171-4015-8701-474FB137DBFA}"/>
    <dgm:cxn modelId="{300F3C15-7CCC-41FE-A4CE-C28DF2C73567}" type="presOf" srcId="{8D2D56D9-78F1-4653-BC95-C960F4CBD870}" destId="{7286D593-BBBF-4CD1-AD46-F57AF1D4A8F1}" srcOrd="0" destOrd="0" presId="urn:microsoft.com/office/officeart/2005/8/layout/equation1"/>
    <dgm:cxn modelId="{46B157DC-D409-4485-9900-D93091F44747}" type="presOf" srcId="{1A1CE400-3171-4015-8701-474FB137DBFA}" destId="{732B5B65-406A-455F-8033-E2861A65D9C6}" srcOrd="0" destOrd="0" presId="urn:microsoft.com/office/officeart/2005/8/layout/equation1"/>
    <dgm:cxn modelId="{14CCA7A5-7A76-491C-A9FB-FFCEE1F72AC6}" srcId="{E96D0C3F-E65B-4D6B-B09D-B93BBC7BD19D}" destId="{8D2D56D9-78F1-4653-BC95-C960F4CBD870}" srcOrd="2" destOrd="0" parTransId="{CA01325D-B74B-4FAF-8D97-893CCDEED95A}" sibTransId="{DA686724-E739-4147-B12F-F9C8F5FFB25D}"/>
    <dgm:cxn modelId="{91448BC8-D4BB-4221-AC36-CE31E992F3FA}" type="presOf" srcId="{7A72D930-0C6B-4321-836D-8B5D906539E4}" destId="{A9957FFF-D0D1-4560-9D13-18BD2013BE05}" srcOrd="0" destOrd="0" presId="urn:microsoft.com/office/officeart/2005/8/layout/equation1"/>
    <dgm:cxn modelId="{2FF2D3CB-7F0D-4357-96F8-6F43DE5BF69E}" type="presOf" srcId="{E96D0C3F-E65B-4D6B-B09D-B93BBC7BD19D}" destId="{3A7A7CB5-5971-4D7A-8510-7880064CC304}" srcOrd="0" destOrd="0" presId="urn:microsoft.com/office/officeart/2005/8/layout/equation1"/>
    <dgm:cxn modelId="{03695EF1-D008-464F-B2D5-155649D752CD}" srcId="{E96D0C3F-E65B-4D6B-B09D-B93BBC7BD19D}" destId="{117597FB-C5FB-4968-B5E9-16350DC8AB9B}" srcOrd="1" destOrd="0" parTransId="{9445F6F7-AA20-4392-83A7-BCB41FE83773}" sibTransId="{5180B512-6536-4512-AFA8-F7CC7CBFE749}"/>
    <dgm:cxn modelId="{3BD9A258-3AA9-4325-A3E8-226DAB50A397}" type="presOf" srcId="{5180B512-6536-4512-AFA8-F7CC7CBFE749}" destId="{6FA36BC8-8A00-4BB3-BCA9-CE66138CC76F}" srcOrd="0" destOrd="0" presId="urn:microsoft.com/office/officeart/2005/8/layout/equation1"/>
    <dgm:cxn modelId="{9E639C72-84EE-4033-8084-573E76FC36AA}" type="presParOf" srcId="{3A7A7CB5-5971-4D7A-8510-7880064CC304}" destId="{A9957FFF-D0D1-4560-9D13-18BD2013BE05}" srcOrd="0" destOrd="0" presId="urn:microsoft.com/office/officeart/2005/8/layout/equation1"/>
    <dgm:cxn modelId="{F526B67D-06BC-46C0-920C-4866199238FC}" type="presParOf" srcId="{3A7A7CB5-5971-4D7A-8510-7880064CC304}" destId="{1C657A15-BE7E-4388-9848-9881ECCE6E4C}" srcOrd="1" destOrd="0" presId="urn:microsoft.com/office/officeart/2005/8/layout/equation1"/>
    <dgm:cxn modelId="{696689D5-D1BD-4EFE-AC11-9CBBDE231D51}" type="presParOf" srcId="{3A7A7CB5-5971-4D7A-8510-7880064CC304}" destId="{732B5B65-406A-455F-8033-E2861A65D9C6}" srcOrd="2" destOrd="0" presId="urn:microsoft.com/office/officeart/2005/8/layout/equation1"/>
    <dgm:cxn modelId="{CED585F3-4B47-4D55-A4CA-BC2390AF59D6}" type="presParOf" srcId="{3A7A7CB5-5971-4D7A-8510-7880064CC304}" destId="{658CB12A-577F-498E-8622-B318816EE79D}" srcOrd="3" destOrd="0" presId="urn:microsoft.com/office/officeart/2005/8/layout/equation1"/>
    <dgm:cxn modelId="{99D6F527-5272-45D9-AD85-5FE6823FE359}" type="presParOf" srcId="{3A7A7CB5-5971-4D7A-8510-7880064CC304}" destId="{73792F89-B523-4465-B3EC-BAFAD4EBDEA1}" srcOrd="4" destOrd="0" presId="urn:microsoft.com/office/officeart/2005/8/layout/equation1"/>
    <dgm:cxn modelId="{22133E74-1F03-4F0F-B241-9815282964C3}" type="presParOf" srcId="{3A7A7CB5-5971-4D7A-8510-7880064CC304}" destId="{546F7A61-F1BE-4D5D-90A6-D457AE9D4ABE}" srcOrd="5" destOrd="0" presId="urn:microsoft.com/office/officeart/2005/8/layout/equation1"/>
    <dgm:cxn modelId="{746AB59F-99CB-4AC8-802B-192C4F3FE7B8}" type="presParOf" srcId="{3A7A7CB5-5971-4D7A-8510-7880064CC304}" destId="{6FA36BC8-8A00-4BB3-BCA9-CE66138CC76F}" srcOrd="6" destOrd="0" presId="urn:microsoft.com/office/officeart/2005/8/layout/equation1"/>
    <dgm:cxn modelId="{A8CAA3F3-36CA-4534-96B5-08994D636EF8}" type="presParOf" srcId="{3A7A7CB5-5971-4D7A-8510-7880064CC304}" destId="{B833332F-0709-44A6-84CF-46E1A1560E3B}" srcOrd="7" destOrd="0" presId="urn:microsoft.com/office/officeart/2005/8/layout/equation1"/>
    <dgm:cxn modelId="{8D509ED6-DD29-4D7C-9A5F-297D4BB43AAB}" type="presParOf" srcId="{3A7A7CB5-5971-4D7A-8510-7880064CC304}" destId="{7286D593-BBBF-4CD1-AD46-F57AF1D4A8F1}"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2C4736-0C5C-462B-A17C-2E8CC140826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B40DE89-70F8-4FC7-B9B5-73F1589CB0A1}">
      <dgm:prSet phldrT="[Text]" custT="1"/>
      <dgm:spPr>
        <a:ln>
          <a:solidFill>
            <a:schemeClr val="accent1">
              <a:lumMod val="75000"/>
            </a:schemeClr>
          </a:solidFill>
          <a:prstDash val="solid"/>
        </a:ln>
      </dgm:spPr>
      <dgm:t>
        <a:bodyPr/>
        <a:lstStyle/>
        <a:p>
          <a:r>
            <a:rPr lang="en-US" sz="3600" dirty="0" smtClean="0"/>
            <a:t>Total Cost</a:t>
          </a:r>
        </a:p>
      </dgm:t>
    </dgm:pt>
    <dgm:pt modelId="{A7689DFF-5C89-462D-9032-70C8EE3C62D2}" type="parTrans" cxnId="{0FF1BC46-0039-4128-92F2-D41092DF738F}">
      <dgm:prSet/>
      <dgm:spPr/>
      <dgm:t>
        <a:bodyPr/>
        <a:lstStyle/>
        <a:p>
          <a:endParaRPr lang="en-US"/>
        </a:p>
      </dgm:t>
    </dgm:pt>
    <dgm:pt modelId="{F2F8120C-ADFE-479F-9F1E-A4883A0BFB05}" type="sibTrans" cxnId="{0FF1BC46-0039-4128-92F2-D41092DF738F}">
      <dgm:prSet/>
      <dgm:spPr/>
      <dgm:t>
        <a:bodyPr/>
        <a:lstStyle/>
        <a:p>
          <a:endParaRPr lang="en-US"/>
        </a:p>
      </dgm:t>
    </dgm:pt>
    <dgm:pt modelId="{E9A61D40-7869-4910-A4FE-79AD54F7E765}">
      <dgm:prSet phldrT="[Text]" custT="1"/>
      <dgm:spPr>
        <a:ln>
          <a:solidFill>
            <a:schemeClr val="accent1">
              <a:lumMod val="75000"/>
            </a:schemeClr>
          </a:solidFill>
          <a:prstDash val="solid"/>
        </a:ln>
      </dgm:spPr>
      <dgm:t>
        <a:bodyPr/>
        <a:lstStyle/>
        <a:p>
          <a:r>
            <a:rPr lang="en-US" sz="3600" dirty="0" smtClean="0"/>
            <a:t>- Federal EFC</a:t>
          </a:r>
        </a:p>
      </dgm:t>
    </dgm:pt>
    <dgm:pt modelId="{1AECDEC4-1ABE-48C3-B5B3-6A19FE8662F1}" type="parTrans" cxnId="{1062CED6-EEDD-4421-83D3-C88045BE610E}">
      <dgm:prSet/>
      <dgm:spPr/>
      <dgm:t>
        <a:bodyPr/>
        <a:lstStyle/>
        <a:p>
          <a:endParaRPr lang="en-US"/>
        </a:p>
      </dgm:t>
    </dgm:pt>
    <dgm:pt modelId="{7053B22D-CAD0-40F6-AB25-808D9D4198F1}" type="sibTrans" cxnId="{1062CED6-EEDD-4421-83D3-C88045BE610E}">
      <dgm:prSet/>
      <dgm:spPr/>
      <dgm:t>
        <a:bodyPr/>
        <a:lstStyle/>
        <a:p>
          <a:endParaRPr lang="en-US"/>
        </a:p>
      </dgm:t>
    </dgm:pt>
    <dgm:pt modelId="{AFFC8DA9-A46C-4ABC-80D3-780E69326AFD}">
      <dgm:prSet phldrT="[Text]" custT="1"/>
      <dgm:spPr>
        <a:ln>
          <a:solidFill>
            <a:schemeClr val="accent1">
              <a:lumMod val="75000"/>
            </a:schemeClr>
          </a:solidFill>
          <a:prstDash val="solid"/>
        </a:ln>
      </dgm:spPr>
      <dgm:t>
        <a:bodyPr/>
        <a:lstStyle/>
        <a:p>
          <a:r>
            <a:rPr lang="en-US" sz="3600" dirty="0" smtClean="0"/>
            <a:t>= Financial Need</a:t>
          </a:r>
          <a:endParaRPr lang="en-US" sz="3600" dirty="0"/>
        </a:p>
      </dgm:t>
    </dgm:pt>
    <dgm:pt modelId="{1626B291-9AA5-4BD5-8E5D-683DAB552F68}" type="parTrans" cxnId="{E3AD5431-4B1D-43BB-8F8C-EB7AF2791BDD}">
      <dgm:prSet/>
      <dgm:spPr/>
      <dgm:t>
        <a:bodyPr/>
        <a:lstStyle/>
        <a:p>
          <a:endParaRPr lang="en-US"/>
        </a:p>
      </dgm:t>
    </dgm:pt>
    <dgm:pt modelId="{DC4E410D-483F-4975-847F-B96835DA49BD}" type="sibTrans" cxnId="{E3AD5431-4B1D-43BB-8F8C-EB7AF2791BDD}">
      <dgm:prSet/>
      <dgm:spPr/>
      <dgm:t>
        <a:bodyPr/>
        <a:lstStyle/>
        <a:p>
          <a:endParaRPr lang="en-US"/>
        </a:p>
      </dgm:t>
    </dgm:pt>
    <dgm:pt modelId="{42B31B1A-3EB9-4F30-BA0A-312B58D469A9}" type="pres">
      <dgm:prSet presAssocID="{CB2C4736-0C5C-462B-A17C-2E8CC1408267}" presName="Name0" presStyleCnt="0">
        <dgm:presLayoutVars>
          <dgm:dir/>
          <dgm:animLvl val="lvl"/>
          <dgm:resizeHandles val="exact"/>
        </dgm:presLayoutVars>
      </dgm:prSet>
      <dgm:spPr/>
      <dgm:t>
        <a:bodyPr/>
        <a:lstStyle/>
        <a:p>
          <a:endParaRPr lang="en-US"/>
        </a:p>
      </dgm:t>
    </dgm:pt>
    <dgm:pt modelId="{340CB89D-A63E-4B9F-9080-16B5A8575CE8}" type="pres">
      <dgm:prSet presAssocID="{AB40DE89-70F8-4FC7-B9B5-73F1589CB0A1}" presName="linNode" presStyleCnt="0"/>
      <dgm:spPr/>
    </dgm:pt>
    <dgm:pt modelId="{C17893B8-A9C8-4A9D-956D-A040F8898216}" type="pres">
      <dgm:prSet presAssocID="{AB40DE89-70F8-4FC7-B9B5-73F1589CB0A1}" presName="parentText" presStyleLbl="node1" presStyleIdx="0" presStyleCnt="3" custScaleX="235849">
        <dgm:presLayoutVars>
          <dgm:chMax val="1"/>
          <dgm:bulletEnabled val="1"/>
        </dgm:presLayoutVars>
      </dgm:prSet>
      <dgm:spPr/>
      <dgm:t>
        <a:bodyPr/>
        <a:lstStyle/>
        <a:p>
          <a:endParaRPr lang="en-US"/>
        </a:p>
      </dgm:t>
    </dgm:pt>
    <dgm:pt modelId="{E2D8822D-2E32-4B27-877B-C906BB23663A}" type="pres">
      <dgm:prSet presAssocID="{F2F8120C-ADFE-479F-9F1E-A4883A0BFB05}" presName="sp" presStyleCnt="0"/>
      <dgm:spPr/>
    </dgm:pt>
    <dgm:pt modelId="{12F11465-FC0D-4AC3-8C6D-0D900AEE6161}" type="pres">
      <dgm:prSet presAssocID="{E9A61D40-7869-4910-A4FE-79AD54F7E765}" presName="linNode" presStyleCnt="0"/>
      <dgm:spPr/>
    </dgm:pt>
    <dgm:pt modelId="{68480F85-AA99-4412-BEBC-CA6B7CE7B494}" type="pres">
      <dgm:prSet presAssocID="{E9A61D40-7869-4910-A4FE-79AD54F7E765}" presName="parentText" presStyleLbl="node1" presStyleIdx="1" presStyleCnt="3" custScaleX="235411" custLinFactNeighborX="219" custLinFactNeighborY="913">
        <dgm:presLayoutVars>
          <dgm:chMax val="1"/>
          <dgm:bulletEnabled val="1"/>
        </dgm:presLayoutVars>
      </dgm:prSet>
      <dgm:spPr/>
      <dgm:t>
        <a:bodyPr/>
        <a:lstStyle/>
        <a:p>
          <a:endParaRPr lang="en-US"/>
        </a:p>
      </dgm:t>
    </dgm:pt>
    <dgm:pt modelId="{9205E77C-05F8-4B9B-A5C6-C159DF0925D7}" type="pres">
      <dgm:prSet presAssocID="{7053B22D-CAD0-40F6-AB25-808D9D4198F1}" presName="sp" presStyleCnt="0"/>
      <dgm:spPr/>
    </dgm:pt>
    <dgm:pt modelId="{EBDE1D4F-C8EE-48D0-BF6E-8F9CAB946650}" type="pres">
      <dgm:prSet presAssocID="{AFFC8DA9-A46C-4ABC-80D3-780E69326AFD}" presName="linNode" presStyleCnt="0"/>
      <dgm:spPr/>
    </dgm:pt>
    <dgm:pt modelId="{A11D84C6-DB16-4991-B765-E04E3FFDD513}" type="pres">
      <dgm:prSet presAssocID="{AFFC8DA9-A46C-4ABC-80D3-780E69326AFD}" presName="parentText" presStyleLbl="node1" presStyleIdx="2" presStyleCnt="3" custScaleX="235849">
        <dgm:presLayoutVars>
          <dgm:chMax val="1"/>
          <dgm:bulletEnabled val="1"/>
        </dgm:presLayoutVars>
      </dgm:prSet>
      <dgm:spPr/>
      <dgm:t>
        <a:bodyPr/>
        <a:lstStyle/>
        <a:p>
          <a:endParaRPr lang="en-US"/>
        </a:p>
      </dgm:t>
    </dgm:pt>
  </dgm:ptLst>
  <dgm:cxnLst>
    <dgm:cxn modelId="{0FF1BC46-0039-4128-92F2-D41092DF738F}" srcId="{CB2C4736-0C5C-462B-A17C-2E8CC1408267}" destId="{AB40DE89-70F8-4FC7-B9B5-73F1589CB0A1}" srcOrd="0" destOrd="0" parTransId="{A7689DFF-5C89-462D-9032-70C8EE3C62D2}" sibTransId="{F2F8120C-ADFE-479F-9F1E-A4883A0BFB05}"/>
    <dgm:cxn modelId="{61077375-FEB1-4581-99B6-FAE367F68357}" type="presOf" srcId="{AB40DE89-70F8-4FC7-B9B5-73F1589CB0A1}" destId="{C17893B8-A9C8-4A9D-956D-A040F8898216}" srcOrd="0" destOrd="0" presId="urn:microsoft.com/office/officeart/2005/8/layout/vList5"/>
    <dgm:cxn modelId="{AAC21940-A7F3-4A8F-8032-681595ACEF1B}" type="presOf" srcId="{AFFC8DA9-A46C-4ABC-80D3-780E69326AFD}" destId="{A11D84C6-DB16-4991-B765-E04E3FFDD513}" srcOrd="0" destOrd="0" presId="urn:microsoft.com/office/officeart/2005/8/layout/vList5"/>
    <dgm:cxn modelId="{1062CED6-EEDD-4421-83D3-C88045BE610E}" srcId="{CB2C4736-0C5C-462B-A17C-2E8CC1408267}" destId="{E9A61D40-7869-4910-A4FE-79AD54F7E765}" srcOrd="1" destOrd="0" parTransId="{1AECDEC4-1ABE-48C3-B5B3-6A19FE8662F1}" sibTransId="{7053B22D-CAD0-40F6-AB25-808D9D4198F1}"/>
    <dgm:cxn modelId="{CD2A14D7-0114-45D4-9704-09097374F3FB}" type="presOf" srcId="{CB2C4736-0C5C-462B-A17C-2E8CC1408267}" destId="{42B31B1A-3EB9-4F30-BA0A-312B58D469A9}" srcOrd="0" destOrd="0" presId="urn:microsoft.com/office/officeart/2005/8/layout/vList5"/>
    <dgm:cxn modelId="{3E7EA6B2-34AE-499C-8985-FD9A3B969216}" type="presOf" srcId="{E9A61D40-7869-4910-A4FE-79AD54F7E765}" destId="{68480F85-AA99-4412-BEBC-CA6B7CE7B494}" srcOrd="0" destOrd="0" presId="urn:microsoft.com/office/officeart/2005/8/layout/vList5"/>
    <dgm:cxn modelId="{E3AD5431-4B1D-43BB-8F8C-EB7AF2791BDD}" srcId="{CB2C4736-0C5C-462B-A17C-2E8CC1408267}" destId="{AFFC8DA9-A46C-4ABC-80D3-780E69326AFD}" srcOrd="2" destOrd="0" parTransId="{1626B291-9AA5-4BD5-8E5D-683DAB552F68}" sibTransId="{DC4E410D-483F-4975-847F-B96835DA49BD}"/>
    <dgm:cxn modelId="{30BF278F-AB5B-4684-B9C5-A66D82769F00}" type="presParOf" srcId="{42B31B1A-3EB9-4F30-BA0A-312B58D469A9}" destId="{340CB89D-A63E-4B9F-9080-16B5A8575CE8}" srcOrd="0" destOrd="0" presId="urn:microsoft.com/office/officeart/2005/8/layout/vList5"/>
    <dgm:cxn modelId="{E43D64AF-B143-42EE-8AF3-65C496133661}" type="presParOf" srcId="{340CB89D-A63E-4B9F-9080-16B5A8575CE8}" destId="{C17893B8-A9C8-4A9D-956D-A040F8898216}" srcOrd="0" destOrd="0" presId="urn:microsoft.com/office/officeart/2005/8/layout/vList5"/>
    <dgm:cxn modelId="{054F4836-F3CB-441B-AD7D-762DD7C282F5}" type="presParOf" srcId="{42B31B1A-3EB9-4F30-BA0A-312B58D469A9}" destId="{E2D8822D-2E32-4B27-877B-C906BB23663A}" srcOrd="1" destOrd="0" presId="urn:microsoft.com/office/officeart/2005/8/layout/vList5"/>
    <dgm:cxn modelId="{8D4D6554-675F-4C20-B699-4C110A2D26EA}" type="presParOf" srcId="{42B31B1A-3EB9-4F30-BA0A-312B58D469A9}" destId="{12F11465-FC0D-4AC3-8C6D-0D900AEE6161}" srcOrd="2" destOrd="0" presId="urn:microsoft.com/office/officeart/2005/8/layout/vList5"/>
    <dgm:cxn modelId="{D61A5766-BB4B-4325-89BF-2D4FD45F914E}" type="presParOf" srcId="{12F11465-FC0D-4AC3-8C6D-0D900AEE6161}" destId="{68480F85-AA99-4412-BEBC-CA6B7CE7B494}" srcOrd="0" destOrd="0" presId="urn:microsoft.com/office/officeart/2005/8/layout/vList5"/>
    <dgm:cxn modelId="{1B699CF6-607D-4CCD-96CE-FCFD070E9A20}" type="presParOf" srcId="{42B31B1A-3EB9-4F30-BA0A-312B58D469A9}" destId="{9205E77C-05F8-4B9B-A5C6-C159DF0925D7}" srcOrd="3" destOrd="0" presId="urn:microsoft.com/office/officeart/2005/8/layout/vList5"/>
    <dgm:cxn modelId="{7C270B35-5D90-4AE8-A152-044DED750F2E}" type="presParOf" srcId="{42B31B1A-3EB9-4F30-BA0A-312B58D469A9}" destId="{EBDE1D4F-C8EE-48D0-BF6E-8F9CAB946650}" srcOrd="4" destOrd="0" presId="urn:microsoft.com/office/officeart/2005/8/layout/vList5"/>
    <dgm:cxn modelId="{7F739E3A-C847-4413-94BF-E4D9ADE52003}" type="presParOf" srcId="{EBDE1D4F-C8EE-48D0-BF6E-8F9CAB946650}" destId="{A11D84C6-DB16-4991-B765-E04E3FFDD513}"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E0127E-807A-41E4-9997-765E18A97C11}" type="doc">
      <dgm:prSet loTypeId="urn:microsoft.com/office/officeart/2005/8/layout/process2" loCatId="process" qsTypeId="urn:microsoft.com/office/officeart/2005/8/quickstyle/simple1" qsCatId="simple" csTypeId="urn:microsoft.com/office/officeart/2005/8/colors/accent1_2" csCatId="accent1" phldr="1"/>
      <dgm:spPr/>
    </dgm:pt>
    <dgm:pt modelId="{36AF2D0D-1E5F-497D-9CD8-45863A0791CB}">
      <dgm:prSet phldrT="[Text]"/>
      <dgm:spPr>
        <a:ln>
          <a:solidFill>
            <a:schemeClr val="accent1">
              <a:lumMod val="75000"/>
            </a:schemeClr>
          </a:solidFill>
          <a:prstDash val="solid"/>
        </a:ln>
      </dgm:spPr>
      <dgm:t>
        <a:bodyPr/>
        <a:lstStyle/>
        <a:p>
          <a:r>
            <a:rPr lang="en-US" dirty="0" smtClean="0"/>
            <a:t>$45,000</a:t>
          </a:r>
          <a:endParaRPr lang="en-US" dirty="0"/>
        </a:p>
      </dgm:t>
    </dgm:pt>
    <dgm:pt modelId="{18DE02E8-A13F-4E6B-A4B2-D500AB8F242F}" type="parTrans" cxnId="{15AD472B-3598-493F-A627-15C65710D471}">
      <dgm:prSet/>
      <dgm:spPr/>
      <dgm:t>
        <a:bodyPr/>
        <a:lstStyle/>
        <a:p>
          <a:endParaRPr lang="en-US"/>
        </a:p>
      </dgm:t>
    </dgm:pt>
    <dgm:pt modelId="{E4752FB3-C335-4F82-B4BD-A9BA2A470578}" type="sibTrans" cxnId="{15AD472B-3598-493F-A627-15C65710D471}">
      <dgm:prSet/>
      <dgm:spPr/>
      <dgm:t>
        <a:bodyPr/>
        <a:lstStyle/>
        <a:p>
          <a:endParaRPr lang="en-US"/>
        </a:p>
      </dgm:t>
    </dgm:pt>
    <dgm:pt modelId="{77977308-9896-4C25-AE8B-01E514BDE696}">
      <dgm:prSet phldrT="[Text]"/>
      <dgm:spPr>
        <a:ln>
          <a:solidFill>
            <a:schemeClr val="accent1">
              <a:lumMod val="75000"/>
            </a:schemeClr>
          </a:solidFill>
          <a:prstDash val="solid"/>
        </a:ln>
      </dgm:spPr>
      <dgm:t>
        <a:bodyPr/>
        <a:lstStyle/>
        <a:p>
          <a:r>
            <a:rPr lang="en-US" u="sng" dirty="0" smtClean="0"/>
            <a:t>$10,000</a:t>
          </a:r>
          <a:endParaRPr lang="en-US" u="sng" dirty="0"/>
        </a:p>
      </dgm:t>
    </dgm:pt>
    <dgm:pt modelId="{A1C0B840-3360-42B7-A6E1-63244CDB516E}" type="parTrans" cxnId="{4A7234F6-1FC5-4E83-9126-DA955844AE27}">
      <dgm:prSet/>
      <dgm:spPr/>
      <dgm:t>
        <a:bodyPr/>
        <a:lstStyle/>
        <a:p>
          <a:endParaRPr lang="en-US"/>
        </a:p>
      </dgm:t>
    </dgm:pt>
    <dgm:pt modelId="{025AED15-9219-45CD-84BA-84F7B90E5EBC}" type="sibTrans" cxnId="{4A7234F6-1FC5-4E83-9126-DA955844AE27}">
      <dgm:prSet/>
      <dgm:spPr/>
      <dgm:t>
        <a:bodyPr/>
        <a:lstStyle/>
        <a:p>
          <a:endParaRPr lang="en-US"/>
        </a:p>
      </dgm:t>
    </dgm:pt>
    <dgm:pt modelId="{5FF09782-6064-4A79-96B2-725CF1611950}">
      <dgm:prSet phldrT="[Text]"/>
      <dgm:spPr>
        <a:ln>
          <a:solidFill>
            <a:schemeClr val="accent1">
              <a:lumMod val="75000"/>
            </a:schemeClr>
          </a:solidFill>
          <a:prstDash val="solid"/>
        </a:ln>
      </dgm:spPr>
      <dgm:t>
        <a:bodyPr/>
        <a:lstStyle/>
        <a:p>
          <a:r>
            <a:rPr lang="en-US" dirty="0" smtClean="0"/>
            <a:t>$35,000</a:t>
          </a:r>
          <a:endParaRPr lang="en-US" dirty="0"/>
        </a:p>
      </dgm:t>
    </dgm:pt>
    <dgm:pt modelId="{4155CADB-6DDB-435E-9CB8-F6F0D4176717}" type="parTrans" cxnId="{7E84C845-2302-481B-BF00-DA30CE2E406F}">
      <dgm:prSet/>
      <dgm:spPr/>
      <dgm:t>
        <a:bodyPr/>
        <a:lstStyle/>
        <a:p>
          <a:endParaRPr lang="en-US"/>
        </a:p>
      </dgm:t>
    </dgm:pt>
    <dgm:pt modelId="{E23EFDE5-D30D-438C-B9E3-C0B8628CFCD1}" type="sibTrans" cxnId="{7E84C845-2302-481B-BF00-DA30CE2E406F}">
      <dgm:prSet/>
      <dgm:spPr/>
      <dgm:t>
        <a:bodyPr/>
        <a:lstStyle/>
        <a:p>
          <a:endParaRPr lang="en-US"/>
        </a:p>
      </dgm:t>
    </dgm:pt>
    <dgm:pt modelId="{042B9CC4-8332-4FC8-AD4A-BEEDB7F9A849}" type="pres">
      <dgm:prSet presAssocID="{41E0127E-807A-41E4-9997-765E18A97C11}" presName="linearFlow" presStyleCnt="0">
        <dgm:presLayoutVars>
          <dgm:resizeHandles val="exact"/>
        </dgm:presLayoutVars>
      </dgm:prSet>
      <dgm:spPr/>
    </dgm:pt>
    <dgm:pt modelId="{EEF736F5-1C23-400D-8FC0-0AD56A60C456}" type="pres">
      <dgm:prSet presAssocID="{36AF2D0D-1E5F-497D-9CD8-45863A0791CB}" presName="node" presStyleLbl="node1" presStyleIdx="0" presStyleCnt="3">
        <dgm:presLayoutVars>
          <dgm:bulletEnabled val="1"/>
        </dgm:presLayoutVars>
      </dgm:prSet>
      <dgm:spPr/>
      <dgm:t>
        <a:bodyPr/>
        <a:lstStyle/>
        <a:p>
          <a:endParaRPr lang="en-US"/>
        </a:p>
      </dgm:t>
    </dgm:pt>
    <dgm:pt modelId="{AB14D9FE-93BC-4101-8251-DBB22F8D8EB2}" type="pres">
      <dgm:prSet presAssocID="{E4752FB3-C335-4F82-B4BD-A9BA2A470578}" presName="sibTrans" presStyleLbl="sibTrans2D1" presStyleIdx="0" presStyleCnt="2"/>
      <dgm:spPr/>
      <dgm:t>
        <a:bodyPr/>
        <a:lstStyle/>
        <a:p>
          <a:endParaRPr lang="en-US"/>
        </a:p>
      </dgm:t>
    </dgm:pt>
    <dgm:pt modelId="{607E415D-EB64-41DD-9C7E-1826E3F8E1D9}" type="pres">
      <dgm:prSet presAssocID="{E4752FB3-C335-4F82-B4BD-A9BA2A470578}" presName="connectorText" presStyleLbl="sibTrans2D1" presStyleIdx="0" presStyleCnt="2"/>
      <dgm:spPr/>
      <dgm:t>
        <a:bodyPr/>
        <a:lstStyle/>
        <a:p>
          <a:endParaRPr lang="en-US"/>
        </a:p>
      </dgm:t>
    </dgm:pt>
    <dgm:pt modelId="{8FAAE006-052C-4CC3-8FAB-AD347DBF8F15}" type="pres">
      <dgm:prSet presAssocID="{77977308-9896-4C25-AE8B-01E514BDE696}" presName="node" presStyleLbl="node1" presStyleIdx="1" presStyleCnt="3" custLinFactNeighborY="-48837">
        <dgm:presLayoutVars>
          <dgm:bulletEnabled val="1"/>
        </dgm:presLayoutVars>
      </dgm:prSet>
      <dgm:spPr/>
      <dgm:t>
        <a:bodyPr/>
        <a:lstStyle/>
        <a:p>
          <a:endParaRPr lang="en-US"/>
        </a:p>
      </dgm:t>
    </dgm:pt>
    <dgm:pt modelId="{379376D6-67F6-417E-ACE2-D860B686917C}" type="pres">
      <dgm:prSet presAssocID="{025AED15-9219-45CD-84BA-84F7B90E5EBC}" presName="sibTrans" presStyleLbl="sibTrans2D1" presStyleIdx="1" presStyleCnt="2"/>
      <dgm:spPr/>
      <dgm:t>
        <a:bodyPr/>
        <a:lstStyle/>
        <a:p>
          <a:endParaRPr lang="en-US"/>
        </a:p>
      </dgm:t>
    </dgm:pt>
    <dgm:pt modelId="{50518987-F340-4891-B57B-3F325C2ACD2D}" type="pres">
      <dgm:prSet presAssocID="{025AED15-9219-45CD-84BA-84F7B90E5EBC}" presName="connectorText" presStyleLbl="sibTrans2D1" presStyleIdx="1" presStyleCnt="2"/>
      <dgm:spPr/>
      <dgm:t>
        <a:bodyPr/>
        <a:lstStyle/>
        <a:p>
          <a:endParaRPr lang="en-US"/>
        </a:p>
      </dgm:t>
    </dgm:pt>
    <dgm:pt modelId="{BA0ACCE1-A22C-4F3A-8CCE-6AD568DE08D6}" type="pres">
      <dgm:prSet presAssocID="{5FF09782-6064-4A79-96B2-725CF1611950}" presName="node" presStyleLbl="node1" presStyleIdx="2" presStyleCnt="3" custLinFactNeighborY="-41860">
        <dgm:presLayoutVars>
          <dgm:bulletEnabled val="1"/>
        </dgm:presLayoutVars>
      </dgm:prSet>
      <dgm:spPr/>
      <dgm:t>
        <a:bodyPr/>
        <a:lstStyle/>
        <a:p>
          <a:endParaRPr lang="en-US"/>
        </a:p>
      </dgm:t>
    </dgm:pt>
  </dgm:ptLst>
  <dgm:cxnLst>
    <dgm:cxn modelId="{463EA9DC-1737-4470-92C5-F65D6DC9C431}" type="presOf" srcId="{025AED15-9219-45CD-84BA-84F7B90E5EBC}" destId="{379376D6-67F6-417E-ACE2-D860B686917C}" srcOrd="0" destOrd="0" presId="urn:microsoft.com/office/officeart/2005/8/layout/process2"/>
    <dgm:cxn modelId="{3BDD0C0D-8F7C-4322-B59D-340FF3790373}" type="presOf" srcId="{025AED15-9219-45CD-84BA-84F7B90E5EBC}" destId="{50518987-F340-4891-B57B-3F325C2ACD2D}" srcOrd="1" destOrd="0" presId="urn:microsoft.com/office/officeart/2005/8/layout/process2"/>
    <dgm:cxn modelId="{7E84C845-2302-481B-BF00-DA30CE2E406F}" srcId="{41E0127E-807A-41E4-9997-765E18A97C11}" destId="{5FF09782-6064-4A79-96B2-725CF1611950}" srcOrd="2" destOrd="0" parTransId="{4155CADB-6DDB-435E-9CB8-F6F0D4176717}" sibTransId="{E23EFDE5-D30D-438C-B9E3-C0B8628CFCD1}"/>
    <dgm:cxn modelId="{2179BF2A-AFD4-44FE-A704-557471F0865B}" type="presOf" srcId="{E4752FB3-C335-4F82-B4BD-A9BA2A470578}" destId="{AB14D9FE-93BC-4101-8251-DBB22F8D8EB2}" srcOrd="0" destOrd="0" presId="urn:microsoft.com/office/officeart/2005/8/layout/process2"/>
    <dgm:cxn modelId="{12953A6D-3B3A-4FB0-A46D-9C47E8CCF38F}" type="presOf" srcId="{5FF09782-6064-4A79-96B2-725CF1611950}" destId="{BA0ACCE1-A22C-4F3A-8CCE-6AD568DE08D6}" srcOrd="0" destOrd="0" presId="urn:microsoft.com/office/officeart/2005/8/layout/process2"/>
    <dgm:cxn modelId="{9BE42ED1-6F63-4454-817E-0B1C9771C068}" type="presOf" srcId="{36AF2D0D-1E5F-497D-9CD8-45863A0791CB}" destId="{EEF736F5-1C23-400D-8FC0-0AD56A60C456}" srcOrd="0" destOrd="0" presId="urn:microsoft.com/office/officeart/2005/8/layout/process2"/>
    <dgm:cxn modelId="{8810AA2C-4FFB-4899-80C5-37D70B104F7B}" type="presOf" srcId="{E4752FB3-C335-4F82-B4BD-A9BA2A470578}" destId="{607E415D-EB64-41DD-9C7E-1826E3F8E1D9}" srcOrd="1" destOrd="0" presId="urn:microsoft.com/office/officeart/2005/8/layout/process2"/>
    <dgm:cxn modelId="{4A7234F6-1FC5-4E83-9126-DA955844AE27}" srcId="{41E0127E-807A-41E4-9997-765E18A97C11}" destId="{77977308-9896-4C25-AE8B-01E514BDE696}" srcOrd="1" destOrd="0" parTransId="{A1C0B840-3360-42B7-A6E1-63244CDB516E}" sibTransId="{025AED15-9219-45CD-84BA-84F7B90E5EBC}"/>
    <dgm:cxn modelId="{A781CD51-10FF-48AB-BF3B-E3E3CBCEF989}" type="presOf" srcId="{41E0127E-807A-41E4-9997-765E18A97C11}" destId="{042B9CC4-8332-4FC8-AD4A-BEEDB7F9A849}" srcOrd="0" destOrd="0" presId="urn:microsoft.com/office/officeart/2005/8/layout/process2"/>
    <dgm:cxn modelId="{15AD472B-3598-493F-A627-15C65710D471}" srcId="{41E0127E-807A-41E4-9997-765E18A97C11}" destId="{36AF2D0D-1E5F-497D-9CD8-45863A0791CB}" srcOrd="0" destOrd="0" parTransId="{18DE02E8-A13F-4E6B-A4B2-D500AB8F242F}" sibTransId="{E4752FB3-C335-4F82-B4BD-A9BA2A470578}"/>
    <dgm:cxn modelId="{AE7E7BBE-BED1-4D77-B115-D228C52FFCAA}" type="presOf" srcId="{77977308-9896-4C25-AE8B-01E514BDE696}" destId="{8FAAE006-052C-4CC3-8FAB-AD347DBF8F15}" srcOrd="0" destOrd="0" presId="urn:microsoft.com/office/officeart/2005/8/layout/process2"/>
    <dgm:cxn modelId="{992649B1-500E-4EC9-86FF-19E785BE4415}" type="presParOf" srcId="{042B9CC4-8332-4FC8-AD4A-BEEDB7F9A849}" destId="{EEF736F5-1C23-400D-8FC0-0AD56A60C456}" srcOrd="0" destOrd="0" presId="urn:microsoft.com/office/officeart/2005/8/layout/process2"/>
    <dgm:cxn modelId="{CF103845-0B21-49B5-A8C9-BB25D17103A6}" type="presParOf" srcId="{042B9CC4-8332-4FC8-AD4A-BEEDB7F9A849}" destId="{AB14D9FE-93BC-4101-8251-DBB22F8D8EB2}" srcOrd="1" destOrd="0" presId="urn:microsoft.com/office/officeart/2005/8/layout/process2"/>
    <dgm:cxn modelId="{7B5161F9-9A4A-47C1-B889-EF94E2934D77}" type="presParOf" srcId="{AB14D9FE-93BC-4101-8251-DBB22F8D8EB2}" destId="{607E415D-EB64-41DD-9C7E-1826E3F8E1D9}" srcOrd="0" destOrd="0" presId="urn:microsoft.com/office/officeart/2005/8/layout/process2"/>
    <dgm:cxn modelId="{5E2039D7-13F1-415A-A153-493C4D5BA347}" type="presParOf" srcId="{042B9CC4-8332-4FC8-AD4A-BEEDB7F9A849}" destId="{8FAAE006-052C-4CC3-8FAB-AD347DBF8F15}" srcOrd="2" destOrd="0" presId="urn:microsoft.com/office/officeart/2005/8/layout/process2"/>
    <dgm:cxn modelId="{A1552C00-AF64-4750-9012-413F4E3B496D}" type="presParOf" srcId="{042B9CC4-8332-4FC8-AD4A-BEEDB7F9A849}" destId="{379376D6-67F6-417E-ACE2-D860B686917C}" srcOrd="3" destOrd="0" presId="urn:microsoft.com/office/officeart/2005/8/layout/process2"/>
    <dgm:cxn modelId="{E0E86952-A35D-4022-8490-8C877574566B}" type="presParOf" srcId="{379376D6-67F6-417E-ACE2-D860B686917C}" destId="{50518987-F340-4891-B57B-3F325C2ACD2D}" srcOrd="0" destOrd="0" presId="urn:microsoft.com/office/officeart/2005/8/layout/process2"/>
    <dgm:cxn modelId="{5165CFCD-C3BC-488E-BE89-C7151075E0EC}" type="presParOf" srcId="{042B9CC4-8332-4FC8-AD4A-BEEDB7F9A849}" destId="{BA0ACCE1-A22C-4F3A-8CCE-6AD568DE08D6}" srcOrd="4"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E0127E-807A-41E4-9997-765E18A97C11}" type="doc">
      <dgm:prSet loTypeId="urn:microsoft.com/office/officeart/2005/8/layout/process2" loCatId="process" qsTypeId="urn:microsoft.com/office/officeart/2005/8/quickstyle/simple1" qsCatId="simple" csTypeId="urn:microsoft.com/office/officeart/2005/8/colors/accent1_2" csCatId="accent1" phldr="1"/>
      <dgm:spPr/>
    </dgm:pt>
    <dgm:pt modelId="{36AF2D0D-1E5F-497D-9CD8-45863A0791CB}">
      <dgm:prSet phldrT="[Text]"/>
      <dgm:spPr>
        <a:ln>
          <a:solidFill>
            <a:schemeClr val="accent1">
              <a:lumMod val="75000"/>
            </a:schemeClr>
          </a:solidFill>
          <a:prstDash val="solid"/>
        </a:ln>
      </dgm:spPr>
      <dgm:t>
        <a:bodyPr/>
        <a:lstStyle/>
        <a:p>
          <a:r>
            <a:rPr lang="en-US" dirty="0" smtClean="0"/>
            <a:t>$22,000</a:t>
          </a:r>
          <a:endParaRPr lang="en-US" dirty="0"/>
        </a:p>
      </dgm:t>
    </dgm:pt>
    <dgm:pt modelId="{18DE02E8-A13F-4E6B-A4B2-D500AB8F242F}" type="parTrans" cxnId="{15AD472B-3598-493F-A627-15C65710D471}">
      <dgm:prSet/>
      <dgm:spPr/>
      <dgm:t>
        <a:bodyPr/>
        <a:lstStyle/>
        <a:p>
          <a:endParaRPr lang="en-US"/>
        </a:p>
      </dgm:t>
    </dgm:pt>
    <dgm:pt modelId="{E4752FB3-C335-4F82-B4BD-A9BA2A470578}" type="sibTrans" cxnId="{15AD472B-3598-493F-A627-15C65710D471}">
      <dgm:prSet/>
      <dgm:spPr/>
      <dgm:t>
        <a:bodyPr/>
        <a:lstStyle/>
        <a:p>
          <a:endParaRPr lang="en-US"/>
        </a:p>
      </dgm:t>
    </dgm:pt>
    <dgm:pt modelId="{77977308-9896-4C25-AE8B-01E514BDE696}">
      <dgm:prSet phldrT="[Text]"/>
      <dgm:spPr>
        <a:ln>
          <a:solidFill>
            <a:schemeClr val="accent1">
              <a:lumMod val="75000"/>
            </a:schemeClr>
          </a:solidFill>
          <a:prstDash val="solid"/>
        </a:ln>
      </dgm:spPr>
      <dgm:t>
        <a:bodyPr/>
        <a:lstStyle/>
        <a:p>
          <a:r>
            <a:rPr lang="en-US" u="sng" dirty="0" smtClean="0"/>
            <a:t>$10,000</a:t>
          </a:r>
          <a:endParaRPr lang="en-US" u="sng" dirty="0"/>
        </a:p>
      </dgm:t>
    </dgm:pt>
    <dgm:pt modelId="{A1C0B840-3360-42B7-A6E1-63244CDB516E}" type="parTrans" cxnId="{4A7234F6-1FC5-4E83-9126-DA955844AE27}">
      <dgm:prSet/>
      <dgm:spPr/>
      <dgm:t>
        <a:bodyPr/>
        <a:lstStyle/>
        <a:p>
          <a:endParaRPr lang="en-US"/>
        </a:p>
      </dgm:t>
    </dgm:pt>
    <dgm:pt modelId="{025AED15-9219-45CD-84BA-84F7B90E5EBC}" type="sibTrans" cxnId="{4A7234F6-1FC5-4E83-9126-DA955844AE27}">
      <dgm:prSet/>
      <dgm:spPr/>
      <dgm:t>
        <a:bodyPr/>
        <a:lstStyle/>
        <a:p>
          <a:endParaRPr lang="en-US"/>
        </a:p>
      </dgm:t>
    </dgm:pt>
    <dgm:pt modelId="{5FF09782-6064-4A79-96B2-725CF1611950}">
      <dgm:prSet phldrT="[Text]"/>
      <dgm:spPr>
        <a:ln>
          <a:solidFill>
            <a:schemeClr val="accent1">
              <a:lumMod val="75000"/>
            </a:schemeClr>
          </a:solidFill>
          <a:prstDash val="solid"/>
        </a:ln>
      </dgm:spPr>
      <dgm:t>
        <a:bodyPr/>
        <a:lstStyle/>
        <a:p>
          <a:r>
            <a:rPr lang="en-US" dirty="0" smtClean="0"/>
            <a:t>$12,000</a:t>
          </a:r>
          <a:endParaRPr lang="en-US" dirty="0"/>
        </a:p>
      </dgm:t>
    </dgm:pt>
    <dgm:pt modelId="{4155CADB-6DDB-435E-9CB8-F6F0D4176717}" type="parTrans" cxnId="{7E84C845-2302-481B-BF00-DA30CE2E406F}">
      <dgm:prSet/>
      <dgm:spPr/>
      <dgm:t>
        <a:bodyPr/>
        <a:lstStyle/>
        <a:p>
          <a:endParaRPr lang="en-US"/>
        </a:p>
      </dgm:t>
    </dgm:pt>
    <dgm:pt modelId="{E23EFDE5-D30D-438C-B9E3-C0B8628CFCD1}" type="sibTrans" cxnId="{7E84C845-2302-481B-BF00-DA30CE2E406F}">
      <dgm:prSet/>
      <dgm:spPr/>
      <dgm:t>
        <a:bodyPr/>
        <a:lstStyle/>
        <a:p>
          <a:endParaRPr lang="en-US"/>
        </a:p>
      </dgm:t>
    </dgm:pt>
    <dgm:pt modelId="{042B9CC4-8332-4FC8-AD4A-BEEDB7F9A849}" type="pres">
      <dgm:prSet presAssocID="{41E0127E-807A-41E4-9997-765E18A97C11}" presName="linearFlow" presStyleCnt="0">
        <dgm:presLayoutVars>
          <dgm:resizeHandles val="exact"/>
        </dgm:presLayoutVars>
      </dgm:prSet>
      <dgm:spPr/>
    </dgm:pt>
    <dgm:pt modelId="{EEF736F5-1C23-400D-8FC0-0AD56A60C456}" type="pres">
      <dgm:prSet presAssocID="{36AF2D0D-1E5F-497D-9CD8-45863A0791CB}" presName="node" presStyleLbl="node1" presStyleIdx="0" presStyleCnt="3">
        <dgm:presLayoutVars>
          <dgm:bulletEnabled val="1"/>
        </dgm:presLayoutVars>
      </dgm:prSet>
      <dgm:spPr/>
      <dgm:t>
        <a:bodyPr/>
        <a:lstStyle/>
        <a:p>
          <a:endParaRPr lang="en-US"/>
        </a:p>
      </dgm:t>
    </dgm:pt>
    <dgm:pt modelId="{AB14D9FE-93BC-4101-8251-DBB22F8D8EB2}" type="pres">
      <dgm:prSet presAssocID="{E4752FB3-C335-4F82-B4BD-A9BA2A470578}" presName="sibTrans" presStyleLbl="sibTrans2D1" presStyleIdx="0" presStyleCnt="2"/>
      <dgm:spPr/>
      <dgm:t>
        <a:bodyPr/>
        <a:lstStyle/>
        <a:p>
          <a:endParaRPr lang="en-US"/>
        </a:p>
      </dgm:t>
    </dgm:pt>
    <dgm:pt modelId="{607E415D-EB64-41DD-9C7E-1826E3F8E1D9}" type="pres">
      <dgm:prSet presAssocID="{E4752FB3-C335-4F82-B4BD-A9BA2A470578}" presName="connectorText" presStyleLbl="sibTrans2D1" presStyleIdx="0" presStyleCnt="2"/>
      <dgm:spPr/>
      <dgm:t>
        <a:bodyPr/>
        <a:lstStyle/>
        <a:p>
          <a:endParaRPr lang="en-US"/>
        </a:p>
      </dgm:t>
    </dgm:pt>
    <dgm:pt modelId="{8FAAE006-052C-4CC3-8FAB-AD347DBF8F15}" type="pres">
      <dgm:prSet presAssocID="{77977308-9896-4C25-AE8B-01E514BDE696}" presName="node" presStyleLbl="node1" presStyleIdx="1" presStyleCnt="3" custLinFactNeighborY="-48837">
        <dgm:presLayoutVars>
          <dgm:bulletEnabled val="1"/>
        </dgm:presLayoutVars>
      </dgm:prSet>
      <dgm:spPr/>
      <dgm:t>
        <a:bodyPr/>
        <a:lstStyle/>
        <a:p>
          <a:endParaRPr lang="en-US"/>
        </a:p>
      </dgm:t>
    </dgm:pt>
    <dgm:pt modelId="{379376D6-67F6-417E-ACE2-D860B686917C}" type="pres">
      <dgm:prSet presAssocID="{025AED15-9219-45CD-84BA-84F7B90E5EBC}" presName="sibTrans" presStyleLbl="sibTrans2D1" presStyleIdx="1" presStyleCnt="2"/>
      <dgm:spPr/>
      <dgm:t>
        <a:bodyPr/>
        <a:lstStyle/>
        <a:p>
          <a:endParaRPr lang="en-US"/>
        </a:p>
      </dgm:t>
    </dgm:pt>
    <dgm:pt modelId="{50518987-F340-4891-B57B-3F325C2ACD2D}" type="pres">
      <dgm:prSet presAssocID="{025AED15-9219-45CD-84BA-84F7B90E5EBC}" presName="connectorText" presStyleLbl="sibTrans2D1" presStyleIdx="1" presStyleCnt="2"/>
      <dgm:spPr/>
      <dgm:t>
        <a:bodyPr/>
        <a:lstStyle/>
        <a:p>
          <a:endParaRPr lang="en-US"/>
        </a:p>
      </dgm:t>
    </dgm:pt>
    <dgm:pt modelId="{BA0ACCE1-A22C-4F3A-8CCE-6AD568DE08D6}" type="pres">
      <dgm:prSet presAssocID="{5FF09782-6064-4A79-96B2-725CF1611950}" presName="node" presStyleLbl="node1" presStyleIdx="2" presStyleCnt="3" custLinFactNeighborY="-41860">
        <dgm:presLayoutVars>
          <dgm:bulletEnabled val="1"/>
        </dgm:presLayoutVars>
      </dgm:prSet>
      <dgm:spPr/>
      <dgm:t>
        <a:bodyPr/>
        <a:lstStyle/>
        <a:p>
          <a:endParaRPr lang="en-US"/>
        </a:p>
      </dgm:t>
    </dgm:pt>
  </dgm:ptLst>
  <dgm:cxnLst>
    <dgm:cxn modelId="{7E84C845-2302-481B-BF00-DA30CE2E406F}" srcId="{41E0127E-807A-41E4-9997-765E18A97C11}" destId="{5FF09782-6064-4A79-96B2-725CF1611950}" srcOrd="2" destOrd="0" parTransId="{4155CADB-6DDB-435E-9CB8-F6F0D4176717}" sibTransId="{E23EFDE5-D30D-438C-B9E3-C0B8628CFCD1}"/>
    <dgm:cxn modelId="{4A7234F6-1FC5-4E83-9126-DA955844AE27}" srcId="{41E0127E-807A-41E4-9997-765E18A97C11}" destId="{77977308-9896-4C25-AE8B-01E514BDE696}" srcOrd="1" destOrd="0" parTransId="{A1C0B840-3360-42B7-A6E1-63244CDB516E}" sibTransId="{025AED15-9219-45CD-84BA-84F7B90E5EBC}"/>
    <dgm:cxn modelId="{5031F325-610B-466D-AB56-25BB22A3CFE2}" type="presOf" srcId="{E4752FB3-C335-4F82-B4BD-A9BA2A470578}" destId="{AB14D9FE-93BC-4101-8251-DBB22F8D8EB2}" srcOrd="0" destOrd="0" presId="urn:microsoft.com/office/officeart/2005/8/layout/process2"/>
    <dgm:cxn modelId="{95D44DFA-7C33-4A9F-BCC1-82FC1882CF55}" type="presOf" srcId="{77977308-9896-4C25-AE8B-01E514BDE696}" destId="{8FAAE006-052C-4CC3-8FAB-AD347DBF8F15}" srcOrd="0" destOrd="0" presId="urn:microsoft.com/office/officeart/2005/8/layout/process2"/>
    <dgm:cxn modelId="{62F72FA8-28BA-4374-ACF6-CD26EF8225B6}" type="presOf" srcId="{5FF09782-6064-4A79-96B2-725CF1611950}" destId="{BA0ACCE1-A22C-4F3A-8CCE-6AD568DE08D6}" srcOrd="0" destOrd="0" presId="urn:microsoft.com/office/officeart/2005/8/layout/process2"/>
    <dgm:cxn modelId="{904F203D-EC3C-4253-8797-4DB4F4597FBD}" type="presOf" srcId="{41E0127E-807A-41E4-9997-765E18A97C11}" destId="{042B9CC4-8332-4FC8-AD4A-BEEDB7F9A849}" srcOrd="0" destOrd="0" presId="urn:microsoft.com/office/officeart/2005/8/layout/process2"/>
    <dgm:cxn modelId="{3A4A5FD5-B3A8-447A-9F3D-204FE26FD1A3}" type="presOf" srcId="{025AED15-9219-45CD-84BA-84F7B90E5EBC}" destId="{50518987-F340-4891-B57B-3F325C2ACD2D}" srcOrd="1" destOrd="0" presId="urn:microsoft.com/office/officeart/2005/8/layout/process2"/>
    <dgm:cxn modelId="{C5EF6F66-A969-4F45-85D2-FA5F69EBFED1}" type="presOf" srcId="{E4752FB3-C335-4F82-B4BD-A9BA2A470578}" destId="{607E415D-EB64-41DD-9C7E-1826E3F8E1D9}" srcOrd="1" destOrd="0" presId="urn:microsoft.com/office/officeart/2005/8/layout/process2"/>
    <dgm:cxn modelId="{F13E4964-69F8-4AFA-ACAA-1840F4D7BA35}" type="presOf" srcId="{36AF2D0D-1E5F-497D-9CD8-45863A0791CB}" destId="{EEF736F5-1C23-400D-8FC0-0AD56A60C456}" srcOrd="0" destOrd="0" presId="urn:microsoft.com/office/officeart/2005/8/layout/process2"/>
    <dgm:cxn modelId="{6850987A-0533-4E91-A53F-D3C3A3034395}" type="presOf" srcId="{025AED15-9219-45CD-84BA-84F7B90E5EBC}" destId="{379376D6-67F6-417E-ACE2-D860B686917C}" srcOrd="0" destOrd="0" presId="urn:microsoft.com/office/officeart/2005/8/layout/process2"/>
    <dgm:cxn modelId="{15AD472B-3598-493F-A627-15C65710D471}" srcId="{41E0127E-807A-41E4-9997-765E18A97C11}" destId="{36AF2D0D-1E5F-497D-9CD8-45863A0791CB}" srcOrd="0" destOrd="0" parTransId="{18DE02E8-A13F-4E6B-A4B2-D500AB8F242F}" sibTransId="{E4752FB3-C335-4F82-B4BD-A9BA2A470578}"/>
    <dgm:cxn modelId="{9B451ADD-4C85-47CF-B2C5-BEB1CB4F355A}" type="presParOf" srcId="{042B9CC4-8332-4FC8-AD4A-BEEDB7F9A849}" destId="{EEF736F5-1C23-400D-8FC0-0AD56A60C456}" srcOrd="0" destOrd="0" presId="urn:microsoft.com/office/officeart/2005/8/layout/process2"/>
    <dgm:cxn modelId="{EA2AAFCE-B68D-4659-BF0F-A00D6706CBCF}" type="presParOf" srcId="{042B9CC4-8332-4FC8-AD4A-BEEDB7F9A849}" destId="{AB14D9FE-93BC-4101-8251-DBB22F8D8EB2}" srcOrd="1" destOrd="0" presId="urn:microsoft.com/office/officeart/2005/8/layout/process2"/>
    <dgm:cxn modelId="{3C975466-A871-4C65-B8B1-C6DB5D0F4C0B}" type="presParOf" srcId="{AB14D9FE-93BC-4101-8251-DBB22F8D8EB2}" destId="{607E415D-EB64-41DD-9C7E-1826E3F8E1D9}" srcOrd="0" destOrd="0" presId="urn:microsoft.com/office/officeart/2005/8/layout/process2"/>
    <dgm:cxn modelId="{D5D12A86-E144-48DE-BA13-4827F1C51314}" type="presParOf" srcId="{042B9CC4-8332-4FC8-AD4A-BEEDB7F9A849}" destId="{8FAAE006-052C-4CC3-8FAB-AD347DBF8F15}" srcOrd="2" destOrd="0" presId="urn:microsoft.com/office/officeart/2005/8/layout/process2"/>
    <dgm:cxn modelId="{8CF97002-85C1-4D93-9467-E6A9D36824C0}" type="presParOf" srcId="{042B9CC4-8332-4FC8-AD4A-BEEDB7F9A849}" destId="{379376D6-67F6-417E-ACE2-D860B686917C}" srcOrd="3" destOrd="0" presId="urn:microsoft.com/office/officeart/2005/8/layout/process2"/>
    <dgm:cxn modelId="{A0E5F93C-D8E0-40A0-8979-EBCC1C41AF64}" type="presParOf" srcId="{379376D6-67F6-417E-ACE2-D860B686917C}" destId="{50518987-F340-4891-B57B-3F325C2ACD2D}" srcOrd="0" destOrd="0" presId="urn:microsoft.com/office/officeart/2005/8/layout/process2"/>
    <dgm:cxn modelId="{E3CFC0EF-E566-4AD3-ACD2-492B8DDFFEB4}" type="presParOf" srcId="{042B9CC4-8332-4FC8-AD4A-BEEDB7F9A849}" destId="{BA0ACCE1-A22C-4F3A-8CCE-6AD568DE08D6}" srcOrd="4" destOrd="0" presId="urn:microsoft.com/office/officeart/2005/8/layout/process2"/>
  </dgm:cxnLst>
  <dgm:bg/>
  <dgm:whole>
    <a:ln>
      <a:prstDash val="solid"/>
    </a:ln>
  </dgm:whole>
  <dgm:extLst>
    <a:ext uri="http://schemas.microsoft.com/office/drawing/2008/diagram">
      <dsp:dataModelExt xmlns:dsp="http://schemas.microsoft.com/office/drawing/2008/diagram" relId="rId1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A3D67AB-D009-49C3-A408-98E09CD1E60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761BB128-B41D-42A6-A668-B9413EEB5A77}">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Need-Based Aid</a:t>
          </a:r>
          <a:endParaRPr lang="en-US" dirty="0"/>
        </a:p>
      </dgm:t>
    </dgm:pt>
    <dgm:pt modelId="{BC849700-5A44-4B47-A216-9265298E06C3}" type="parTrans" cxnId="{AFCD73BC-E55C-458B-B0FE-42BA1BEF94AD}">
      <dgm:prSet/>
      <dgm:spPr/>
      <dgm:t>
        <a:bodyPr/>
        <a:lstStyle/>
        <a:p>
          <a:endParaRPr lang="en-US"/>
        </a:p>
      </dgm:t>
    </dgm:pt>
    <dgm:pt modelId="{35C44508-FD29-4936-AF3C-3C78D9A05A14}" type="sibTrans" cxnId="{AFCD73BC-E55C-458B-B0FE-42BA1BEF94AD}">
      <dgm:prSet/>
      <dgm:spPr/>
      <dgm:t>
        <a:bodyPr/>
        <a:lstStyle/>
        <a:p>
          <a:endParaRPr lang="en-US"/>
        </a:p>
      </dgm:t>
    </dgm:pt>
    <dgm:pt modelId="{EE0CDBF0-6D3D-4C25-B335-9BB9C9F1F8A0}">
      <dgm:prSet phldrT="[Text]"/>
      <dgm:spPr>
        <a:ln>
          <a:solidFill>
            <a:schemeClr val="accent1">
              <a:lumMod val="75000"/>
            </a:schemeClr>
          </a:solidFill>
          <a:prstDash val="solid"/>
        </a:ln>
      </dgm:spPr>
      <dgm:t>
        <a:bodyPr/>
        <a:lstStyle/>
        <a:p>
          <a:r>
            <a:rPr lang="en-US" dirty="0" smtClean="0"/>
            <a:t>Pell Grant</a:t>
          </a:r>
          <a:endParaRPr lang="en-US" dirty="0"/>
        </a:p>
      </dgm:t>
    </dgm:pt>
    <dgm:pt modelId="{405201DF-AD64-48E6-A2BB-3774A2FD9A13}" type="parTrans" cxnId="{E691FF76-F1E1-4F83-A47F-729A2B0600C0}">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113BF8A2-C39D-46F4-BE0A-E9C0264C8781}" type="sibTrans" cxnId="{E691FF76-F1E1-4F83-A47F-729A2B0600C0}">
      <dgm:prSet/>
      <dgm:spPr/>
      <dgm:t>
        <a:bodyPr/>
        <a:lstStyle/>
        <a:p>
          <a:endParaRPr lang="en-US"/>
        </a:p>
      </dgm:t>
    </dgm:pt>
    <dgm:pt modelId="{46DCED9E-CF7C-4422-BA78-9E920B952F15}">
      <dgm:prSet phldrT="[Text]"/>
      <dgm:spPr>
        <a:ln>
          <a:solidFill>
            <a:schemeClr val="accent1">
              <a:lumMod val="75000"/>
            </a:schemeClr>
          </a:solidFill>
          <a:prstDash val="solid"/>
        </a:ln>
      </dgm:spPr>
      <dgm:t>
        <a:bodyPr/>
        <a:lstStyle/>
        <a:p>
          <a:r>
            <a:rPr lang="en-US" dirty="0" smtClean="0"/>
            <a:t>Work Study</a:t>
          </a:r>
          <a:endParaRPr lang="en-US" dirty="0"/>
        </a:p>
      </dgm:t>
    </dgm:pt>
    <dgm:pt modelId="{08B948CF-B86A-4CDE-8487-E60EAD13C8C6}" type="parTrans" cxnId="{A556A6CD-F21C-498F-8F2F-E8CC9916ECFB}">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BE27D1F1-245E-4AF1-B7B2-533977E38687}" type="sibTrans" cxnId="{A556A6CD-F21C-498F-8F2F-E8CC9916ECFB}">
      <dgm:prSet/>
      <dgm:spPr/>
      <dgm:t>
        <a:bodyPr/>
        <a:lstStyle/>
        <a:p>
          <a:endParaRPr lang="en-US"/>
        </a:p>
      </dgm:t>
    </dgm:pt>
    <dgm:pt modelId="{2B68B3C0-ECCD-4F6E-B7D2-9866A12C65EF}">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Merit-Based Aid</a:t>
          </a:r>
          <a:endParaRPr lang="en-US" dirty="0"/>
        </a:p>
      </dgm:t>
    </dgm:pt>
    <dgm:pt modelId="{CF8D05A4-43A3-4F1D-9ECC-9B807D586870}" type="parTrans" cxnId="{7CF234FF-F927-49D6-9BF3-8C8CB7DEDA48}">
      <dgm:prSet/>
      <dgm:spPr/>
      <dgm:t>
        <a:bodyPr/>
        <a:lstStyle/>
        <a:p>
          <a:endParaRPr lang="en-US"/>
        </a:p>
      </dgm:t>
    </dgm:pt>
    <dgm:pt modelId="{E8F63A9C-E588-4491-AB21-03BF52641181}" type="sibTrans" cxnId="{7CF234FF-F927-49D6-9BF3-8C8CB7DEDA48}">
      <dgm:prSet/>
      <dgm:spPr/>
      <dgm:t>
        <a:bodyPr/>
        <a:lstStyle/>
        <a:p>
          <a:endParaRPr lang="en-US"/>
        </a:p>
      </dgm:t>
    </dgm:pt>
    <dgm:pt modelId="{E4B6FC7A-19F3-4D38-900C-E57C6BAD578A}">
      <dgm:prSet phldrT="[Text]"/>
      <dgm:spPr>
        <a:ln>
          <a:solidFill>
            <a:schemeClr val="accent1">
              <a:lumMod val="75000"/>
            </a:schemeClr>
          </a:solidFill>
          <a:prstDash val="solid"/>
        </a:ln>
      </dgm:spPr>
      <dgm:t>
        <a:bodyPr/>
        <a:lstStyle/>
        <a:p>
          <a:r>
            <a:rPr lang="en-US" dirty="0" smtClean="0"/>
            <a:t>Academic Achievement </a:t>
          </a:r>
          <a:endParaRPr lang="en-US" dirty="0"/>
        </a:p>
      </dgm:t>
    </dgm:pt>
    <dgm:pt modelId="{CCAC44CD-F508-4A58-AC5C-40445280F8CC}" type="parTrans" cxnId="{59C23502-9FF3-493A-A645-0CDB93C111D3}">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EEDC9C64-7265-4AFE-B31B-6F4E3C59ED3B}" type="sibTrans" cxnId="{59C23502-9FF3-493A-A645-0CDB93C111D3}">
      <dgm:prSet/>
      <dgm:spPr/>
      <dgm:t>
        <a:bodyPr/>
        <a:lstStyle/>
        <a:p>
          <a:endParaRPr lang="en-US"/>
        </a:p>
      </dgm:t>
    </dgm:pt>
    <dgm:pt modelId="{1054D4B8-2CDF-45ED-B334-341388BCD9B2}">
      <dgm:prSet phldrT="[Text]"/>
      <dgm:spPr>
        <a:ln>
          <a:solidFill>
            <a:schemeClr val="accent1">
              <a:lumMod val="75000"/>
            </a:schemeClr>
          </a:solidFill>
          <a:prstDash val="solid"/>
        </a:ln>
      </dgm:spPr>
      <dgm:t>
        <a:bodyPr/>
        <a:lstStyle/>
        <a:p>
          <a:r>
            <a:rPr lang="en-US" dirty="0" smtClean="0"/>
            <a:t>Athletic Achievement</a:t>
          </a:r>
          <a:endParaRPr lang="en-US" dirty="0"/>
        </a:p>
      </dgm:t>
    </dgm:pt>
    <dgm:pt modelId="{8D4B3D49-9A1C-405E-B48E-2AF39F05D69F}" type="parTrans" cxnId="{03CDF017-40A1-4523-BFCF-4867794F33D8}">
      <dgm:prSet>
        <dgm:style>
          <a:lnRef idx="3">
            <a:schemeClr val="accent1"/>
          </a:lnRef>
          <a:fillRef idx="0">
            <a:schemeClr val="accent1"/>
          </a:fillRef>
          <a:effectRef idx="2">
            <a:schemeClr val="accent1"/>
          </a:effectRef>
          <a:fontRef idx="minor">
            <a:schemeClr val="tx1"/>
          </a:fontRef>
        </dgm:style>
      </dgm:prSet>
      <dgm:spPr/>
      <dgm:t>
        <a:bodyPr/>
        <a:lstStyle/>
        <a:p>
          <a:endParaRPr lang="en-US"/>
        </a:p>
      </dgm:t>
    </dgm:pt>
    <dgm:pt modelId="{6035493B-8967-47A1-8128-4D5200E39DBF}" type="sibTrans" cxnId="{03CDF017-40A1-4523-BFCF-4867794F33D8}">
      <dgm:prSet/>
      <dgm:spPr/>
      <dgm:t>
        <a:bodyPr/>
        <a:lstStyle/>
        <a:p>
          <a:endParaRPr lang="en-US"/>
        </a:p>
      </dgm:t>
    </dgm:pt>
    <dgm:pt modelId="{0FB9DF5D-286D-460E-AB56-79F3B9D73C93}" type="pres">
      <dgm:prSet presAssocID="{CA3D67AB-D009-49C3-A408-98E09CD1E607}" presName="diagram" presStyleCnt="0">
        <dgm:presLayoutVars>
          <dgm:chPref val="1"/>
          <dgm:dir/>
          <dgm:animOne val="branch"/>
          <dgm:animLvl val="lvl"/>
          <dgm:resizeHandles/>
        </dgm:presLayoutVars>
      </dgm:prSet>
      <dgm:spPr/>
      <dgm:t>
        <a:bodyPr/>
        <a:lstStyle/>
        <a:p>
          <a:endParaRPr lang="en-US"/>
        </a:p>
      </dgm:t>
    </dgm:pt>
    <dgm:pt modelId="{BE06BB68-78C9-4132-8DE7-B3885541D934}" type="pres">
      <dgm:prSet presAssocID="{761BB128-B41D-42A6-A668-B9413EEB5A77}" presName="root" presStyleCnt="0"/>
      <dgm:spPr/>
    </dgm:pt>
    <dgm:pt modelId="{666384E5-72B7-4D93-BE0B-8F81DF9E2834}" type="pres">
      <dgm:prSet presAssocID="{761BB128-B41D-42A6-A668-B9413EEB5A77}" presName="rootComposite" presStyleCnt="0"/>
      <dgm:spPr/>
    </dgm:pt>
    <dgm:pt modelId="{FE77EB30-125C-46E0-A941-77D40155AAF7}" type="pres">
      <dgm:prSet presAssocID="{761BB128-B41D-42A6-A668-B9413EEB5A77}" presName="rootText" presStyleLbl="node1" presStyleIdx="0" presStyleCnt="2"/>
      <dgm:spPr/>
      <dgm:t>
        <a:bodyPr/>
        <a:lstStyle/>
        <a:p>
          <a:endParaRPr lang="en-US"/>
        </a:p>
      </dgm:t>
    </dgm:pt>
    <dgm:pt modelId="{22A2C539-8755-4B85-A72F-AC42107CE69A}" type="pres">
      <dgm:prSet presAssocID="{761BB128-B41D-42A6-A668-B9413EEB5A77}" presName="rootConnector" presStyleLbl="node1" presStyleIdx="0" presStyleCnt="2"/>
      <dgm:spPr/>
      <dgm:t>
        <a:bodyPr/>
        <a:lstStyle/>
        <a:p>
          <a:endParaRPr lang="en-US"/>
        </a:p>
      </dgm:t>
    </dgm:pt>
    <dgm:pt modelId="{15EF0361-7748-4C15-9732-4BB141A639E8}" type="pres">
      <dgm:prSet presAssocID="{761BB128-B41D-42A6-A668-B9413EEB5A77}" presName="childShape" presStyleCnt="0"/>
      <dgm:spPr/>
    </dgm:pt>
    <dgm:pt modelId="{BA43FD4A-0429-4D00-9225-2A15E20E1268}" type="pres">
      <dgm:prSet presAssocID="{405201DF-AD64-48E6-A2BB-3774A2FD9A13}" presName="Name13" presStyleLbl="parChTrans1D2" presStyleIdx="0" presStyleCnt="4"/>
      <dgm:spPr/>
      <dgm:t>
        <a:bodyPr/>
        <a:lstStyle/>
        <a:p>
          <a:endParaRPr lang="en-US"/>
        </a:p>
      </dgm:t>
    </dgm:pt>
    <dgm:pt modelId="{3C9D4013-178F-4AB0-9F57-A2EEC5BD8A7D}" type="pres">
      <dgm:prSet presAssocID="{EE0CDBF0-6D3D-4C25-B335-9BB9C9F1F8A0}" presName="childText" presStyleLbl="bgAcc1" presStyleIdx="0" presStyleCnt="4">
        <dgm:presLayoutVars>
          <dgm:bulletEnabled val="1"/>
        </dgm:presLayoutVars>
      </dgm:prSet>
      <dgm:spPr/>
      <dgm:t>
        <a:bodyPr/>
        <a:lstStyle/>
        <a:p>
          <a:endParaRPr lang="en-US"/>
        </a:p>
      </dgm:t>
    </dgm:pt>
    <dgm:pt modelId="{A411C416-D037-455D-98AA-5253E60A33E4}" type="pres">
      <dgm:prSet presAssocID="{08B948CF-B86A-4CDE-8487-E60EAD13C8C6}" presName="Name13" presStyleLbl="parChTrans1D2" presStyleIdx="1" presStyleCnt="4"/>
      <dgm:spPr/>
      <dgm:t>
        <a:bodyPr/>
        <a:lstStyle/>
        <a:p>
          <a:endParaRPr lang="en-US"/>
        </a:p>
      </dgm:t>
    </dgm:pt>
    <dgm:pt modelId="{7AC6BE4C-DF6F-4F1D-B0A1-287ABC0DE44B}" type="pres">
      <dgm:prSet presAssocID="{46DCED9E-CF7C-4422-BA78-9E920B952F15}" presName="childText" presStyleLbl="bgAcc1" presStyleIdx="1" presStyleCnt="4">
        <dgm:presLayoutVars>
          <dgm:bulletEnabled val="1"/>
        </dgm:presLayoutVars>
      </dgm:prSet>
      <dgm:spPr/>
      <dgm:t>
        <a:bodyPr/>
        <a:lstStyle/>
        <a:p>
          <a:endParaRPr lang="en-US"/>
        </a:p>
      </dgm:t>
    </dgm:pt>
    <dgm:pt modelId="{B0A83CCA-6947-4E0D-8FE6-E5F875F641EF}" type="pres">
      <dgm:prSet presAssocID="{2B68B3C0-ECCD-4F6E-B7D2-9866A12C65EF}" presName="root" presStyleCnt="0"/>
      <dgm:spPr/>
    </dgm:pt>
    <dgm:pt modelId="{E1C874EE-4D73-41F8-BA7A-CB3DA415D531}" type="pres">
      <dgm:prSet presAssocID="{2B68B3C0-ECCD-4F6E-B7D2-9866A12C65EF}" presName="rootComposite" presStyleCnt="0"/>
      <dgm:spPr/>
    </dgm:pt>
    <dgm:pt modelId="{23656678-49A8-49DA-8AC2-8EEFAD3A61AC}" type="pres">
      <dgm:prSet presAssocID="{2B68B3C0-ECCD-4F6E-B7D2-9866A12C65EF}" presName="rootText" presStyleLbl="node1" presStyleIdx="1" presStyleCnt="2"/>
      <dgm:spPr/>
      <dgm:t>
        <a:bodyPr/>
        <a:lstStyle/>
        <a:p>
          <a:endParaRPr lang="en-US"/>
        </a:p>
      </dgm:t>
    </dgm:pt>
    <dgm:pt modelId="{93CE9418-835B-4151-9FA3-AE9D1044A1EF}" type="pres">
      <dgm:prSet presAssocID="{2B68B3C0-ECCD-4F6E-B7D2-9866A12C65EF}" presName="rootConnector" presStyleLbl="node1" presStyleIdx="1" presStyleCnt="2"/>
      <dgm:spPr/>
      <dgm:t>
        <a:bodyPr/>
        <a:lstStyle/>
        <a:p>
          <a:endParaRPr lang="en-US"/>
        </a:p>
      </dgm:t>
    </dgm:pt>
    <dgm:pt modelId="{F240F944-00FF-444E-AD3A-7AB3832BCCF1}" type="pres">
      <dgm:prSet presAssocID="{2B68B3C0-ECCD-4F6E-B7D2-9866A12C65EF}" presName="childShape" presStyleCnt="0"/>
      <dgm:spPr/>
    </dgm:pt>
    <dgm:pt modelId="{1AF44FA4-87A1-40C8-BBA6-C6428295AACE}" type="pres">
      <dgm:prSet presAssocID="{CCAC44CD-F508-4A58-AC5C-40445280F8CC}" presName="Name13" presStyleLbl="parChTrans1D2" presStyleIdx="2" presStyleCnt="4"/>
      <dgm:spPr/>
      <dgm:t>
        <a:bodyPr/>
        <a:lstStyle/>
        <a:p>
          <a:endParaRPr lang="en-US"/>
        </a:p>
      </dgm:t>
    </dgm:pt>
    <dgm:pt modelId="{8C61B23E-4A70-4159-AF1F-1786BD701CF4}" type="pres">
      <dgm:prSet presAssocID="{E4B6FC7A-19F3-4D38-900C-E57C6BAD578A}" presName="childText" presStyleLbl="bgAcc1" presStyleIdx="2" presStyleCnt="4">
        <dgm:presLayoutVars>
          <dgm:bulletEnabled val="1"/>
        </dgm:presLayoutVars>
      </dgm:prSet>
      <dgm:spPr/>
      <dgm:t>
        <a:bodyPr/>
        <a:lstStyle/>
        <a:p>
          <a:endParaRPr lang="en-US"/>
        </a:p>
      </dgm:t>
    </dgm:pt>
    <dgm:pt modelId="{317304C9-628E-49CC-9A49-041C28A270DA}" type="pres">
      <dgm:prSet presAssocID="{8D4B3D49-9A1C-405E-B48E-2AF39F05D69F}" presName="Name13" presStyleLbl="parChTrans1D2" presStyleIdx="3" presStyleCnt="4"/>
      <dgm:spPr/>
      <dgm:t>
        <a:bodyPr/>
        <a:lstStyle/>
        <a:p>
          <a:endParaRPr lang="en-US"/>
        </a:p>
      </dgm:t>
    </dgm:pt>
    <dgm:pt modelId="{354296C6-402F-4C39-A433-843EDE332732}" type="pres">
      <dgm:prSet presAssocID="{1054D4B8-2CDF-45ED-B334-341388BCD9B2}" presName="childText" presStyleLbl="bgAcc1" presStyleIdx="3" presStyleCnt="4">
        <dgm:presLayoutVars>
          <dgm:bulletEnabled val="1"/>
        </dgm:presLayoutVars>
      </dgm:prSet>
      <dgm:spPr/>
      <dgm:t>
        <a:bodyPr/>
        <a:lstStyle/>
        <a:p>
          <a:endParaRPr lang="en-US"/>
        </a:p>
      </dgm:t>
    </dgm:pt>
  </dgm:ptLst>
  <dgm:cxnLst>
    <dgm:cxn modelId="{59C23502-9FF3-493A-A645-0CDB93C111D3}" srcId="{2B68B3C0-ECCD-4F6E-B7D2-9866A12C65EF}" destId="{E4B6FC7A-19F3-4D38-900C-E57C6BAD578A}" srcOrd="0" destOrd="0" parTransId="{CCAC44CD-F508-4A58-AC5C-40445280F8CC}" sibTransId="{EEDC9C64-7265-4AFE-B31B-6F4E3C59ED3B}"/>
    <dgm:cxn modelId="{FD92A205-45AE-4DA3-A66C-9DCBF3984C07}" type="presOf" srcId="{2B68B3C0-ECCD-4F6E-B7D2-9866A12C65EF}" destId="{93CE9418-835B-4151-9FA3-AE9D1044A1EF}" srcOrd="1" destOrd="0" presId="urn:microsoft.com/office/officeart/2005/8/layout/hierarchy3"/>
    <dgm:cxn modelId="{8DC8EB20-6D64-4A2F-94CB-4F610E1D7CE9}" type="presOf" srcId="{8D4B3D49-9A1C-405E-B48E-2AF39F05D69F}" destId="{317304C9-628E-49CC-9A49-041C28A270DA}" srcOrd="0" destOrd="0" presId="urn:microsoft.com/office/officeart/2005/8/layout/hierarchy3"/>
    <dgm:cxn modelId="{AECEEC3D-33A9-492E-8300-BCB4319964FD}" type="presOf" srcId="{2B68B3C0-ECCD-4F6E-B7D2-9866A12C65EF}" destId="{23656678-49A8-49DA-8AC2-8EEFAD3A61AC}" srcOrd="0" destOrd="0" presId="urn:microsoft.com/office/officeart/2005/8/layout/hierarchy3"/>
    <dgm:cxn modelId="{A556A6CD-F21C-498F-8F2F-E8CC9916ECFB}" srcId="{761BB128-B41D-42A6-A668-B9413EEB5A77}" destId="{46DCED9E-CF7C-4422-BA78-9E920B952F15}" srcOrd="1" destOrd="0" parTransId="{08B948CF-B86A-4CDE-8487-E60EAD13C8C6}" sibTransId="{BE27D1F1-245E-4AF1-B7B2-533977E38687}"/>
    <dgm:cxn modelId="{64D81076-F377-4C0A-98B1-69D7620251A6}" type="presOf" srcId="{CA3D67AB-D009-49C3-A408-98E09CD1E607}" destId="{0FB9DF5D-286D-460E-AB56-79F3B9D73C93}" srcOrd="0" destOrd="0" presId="urn:microsoft.com/office/officeart/2005/8/layout/hierarchy3"/>
    <dgm:cxn modelId="{3DF5AC84-54C9-4734-9D55-482A6525CAAE}" type="presOf" srcId="{405201DF-AD64-48E6-A2BB-3774A2FD9A13}" destId="{BA43FD4A-0429-4D00-9225-2A15E20E1268}" srcOrd="0" destOrd="0" presId="urn:microsoft.com/office/officeart/2005/8/layout/hierarchy3"/>
    <dgm:cxn modelId="{AFCD73BC-E55C-458B-B0FE-42BA1BEF94AD}" srcId="{CA3D67AB-D009-49C3-A408-98E09CD1E607}" destId="{761BB128-B41D-42A6-A668-B9413EEB5A77}" srcOrd="0" destOrd="0" parTransId="{BC849700-5A44-4B47-A216-9265298E06C3}" sibTransId="{35C44508-FD29-4936-AF3C-3C78D9A05A14}"/>
    <dgm:cxn modelId="{11A0350D-A196-4A96-9067-92240A281EE9}" type="presOf" srcId="{EE0CDBF0-6D3D-4C25-B335-9BB9C9F1F8A0}" destId="{3C9D4013-178F-4AB0-9F57-A2EEC5BD8A7D}" srcOrd="0" destOrd="0" presId="urn:microsoft.com/office/officeart/2005/8/layout/hierarchy3"/>
    <dgm:cxn modelId="{EC1FFF6A-5E04-41D3-8151-B97B071A0994}" type="presOf" srcId="{CCAC44CD-F508-4A58-AC5C-40445280F8CC}" destId="{1AF44FA4-87A1-40C8-BBA6-C6428295AACE}" srcOrd="0" destOrd="0" presId="urn:microsoft.com/office/officeart/2005/8/layout/hierarchy3"/>
    <dgm:cxn modelId="{E691FF76-F1E1-4F83-A47F-729A2B0600C0}" srcId="{761BB128-B41D-42A6-A668-B9413EEB5A77}" destId="{EE0CDBF0-6D3D-4C25-B335-9BB9C9F1F8A0}" srcOrd="0" destOrd="0" parTransId="{405201DF-AD64-48E6-A2BB-3774A2FD9A13}" sibTransId="{113BF8A2-C39D-46F4-BE0A-E9C0264C8781}"/>
    <dgm:cxn modelId="{0ECFC660-F639-4DBA-8591-5084B87212DC}" type="presOf" srcId="{08B948CF-B86A-4CDE-8487-E60EAD13C8C6}" destId="{A411C416-D037-455D-98AA-5253E60A33E4}" srcOrd="0" destOrd="0" presId="urn:microsoft.com/office/officeart/2005/8/layout/hierarchy3"/>
    <dgm:cxn modelId="{355EA771-BCE3-49EB-97B4-2CF8BA59CFE1}" type="presOf" srcId="{46DCED9E-CF7C-4422-BA78-9E920B952F15}" destId="{7AC6BE4C-DF6F-4F1D-B0A1-287ABC0DE44B}" srcOrd="0" destOrd="0" presId="urn:microsoft.com/office/officeart/2005/8/layout/hierarchy3"/>
    <dgm:cxn modelId="{7F3BC88D-6E2F-4303-BC02-5DFF3F8268CB}" type="presOf" srcId="{1054D4B8-2CDF-45ED-B334-341388BCD9B2}" destId="{354296C6-402F-4C39-A433-843EDE332732}" srcOrd="0" destOrd="0" presId="urn:microsoft.com/office/officeart/2005/8/layout/hierarchy3"/>
    <dgm:cxn modelId="{E2168A0C-F05F-40BC-9479-7B7AA48D2608}" type="presOf" srcId="{761BB128-B41D-42A6-A668-B9413EEB5A77}" destId="{22A2C539-8755-4B85-A72F-AC42107CE69A}" srcOrd="1" destOrd="0" presId="urn:microsoft.com/office/officeart/2005/8/layout/hierarchy3"/>
    <dgm:cxn modelId="{03CDF017-40A1-4523-BFCF-4867794F33D8}" srcId="{2B68B3C0-ECCD-4F6E-B7D2-9866A12C65EF}" destId="{1054D4B8-2CDF-45ED-B334-341388BCD9B2}" srcOrd="1" destOrd="0" parTransId="{8D4B3D49-9A1C-405E-B48E-2AF39F05D69F}" sibTransId="{6035493B-8967-47A1-8128-4D5200E39DBF}"/>
    <dgm:cxn modelId="{86AA9C38-8465-45C9-B0DD-39EF4D838603}" type="presOf" srcId="{E4B6FC7A-19F3-4D38-900C-E57C6BAD578A}" destId="{8C61B23E-4A70-4159-AF1F-1786BD701CF4}" srcOrd="0" destOrd="0" presId="urn:microsoft.com/office/officeart/2005/8/layout/hierarchy3"/>
    <dgm:cxn modelId="{A815739B-15E6-47C8-8F7E-266B6A72A4D5}" type="presOf" srcId="{761BB128-B41D-42A6-A668-B9413EEB5A77}" destId="{FE77EB30-125C-46E0-A941-77D40155AAF7}" srcOrd="0" destOrd="0" presId="urn:microsoft.com/office/officeart/2005/8/layout/hierarchy3"/>
    <dgm:cxn modelId="{7CF234FF-F927-49D6-9BF3-8C8CB7DEDA48}" srcId="{CA3D67AB-D009-49C3-A408-98E09CD1E607}" destId="{2B68B3C0-ECCD-4F6E-B7D2-9866A12C65EF}" srcOrd="1" destOrd="0" parTransId="{CF8D05A4-43A3-4F1D-9ECC-9B807D586870}" sibTransId="{E8F63A9C-E588-4491-AB21-03BF52641181}"/>
    <dgm:cxn modelId="{BFA02772-7BD9-4898-BF47-CFFCFFEEC91B}" type="presParOf" srcId="{0FB9DF5D-286D-460E-AB56-79F3B9D73C93}" destId="{BE06BB68-78C9-4132-8DE7-B3885541D934}" srcOrd="0" destOrd="0" presId="urn:microsoft.com/office/officeart/2005/8/layout/hierarchy3"/>
    <dgm:cxn modelId="{0F79C28E-25AD-48B7-BF1C-1B72D26E94F9}" type="presParOf" srcId="{BE06BB68-78C9-4132-8DE7-B3885541D934}" destId="{666384E5-72B7-4D93-BE0B-8F81DF9E2834}" srcOrd="0" destOrd="0" presId="urn:microsoft.com/office/officeart/2005/8/layout/hierarchy3"/>
    <dgm:cxn modelId="{7ACE41C0-6FFB-40F9-BB7F-5949DDAA3943}" type="presParOf" srcId="{666384E5-72B7-4D93-BE0B-8F81DF9E2834}" destId="{FE77EB30-125C-46E0-A941-77D40155AAF7}" srcOrd="0" destOrd="0" presId="urn:microsoft.com/office/officeart/2005/8/layout/hierarchy3"/>
    <dgm:cxn modelId="{1D1C9CFE-AE51-46DA-BDE8-4AF0B543F857}" type="presParOf" srcId="{666384E5-72B7-4D93-BE0B-8F81DF9E2834}" destId="{22A2C539-8755-4B85-A72F-AC42107CE69A}" srcOrd="1" destOrd="0" presId="urn:microsoft.com/office/officeart/2005/8/layout/hierarchy3"/>
    <dgm:cxn modelId="{892D05F7-CF0F-45E7-AC8E-7A7369B31CFD}" type="presParOf" srcId="{BE06BB68-78C9-4132-8DE7-B3885541D934}" destId="{15EF0361-7748-4C15-9732-4BB141A639E8}" srcOrd="1" destOrd="0" presId="urn:microsoft.com/office/officeart/2005/8/layout/hierarchy3"/>
    <dgm:cxn modelId="{C4803453-EE22-4B34-96FA-5C63A0C9F76E}" type="presParOf" srcId="{15EF0361-7748-4C15-9732-4BB141A639E8}" destId="{BA43FD4A-0429-4D00-9225-2A15E20E1268}" srcOrd="0" destOrd="0" presId="urn:microsoft.com/office/officeart/2005/8/layout/hierarchy3"/>
    <dgm:cxn modelId="{7DEB7964-F1D3-4D65-BC77-1810446431E3}" type="presParOf" srcId="{15EF0361-7748-4C15-9732-4BB141A639E8}" destId="{3C9D4013-178F-4AB0-9F57-A2EEC5BD8A7D}" srcOrd="1" destOrd="0" presId="urn:microsoft.com/office/officeart/2005/8/layout/hierarchy3"/>
    <dgm:cxn modelId="{DEDB55EB-C50C-40EC-A035-61A92DADD498}" type="presParOf" srcId="{15EF0361-7748-4C15-9732-4BB141A639E8}" destId="{A411C416-D037-455D-98AA-5253E60A33E4}" srcOrd="2" destOrd="0" presId="urn:microsoft.com/office/officeart/2005/8/layout/hierarchy3"/>
    <dgm:cxn modelId="{37D5827F-C30D-4638-99D4-8B7E1E06AE78}" type="presParOf" srcId="{15EF0361-7748-4C15-9732-4BB141A639E8}" destId="{7AC6BE4C-DF6F-4F1D-B0A1-287ABC0DE44B}" srcOrd="3" destOrd="0" presId="urn:microsoft.com/office/officeart/2005/8/layout/hierarchy3"/>
    <dgm:cxn modelId="{7DAA89A7-C04A-418A-8458-706DAA594D28}" type="presParOf" srcId="{0FB9DF5D-286D-460E-AB56-79F3B9D73C93}" destId="{B0A83CCA-6947-4E0D-8FE6-E5F875F641EF}" srcOrd="1" destOrd="0" presId="urn:microsoft.com/office/officeart/2005/8/layout/hierarchy3"/>
    <dgm:cxn modelId="{496ECD68-B30A-43B4-A423-F59676A87AFC}" type="presParOf" srcId="{B0A83CCA-6947-4E0D-8FE6-E5F875F641EF}" destId="{E1C874EE-4D73-41F8-BA7A-CB3DA415D531}" srcOrd="0" destOrd="0" presId="urn:microsoft.com/office/officeart/2005/8/layout/hierarchy3"/>
    <dgm:cxn modelId="{1277E08E-CC5F-4E4C-A4AA-4BFA3EA42E31}" type="presParOf" srcId="{E1C874EE-4D73-41F8-BA7A-CB3DA415D531}" destId="{23656678-49A8-49DA-8AC2-8EEFAD3A61AC}" srcOrd="0" destOrd="0" presId="urn:microsoft.com/office/officeart/2005/8/layout/hierarchy3"/>
    <dgm:cxn modelId="{1B01E890-E91D-4876-BAC2-890812407A7E}" type="presParOf" srcId="{E1C874EE-4D73-41F8-BA7A-CB3DA415D531}" destId="{93CE9418-835B-4151-9FA3-AE9D1044A1EF}" srcOrd="1" destOrd="0" presId="urn:microsoft.com/office/officeart/2005/8/layout/hierarchy3"/>
    <dgm:cxn modelId="{0DC43C57-88C7-4A2D-AE59-CB632F1790E7}" type="presParOf" srcId="{B0A83CCA-6947-4E0D-8FE6-E5F875F641EF}" destId="{F240F944-00FF-444E-AD3A-7AB3832BCCF1}" srcOrd="1" destOrd="0" presId="urn:microsoft.com/office/officeart/2005/8/layout/hierarchy3"/>
    <dgm:cxn modelId="{8C75D0EF-3A9A-43F9-872A-73366A1EBA01}" type="presParOf" srcId="{F240F944-00FF-444E-AD3A-7AB3832BCCF1}" destId="{1AF44FA4-87A1-40C8-BBA6-C6428295AACE}" srcOrd="0" destOrd="0" presId="urn:microsoft.com/office/officeart/2005/8/layout/hierarchy3"/>
    <dgm:cxn modelId="{101EFEC3-D000-4CC9-9724-2A29BAA2D7D3}" type="presParOf" srcId="{F240F944-00FF-444E-AD3A-7AB3832BCCF1}" destId="{8C61B23E-4A70-4159-AF1F-1786BD701CF4}" srcOrd="1" destOrd="0" presId="urn:microsoft.com/office/officeart/2005/8/layout/hierarchy3"/>
    <dgm:cxn modelId="{610C1C8A-6DC4-4FCC-A5C1-FAE4D316E7AF}" type="presParOf" srcId="{F240F944-00FF-444E-AD3A-7AB3832BCCF1}" destId="{317304C9-628E-49CC-9A49-041C28A270DA}" srcOrd="2" destOrd="0" presId="urn:microsoft.com/office/officeart/2005/8/layout/hierarchy3"/>
    <dgm:cxn modelId="{8C078D53-7179-4DEF-93BB-7C30245B2534}" type="presParOf" srcId="{F240F944-00FF-444E-AD3A-7AB3832BCCF1}" destId="{354296C6-402F-4C39-A433-843EDE33273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957FFF-D0D1-4560-9D13-18BD2013BE05}">
      <dsp:nvSpPr>
        <dsp:cNvPr id="0" name=""/>
        <dsp:cNvSpPr/>
      </dsp:nvSpPr>
      <dsp:spPr>
        <a:xfrm>
          <a:off x="1025" y="31799"/>
          <a:ext cx="1358800" cy="1358800"/>
        </a:xfrm>
        <a:prstGeom prst="ellipse">
          <a:avLst/>
        </a:prstGeom>
        <a:solidFill>
          <a:schemeClr val="accent1"/>
        </a:solidFill>
        <a:ln w="20000" cap="flat" cmpd="sng" algn="ctr">
          <a:solidFill>
            <a:schemeClr val="accent1">
              <a:lumMod val="75000"/>
            </a:schemeClr>
          </a:solidFill>
          <a:prstDash val="solid"/>
        </a:ln>
        <a:effectLst>
          <a:outerShdw blurRad="50800" dist="254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Direct Costs</a:t>
          </a:r>
          <a:endParaRPr lang="en-US" sz="1400" kern="1200" dirty="0"/>
        </a:p>
      </dsp:txBody>
      <dsp:txXfrm>
        <a:off x="200017" y="230791"/>
        <a:ext cx="960816" cy="960816"/>
      </dsp:txXfrm>
    </dsp:sp>
    <dsp:sp modelId="{732B5B65-406A-455F-8033-E2861A65D9C6}">
      <dsp:nvSpPr>
        <dsp:cNvPr id="0" name=""/>
        <dsp:cNvSpPr/>
      </dsp:nvSpPr>
      <dsp:spPr>
        <a:xfrm>
          <a:off x="1470160" y="317147"/>
          <a:ext cx="788104" cy="788104"/>
        </a:xfrm>
        <a:prstGeom prst="mathPlus">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1574623" y="618518"/>
        <a:ext cx="579178" cy="185362"/>
      </dsp:txXfrm>
    </dsp:sp>
    <dsp:sp modelId="{73792F89-B523-4465-B3EC-BAFAD4EBDEA1}">
      <dsp:nvSpPr>
        <dsp:cNvPr id="0" name=""/>
        <dsp:cNvSpPr/>
      </dsp:nvSpPr>
      <dsp:spPr>
        <a:xfrm>
          <a:off x="2368599" y="31799"/>
          <a:ext cx="1358800" cy="1358800"/>
        </a:xfrm>
        <a:prstGeom prst="ellipse">
          <a:avLst/>
        </a:prstGeom>
        <a:solidFill>
          <a:schemeClr val="accent1"/>
        </a:solidFill>
        <a:ln w="20000" cap="flat" cmpd="sng" algn="ctr">
          <a:solidFill>
            <a:schemeClr val="accent1">
              <a:lumMod val="75000"/>
            </a:schemeClr>
          </a:solidFill>
          <a:prstDash val="solid"/>
        </a:ln>
        <a:effectLst>
          <a:outerShdw blurRad="50800" dist="254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Indirect Costs</a:t>
          </a:r>
          <a:endParaRPr lang="en-US" sz="1400" kern="1200" dirty="0"/>
        </a:p>
      </dsp:txBody>
      <dsp:txXfrm>
        <a:off x="2567591" y="230791"/>
        <a:ext cx="960816" cy="960816"/>
      </dsp:txXfrm>
    </dsp:sp>
    <dsp:sp modelId="{6FA36BC8-8A00-4BB3-BCA9-CE66138CC76F}">
      <dsp:nvSpPr>
        <dsp:cNvPr id="0" name=""/>
        <dsp:cNvSpPr/>
      </dsp:nvSpPr>
      <dsp:spPr>
        <a:xfrm>
          <a:off x="3837735" y="317147"/>
          <a:ext cx="788104" cy="788104"/>
        </a:xfrm>
        <a:prstGeom prst="mathEqual">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a:off x="3942198" y="479496"/>
        <a:ext cx="579178" cy="463406"/>
      </dsp:txXfrm>
    </dsp:sp>
    <dsp:sp modelId="{7286D593-BBBF-4CD1-AD46-F57AF1D4A8F1}">
      <dsp:nvSpPr>
        <dsp:cNvPr id="0" name=""/>
        <dsp:cNvSpPr/>
      </dsp:nvSpPr>
      <dsp:spPr>
        <a:xfrm>
          <a:off x="4736174" y="31799"/>
          <a:ext cx="1358800" cy="1358800"/>
        </a:xfrm>
        <a:prstGeom prst="ellipse">
          <a:avLst/>
        </a:prstGeom>
        <a:solidFill>
          <a:schemeClr val="accent1"/>
        </a:solidFill>
        <a:ln w="20000" cap="flat" cmpd="sng" algn="ctr">
          <a:solidFill>
            <a:schemeClr val="accent1">
              <a:lumMod val="75000"/>
            </a:schemeClr>
          </a:solidFill>
          <a:prstDash val="solid"/>
        </a:ln>
        <a:effectLst>
          <a:outerShdw blurRad="50800" dist="25400" dir="5400000" rotWithShape="0">
            <a:srgbClr val="000000">
              <a:alpha val="35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Total Cost of Attendance</a:t>
          </a:r>
          <a:endParaRPr lang="en-US" sz="1400" kern="1200" dirty="0"/>
        </a:p>
      </dsp:txBody>
      <dsp:txXfrm>
        <a:off x="4935166" y="230791"/>
        <a:ext cx="960816" cy="960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7893B8-A9C8-4A9D-956D-A040F8898216}">
      <dsp:nvSpPr>
        <dsp:cNvPr id="0" name=""/>
        <dsp:cNvSpPr/>
      </dsp:nvSpPr>
      <dsp:spPr>
        <a:xfrm>
          <a:off x="304800" y="2285"/>
          <a:ext cx="3428999" cy="1508698"/>
        </a:xfrm>
        <a:prstGeom prst="roundRect">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Total Cost</a:t>
          </a:r>
        </a:p>
      </dsp:txBody>
      <dsp:txXfrm>
        <a:off x="378449" y="75934"/>
        <a:ext cx="3281701" cy="1361400"/>
      </dsp:txXfrm>
    </dsp:sp>
    <dsp:sp modelId="{68480F85-AA99-4412-BEBC-CA6B7CE7B494}">
      <dsp:nvSpPr>
        <dsp:cNvPr id="0" name=""/>
        <dsp:cNvSpPr/>
      </dsp:nvSpPr>
      <dsp:spPr>
        <a:xfrm>
          <a:off x="307984" y="1600194"/>
          <a:ext cx="3422631" cy="1508698"/>
        </a:xfrm>
        <a:prstGeom prst="roundRect">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 Federal EFC</a:t>
          </a:r>
        </a:p>
      </dsp:txBody>
      <dsp:txXfrm>
        <a:off x="381633" y="1673843"/>
        <a:ext cx="3275333" cy="1361400"/>
      </dsp:txXfrm>
    </dsp:sp>
    <dsp:sp modelId="{A11D84C6-DB16-4991-B765-E04E3FFDD513}">
      <dsp:nvSpPr>
        <dsp:cNvPr id="0" name=""/>
        <dsp:cNvSpPr/>
      </dsp:nvSpPr>
      <dsp:spPr>
        <a:xfrm>
          <a:off x="304800" y="3170553"/>
          <a:ext cx="3428999" cy="1508698"/>
        </a:xfrm>
        <a:prstGeom prst="roundRect">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a:lnSpc>
              <a:spcPct val="90000"/>
            </a:lnSpc>
            <a:spcBef>
              <a:spcPct val="0"/>
            </a:spcBef>
            <a:spcAft>
              <a:spcPct val="35000"/>
            </a:spcAft>
          </a:pPr>
          <a:r>
            <a:rPr lang="en-US" sz="3600" kern="1200" dirty="0" smtClean="0"/>
            <a:t>= Financial Need</a:t>
          </a:r>
          <a:endParaRPr lang="en-US" sz="3600" kern="1200" dirty="0"/>
        </a:p>
      </dsp:txBody>
      <dsp:txXfrm>
        <a:off x="378449" y="3244202"/>
        <a:ext cx="3281701" cy="13614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36F5-1C23-400D-8FC0-0AD56A60C456}">
      <dsp:nvSpPr>
        <dsp:cNvPr id="0" name=""/>
        <dsp:cNvSpPr/>
      </dsp:nvSpPr>
      <dsp:spPr>
        <a:xfrm>
          <a:off x="0" y="0"/>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$45,000</a:t>
          </a:r>
          <a:endParaRPr lang="en-US" sz="3200" kern="1200" dirty="0"/>
        </a:p>
      </dsp:txBody>
      <dsp:txXfrm>
        <a:off x="31989" y="31989"/>
        <a:ext cx="1841022" cy="1028222"/>
      </dsp:txXfrm>
    </dsp:sp>
    <dsp:sp modelId="{AB14D9FE-93BC-4101-8251-DBB22F8D8EB2}">
      <dsp:nvSpPr>
        <dsp:cNvPr id="0" name=""/>
        <dsp:cNvSpPr/>
      </dsp:nvSpPr>
      <dsp:spPr>
        <a:xfrm rot="5400000">
          <a:off x="847724" y="986155"/>
          <a:ext cx="209550"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805053" y="1127125"/>
        <a:ext cx="294894" cy="146685"/>
      </dsp:txXfrm>
    </dsp:sp>
    <dsp:sp modelId="{8FAAE006-052C-4CC3-8FAB-AD347DBF8F15}">
      <dsp:nvSpPr>
        <dsp:cNvPr id="0" name=""/>
        <dsp:cNvSpPr/>
      </dsp:nvSpPr>
      <dsp:spPr>
        <a:xfrm>
          <a:off x="0" y="1371601"/>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sng" kern="1200" dirty="0" smtClean="0"/>
            <a:t>$10,000</a:t>
          </a:r>
          <a:endParaRPr lang="en-US" sz="3200" u="sng" kern="1200" dirty="0"/>
        </a:p>
      </dsp:txBody>
      <dsp:txXfrm>
        <a:off x="31989" y="1403590"/>
        <a:ext cx="1841022" cy="1028222"/>
      </dsp:txXfrm>
    </dsp:sp>
    <dsp:sp modelId="{379376D6-67F6-417E-ACE2-D860B686917C}">
      <dsp:nvSpPr>
        <dsp:cNvPr id="0" name=""/>
        <dsp:cNvSpPr/>
      </dsp:nvSpPr>
      <dsp:spPr>
        <a:xfrm rot="5400000">
          <a:off x="733424" y="2510156"/>
          <a:ext cx="438151"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805053" y="2536826"/>
        <a:ext cx="294894" cy="306706"/>
      </dsp:txXfrm>
    </dsp:sp>
    <dsp:sp modelId="{BA0ACCE1-A22C-4F3A-8CCE-6AD568DE08D6}">
      <dsp:nvSpPr>
        <dsp:cNvPr id="0" name=""/>
        <dsp:cNvSpPr/>
      </dsp:nvSpPr>
      <dsp:spPr>
        <a:xfrm>
          <a:off x="0" y="3048002"/>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$35,000</a:t>
          </a:r>
          <a:endParaRPr lang="en-US" sz="3200" kern="1200" dirty="0"/>
        </a:p>
      </dsp:txBody>
      <dsp:txXfrm>
        <a:off x="31989" y="3079991"/>
        <a:ext cx="1841022" cy="10282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F736F5-1C23-400D-8FC0-0AD56A60C456}">
      <dsp:nvSpPr>
        <dsp:cNvPr id="0" name=""/>
        <dsp:cNvSpPr/>
      </dsp:nvSpPr>
      <dsp:spPr>
        <a:xfrm>
          <a:off x="0" y="0"/>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$22,000</a:t>
          </a:r>
          <a:endParaRPr lang="en-US" sz="3200" kern="1200" dirty="0"/>
        </a:p>
      </dsp:txBody>
      <dsp:txXfrm>
        <a:off x="31989" y="31989"/>
        <a:ext cx="1841022" cy="1028222"/>
      </dsp:txXfrm>
    </dsp:sp>
    <dsp:sp modelId="{AB14D9FE-93BC-4101-8251-DBB22F8D8EB2}">
      <dsp:nvSpPr>
        <dsp:cNvPr id="0" name=""/>
        <dsp:cNvSpPr/>
      </dsp:nvSpPr>
      <dsp:spPr>
        <a:xfrm rot="5400000">
          <a:off x="847724" y="986155"/>
          <a:ext cx="209550"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a:p>
      </dsp:txBody>
      <dsp:txXfrm rot="-5400000">
        <a:off x="805053" y="1127125"/>
        <a:ext cx="294894" cy="146685"/>
      </dsp:txXfrm>
    </dsp:sp>
    <dsp:sp modelId="{8FAAE006-052C-4CC3-8FAB-AD347DBF8F15}">
      <dsp:nvSpPr>
        <dsp:cNvPr id="0" name=""/>
        <dsp:cNvSpPr/>
      </dsp:nvSpPr>
      <dsp:spPr>
        <a:xfrm>
          <a:off x="0" y="1371601"/>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u="sng" kern="1200" dirty="0" smtClean="0"/>
            <a:t>$10,000</a:t>
          </a:r>
          <a:endParaRPr lang="en-US" sz="3200" u="sng" kern="1200" dirty="0"/>
        </a:p>
      </dsp:txBody>
      <dsp:txXfrm>
        <a:off x="31989" y="1403590"/>
        <a:ext cx="1841022" cy="1028222"/>
      </dsp:txXfrm>
    </dsp:sp>
    <dsp:sp modelId="{379376D6-67F6-417E-ACE2-D860B686917C}">
      <dsp:nvSpPr>
        <dsp:cNvPr id="0" name=""/>
        <dsp:cNvSpPr/>
      </dsp:nvSpPr>
      <dsp:spPr>
        <a:xfrm rot="5400000">
          <a:off x="733424" y="2510156"/>
          <a:ext cx="438151" cy="4914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rot="-5400000">
        <a:off x="805053" y="2536826"/>
        <a:ext cx="294894" cy="306706"/>
      </dsp:txXfrm>
    </dsp:sp>
    <dsp:sp modelId="{BA0ACCE1-A22C-4F3A-8CCE-6AD568DE08D6}">
      <dsp:nvSpPr>
        <dsp:cNvPr id="0" name=""/>
        <dsp:cNvSpPr/>
      </dsp:nvSpPr>
      <dsp:spPr>
        <a:xfrm>
          <a:off x="0" y="3048002"/>
          <a:ext cx="1905000" cy="1092200"/>
        </a:xfrm>
        <a:prstGeom prst="roundRect">
          <a:avLst>
            <a:gd name="adj" fmla="val 10000"/>
          </a:avLst>
        </a:prstGeom>
        <a:solidFill>
          <a:schemeClr val="accent1">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$12,000</a:t>
          </a:r>
          <a:endParaRPr lang="en-US" sz="3200" kern="1200" dirty="0"/>
        </a:p>
      </dsp:txBody>
      <dsp:txXfrm>
        <a:off x="31989" y="3079991"/>
        <a:ext cx="1841022" cy="10282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7EB30-125C-46E0-A941-77D40155AAF7}">
      <dsp:nvSpPr>
        <dsp:cNvPr id="0" name=""/>
        <dsp:cNvSpPr/>
      </dsp:nvSpPr>
      <dsp:spPr>
        <a:xfrm>
          <a:off x="1808189" y="903"/>
          <a:ext cx="2016453" cy="1008226"/>
        </a:xfrm>
        <a:prstGeom prst="roundRect">
          <a:avLst>
            <a:gd name="adj" fmla="val 10000"/>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Need-Based Aid</a:t>
          </a:r>
          <a:endParaRPr lang="en-US" sz="3200" kern="1200" dirty="0"/>
        </a:p>
      </dsp:txBody>
      <dsp:txXfrm>
        <a:off x="1837719" y="30433"/>
        <a:ext cx="1957393" cy="949166"/>
      </dsp:txXfrm>
    </dsp:sp>
    <dsp:sp modelId="{BA43FD4A-0429-4D00-9225-2A15E20E1268}">
      <dsp:nvSpPr>
        <dsp:cNvPr id="0" name=""/>
        <dsp:cNvSpPr/>
      </dsp:nvSpPr>
      <dsp:spPr>
        <a:xfrm>
          <a:off x="2009834" y="1009129"/>
          <a:ext cx="201645" cy="756170"/>
        </a:xfrm>
        <a:custGeom>
          <a:avLst/>
          <a:gdLst/>
          <a:ahLst/>
          <a:cxnLst/>
          <a:rect l="0" t="0" r="0" b="0"/>
          <a:pathLst>
            <a:path>
              <a:moveTo>
                <a:pt x="0" y="0"/>
              </a:moveTo>
              <a:lnTo>
                <a:pt x="0" y="756170"/>
              </a:lnTo>
              <a:lnTo>
                <a:pt x="201645" y="756170"/>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3C9D4013-178F-4AB0-9F57-A2EEC5BD8A7D}">
      <dsp:nvSpPr>
        <dsp:cNvPr id="0" name=""/>
        <dsp:cNvSpPr/>
      </dsp:nvSpPr>
      <dsp:spPr>
        <a:xfrm>
          <a:off x="2211480" y="1261186"/>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Pell Grant</a:t>
          </a:r>
          <a:endParaRPr lang="en-US" sz="2000" kern="1200" dirty="0"/>
        </a:p>
      </dsp:txBody>
      <dsp:txXfrm>
        <a:off x="2241010" y="1290716"/>
        <a:ext cx="1554102" cy="949166"/>
      </dsp:txXfrm>
    </dsp:sp>
    <dsp:sp modelId="{A411C416-D037-455D-98AA-5253E60A33E4}">
      <dsp:nvSpPr>
        <dsp:cNvPr id="0" name=""/>
        <dsp:cNvSpPr/>
      </dsp:nvSpPr>
      <dsp:spPr>
        <a:xfrm>
          <a:off x="2009834" y="1009129"/>
          <a:ext cx="201645" cy="2016453"/>
        </a:xfrm>
        <a:custGeom>
          <a:avLst/>
          <a:gdLst/>
          <a:ahLst/>
          <a:cxnLst/>
          <a:rect l="0" t="0" r="0" b="0"/>
          <a:pathLst>
            <a:path>
              <a:moveTo>
                <a:pt x="0" y="0"/>
              </a:moveTo>
              <a:lnTo>
                <a:pt x="0" y="2016453"/>
              </a:lnTo>
              <a:lnTo>
                <a:pt x="201645" y="2016453"/>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7AC6BE4C-DF6F-4F1D-B0A1-287ABC0DE44B}">
      <dsp:nvSpPr>
        <dsp:cNvPr id="0" name=""/>
        <dsp:cNvSpPr/>
      </dsp:nvSpPr>
      <dsp:spPr>
        <a:xfrm>
          <a:off x="2211480" y="2521470"/>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Work Study</a:t>
          </a:r>
          <a:endParaRPr lang="en-US" sz="2000" kern="1200" dirty="0"/>
        </a:p>
      </dsp:txBody>
      <dsp:txXfrm>
        <a:off x="2241010" y="2551000"/>
        <a:ext cx="1554102" cy="949166"/>
      </dsp:txXfrm>
    </dsp:sp>
    <dsp:sp modelId="{23656678-49A8-49DA-8AC2-8EEFAD3A61AC}">
      <dsp:nvSpPr>
        <dsp:cNvPr id="0" name=""/>
        <dsp:cNvSpPr/>
      </dsp:nvSpPr>
      <dsp:spPr>
        <a:xfrm>
          <a:off x="4328756" y="903"/>
          <a:ext cx="2016453" cy="1008226"/>
        </a:xfrm>
        <a:prstGeom prst="roundRect">
          <a:avLst>
            <a:gd name="adj" fmla="val 10000"/>
          </a:avLst>
        </a:prstGeom>
        <a:solidFill>
          <a:schemeClr val="accent1">
            <a:tint val="95000"/>
          </a:schemeClr>
        </a:solidFill>
        <a:ln w="9525"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1">
          <a:schemeClr val="accent1"/>
        </a:lnRef>
        <a:fillRef idx="3">
          <a:schemeClr val="accent1"/>
        </a:fillRef>
        <a:effectRef idx="2">
          <a:schemeClr val="accent1"/>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Merit-Based Aid</a:t>
          </a:r>
          <a:endParaRPr lang="en-US" sz="3200" kern="1200" dirty="0"/>
        </a:p>
      </dsp:txBody>
      <dsp:txXfrm>
        <a:off x="4358286" y="30433"/>
        <a:ext cx="1957393" cy="949166"/>
      </dsp:txXfrm>
    </dsp:sp>
    <dsp:sp modelId="{1AF44FA4-87A1-40C8-BBA6-C6428295AACE}">
      <dsp:nvSpPr>
        <dsp:cNvPr id="0" name=""/>
        <dsp:cNvSpPr/>
      </dsp:nvSpPr>
      <dsp:spPr>
        <a:xfrm>
          <a:off x="4530402" y="1009129"/>
          <a:ext cx="201645" cy="756170"/>
        </a:xfrm>
        <a:custGeom>
          <a:avLst/>
          <a:gdLst/>
          <a:ahLst/>
          <a:cxnLst/>
          <a:rect l="0" t="0" r="0" b="0"/>
          <a:pathLst>
            <a:path>
              <a:moveTo>
                <a:pt x="0" y="0"/>
              </a:moveTo>
              <a:lnTo>
                <a:pt x="0" y="756170"/>
              </a:lnTo>
              <a:lnTo>
                <a:pt x="201645" y="756170"/>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8C61B23E-4A70-4159-AF1F-1786BD701CF4}">
      <dsp:nvSpPr>
        <dsp:cNvPr id="0" name=""/>
        <dsp:cNvSpPr/>
      </dsp:nvSpPr>
      <dsp:spPr>
        <a:xfrm>
          <a:off x="4732047" y="1261186"/>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Academic Achievement </a:t>
          </a:r>
          <a:endParaRPr lang="en-US" sz="2000" kern="1200" dirty="0"/>
        </a:p>
      </dsp:txBody>
      <dsp:txXfrm>
        <a:off x="4761577" y="1290716"/>
        <a:ext cx="1554102" cy="949166"/>
      </dsp:txXfrm>
    </dsp:sp>
    <dsp:sp modelId="{317304C9-628E-49CC-9A49-041C28A270DA}">
      <dsp:nvSpPr>
        <dsp:cNvPr id="0" name=""/>
        <dsp:cNvSpPr/>
      </dsp:nvSpPr>
      <dsp:spPr>
        <a:xfrm>
          <a:off x="4530402" y="1009129"/>
          <a:ext cx="201645" cy="2016453"/>
        </a:xfrm>
        <a:custGeom>
          <a:avLst/>
          <a:gdLst/>
          <a:ahLst/>
          <a:cxnLst/>
          <a:rect l="0" t="0" r="0" b="0"/>
          <a:pathLst>
            <a:path>
              <a:moveTo>
                <a:pt x="0" y="0"/>
              </a:moveTo>
              <a:lnTo>
                <a:pt x="0" y="2016453"/>
              </a:lnTo>
              <a:lnTo>
                <a:pt x="201645" y="2016453"/>
              </a:lnTo>
            </a:path>
          </a:pathLst>
        </a:custGeom>
        <a:noFill/>
        <a:ln w="20000" cap="flat" cmpd="sng" algn="ctr">
          <a:solidFill>
            <a:schemeClr val="accent1"/>
          </a:solidFill>
          <a:prstDash val="solid"/>
        </a:ln>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accent1">
              <a:shade val="70000"/>
              <a:satMod val="105000"/>
            </a:schemeClr>
          </a:contourClr>
        </a:sp3d>
      </dsp:spPr>
      <dsp:style>
        <a:lnRef idx="3">
          <a:schemeClr val="accent1"/>
        </a:lnRef>
        <a:fillRef idx="0">
          <a:schemeClr val="accent1"/>
        </a:fillRef>
        <a:effectRef idx="2">
          <a:schemeClr val="accent1"/>
        </a:effectRef>
        <a:fontRef idx="minor">
          <a:schemeClr val="tx1"/>
        </a:fontRef>
      </dsp:style>
    </dsp:sp>
    <dsp:sp modelId="{354296C6-402F-4C39-A433-843EDE332732}">
      <dsp:nvSpPr>
        <dsp:cNvPr id="0" name=""/>
        <dsp:cNvSpPr/>
      </dsp:nvSpPr>
      <dsp:spPr>
        <a:xfrm>
          <a:off x="4732047" y="2521470"/>
          <a:ext cx="1613162" cy="1008226"/>
        </a:xfrm>
        <a:prstGeom prst="roundRect">
          <a:avLst>
            <a:gd name="adj" fmla="val 10000"/>
          </a:avLst>
        </a:prstGeom>
        <a:solidFill>
          <a:schemeClr val="lt1">
            <a:alpha val="90000"/>
            <a:hueOff val="0"/>
            <a:satOff val="0"/>
            <a:lumOff val="0"/>
            <a:alphaOff val="0"/>
          </a:schemeClr>
        </a:solidFill>
        <a:ln w="11429" cap="flat" cmpd="sng" algn="ctr">
          <a:solidFill>
            <a:schemeClr val="accent1">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smtClean="0"/>
            <a:t>Athletic Achievement</a:t>
          </a:r>
          <a:endParaRPr lang="en-US" sz="2000" kern="1200" dirty="0"/>
        </a:p>
      </dsp:txBody>
      <dsp:txXfrm>
        <a:off x="4761577" y="2551000"/>
        <a:ext cx="1554102" cy="94916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A33BF818-7AA5-48A9-AE76-D5255B1A2CCF}" type="datetimeFigureOut">
              <a:rPr lang="en-US" smtClean="0"/>
              <a:pPr/>
              <a:t>9/29/2016</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FE920D0D-8B4D-4DE3-AECF-8AB48586FE5A}" type="slidenum">
              <a:rPr lang="en-US" smtClean="0"/>
              <a:pPr/>
              <a:t>‹#›</a:t>
            </a:fld>
            <a:endParaRPr lang="en-US"/>
          </a:p>
        </p:txBody>
      </p:sp>
    </p:spTree>
    <p:extLst>
      <p:ext uri="{BB962C8B-B14F-4D97-AF65-F5344CB8AC3E}">
        <p14:creationId xmlns:p14="http://schemas.microsoft.com/office/powerpoint/2010/main" val="1629069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3065A2D5-B9A2-4D38-B61D-E7E7D920ECF5}" type="datetimeFigureOut">
              <a:rPr lang="en-US" smtClean="0"/>
              <a:pPr/>
              <a:t>9/29/2016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A8EC44A-8975-4A6B-ACDA-E20275B816ED}" type="slidenum">
              <a:rPr lang="en-US" smtClean="0"/>
              <a:pPr/>
              <a:t>‹#›</a:t>
            </a:fld>
            <a:endParaRPr lang="en-US"/>
          </a:p>
        </p:txBody>
      </p:sp>
    </p:spTree>
    <p:extLst>
      <p:ext uri="{BB962C8B-B14F-4D97-AF65-F5344CB8AC3E}">
        <p14:creationId xmlns:p14="http://schemas.microsoft.com/office/powerpoint/2010/main" val="3599938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D736928-39E3-472C-83E1-E106EE8D17DF}" type="datetimeFigureOut">
              <a:rPr lang="en-US" smtClean="0"/>
              <a:pPr/>
              <a:t>9/29/2016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DDC8B-7560-4DD7-AB10-8A21237D64D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DC8B-7560-4DD7-AB10-8A21237D64D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ADDDC8B-7560-4DD7-AB10-8A21237D64D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2383234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494661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875579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2884479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085087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3313923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42901591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34456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ADDDC8B-7560-4DD7-AB10-8A21237D64D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38239083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324949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1B26-9F11-42E3-BFE9-355ED2CF399D}" type="datetimeFigureOut">
              <a:rPr lang="en-US" smtClean="0"/>
              <a:t>9/29/2016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A89A65-DF28-4CF4-B227-2E1357002DBE}" type="slidenum">
              <a:rPr lang="en-US" smtClean="0"/>
              <a:t>‹#›</a:t>
            </a:fld>
            <a:endParaRPr lang="en-US" dirty="0"/>
          </a:p>
        </p:txBody>
      </p:sp>
    </p:spTree>
    <p:extLst>
      <p:ext uri="{BB962C8B-B14F-4D97-AF65-F5344CB8AC3E}">
        <p14:creationId xmlns:p14="http://schemas.microsoft.com/office/powerpoint/2010/main" val="170474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6D736928-39E3-472C-83E1-E106EE8D17DF}" type="datetimeFigureOut">
              <a:rPr lang="en-US" smtClean="0"/>
              <a:pPr/>
              <a:t>9/29/2016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ADDDC8B-7560-4DD7-AB10-8A21237D64D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D736928-39E3-472C-83E1-E106EE8D17DF}" type="datetimeFigureOut">
              <a:rPr lang="en-US" smtClean="0"/>
              <a:pPr/>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DC8B-7560-4DD7-AB10-8A21237D64D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D736928-39E3-472C-83E1-E106EE8D17DF}" type="datetimeFigureOut">
              <a:rPr lang="en-US" smtClean="0"/>
              <a:pPr/>
              <a:t>9/29/2016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ADDDC8B-7560-4DD7-AB10-8A21237D64D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736928-39E3-472C-83E1-E106EE8D17DF}" type="datetimeFigureOut">
              <a:rPr lang="en-US" smtClean="0"/>
              <a:pPr/>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ADDDC8B-7560-4DD7-AB10-8A21237D64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6D736928-39E3-472C-83E1-E106EE8D17DF}" type="datetimeFigureOut">
              <a:rPr lang="en-US" smtClean="0"/>
              <a:pPr/>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ADDDC8B-7560-4DD7-AB10-8A21237D64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ADDDC8B-7560-4DD7-AB10-8A21237D64D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D736928-39E3-472C-83E1-E106EE8D17DF}" type="datetimeFigureOut">
              <a:rPr lang="en-US" smtClean="0"/>
              <a:pPr/>
              <a:t>9/29/2016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ADDDC8B-7560-4DD7-AB10-8A21237D64D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6D736928-39E3-472C-83E1-E106EE8D17DF}" type="datetimeFigureOut">
              <a:rPr lang="en-US" smtClean="0"/>
              <a:pPr/>
              <a:t>9/29/2016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6D736928-39E3-472C-83E1-E106EE8D17DF}" type="datetimeFigureOut">
              <a:rPr lang="en-US" smtClean="0"/>
              <a:pPr/>
              <a:t>9/29/2016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ADDDC8B-7560-4DD7-AB10-8A21237D64D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91B26-9F11-42E3-BFE9-355ED2CF399D}" type="datetimeFigureOut">
              <a:rPr lang="en-US" smtClean="0"/>
              <a:t>9/29/2016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A89A65-DF28-4CF4-B227-2E1357002DBE}" type="slidenum">
              <a:rPr lang="en-US" smtClean="0"/>
              <a:t>‹#›</a:t>
            </a:fld>
            <a:endParaRPr lang="en-US" dirty="0"/>
          </a:p>
        </p:txBody>
      </p:sp>
    </p:spTree>
    <p:extLst>
      <p:ext uri="{BB962C8B-B14F-4D97-AF65-F5344CB8AC3E}">
        <p14:creationId xmlns:p14="http://schemas.microsoft.com/office/powerpoint/2010/main" val="17950779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ollegeboard.org/"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3.xml"/><Relationship Id="rId13" Type="http://schemas.openxmlformats.org/officeDocument/2006/relationships/diagramLayout" Target="../diagrams/layout4.xml"/><Relationship Id="rId3" Type="http://schemas.openxmlformats.org/officeDocument/2006/relationships/diagramLayout" Target="../diagrams/layout2.xml"/><Relationship Id="rId7" Type="http://schemas.openxmlformats.org/officeDocument/2006/relationships/diagramData" Target="../diagrams/data3.xml"/><Relationship Id="rId12" Type="http://schemas.openxmlformats.org/officeDocument/2006/relationships/diagramData" Target="../diagrams/data4.xml"/><Relationship Id="rId2" Type="http://schemas.openxmlformats.org/officeDocument/2006/relationships/diagramData" Target="../diagrams/data2.xml"/><Relationship Id="rId16" Type="http://schemas.microsoft.com/office/2007/relationships/diagramDrawing" Target="../diagrams/drawing4.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5" Type="http://schemas.openxmlformats.org/officeDocument/2006/relationships/diagramColors" Target="../diagrams/colors4.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 Id="rId1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www.finaid.org/calculators/loanpayments.phtml" TargetMode="External"/><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organscholarships@gmail.com"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schoolsoup.com/" TargetMode="External"/><Relationship Id="rId2" Type="http://schemas.openxmlformats.org/officeDocument/2006/relationships/hyperlink" Target="http://www.fastweb.com/" TargetMode="External"/><Relationship Id="rId1" Type="http://schemas.openxmlformats.org/officeDocument/2006/relationships/slideLayout" Target="../slideLayouts/slideLayout4.xml"/><Relationship Id="rId6" Type="http://schemas.openxmlformats.org/officeDocument/2006/relationships/hyperlink" Target="http://www.tuitionfundingsources.com/" TargetMode="External"/><Relationship Id="rId5" Type="http://schemas.openxmlformats.org/officeDocument/2006/relationships/hyperlink" Target="http://www.scholarshipamerica.org/" TargetMode="External"/><Relationship Id="rId4" Type="http://schemas.openxmlformats.org/officeDocument/2006/relationships/hyperlink" Target="http://www.admissionhook.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tudentloans.gov/" TargetMode="External"/><Relationship Id="rId2" Type="http://schemas.openxmlformats.org/officeDocument/2006/relationships/hyperlink" Target="http://www.irs.gov/transcript" TargetMode="External"/><Relationship Id="rId1" Type="http://schemas.openxmlformats.org/officeDocument/2006/relationships/slideLayout" Target="../slideLayouts/slideLayout2.xml"/><Relationship Id="rId6" Type="http://schemas.openxmlformats.org/officeDocument/2006/relationships/hyperlink" Target="http://www.ctohe.org/" TargetMode="External"/><Relationship Id="rId5" Type="http://schemas.openxmlformats.org/officeDocument/2006/relationships/hyperlink" Target="http://www.studentaid.ed.gov/" TargetMode="External"/><Relationship Id="rId4" Type="http://schemas.openxmlformats.org/officeDocument/2006/relationships/hyperlink" Target="http://www.nasfaa.org/"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hyperlink" Target="http://www.studentaid.ed.gov/"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bankrate.com/" TargetMode="External"/><Relationship Id="rId2" Type="http://schemas.openxmlformats.org/officeDocument/2006/relationships/hyperlink" Target="http://www.finaid.org/" TargetMode="External"/><Relationship Id="rId1" Type="http://schemas.openxmlformats.org/officeDocument/2006/relationships/slideLayout" Target="../slideLayouts/slideLayout13.xml"/><Relationship Id="rId4" Type="http://schemas.openxmlformats.org/officeDocument/2006/relationships/hyperlink" Target="http://www.handsonbanking.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http://www.fairfieldscholarshipfoundation.or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llegeboard.org/" TargetMode="External"/><Relationship Id="rId2" Type="http://schemas.openxmlformats.org/officeDocument/2006/relationships/hyperlink" Target="http://www.fafsa.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hyperlink" Target="http://www.fsaid.ed.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fafsa.gov/"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200400"/>
            <a:ext cx="7696200" cy="1752600"/>
          </a:xfrm>
        </p:spPr>
        <p:txBody>
          <a:bodyPr/>
          <a:lstStyle/>
          <a:p>
            <a:r>
              <a:rPr lang="en-US" dirty="0" smtClean="0">
                <a:solidFill>
                  <a:schemeClr val="accent5"/>
                </a:solidFill>
              </a:rPr>
              <a:t>Morgan a. Kelly</a:t>
            </a:r>
          </a:p>
          <a:p>
            <a:r>
              <a:rPr lang="en-US" sz="1800" dirty="0">
                <a:solidFill>
                  <a:schemeClr val="tx1"/>
                </a:solidFill>
              </a:rPr>
              <a:t>Director, Student financial assistance</a:t>
            </a:r>
          </a:p>
          <a:p>
            <a:r>
              <a:rPr lang="en-US" sz="1800" dirty="0">
                <a:solidFill>
                  <a:schemeClr val="tx1"/>
                </a:solidFill>
              </a:rPr>
              <a:t>Sacred Heart University</a:t>
            </a:r>
          </a:p>
        </p:txBody>
      </p:sp>
      <p:sp>
        <p:nvSpPr>
          <p:cNvPr id="2" name="Title 1"/>
          <p:cNvSpPr>
            <a:spLocks noGrp="1"/>
          </p:cNvSpPr>
          <p:nvPr>
            <p:ph type="ctrTitle"/>
          </p:nvPr>
        </p:nvSpPr>
        <p:spPr/>
        <p:txBody>
          <a:bodyPr/>
          <a:lstStyle/>
          <a:p>
            <a:r>
              <a:rPr lang="en-US" dirty="0" smtClean="0">
                <a:solidFill>
                  <a:schemeClr val="bg2">
                    <a:lumMod val="10000"/>
                  </a:schemeClr>
                </a:solidFill>
              </a:rPr>
              <a:t>College Financial Aid Night</a:t>
            </a:r>
            <a:endParaRPr lang="en-US"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pPr algn="ctr"/>
            <a:r>
              <a:rPr lang="en-US" dirty="0" smtClean="0"/>
              <a:t>CSS Profile Basics</a:t>
            </a:r>
            <a:endParaRPr lang="en-US" dirty="0"/>
          </a:p>
        </p:txBody>
      </p:sp>
      <p:sp>
        <p:nvSpPr>
          <p:cNvPr id="5" name="Text Placeholder 4"/>
          <p:cNvSpPr>
            <a:spLocks noGrp="1"/>
          </p:cNvSpPr>
          <p:nvPr>
            <p:ph type="body" sz="half" idx="3"/>
          </p:nvPr>
        </p:nvSpPr>
        <p:spPr/>
        <p:txBody>
          <a:bodyPr/>
          <a:lstStyle/>
          <a:p>
            <a:pPr algn="r"/>
            <a:r>
              <a:rPr lang="en-US" dirty="0" smtClean="0"/>
              <a:t>Information Requested</a:t>
            </a:r>
            <a:endParaRPr lang="en-US" dirty="0"/>
          </a:p>
        </p:txBody>
      </p:sp>
      <p:sp>
        <p:nvSpPr>
          <p:cNvPr id="3" name="Content Placeholder 2"/>
          <p:cNvSpPr>
            <a:spLocks noGrp="1"/>
          </p:cNvSpPr>
          <p:nvPr>
            <p:ph sz="quarter" idx="2"/>
          </p:nvPr>
        </p:nvSpPr>
        <p:spPr>
          <a:xfrm>
            <a:off x="301752" y="2362200"/>
            <a:ext cx="4041648" cy="4038600"/>
          </a:xfrm>
        </p:spPr>
        <p:txBody>
          <a:bodyPr>
            <a:normAutofit fontScale="62500" lnSpcReduction="20000"/>
          </a:bodyPr>
          <a:lstStyle/>
          <a:p>
            <a:r>
              <a:rPr lang="en-US" sz="2600" dirty="0">
                <a:hlinkClick r:id="rId2"/>
              </a:rPr>
              <a:t>css.collegeboard.org</a:t>
            </a:r>
            <a:r>
              <a:rPr lang="en-US" sz="2600" dirty="0"/>
              <a:t> </a:t>
            </a:r>
          </a:p>
          <a:p>
            <a:pPr lvl="1"/>
            <a:r>
              <a:rPr lang="en-US" sz="2300" dirty="0" smtClean="0">
                <a:solidFill>
                  <a:schemeClr val="accent5"/>
                </a:solidFill>
              </a:rPr>
              <a:t>Overview of application</a:t>
            </a:r>
          </a:p>
          <a:p>
            <a:pPr lvl="1"/>
            <a:r>
              <a:rPr lang="en-US" sz="2300" dirty="0" smtClean="0">
                <a:solidFill>
                  <a:schemeClr val="accent5"/>
                </a:solidFill>
              </a:rPr>
              <a:t>Link to start your CSS Profile</a:t>
            </a:r>
          </a:p>
          <a:p>
            <a:endParaRPr lang="en-US" sz="2300" dirty="0" smtClean="0"/>
          </a:p>
          <a:p>
            <a:r>
              <a:rPr lang="en-US" sz="2600" dirty="0" smtClean="0"/>
              <a:t>Available 10/1/16</a:t>
            </a:r>
          </a:p>
          <a:p>
            <a:endParaRPr lang="en-US" sz="2600" dirty="0" smtClean="0"/>
          </a:p>
          <a:p>
            <a:r>
              <a:rPr lang="en-US" sz="2600" dirty="0" smtClean="0"/>
              <a:t>Used to determine eligibility for institution specific funding</a:t>
            </a:r>
          </a:p>
          <a:p>
            <a:endParaRPr lang="en-US" sz="2600" dirty="0"/>
          </a:p>
          <a:p>
            <a:r>
              <a:rPr lang="en-US" sz="2600" dirty="0" smtClean="0"/>
              <a:t>May not be required each year, depends on institution</a:t>
            </a:r>
            <a:endParaRPr lang="en-US" sz="2600" dirty="0"/>
          </a:p>
          <a:p>
            <a:pPr lvl="1"/>
            <a:endParaRPr lang="en-US" sz="2600" dirty="0"/>
          </a:p>
          <a:p>
            <a:r>
              <a:rPr lang="en-US" sz="2600" dirty="0"/>
              <a:t>1 </a:t>
            </a:r>
            <a:r>
              <a:rPr lang="en-US" sz="2600" dirty="0" smtClean="0"/>
              <a:t>CSS Profile </a:t>
            </a:r>
            <a:r>
              <a:rPr lang="en-US" sz="2600" dirty="0"/>
              <a:t>per student, not per </a:t>
            </a:r>
            <a:r>
              <a:rPr lang="en-US" sz="2600" dirty="0" smtClean="0"/>
              <a:t>family</a:t>
            </a:r>
          </a:p>
          <a:p>
            <a:endParaRPr lang="en-US" sz="2600" dirty="0" smtClean="0"/>
          </a:p>
          <a:p>
            <a:r>
              <a:rPr lang="en-US" sz="2600" dirty="0" smtClean="0"/>
              <a:t>$25 to complete one CSS Profile, $16 each additional application</a:t>
            </a:r>
            <a:endParaRPr lang="en-US" sz="2600" dirty="0"/>
          </a:p>
          <a:p>
            <a:pPr>
              <a:buNone/>
            </a:pPr>
            <a:endParaRPr lang="en-US" dirty="0" smtClean="0"/>
          </a:p>
        </p:txBody>
      </p:sp>
      <p:sp>
        <p:nvSpPr>
          <p:cNvPr id="2" name="Title 1"/>
          <p:cNvSpPr>
            <a:spLocks noGrp="1"/>
          </p:cNvSpPr>
          <p:nvPr>
            <p:ph type="title"/>
          </p:nvPr>
        </p:nvSpPr>
        <p:spPr/>
        <p:txBody>
          <a:bodyPr/>
          <a:lstStyle/>
          <a:p>
            <a:r>
              <a:rPr lang="en-US" dirty="0" smtClean="0">
                <a:solidFill>
                  <a:schemeClr val="bg2">
                    <a:lumMod val="10000"/>
                  </a:schemeClr>
                </a:solidFill>
              </a:rPr>
              <a:t>CSS Profile Application</a:t>
            </a:r>
            <a:endParaRPr lang="en-US" dirty="0">
              <a:solidFill>
                <a:schemeClr val="bg2">
                  <a:lumMod val="10000"/>
                </a:schemeClr>
              </a:solidFill>
            </a:endParaRPr>
          </a:p>
        </p:txBody>
      </p:sp>
      <p:sp>
        <p:nvSpPr>
          <p:cNvPr id="6" name="Content Placeholder 5"/>
          <p:cNvSpPr>
            <a:spLocks noGrp="1"/>
          </p:cNvSpPr>
          <p:nvPr>
            <p:ph sz="quarter" idx="4"/>
          </p:nvPr>
        </p:nvSpPr>
        <p:spPr>
          <a:xfrm>
            <a:off x="4800600" y="2362200"/>
            <a:ext cx="4038600" cy="3931375"/>
          </a:xfrm>
        </p:spPr>
        <p:txBody>
          <a:bodyPr>
            <a:normAutofit fontScale="70000" lnSpcReduction="20000"/>
          </a:bodyPr>
          <a:lstStyle/>
          <a:p>
            <a:r>
              <a:rPr lang="en-US" sz="2900" dirty="0"/>
              <a:t>Parent &amp; Student 2015 tax information</a:t>
            </a:r>
          </a:p>
          <a:p>
            <a:pPr lvl="1"/>
            <a:r>
              <a:rPr lang="en-US" sz="2600" dirty="0" smtClean="0">
                <a:solidFill>
                  <a:schemeClr val="accent5"/>
                </a:solidFill>
              </a:rPr>
              <a:t>Enter information manually</a:t>
            </a:r>
            <a:endParaRPr lang="en-US" sz="2600" dirty="0">
              <a:solidFill>
                <a:schemeClr val="accent5"/>
              </a:solidFill>
            </a:endParaRPr>
          </a:p>
          <a:p>
            <a:pPr lvl="1"/>
            <a:r>
              <a:rPr lang="en-US" sz="2600" dirty="0">
                <a:solidFill>
                  <a:schemeClr val="accent5"/>
                </a:solidFill>
              </a:rPr>
              <a:t>If divorced/separated, use custodial parent </a:t>
            </a:r>
            <a:r>
              <a:rPr lang="en-US" sz="2600" dirty="0" smtClean="0">
                <a:solidFill>
                  <a:schemeClr val="accent5"/>
                </a:solidFill>
              </a:rPr>
              <a:t>information</a:t>
            </a:r>
          </a:p>
          <a:p>
            <a:pPr lvl="2"/>
            <a:r>
              <a:rPr lang="en-US" sz="2300" dirty="0"/>
              <a:t>Some schools may require Non-Custodial Profile </a:t>
            </a:r>
            <a:r>
              <a:rPr lang="en-US" sz="2300" dirty="0" smtClean="0"/>
              <a:t>Form</a:t>
            </a:r>
          </a:p>
          <a:p>
            <a:pPr marL="594360" lvl="2" indent="0">
              <a:buNone/>
            </a:pPr>
            <a:endParaRPr lang="en-US" sz="1700" dirty="0"/>
          </a:p>
          <a:p>
            <a:r>
              <a:rPr lang="en-US" sz="2900" dirty="0" smtClean="0"/>
              <a:t>Will ask for </a:t>
            </a:r>
            <a:r>
              <a:rPr lang="en-US" sz="2900" dirty="0"/>
              <a:t>other financial information including assets, medical debt &amp; expenses</a:t>
            </a:r>
          </a:p>
          <a:p>
            <a:endParaRPr lang="en-US" sz="2800" dirty="0"/>
          </a:p>
          <a:p>
            <a:r>
              <a:rPr lang="en-US" sz="2900" dirty="0"/>
              <a:t>Will take into account more than 1 student in college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000"/>
                                        <p:tgtEl>
                                          <p:spTgt spid="3">
                                            <p:txEl>
                                              <p:pRg st="6" end="6"/>
                                            </p:txEl>
                                          </p:spTgt>
                                        </p:tgtEl>
                                      </p:cBhvr>
                                    </p:animEffect>
                                    <p:anim calcmode="lin" valueType="num">
                                      <p:cBhvr>
                                        <p:cTn id="3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1000"/>
                                        <p:tgtEl>
                                          <p:spTgt spid="3">
                                            <p:txEl>
                                              <p:pRg st="12" end="12"/>
                                            </p:txEl>
                                          </p:spTgt>
                                        </p:tgtEl>
                                      </p:cBhvr>
                                    </p:animEffect>
                                    <p:anim calcmode="lin" valueType="num">
                                      <p:cBhvr>
                                        <p:cTn id="4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5">
                                            <p:txEl>
                                              <p:pRg st="0" end="0"/>
                                            </p:txEl>
                                          </p:spTgt>
                                        </p:tgtEl>
                                        <p:attrNameLst>
                                          <p:attrName>style.visibility</p:attrName>
                                        </p:attrNameLst>
                                      </p:cBhvr>
                                      <p:to>
                                        <p:strVal val="visible"/>
                                      </p:to>
                                    </p:set>
                                    <p:animEffect transition="in" filter="fade">
                                      <p:cBhvr>
                                        <p:cTn id="54" dur="1000"/>
                                        <p:tgtEl>
                                          <p:spTgt spid="5">
                                            <p:txEl>
                                              <p:pRg st="0" end="0"/>
                                            </p:txEl>
                                          </p:spTgt>
                                        </p:tgtEl>
                                      </p:cBhvr>
                                    </p:animEffect>
                                    <p:anim calcmode="lin" valueType="num">
                                      <p:cBhvr>
                                        <p:cTn id="5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56" dur="1000" fill="hold"/>
                                        <p:tgtEl>
                                          <p:spTgt spid="5">
                                            <p:txEl>
                                              <p:pRg st="0" end="0"/>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6">
                                            <p:txEl>
                                              <p:pRg st="0" end="0"/>
                                            </p:txEl>
                                          </p:spTgt>
                                        </p:tgtEl>
                                        <p:attrNameLst>
                                          <p:attrName>style.visibility</p:attrName>
                                        </p:attrNameLst>
                                      </p:cBhvr>
                                      <p:to>
                                        <p:strVal val="visible"/>
                                      </p:to>
                                    </p:set>
                                    <p:animEffect transition="in" filter="fade">
                                      <p:cBhvr>
                                        <p:cTn id="59" dur="1000"/>
                                        <p:tgtEl>
                                          <p:spTgt spid="6">
                                            <p:txEl>
                                              <p:pRg st="0" end="0"/>
                                            </p:txEl>
                                          </p:spTgt>
                                        </p:tgtEl>
                                      </p:cBhvr>
                                    </p:animEffect>
                                    <p:anim calcmode="lin" valueType="num">
                                      <p:cBhvr>
                                        <p:cTn id="6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6">
                                            <p:txEl>
                                              <p:pRg st="1" end="1"/>
                                            </p:txEl>
                                          </p:spTgt>
                                        </p:tgtEl>
                                        <p:attrNameLst>
                                          <p:attrName>style.visibility</p:attrName>
                                        </p:attrNameLst>
                                      </p:cBhvr>
                                      <p:to>
                                        <p:strVal val="visible"/>
                                      </p:to>
                                    </p:set>
                                    <p:animEffect transition="in" filter="fade">
                                      <p:cBhvr>
                                        <p:cTn id="64" dur="1000"/>
                                        <p:tgtEl>
                                          <p:spTgt spid="6">
                                            <p:txEl>
                                              <p:pRg st="1" end="1"/>
                                            </p:txEl>
                                          </p:spTgt>
                                        </p:tgtEl>
                                      </p:cBhvr>
                                    </p:animEffect>
                                    <p:anim calcmode="lin" valueType="num">
                                      <p:cBhvr>
                                        <p:cTn id="65"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6">
                                            <p:txEl>
                                              <p:pRg st="1" end="1"/>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6">
                                            <p:txEl>
                                              <p:pRg st="2" end="2"/>
                                            </p:txEl>
                                          </p:spTgt>
                                        </p:tgtEl>
                                        <p:attrNameLst>
                                          <p:attrName>style.visibility</p:attrName>
                                        </p:attrNameLst>
                                      </p:cBhvr>
                                      <p:to>
                                        <p:strVal val="visible"/>
                                      </p:to>
                                    </p:set>
                                    <p:animEffect transition="in" filter="fade">
                                      <p:cBhvr>
                                        <p:cTn id="69" dur="1000"/>
                                        <p:tgtEl>
                                          <p:spTgt spid="6">
                                            <p:txEl>
                                              <p:pRg st="2" end="2"/>
                                            </p:txEl>
                                          </p:spTgt>
                                        </p:tgtEl>
                                      </p:cBhvr>
                                    </p:animEffect>
                                    <p:anim calcmode="lin" valueType="num">
                                      <p:cBhvr>
                                        <p:cTn id="7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7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6">
                                            <p:txEl>
                                              <p:pRg st="3" end="3"/>
                                            </p:txEl>
                                          </p:spTgt>
                                        </p:tgtEl>
                                        <p:attrNameLst>
                                          <p:attrName>style.visibility</p:attrName>
                                        </p:attrNameLst>
                                      </p:cBhvr>
                                      <p:to>
                                        <p:strVal val="visible"/>
                                      </p:to>
                                    </p:set>
                                    <p:animEffect transition="in" filter="fade">
                                      <p:cBhvr>
                                        <p:cTn id="74" dur="1000"/>
                                        <p:tgtEl>
                                          <p:spTgt spid="6">
                                            <p:txEl>
                                              <p:pRg st="3" end="3"/>
                                            </p:txEl>
                                          </p:spTgt>
                                        </p:tgtEl>
                                      </p:cBhvr>
                                    </p:animEffect>
                                    <p:anim calcmode="lin" valueType="num">
                                      <p:cBhvr>
                                        <p:cTn id="7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7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6">
                                            <p:txEl>
                                              <p:pRg st="5" end="5"/>
                                            </p:txEl>
                                          </p:spTgt>
                                        </p:tgtEl>
                                        <p:attrNameLst>
                                          <p:attrName>style.visibility</p:attrName>
                                        </p:attrNameLst>
                                      </p:cBhvr>
                                      <p:to>
                                        <p:strVal val="visible"/>
                                      </p:to>
                                    </p:set>
                                    <p:animEffect transition="in" filter="fade">
                                      <p:cBhvr>
                                        <p:cTn id="79" dur="1000"/>
                                        <p:tgtEl>
                                          <p:spTgt spid="6">
                                            <p:txEl>
                                              <p:pRg st="5" end="5"/>
                                            </p:txEl>
                                          </p:spTgt>
                                        </p:tgtEl>
                                      </p:cBhvr>
                                    </p:animEffect>
                                    <p:anim calcmode="lin" valueType="num">
                                      <p:cBhvr>
                                        <p:cTn id="80"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6">
                                            <p:txEl>
                                              <p:pRg st="5" end="5"/>
                                            </p:txEl>
                                          </p:spTgt>
                                        </p:tgtEl>
                                        <p:attrNameLst>
                                          <p:attrName>ppt_y</p:attrName>
                                        </p:attrNameLst>
                                      </p:cBhvr>
                                      <p:tavLst>
                                        <p:tav tm="0">
                                          <p:val>
                                            <p:strVal val="#ppt_y+.1"/>
                                          </p:val>
                                        </p:tav>
                                        <p:tav tm="100000">
                                          <p:val>
                                            <p:strVal val="#ppt_y"/>
                                          </p:val>
                                        </p:tav>
                                      </p:tavLst>
                                    </p:anim>
                                  </p:childTnLst>
                                </p:cTn>
                              </p:par>
                              <p:par>
                                <p:cTn id="82" presetID="42" presetClass="entr" presetSubtype="0" fill="hold" grpId="0" nodeType="withEffect">
                                  <p:stCondLst>
                                    <p:cond delay="0"/>
                                  </p:stCondLst>
                                  <p:childTnLst>
                                    <p:set>
                                      <p:cBhvr>
                                        <p:cTn id="83" dur="1" fill="hold">
                                          <p:stCondLst>
                                            <p:cond delay="0"/>
                                          </p:stCondLst>
                                        </p:cTn>
                                        <p:tgtEl>
                                          <p:spTgt spid="6">
                                            <p:txEl>
                                              <p:pRg st="7" end="7"/>
                                            </p:txEl>
                                          </p:spTgt>
                                        </p:tgtEl>
                                        <p:attrNameLst>
                                          <p:attrName>style.visibility</p:attrName>
                                        </p:attrNameLst>
                                      </p:cBhvr>
                                      <p:to>
                                        <p:strVal val="visible"/>
                                      </p:to>
                                    </p:set>
                                    <p:animEffect transition="in" filter="fade">
                                      <p:cBhvr>
                                        <p:cTn id="84" dur="1000"/>
                                        <p:tgtEl>
                                          <p:spTgt spid="6">
                                            <p:txEl>
                                              <p:pRg st="7" end="7"/>
                                            </p:txEl>
                                          </p:spTgt>
                                        </p:tgtEl>
                                      </p:cBhvr>
                                    </p:animEffect>
                                    <p:anim calcmode="lin" valueType="num">
                                      <p:cBhvr>
                                        <p:cTn id="85"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86"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3" grpId="0" uiExpand="1" build="p"/>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Determining Eligibility</a:t>
            </a:r>
            <a:endParaRPr lang="en-US" dirty="0">
              <a:solidFill>
                <a:schemeClr val="bg2">
                  <a:lumMod val="10000"/>
                </a:schemeClr>
              </a:solidFill>
            </a:endParaRPr>
          </a:p>
        </p:txBody>
      </p:sp>
      <p:sp>
        <p:nvSpPr>
          <p:cNvPr id="3" name="Content Placeholder 2"/>
          <p:cNvSpPr>
            <a:spLocks noGrp="1"/>
          </p:cNvSpPr>
          <p:nvPr>
            <p:ph sz="quarter" idx="1"/>
          </p:nvPr>
        </p:nvSpPr>
        <p:spPr>
          <a:effectLst>
            <a:glow rad="228600">
              <a:schemeClr val="accent3">
                <a:satMod val="175000"/>
                <a:alpha val="40000"/>
              </a:schemeClr>
            </a:glow>
          </a:effectLst>
        </p:spPr>
        <p:txBody>
          <a:bodyPr/>
          <a:lstStyle/>
          <a:p>
            <a:pPr>
              <a:buNone/>
            </a:pPr>
            <a:endParaRPr lang="en-US" dirty="0" smtClean="0"/>
          </a:p>
          <a:p>
            <a:endParaRPr lang="en-US" dirty="0"/>
          </a:p>
        </p:txBody>
      </p:sp>
      <p:sp>
        <p:nvSpPr>
          <p:cNvPr id="10" name="Rounded Rectangle 9"/>
          <p:cNvSpPr/>
          <p:nvPr/>
        </p:nvSpPr>
        <p:spPr>
          <a:xfrm>
            <a:off x="2590800" y="2590800"/>
            <a:ext cx="3886200" cy="2133600"/>
          </a:xfrm>
          <a:prstGeom prst="roundRect">
            <a:avLst/>
          </a:prstGeom>
          <a:ln>
            <a:prstDash val="solid"/>
          </a:ln>
          <a:effectLst>
            <a:glow rad="139700">
              <a:schemeClr val="accent3">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Cost of Attendance</a:t>
            </a:r>
          </a:p>
          <a:p>
            <a:pPr algn="ctr">
              <a:buFontTx/>
              <a:buChar char="-"/>
            </a:pPr>
            <a:r>
              <a:rPr lang="en-US" sz="2400" b="1" dirty="0" smtClean="0"/>
              <a:t>           Federal EFC</a:t>
            </a:r>
          </a:p>
          <a:p>
            <a:pPr algn="ctr"/>
            <a:r>
              <a:rPr lang="en-US" sz="2400" b="1" u="sng" dirty="0" smtClean="0"/>
              <a:t>   ____________</a:t>
            </a:r>
          </a:p>
          <a:p>
            <a:pPr algn="ctr"/>
            <a:r>
              <a:rPr lang="en-US" sz="2400" b="1" dirty="0" smtClean="0"/>
              <a:t>      </a:t>
            </a:r>
            <a:r>
              <a:rPr lang="en-US" sz="2400" b="1" dirty="0" smtClean="0">
                <a:solidFill>
                  <a:schemeClr val="bg1"/>
                </a:solidFill>
              </a:rPr>
              <a:t>Financial Need</a:t>
            </a: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The Cost of Attendance</a:t>
            </a:r>
            <a:endParaRPr lang="en-US" dirty="0">
              <a:solidFill>
                <a:schemeClr val="bg2">
                  <a:lumMod val="10000"/>
                </a:schemeClr>
              </a:solidFill>
            </a:endParaRPr>
          </a:p>
        </p:txBody>
      </p:sp>
      <p:sp>
        <p:nvSpPr>
          <p:cNvPr id="3" name="Content Placeholder 2"/>
          <p:cNvSpPr>
            <a:spLocks noGrp="1"/>
          </p:cNvSpPr>
          <p:nvPr>
            <p:ph sz="quarter" idx="1"/>
          </p:nvPr>
        </p:nvSpPr>
        <p:spPr>
          <a:xfrm>
            <a:off x="228600" y="1524000"/>
            <a:ext cx="8503920" cy="4572000"/>
          </a:xfrm>
        </p:spPr>
        <p:txBody>
          <a:bodyPr/>
          <a:lstStyle/>
          <a:p>
            <a:r>
              <a:rPr lang="en-US" dirty="0" smtClean="0"/>
              <a:t>Direct Costs</a:t>
            </a:r>
          </a:p>
          <a:p>
            <a:pPr lvl="1"/>
            <a:r>
              <a:rPr lang="en-US" dirty="0" smtClean="0"/>
              <a:t>Tuition and required fees</a:t>
            </a:r>
          </a:p>
          <a:p>
            <a:pPr lvl="1"/>
            <a:r>
              <a:rPr lang="en-US" dirty="0" smtClean="0"/>
              <a:t>Room and board for resident students</a:t>
            </a:r>
          </a:p>
          <a:p>
            <a:pPr lvl="1">
              <a:buNone/>
            </a:pPr>
            <a:endParaRPr lang="en-US" sz="1000" dirty="0" smtClean="0"/>
          </a:p>
          <a:p>
            <a:r>
              <a:rPr lang="en-US" dirty="0" smtClean="0"/>
              <a:t>Indirect Costs</a:t>
            </a:r>
          </a:p>
          <a:p>
            <a:pPr lvl="1"/>
            <a:r>
              <a:rPr lang="en-US" dirty="0" smtClean="0"/>
              <a:t>Books and supplies</a:t>
            </a:r>
          </a:p>
          <a:p>
            <a:pPr lvl="1"/>
            <a:r>
              <a:rPr lang="en-US" dirty="0" smtClean="0"/>
              <a:t>Transportation to and from campus</a:t>
            </a:r>
          </a:p>
          <a:p>
            <a:pPr lvl="1"/>
            <a:r>
              <a:rPr lang="en-US" dirty="0" smtClean="0"/>
              <a:t>Miscellaneous personal expenses</a:t>
            </a:r>
            <a:endParaRPr lang="en-US" dirty="0"/>
          </a:p>
        </p:txBody>
      </p:sp>
      <p:graphicFrame>
        <p:nvGraphicFramePr>
          <p:cNvPr id="4" name="Diagram 3"/>
          <p:cNvGraphicFramePr/>
          <p:nvPr>
            <p:extLst>
              <p:ext uri="{D42A27DB-BD31-4B8C-83A1-F6EECF244321}">
                <p14:modId xmlns:p14="http://schemas.microsoft.com/office/powerpoint/2010/main" val="3905838854"/>
              </p:ext>
            </p:extLst>
          </p:nvPr>
        </p:nvGraphicFramePr>
        <p:xfrm>
          <a:off x="1447800" y="4876800"/>
          <a:ext cx="6096000" cy="142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4"/>
                                        </p:tgtEl>
                                        <p:attrNameLst>
                                          <p:attrName>style.visibility</p:attrName>
                                        </p:attrNameLst>
                                      </p:cBhvr>
                                      <p:to>
                                        <p:strVal val="visible"/>
                                      </p:to>
                                    </p:set>
                                    <p:animEffect transition="in" filter="fade">
                                      <p:cBhvr>
                                        <p:cTn id="46" dur="1000"/>
                                        <p:tgtEl>
                                          <p:spTgt spid="4"/>
                                        </p:tgtEl>
                                      </p:cBhvr>
                                    </p:animEffect>
                                    <p:anim calcmode="lin" valueType="num">
                                      <p:cBhvr>
                                        <p:cTn id="47" dur="1000" fill="hold"/>
                                        <p:tgtEl>
                                          <p:spTgt spid="4"/>
                                        </p:tgtEl>
                                        <p:attrNameLst>
                                          <p:attrName>ppt_x</p:attrName>
                                        </p:attrNameLst>
                                      </p:cBhvr>
                                      <p:tavLst>
                                        <p:tav tm="0">
                                          <p:val>
                                            <p:strVal val="#ppt_x"/>
                                          </p:val>
                                        </p:tav>
                                        <p:tav tm="100000">
                                          <p:val>
                                            <p:strVal val="#ppt_x"/>
                                          </p:val>
                                        </p:tav>
                                      </p:tavLst>
                                    </p:anim>
                                    <p:anim calcmode="lin" valueType="num">
                                      <p:cBhvr>
                                        <p:cTn id="4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613648" cy="758952"/>
          </a:xfrm>
        </p:spPr>
        <p:txBody>
          <a:bodyPr>
            <a:normAutofit/>
          </a:bodyPr>
          <a:lstStyle/>
          <a:p>
            <a:r>
              <a:rPr lang="en-US" dirty="0" smtClean="0">
                <a:solidFill>
                  <a:schemeClr val="bg2">
                    <a:lumMod val="10000"/>
                  </a:schemeClr>
                </a:solidFill>
              </a:rPr>
              <a:t>Expected Family Contribution </a:t>
            </a:r>
            <a:r>
              <a:rPr lang="en-US" dirty="0">
                <a:solidFill>
                  <a:schemeClr val="bg2">
                    <a:lumMod val="10000"/>
                  </a:schemeClr>
                </a:solidFill>
              </a:rPr>
              <a:t>(</a:t>
            </a:r>
            <a:r>
              <a:rPr lang="en-US" dirty="0" smtClean="0">
                <a:solidFill>
                  <a:schemeClr val="bg2">
                    <a:lumMod val="10000"/>
                  </a:schemeClr>
                </a:solidFill>
              </a:rPr>
              <a:t>EFC)</a:t>
            </a:r>
            <a:endParaRPr lang="en-US" dirty="0">
              <a:solidFill>
                <a:schemeClr val="bg2">
                  <a:lumMod val="10000"/>
                </a:schemeClr>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The EFC </a:t>
            </a:r>
            <a:r>
              <a:rPr lang="en-US" dirty="0"/>
              <a:t>is calculated according to a formula established by </a:t>
            </a:r>
            <a:r>
              <a:rPr lang="en-US" dirty="0" smtClean="0"/>
              <a:t>law</a:t>
            </a:r>
          </a:p>
          <a:p>
            <a:pPr lvl="1"/>
            <a:r>
              <a:rPr lang="en-US" dirty="0" smtClean="0">
                <a:solidFill>
                  <a:schemeClr val="accent5"/>
                </a:solidFill>
              </a:rPr>
              <a:t>The formula considers financial information reported on a student’s FAFSA, along with family </a:t>
            </a:r>
            <a:r>
              <a:rPr lang="en-US" dirty="0">
                <a:solidFill>
                  <a:schemeClr val="accent5"/>
                </a:solidFill>
              </a:rPr>
              <a:t>size and the number of family members who will attend college </a:t>
            </a:r>
            <a:r>
              <a:rPr lang="en-US" dirty="0" smtClean="0">
                <a:solidFill>
                  <a:schemeClr val="accent5"/>
                </a:solidFill>
              </a:rPr>
              <a:t>during </a:t>
            </a:r>
            <a:r>
              <a:rPr lang="en-US" dirty="0">
                <a:solidFill>
                  <a:schemeClr val="accent5"/>
                </a:solidFill>
              </a:rPr>
              <a:t>the year</a:t>
            </a:r>
            <a:r>
              <a:rPr lang="en-US" dirty="0" smtClean="0">
                <a:solidFill>
                  <a:schemeClr val="accent5"/>
                </a:solidFill>
              </a:rPr>
              <a:t>.</a:t>
            </a:r>
            <a:endParaRPr lang="en-US" dirty="0" smtClean="0"/>
          </a:p>
          <a:p>
            <a:pPr lvl="1"/>
            <a:r>
              <a:rPr lang="en-US" dirty="0" smtClean="0">
                <a:solidFill>
                  <a:schemeClr val="accent5"/>
                </a:solidFill>
              </a:rPr>
              <a:t>Subject to federal verification</a:t>
            </a:r>
          </a:p>
          <a:p>
            <a:pPr marL="274320" lvl="1" indent="0">
              <a:buNone/>
            </a:pPr>
            <a:endParaRPr lang="en-US" dirty="0" smtClean="0">
              <a:solidFill>
                <a:schemeClr val="accent5"/>
              </a:solidFill>
            </a:endParaRPr>
          </a:p>
          <a:p>
            <a:r>
              <a:rPr lang="en-US" dirty="0" smtClean="0"/>
              <a:t>Used to calculate </a:t>
            </a:r>
            <a:r>
              <a:rPr lang="en-US" dirty="0"/>
              <a:t>the amount of federal financial aid a student is eligible to receive</a:t>
            </a:r>
          </a:p>
          <a:p>
            <a:endParaRPr lang="en-US" dirty="0" smtClean="0"/>
          </a:p>
          <a:p>
            <a:r>
              <a:rPr lang="en-US" b="1" dirty="0" smtClean="0"/>
              <a:t>The EFC is not a guarantee of the dollar amount a student will pay to attend college</a:t>
            </a:r>
          </a:p>
          <a:p>
            <a:pPr lvl="1"/>
            <a:r>
              <a:rPr lang="en-US" dirty="0" smtClean="0">
                <a:solidFill>
                  <a:schemeClr val="accent5"/>
                </a:solidFill>
              </a:rPr>
              <a:t>Net Cost of each college is subject to Federal, State &amp; individual school funding</a:t>
            </a:r>
            <a:endParaRPr lang="en-US"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bg2">
                    <a:lumMod val="10000"/>
                  </a:schemeClr>
                </a:solidFill>
              </a:rPr>
              <a:t>Eligibility for Financial Aid</a:t>
            </a:r>
            <a:endParaRPr lang="en-US" dirty="0">
              <a:solidFill>
                <a:schemeClr val="bg2">
                  <a:lumMod val="10000"/>
                </a:schemeClr>
              </a:solidFill>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884584490"/>
              </p:ext>
            </p:extLst>
          </p:nvPr>
        </p:nvGraphicFramePr>
        <p:xfrm>
          <a:off x="304800" y="1524000"/>
          <a:ext cx="4038600" cy="4681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ontent Placeholder 7"/>
          <p:cNvSpPr>
            <a:spLocks noGrp="1"/>
          </p:cNvSpPr>
          <p:nvPr>
            <p:ph sz="half" idx="2"/>
          </p:nvPr>
        </p:nvSpPr>
        <p:spPr>
          <a:xfrm>
            <a:off x="4648200" y="1371600"/>
            <a:ext cx="4343400" cy="4953000"/>
          </a:xfrm>
        </p:spPr>
        <p:txBody>
          <a:bodyPr/>
          <a:lstStyle/>
          <a:p>
            <a:pPr>
              <a:buNone/>
            </a:pPr>
            <a:r>
              <a:rPr lang="en-US" u="sng" dirty="0" smtClean="0"/>
              <a:t>4 Year Private</a:t>
            </a:r>
            <a:r>
              <a:rPr lang="en-US" dirty="0" smtClean="0"/>
              <a:t>  </a:t>
            </a:r>
            <a:r>
              <a:rPr lang="en-US" u="sng" dirty="0" smtClean="0"/>
              <a:t>4 Year Public</a:t>
            </a:r>
          </a:p>
        </p:txBody>
      </p:sp>
      <p:graphicFrame>
        <p:nvGraphicFramePr>
          <p:cNvPr id="9" name="Diagram 8"/>
          <p:cNvGraphicFramePr/>
          <p:nvPr>
            <p:extLst>
              <p:ext uri="{D42A27DB-BD31-4B8C-83A1-F6EECF244321}">
                <p14:modId xmlns:p14="http://schemas.microsoft.com/office/powerpoint/2010/main" val="1416819022"/>
              </p:ext>
            </p:extLst>
          </p:nvPr>
        </p:nvGraphicFramePr>
        <p:xfrm>
          <a:off x="4724400" y="1905000"/>
          <a:ext cx="1905000" cy="4368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p:cNvGraphicFramePr/>
          <p:nvPr>
            <p:extLst>
              <p:ext uri="{D42A27DB-BD31-4B8C-83A1-F6EECF244321}">
                <p14:modId xmlns:p14="http://schemas.microsoft.com/office/powerpoint/2010/main" val="150453993"/>
              </p:ext>
            </p:extLst>
          </p:nvPr>
        </p:nvGraphicFramePr>
        <p:xfrm>
          <a:off x="6858000" y="1905000"/>
          <a:ext cx="1905000" cy="4368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build="p"/>
      <p:bldGraphic spid="9" grpId="0">
        <p:bldAsOne/>
      </p:bldGraphic>
      <p:bldGraphic spid="10"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Need-Based vs. Merit Based</a:t>
            </a:r>
            <a:endParaRPr lang="en-US" dirty="0">
              <a:solidFill>
                <a:schemeClr val="bg2">
                  <a:lumMod val="10000"/>
                </a:schemeClr>
              </a:solidFill>
            </a:endParaRPr>
          </a:p>
        </p:txBody>
      </p:sp>
      <p:sp>
        <p:nvSpPr>
          <p:cNvPr id="3" name="Content Placeholder 2"/>
          <p:cNvSpPr>
            <a:spLocks noGrp="1"/>
          </p:cNvSpPr>
          <p:nvPr>
            <p:ph sz="quarter" idx="1"/>
          </p:nvPr>
        </p:nvSpPr>
        <p:spPr/>
        <p:txBody>
          <a:bodyPr>
            <a:normAutofit/>
          </a:bodyPr>
          <a:lstStyle/>
          <a:p>
            <a:pPr>
              <a:buFont typeface="Arial" pitchFamily="34" charset="0"/>
              <a:buChar char="•"/>
            </a:pPr>
            <a:r>
              <a:rPr lang="en-US" sz="2400" dirty="0" smtClean="0"/>
              <a:t>Need-based aid is subject to a student’s demonstrated financial need. Merit-based aid considers achievement, talent &amp; participation, regardless of financial need.</a:t>
            </a:r>
            <a:endParaRPr lang="en-US" sz="2400" dirty="0"/>
          </a:p>
        </p:txBody>
      </p:sp>
      <p:graphicFrame>
        <p:nvGraphicFramePr>
          <p:cNvPr id="4" name="Diagram 3"/>
          <p:cNvGraphicFramePr/>
          <p:nvPr/>
        </p:nvGraphicFramePr>
        <p:xfrm>
          <a:off x="533400" y="2743200"/>
          <a:ext cx="8153400" cy="353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The Financial Aid Award Package</a:t>
            </a:r>
            <a:endParaRPr lang="en-US" dirty="0">
              <a:solidFill>
                <a:schemeClr val="bg2">
                  <a:lumMod val="10000"/>
                </a:schemeClr>
              </a:solidFill>
            </a:endParaRPr>
          </a:p>
        </p:txBody>
      </p:sp>
      <p:sp>
        <p:nvSpPr>
          <p:cNvPr id="3" name="Content Placeholder 2"/>
          <p:cNvSpPr>
            <a:spLocks noGrp="1"/>
          </p:cNvSpPr>
          <p:nvPr>
            <p:ph sz="half" idx="1"/>
          </p:nvPr>
        </p:nvSpPr>
        <p:spPr/>
        <p:txBody>
          <a:bodyPr>
            <a:normAutofit/>
          </a:bodyPr>
          <a:lstStyle/>
          <a:p>
            <a:pPr algn="ctr">
              <a:buNone/>
            </a:pPr>
            <a:r>
              <a:rPr lang="en-US" dirty="0" smtClean="0"/>
              <a:t>Total Cost = $45,000</a:t>
            </a:r>
            <a:endParaRPr lang="en-US" dirty="0"/>
          </a:p>
        </p:txBody>
      </p:sp>
      <p:sp>
        <p:nvSpPr>
          <p:cNvPr id="13" name="Content Placeholder 12"/>
          <p:cNvSpPr>
            <a:spLocks noGrp="1"/>
          </p:cNvSpPr>
          <p:nvPr>
            <p:ph sz="half" idx="2"/>
          </p:nvPr>
        </p:nvSpPr>
        <p:spPr/>
        <p:txBody>
          <a:bodyPr/>
          <a:lstStyle/>
          <a:p>
            <a:pPr algn="ctr">
              <a:buNone/>
            </a:pPr>
            <a:r>
              <a:rPr lang="en-US" dirty="0" smtClean="0"/>
              <a:t>Total Cost = $45,000</a:t>
            </a:r>
            <a:endParaRPr lang="en-US" dirty="0"/>
          </a:p>
        </p:txBody>
      </p:sp>
      <p:sp>
        <p:nvSpPr>
          <p:cNvPr id="5" name="Can 4"/>
          <p:cNvSpPr/>
          <p:nvPr/>
        </p:nvSpPr>
        <p:spPr>
          <a:xfrm>
            <a:off x="609600" y="1905000"/>
            <a:ext cx="3657600" cy="43434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p:txBody>
      </p:sp>
      <p:sp>
        <p:nvSpPr>
          <p:cNvPr id="6" name="Flowchart: Magnetic Disk 5"/>
          <p:cNvSpPr/>
          <p:nvPr/>
        </p:nvSpPr>
        <p:spPr>
          <a:xfrm>
            <a:off x="609600" y="1828800"/>
            <a:ext cx="3657600" cy="17526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 Grant:	$28,000</a:t>
            </a:r>
            <a:endParaRPr lang="en-US" dirty="0"/>
          </a:p>
        </p:txBody>
      </p:sp>
      <p:sp>
        <p:nvSpPr>
          <p:cNvPr id="7" name="Flowchart: Magnetic Disk 6"/>
          <p:cNvSpPr/>
          <p:nvPr/>
        </p:nvSpPr>
        <p:spPr>
          <a:xfrm>
            <a:off x="609600" y="2971800"/>
            <a:ext cx="3657600" cy="1295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$1,500</a:t>
            </a:r>
            <a:endParaRPr lang="en-US" dirty="0"/>
          </a:p>
        </p:txBody>
      </p:sp>
      <p:sp>
        <p:nvSpPr>
          <p:cNvPr id="8" name="Flowchart: Magnetic Disk 7"/>
          <p:cNvSpPr/>
          <p:nvPr/>
        </p:nvSpPr>
        <p:spPr>
          <a:xfrm>
            <a:off x="609600" y="3886200"/>
            <a:ext cx="3657600" cy="1295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		$5,500</a:t>
            </a:r>
            <a:endParaRPr lang="en-US" dirty="0"/>
          </a:p>
        </p:txBody>
      </p:sp>
      <p:sp>
        <p:nvSpPr>
          <p:cNvPr id="9" name="Flowchart: Magnetic Disk 8"/>
          <p:cNvSpPr/>
          <p:nvPr/>
        </p:nvSpPr>
        <p:spPr>
          <a:xfrm>
            <a:off x="609600" y="4800600"/>
            <a:ext cx="3657600" cy="1447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EFC:		$10,000</a:t>
            </a:r>
            <a:endParaRPr lang="en-US" dirty="0"/>
          </a:p>
        </p:txBody>
      </p:sp>
      <p:sp>
        <p:nvSpPr>
          <p:cNvPr id="14" name="Can 13"/>
          <p:cNvSpPr/>
          <p:nvPr/>
        </p:nvSpPr>
        <p:spPr>
          <a:xfrm>
            <a:off x="5105400" y="1905000"/>
            <a:ext cx="3505200" cy="4267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Magnetic Disk 15"/>
          <p:cNvSpPr/>
          <p:nvPr/>
        </p:nvSpPr>
        <p:spPr>
          <a:xfrm>
            <a:off x="5105400" y="1828800"/>
            <a:ext cx="3505200" cy="1371600"/>
          </a:xfrm>
          <a:prstGeom prst="flowChartMagneticDisk">
            <a:avLst/>
          </a:prstGeom>
          <a:solidFill>
            <a:srgbClr val="FF0000"/>
          </a:solid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Unmet Need:	$15,000</a:t>
            </a:r>
            <a:endParaRPr lang="en-US" dirty="0"/>
          </a:p>
        </p:txBody>
      </p:sp>
      <p:sp>
        <p:nvSpPr>
          <p:cNvPr id="17" name="Flowchart: Magnetic Disk 16"/>
          <p:cNvSpPr/>
          <p:nvPr/>
        </p:nvSpPr>
        <p:spPr>
          <a:xfrm>
            <a:off x="5105400" y="2819400"/>
            <a:ext cx="3505200" cy="1066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 Grant:	$13,000</a:t>
            </a:r>
            <a:endParaRPr lang="en-US" dirty="0"/>
          </a:p>
        </p:txBody>
      </p:sp>
      <p:sp>
        <p:nvSpPr>
          <p:cNvPr id="18" name="Flowchart: Magnetic Disk 17"/>
          <p:cNvSpPr/>
          <p:nvPr/>
        </p:nvSpPr>
        <p:spPr>
          <a:xfrm>
            <a:off x="5105400" y="3581400"/>
            <a:ext cx="3505200" cy="914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$1,500</a:t>
            </a:r>
            <a:endParaRPr lang="en-US" dirty="0"/>
          </a:p>
        </p:txBody>
      </p:sp>
      <p:sp>
        <p:nvSpPr>
          <p:cNvPr id="19" name="Flowchart: Magnetic Disk 18"/>
          <p:cNvSpPr/>
          <p:nvPr/>
        </p:nvSpPr>
        <p:spPr>
          <a:xfrm>
            <a:off x="5105400" y="4267200"/>
            <a:ext cx="3505200" cy="11430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		$5,500</a:t>
            </a:r>
            <a:endParaRPr lang="en-US" dirty="0"/>
          </a:p>
        </p:txBody>
      </p:sp>
      <p:sp>
        <p:nvSpPr>
          <p:cNvPr id="20" name="Flowchart: Magnetic Disk 19"/>
          <p:cNvSpPr/>
          <p:nvPr/>
        </p:nvSpPr>
        <p:spPr>
          <a:xfrm>
            <a:off x="5105400" y="5105400"/>
            <a:ext cx="3505200" cy="1066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EFC:		$10,000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xEl>
                                              <p:pRg st="0" end="0"/>
                                            </p:txEl>
                                          </p:spTgt>
                                        </p:tgtEl>
                                        <p:attrNameLst>
                                          <p:attrName>style.visibility</p:attrName>
                                        </p:attrNameLst>
                                      </p:cBhvr>
                                      <p:to>
                                        <p:strVal val="visible"/>
                                      </p:to>
                                    </p:set>
                                    <p:anim calcmode="lin" valueType="num">
                                      <p:cBhvr additive="base">
                                        <p:cTn id="4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ppt_x"/>
                                          </p:val>
                                        </p:tav>
                                        <p:tav tm="100000">
                                          <p:val>
                                            <p:strVal val="#ppt_x"/>
                                          </p:val>
                                        </p:tav>
                                      </p:tavLst>
                                    </p:anim>
                                    <p:anim calcmode="lin" valueType="num">
                                      <p:cBhvr additive="base">
                                        <p:cTn id="5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6"/>
                                        </p:tgtEl>
                                        <p:attrNameLst>
                                          <p:attrName>style.visibility</p:attrName>
                                        </p:attrNameLst>
                                      </p:cBhvr>
                                      <p:to>
                                        <p:strVal val="visible"/>
                                      </p:to>
                                    </p:set>
                                    <p:anim calcmode="lin" valueType="num">
                                      <p:cBhvr additive="base">
                                        <p:cTn id="73" dur="500" fill="hold"/>
                                        <p:tgtEl>
                                          <p:spTgt spid="16"/>
                                        </p:tgtEl>
                                        <p:attrNameLst>
                                          <p:attrName>ppt_x</p:attrName>
                                        </p:attrNameLst>
                                      </p:cBhvr>
                                      <p:tavLst>
                                        <p:tav tm="0">
                                          <p:val>
                                            <p:strVal val="#ppt_x"/>
                                          </p:val>
                                        </p:tav>
                                        <p:tav tm="100000">
                                          <p:val>
                                            <p:strVal val="#ppt_x"/>
                                          </p:val>
                                        </p:tav>
                                      </p:tavLst>
                                    </p:anim>
                                    <p:anim calcmode="lin" valueType="num">
                                      <p:cBhvr additive="base">
                                        <p:cTn id="7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build="p"/>
      <p:bldP spid="6" grpId="0" animBg="1"/>
      <p:bldP spid="7" grpId="0" animBg="1"/>
      <p:bldP spid="8" grpId="0" animBg="1"/>
      <p:bldP spid="9" grpId="0" animBg="1"/>
      <p:bldP spid="16" grpId="0" animBg="1"/>
      <p:bldP spid="17" grpId="0" animBg="1"/>
      <p:bldP spid="18" grpId="0" animBg="1"/>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The Financial Aid Award Package</a:t>
            </a:r>
            <a:endParaRPr lang="en-US" dirty="0">
              <a:solidFill>
                <a:schemeClr val="bg2">
                  <a:lumMod val="10000"/>
                </a:schemeClr>
              </a:solidFill>
            </a:endParaRPr>
          </a:p>
        </p:txBody>
      </p:sp>
      <p:sp>
        <p:nvSpPr>
          <p:cNvPr id="3" name="Content Placeholder 2"/>
          <p:cNvSpPr>
            <a:spLocks noGrp="1"/>
          </p:cNvSpPr>
          <p:nvPr>
            <p:ph sz="half" idx="1"/>
          </p:nvPr>
        </p:nvSpPr>
        <p:spPr/>
        <p:txBody>
          <a:bodyPr>
            <a:normAutofit/>
          </a:bodyPr>
          <a:lstStyle/>
          <a:p>
            <a:pPr algn="ctr">
              <a:buNone/>
            </a:pPr>
            <a:r>
              <a:rPr lang="en-US" dirty="0" smtClean="0"/>
              <a:t>Total Cost = $45,000</a:t>
            </a:r>
            <a:endParaRPr lang="en-US" dirty="0"/>
          </a:p>
        </p:txBody>
      </p:sp>
      <p:sp>
        <p:nvSpPr>
          <p:cNvPr id="13" name="Content Placeholder 12"/>
          <p:cNvSpPr>
            <a:spLocks noGrp="1"/>
          </p:cNvSpPr>
          <p:nvPr>
            <p:ph sz="half" idx="2"/>
          </p:nvPr>
        </p:nvSpPr>
        <p:spPr/>
        <p:txBody>
          <a:bodyPr/>
          <a:lstStyle/>
          <a:p>
            <a:pPr algn="ctr">
              <a:buNone/>
            </a:pPr>
            <a:r>
              <a:rPr lang="en-US" dirty="0" smtClean="0"/>
              <a:t>Total Cost = $45,000</a:t>
            </a:r>
            <a:endParaRPr lang="en-US" dirty="0"/>
          </a:p>
        </p:txBody>
      </p:sp>
      <p:sp>
        <p:nvSpPr>
          <p:cNvPr id="5" name="Can 4"/>
          <p:cNvSpPr/>
          <p:nvPr/>
        </p:nvSpPr>
        <p:spPr>
          <a:xfrm>
            <a:off x="609600" y="1905000"/>
            <a:ext cx="3657600" cy="43434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p:txBody>
      </p:sp>
      <p:sp>
        <p:nvSpPr>
          <p:cNvPr id="6" name="Flowchart: Magnetic Disk 5"/>
          <p:cNvSpPr/>
          <p:nvPr/>
        </p:nvSpPr>
        <p:spPr>
          <a:xfrm>
            <a:off x="609600" y="1828800"/>
            <a:ext cx="3657600" cy="1828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College Grant:	$28,000</a:t>
            </a:r>
            <a:endParaRPr lang="en-US" dirty="0"/>
          </a:p>
        </p:txBody>
      </p:sp>
      <p:sp>
        <p:nvSpPr>
          <p:cNvPr id="7" name="Flowchart: Magnetic Disk 6"/>
          <p:cNvSpPr/>
          <p:nvPr/>
        </p:nvSpPr>
        <p:spPr>
          <a:xfrm>
            <a:off x="609600" y="3048000"/>
            <a:ext cx="3657600" cy="10668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Work:	</a:t>
            </a:r>
            <a:r>
              <a:rPr lang="en-US" smtClean="0"/>
              <a:t>	$1,500</a:t>
            </a:r>
            <a:endParaRPr lang="en-US" dirty="0"/>
          </a:p>
        </p:txBody>
      </p:sp>
      <p:sp>
        <p:nvSpPr>
          <p:cNvPr id="8" name="Flowchart: Magnetic Disk 7"/>
          <p:cNvSpPr/>
          <p:nvPr/>
        </p:nvSpPr>
        <p:spPr>
          <a:xfrm>
            <a:off x="609600" y="3810000"/>
            <a:ext cx="3657600" cy="13716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Loan:		$5,500</a:t>
            </a:r>
            <a:endParaRPr lang="en-US" dirty="0"/>
          </a:p>
        </p:txBody>
      </p:sp>
      <p:sp>
        <p:nvSpPr>
          <p:cNvPr id="9" name="Flowchart: Magnetic Disk 8"/>
          <p:cNvSpPr/>
          <p:nvPr/>
        </p:nvSpPr>
        <p:spPr>
          <a:xfrm>
            <a:off x="609600" y="4724400"/>
            <a:ext cx="3657600" cy="15240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EFC:		$10,000</a:t>
            </a:r>
            <a:endParaRPr lang="en-US" dirty="0"/>
          </a:p>
        </p:txBody>
      </p:sp>
      <p:sp>
        <p:nvSpPr>
          <p:cNvPr id="14" name="Can 13"/>
          <p:cNvSpPr/>
          <p:nvPr/>
        </p:nvSpPr>
        <p:spPr>
          <a:xfrm>
            <a:off x="5105400" y="1905000"/>
            <a:ext cx="3505200" cy="4267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Magnetic Disk 17"/>
          <p:cNvSpPr/>
          <p:nvPr/>
        </p:nvSpPr>
        <p:spPr>
          <a:xfrm>
            <a:off x="5105400" y="2743200"/>
            <a:ext cx="3505200" cy="20574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r>
              <a:rPr lang="en-US" dirty="0" smtClean="0"/>
              <a:t>Academic:	$18,000</a:t>
            </a:r>
            <a:endParaRPr lang="en-US" dirty="0"/>
          </a:p>
        </p:txBody>
      </p:sp>
      <p:sp>
        <p:nvSpPr>
          <p:cNvPr id="19" name="Flowchart: Magnetic Disk 18"/>
          <p:cNvSpPr/>
          <p:nvPr/>
        </p:nvSpPr>
        <p:spPr>
          <a:xfrm>
            <a:off x="5105400" y="4191000"/>
            <a:ext cx="3505200" cy="1981200"/>
          </a:xfrm>
          <a:prstGeom prst="flowChartMagneticDisk">
            <a:avLst/>
          </a:prstGeom>
          <a:ln>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Athletic:		$20,000</a:t>
            </a:r>
            <a:endParaRPr lang="en-US" dirty="0"/>
          </a:p>
        </p:txBody>
      </p:sp>
      <p:sp>
        <p:nvSpPr>
          <p:cNvPr id="21" name="Flowchart: Magnetic Disk 20"/>
          <p:cNvSpPr/>
          <p:nvPr/>
        </p:nvSpPr>
        <p:spPr>
          <a:xfrm>
            <a:off x="5105400" y="1905000"/>
            <a:ext cx="3505200" cy="1524000"/>
          </a:xfrm>
          <a:prstGeom prst="flowChartMagneticDisk">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Actual Cost after Merit: 	$7,000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additive="base">
                                        <p:cTn id="47" dur="500" fill="hold"/>
                                        <p:tgtEl>
                                          <p:spTgt spid="21"/>
                                        </p:tgtEl>
                                        <p:attrNameLst>
                                          <p:attrName>ppt_x</p:attrName>
                                        </p:attrNameLst>
                                      </p:cBhvr>
                                      <p:tavLst>
                                        <p:tav tm="0">
                                          <p:val>
                                            <p:strVal val="#ppt_x"/>
                                          </p:val>
                                        </p:tav>
                                        <p:tav tm="100000">
                                          <p:val>
                                            <p:strVal val="#ppt_x"/>
                                          </p:val>
                                        </p:tav>
                                      </p:tavLst>
                                    </p:anim>
                                    <p:anim calcmode="lin" valueType="num">
                                      <p:cBhvr additive="base">
                                        <p:cTn id="4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xEl>
                                              <p:pRg st="0" end="0"/>
                                            </p:txEl>
                                          </p:spTgt>
                                        </p:tgtEl>
                                        <p:attrNameLst>
                                          <p:attrName>style.visibility</p:attrName>
                                        </p:attrNameLst>
                                      </p:cBhvr>
                                      <p:to>
                                        <p:strVal val="visible"/>
                                      </p:to>
                                    </p:set>
                                    <p:anim calcmode="lin" valueType="num">
                                      <p:cBhvr additive="base">
                                        <p:cTn id="5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3" grpId="0" build="p"/>
      <p:bldP spid="6" grpId="0" animBg="1"/>
      <p:bldP spid="7" grpId="0" animBg="1"/>
      <p:bldP spid="8" grpId="0" animBg="1"/>
      <p:bldP spid="9" grpId="0" animBg="1"/>
      <p:bldP spid="18" grpId="0" animBg="1"/>
      <p:bldP spid="19"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dirty="0" smtClean="0"/>
              <a:t>What is it?</a:t>
            </a:r>
            <a:endParaRPr lang="en-US" dirty="0"/>
          </a:p>
        </p:txBody>
      </p:sp>
      <p:sp>
        <p:nvSpPr>
          <p:cNvPr id="6" name="Text Placeholder 5"/>
          <p:cNvSpPr>
            <a:spLocks noGrp="1"/>
          </p:cNvSpPr>
          <p:nvPr>
            <p:ph type="body" sz="half" idx="3"/>
          </p:nvPr>
        </p:nvSpPr>
        <p:spPr/>
        <p:txBody>
          <a:bodyPr/>
          <a:lstStyle/>
          <a:p>
            <a:pPr algn="ctr"/>
            <a:r>
              <a:rPr lang="en-US" dirty="0" smtClean="0"/>
              <a:t>Information Requested</a:t>
            </a:r>
            <a:endParaRPr lang="en-US" dirty="0"/>
          </a:p>
        </p:txBody>
      </p:sp>
      <p:sp>
        <p:nvSpPr>
          <p:cNvPr id="3" name="Content Placeholder 2"/>
          <p:cNvSpPr>
            <a:spLocks noGrp="1"/>
          </p:cNvSpPr>
          <p:nvPr>
            <p:ph sz="quarter" idx="2"/>
          </p:nvPr>
        </p:nvSpPr>
        <p:spPr/>
        <p:txBody>
          <a:bodyPr>
            <a:normAutofit fontScale="85000" lnSpcReduction="20000"/>
          </a:bodyPr>
          <a:lstStyle/>
          <a:p>
            <a:r>
              <a:rPr lang="en-US" dirty="0" smtClean="0"/>
              <a:t>Allows for an </a:t>
            </a:r>
            <a:r>
              <a:rPr lang="en-US" i="1" u="sng" dirty="0" smtClean="0"/>
              <a:t>estimate</a:t>
            </a:r>
            <a:r>
              <a:rPr lang="en-US" dirty="0" smtClean="0"/>
              <a:t> of your expenses and financial aid possibilities from each institution </a:t>
            </a:r>
          </a:p>
          <a:p>
            <a:endParaRPr lang="en-US" dirty="0" smtClean="0"/>
          </a:p>
          <a:p>
            <a:r>
              <a:rPr lang="en-US" dirty="0" smtClean="0"/>
              <a:t>Not a guaranteed award</a:t>
            </a:r>
          </a:p>
          <a:p>
            <a:endParaRPr lang="en-US" dirty="0" smtClean="0"/>
          </a:p>
          <a:p>
            <a:r>
              <a:rPr lang="en-US" dirty="0" smtClean="0"/>
              <a:t>Intended to help families understand out-of-pocket expenses earlier in the application process</a:t>
            </a:r>
            <a:endParaRPr lang="en-US" dirty="0"/>
          </a:p>
        </p:txBody>
      </p:sp>
      <p:sp>
        <p:nvSpPr>
          <p:cNvPr id="4" name="Content Placeholder 3"/>
          <p:cNvSpPr>
            <a:spLocks noGrp="1"/>
          </p:cNvSpPr>
          <p:nvPr>
            <p:ph sz="quarter" idx="4"/>
          </p:nvPr>
        </p:nvSpPr>
        <p:spPr/>
        <p:txBody>
          <a:bodyPr>
            <a:normAutofit fontScale="85000" lnSpcReduction="20000"/>
          </a:bodyPr>
          <a:lstStyle/>
          <a:p>
            <a:r>
              <a:rPr lang="en-US" dirty="0" smtClean="0"/>
              <a:t>Financials from Parent &amp; Student 2015 Tax Returns</a:t>
            </a:r>
          </a:p>
          <a:p>
            <a:endParaRPr lang="en-US" dirty="0" smtClean="0"/>
          </a:p>
          <a:p>
            <a:r>
              <a:rPr lang="en-US" dirty="0" smtClean="0"/>
              <a:t>Earnings statements (W2 forms, recent paycheck stubs)</a:t>
            </a:r>
          </a:p>
          <a:p>
            <a:endParaRPr lang="en-US" dirty="0" smtClean="0"/>
          </a:p>
          <a:p>
            <a:r>
              <a:rPr lang="en-US" dirty="0" smtClean="0"/>
              <a:t>Bank statements</a:t>
            </a:r>
          </a:p>
          <a:p>
            <a:endParaRPr lang="en-US" dirty="0" smtClean="0"/>
          </a:p>
          <a:p>
            <a:r>
              <a:rPr lang="en-US" dirty="0" smtClean="0"/>
              <a:t>Student academic information</a:t>
            </a:r>
          </a:p>
          <a:p>
            <a:endParaRPr lang="en-US" sz="3300" dirty="0" smtClean="0">
              <a:solidFill>
                <a:schemeClr val="accent5"/>
              </a:solidFill>
              <a:latin typeface="+mj-lt"/>
              <a:ea typeface="+mj-ea"/>
              <a:cs typeface="+mj-cs"/>
            </a:endParaRPr>
          </a:p>
        </p:txBody>
      </p:sp>
      <p:sp>
        <p:nvSpPr>
          <p:cNvPr id="2" name="Title 1"/>
          <p:cNvSpPr>
            <a:spLocks noGrp="1"/>
          </p:cNvSpPr>
          <p:nvPr>
            <p:ph type="title"/>
          </p:nvPr>
        </p:nvSpPr>
        <p:spPr/>
        <p:txBody>
          <a:bodyPr/>
          <a:lstStyle/>
          <a:p>
            <a:r>
              <a:rPr lang="en-US" dirty="0" smtClean="0">
                <a:solidFill>
                  <a:schemeClr val="accent5"/>
                </a:solidFill>
              </a:rPr>
              <a:t>Net Price Calculator</a:t>
            </a:r>
            <a:endParaRPr lang="en-US" dirty="0">
              <a:solidFill>
                <a:schemeClr val="accent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fade">
                                      <p:cBhvr>
                                        <p:cTn id="29" dur="1000"/>
                                        <p:tgtEl>
                                          <p:spTgt spid="6">
                                            <p:txEl>
                                              <p:pRg st="0" end="0"/>
                                            </p:txEl>
                                          </p:spTgt>
                                        </p:tgtEl>
                                      </p:cBhvr>
                                    </p:animEffect>
                                    <p:anim calcmode="lin" valueType="num">
                                      <p:cBhvr>
                                        <p:cTn id="30"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0" end="0"/>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
                                            <p:txEl>
                                              <p:pRg st="0" end="0"/>
                                            </p:txEl>
                                          </p:spTgt>
                                        </p:tgtEl>
                                        <p:attrNameLst>
                                          <p:attrName>style.visibility</p:attrName>
                                        </p:attrNameLst>
                                      </p:cBhvr>
                                      <p:to>
                                        <p:strVal val="visible"/>
                                      </p:to>
                                    </p:set>
                                    <p:animEffect transition="in" filter="fade">
                                      <p:cBhvr>
                                        <p:cTn id="34" dur="1000"/>
                                        <p:tgtEl>
                                          <p:spTgt spid="4">
                                            <p:txEl>
                                              <p:pRg st="0" end="0"/>
                                            </p:txEl>
                                          </p:spTgt>
                                        </p:tgtEl>
                                      </p:cBhvr>
                                    </p:animEffect>
                                    <p:anim calcmode="lin" valueType="num">
                                      <p:cBhvr>
                                        <p:cTn id="3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4">
                                            <p:txEl>
                                              <p:pRg st="2" end="2"/>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Effect transition="in" filter="fade">
                                      <p:cBhvr>
                                        <p:cTn id="44" dur="1000"/>
                                        <p:tgtEl>
                                          <p:spTgt spid="4">
                                            <p:txEl>
                                              <p:pRg st="4" end="4"/>
                                            </p:txEl>
                                          </p:spTgt>
                                        </p:tgtEl>
                                      </p:cBhvr>
                                    </p:animEffect>
                                    <p:anim calcmode="lin" valueType="num">
                                      <p:cBhvr>
                                        <p:cTn id="4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4" end="4"/>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Effect transition="in" filter="fade">
                                      <p:cBhvr>
                                        <p:cTn id="49" dur="1000"/>
                                        <p:tgtEl>
                                          <p:spTgt spid="4">
                                            <p:txEl>
                                              <p:pRg st="6" end="6"/>
                                            </p:txEl>
                                          </p:spTgt>
                                        </p:tgtEl>
                                      </p:cBhvr>
                                    </p:animEffect>
                                    <p:anim calcmode="lin" valueType="num">
                                      <p:cBhvr>
                                        <p:cTn id="5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3" grpId="0" uiExpand="1" build="p"/>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dirty="0" smtClean="0"/>
              <a:t>Options</a:t>
            </a:r>
            <a:endParaRPr lang="en-US" dirty="0"/>
          </a:p>
        </p:txBody>
      </p:sp>
      <p:sp>
        <p:nvSpPr>
          <p:cNvPr id="3" name="Text Placeholder 2"/>
          <p:cNvSpPr>
            <a:spLocks noGrp="1"/>
          </p:cNvSpPr>
          <p:nvPr>
            <p:ph type="body" sz="half" idx="3"/>
          </p:nvPr>
        </p:nvSpPr>
        <p:spPr/>
        <p:txBody>
          <a:bodyPr/>
          <a:lstStyle/>
          <a:p>
            <a:pPr algn="ctr"/>
            <a:r>
              <a:rPr lang="en-US" dirty="0" smtClean="0"/>
              <a:t>What to Consider</a:t>
            </a:r>
            <a:endParaRPr lang="en-US" dirty="0"/>
          </a:p>
        </p:txBody>
      </p:sp>
      <p:sp>
        <p:nvSpPr>
          <p:cNvPr id="4" name="Content Placeholder 3"/>
          <p:cNvSpPr>
            <a:spLocks noGrp="1"/>
          </p:cNvSpPr>
          <p:nvPr>
            <p:ph sz="quarter" idx="2"/>
          </p:nvPr>
        </p:nvSpPr>
        <p:spPr/>
        <p:txBody>
          <a:bodyPr>
            <a:normAutofit fontScale="77500" lnSpcReduction="20000"/>
          </a:bodyPr>
          <a:lstStyle/>
          <a:p>
            <a:r>
              <a:rPr lang="en-US" dirty="0" smtClean="0"/>
              <a:t>Stafford Loans	</a:t>
            </a:r>
          </a:p>
          <a:p>
            <a:pPr lvl="1"/>
            <a:r>
              <a:rPr lang="en-US" dirty="0" smtClean="0">
                <a:solidFill>
                  <a:schemeClr val="accent5"/>
                </a:solidFill>
              </a:rPr>
              <a:t>Solely in the student’s name</a:t>
            </a:r>
          </a:p>
          <a:p>
            <a:pPr lvl="1"/>
            <a:r>
              <a:rPr lang="en-US" dirty="0" smtClean="0">
                <a:solidFill>
                  <a:schemeClr val="accent5"/>
                </a:solidFill>
              </a:rPr>
              <a:t>Subsidized/Unsubsidized Stafford</a:t>
            </a:r>
          </a:p>
          <a:p>
            <a:pPr lvl="1"/>
            <a:r>
              <a:rPr lang="en-US" dirty="0" smtClean="0">
                <a:solidFill>
                  <a:schemeClr val="accent5"/>
                </a:solidFill>
              </a:rPr>
              <a:t>No credit check, student cannot be in default on a previous loan</a:t>
            </a:r>
          </a:p>
          <a:p>
            <a:pPr lvl="1"/>
            <a:endParaRPr lang="en-US" dirty="0" smtClean="0"/>
          </a:p>
          <a:p>
            <a:r>
              <a:rPr lang="en-US" dirty="0" smtClean="0"/>
              <a:t>Private Loans</a:t>
            </a:r>
          </a:p>
          <a:p>
            <a:pPr lvl="1"/>
            <a:r>
              <a:rPr lang="en-US" dirty="0" smtClean="0">
                <a:solidFill>
                  <a:schemeClr val="accent5"/>
                </a:solidFill>
              </a:rPr>
              <a:t>Student will need a co-signer</a:t>
            </a:r>
          </a:p>
          <a:p>
            <a:pPr lvl="1"/>
            <a:r>
              <a:rPr lang="en-US" dirty="0" smtClean="0">
                <a:solidFill>
                  <a:schemeClr val="accent5"/>
                </a:solidFill>
              </a:rPr>
              <a:t>Requires credit check</a:t>
            </a:r>
          </a:p>
          <a:p>
            <a:pPr lvl="1"/>
            <a:endParaRPr lang="en-US" dirty="0" smtClean="0"/>
          </a:p>
          <a:p>
            <a:r>
              <a:rPr lang="en-US" dirty="0" smtClean="0"/>
              <a:t>Parent Loans</a:t>
            </a:r>
          </a:p>
          <a:p>
            <a:pPr lvl="1"/>
            <a:r>
              <a:rPr lang="en-US" dirty="0" smtClean="0">
                <a:solidFill>
                  <a:schemeClr val="accent5"/>
                </a:solidFill>
              </a:rPr>
              <a:t>Solely in the parent’s name</a:t>
            </a:r>
          </a:p>
          <a:p>
            <a:pPr lvl="1"/>
            <a:r>
              <a:rPr lang="en-US" dirty="0" smtClean="0">
                <a:solidFill>
                  <a:schemeClr val="accent5"/>
                </a:solidFill>
              </a:rPr>
              <a:t>Requires credit check</a:t>
            </a:r>
          </a:p>
        </p:txBody>
      </p:sp>
      <p:sp>
        <p:nvSpPr>
          <p:cNvPr id="6" name="Title 5"/>
          <p:cNvSpPr>
            <a:spLocks noGrp="1"/>
          </p:cNvSpPr>
          <p:nvPr>
            <p:ph type="title"/>
          </p:nvPr>
        </p:nvSpPr>
        <p:spPr/>
        <p:txBody>
          <a:bodyPr/>
          <a:lstStyle/>
          <a:p>
            <a:r>
              <a:rPr lang="en-US" dirty="0" smtClean="0"/>
              <a:t>Student Loans</a:t>
            </a:r>
            <a:endParaRPr lang="en-US" dirty="0"/>
          </a:p>
        </p:txBody>
      </p:sp>
      <p:pic>
        <p:nvPicPr>
          <p:cNvPr id="1028" name="Picture 4"/>
          <p:cNvPicPr>
            <a:picLocks noGrp="1" noChangeAspect="1" noChangeArrowheads="1"/>
          </p:cNvPicPr>
          <p:nvPr>
            <p:ph sz="quarter" idx="4"/>
          </p:nvPr>
        </p:nvPicPr>
        <p:blipFill>
          <a:blip r:embed="rId2" cstate="print"/>
          <a:srcRect/>
          <a:stretch>
            <a:fillRect/>
          </a:stretch>
        </p:blipFill>
        <p:spPr bwMode="auto">
          <a:xfrm>
            <a:off x="4724400" y="2895601"/>
            <a:ext cx="4038600" cy="3124200"/>
          </a:xfrm>
          <a:prstGeom prst="rect">
            <a:avLst/>
          </a:prstGeom>
          <a:noFill/>
          <a:ln w="9525">
            <a:noFill/>
            <a:miter lim="800000"/>
            <a:headEnd/>
            <a:tailEnd/>
          </a:ln>
        </p:spPr>
      </p:pic>
      <p:sp>
        <p:nvSpPr>
          <p:cNvPr id="12" name="TextBox 11"/>
          <p:cNvSpPr txBox="1"/>
          <p:nvPr/>
        </p:nvSpPr>
        <p:spPr>
          <a:xfrm>
            <a:off x="4648200" y="2438400"/>
            <a:ext cx="4267200" cy="369332"/>
          </a:xfrm>
          <a:prstGeom prst="rect">
            <a:avLst/>
          </a:prstGeom>
          <a:noFill/>
        </p:spPr>
        <p:txBody>
          <a:bodyPr wrap="square" rtlCol="0">
            <a:spAutoFit/>
          </a:bodyPr>
          <a:lstStyle/>
          <a:p>
            <a:pPr algn="ctr"/>
            <a:r>
              <a:rPr lang="en-US" dirty="0" smtClean="0">
                <a:hlinkClick r:id="rId3"/>
              </a:rPr>
              <a:t>Loan Repayment Calculator</a:t>
            </a:r>
            <a:endParaRPr lang="en-US" dirty="0"/>
          </a:p>
        </p:txBody>
      </p:sp>
      <p:sp>
        <p:nvSpPr>
          <p:cNvPr id="13" name="TextBox 12"/>
          <p:cNvSpPr txBox="1"/>
          <p:nvPr/>
        </p:nvSpPr>
        <p:spPr>
          <a:xfrm>
            <a:off x="4724400" y="6019800"/>
            <a:ext cx="4114800" cy="553998"/>
          </a:xfrm>
          <a:prstGeom prst="rect">
            <a:avLst/>
          </a:prstGeom>
          <a:noFill/>
        </p:spPr>
        <p:txBody>
          <a:bodyPr wrap="square" rtlCol="0">
            <a:spAutoFit/>
          </a:bodyPr>
          <a:lstStyle/>
          <a:p>
            <a:r>
              <a:rPr lang="en-US" sz="1200" dirty="0" smtClean="0"/>
              <a:t>http://www.finaid.org/calculators/loanpayments.phtml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1000"/>
                                        <p:tgtEl>
                                          <p:spTgt spid="4">
                                            <p:txEl>
                                              <p:pRg st="1" end="1"/>
                                            </p:txEl>
                                          </p:spTgt>
                                        </p:tgtEl>
                                      </p:cBhvr>
                                    </p:animEffect>
                                    <p:anim calcmode="lin" valueType="num">
                                      <p:cBhvr>
                                        <p:cTn id="1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1000"/>
                                        <p:tgtEl>
                                          <p:spTgt spid="4">
                                            <p:txEl>
                                              <p:pRg st="2" end="2"/>
                                            </p:txEl>
                                          </p:spTgt>
                                        </p:tgtEl>
                                      </p:cBhvr>
                                    </p:animEffect>
                                    <p:anim calcmode="lin" valueType="num">
                                      <p:cBhvr>
                                        <p:cTn id="2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1000"/>
                                        <p:tgtEl>
                                          <p:spTgt spid="4">
                                            <p:txEl>
                                              <p:pRg st="5" end="5"/>
                                            </p:txEl>
                                          </p:spTgt>
                                        </p:tgtEl>
                                      </p:cBhvr>
                                    </p:animEffect>
                                    <p:anim calcmode="lin" valueType="num">
                                      <p:cBhvr>
                                        <p:cTn id="3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1000"/>
                                        <p:tgtEl>
                                          <p:spTgt spid="4">
                                            <p:txEl>
                                              <p:pRg st="6" end="6"/>
                                            </p:txEl>
                                          </p:spTgt>
                                        </p:tgtEl>
                                      </p:cBhvr>
                                    </p:animEffect>
                                    <p:anim calcmode="lin" valueType="num">
                                      <p:cBhvr>
                                        <p:cTn id="3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1000"/>
                                        <p:tgtEl>
                                          <p:spTgt spid="4">
                                            <p:txEl>
                                              <p:pRg st="7" end="7"/>
                                            </p:txEl>
                                          </p:spTgt>
                                        </p:tgtEl>
                                      </p:cBhvr>
                                    </p:animEffect>
                                    <p:anim calcmode="lin" valueType="num">
                                      <p:cBhvr>
                                        <p:cTn id="43"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fade">
                                      <p:cBhvr>
                                        <p:cTn id="47" dur="1000"/>
                                        <p:tgtEl>
                                          <p:spTgt spid="4">
                                            <p:txEl>
                                              <p:pRg st="9" end="9"/>
                                            </p:txEl>
                                          </p:spTgt>
                                        </p:tgtEl>
                                      </p:cBhvr>
                                    </p:animEffect>
                                    <p:anim calcmode="lin" valueType="num">
                                      <p:cBhvr>
                                        <p:cTn id="48"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xEl>
                                              <p:pRg st="10" end="10"/>
                                            </p:txEl>
                                          </p:spTgt>
                                        </p:tgtEl>
                                        <p:attrNameLst>
                                          <p:attrName>style.visibility</p:attrName>
                                        </p:attrNameLst>
                                      </p:cBhvr>
                                      <p:to>
                                        <p:strVal val="visible"/>
                                      </p:to>
                                    </p:set>
                                    <p:animEffect transition="in" filter="fade">
                                      <p:cBhvr>
                                        <p:cTn id="52" dur="1000"/>
                                        <p:tgtEl>
                                          <p:spTgt spid="4">
                                            <p:txEl>
                                              <p:pRg st="10" end="10"/>
                                            </p:txEl>
                                          </p:spTgt>
                                        </p:tgtEl>
                                      </p:cBhvr>
                                    </p:animEffect>
                                    <p:anim calcmode="lin" valueType="num">
                                      <p:cBhvr>
                                        <p:cTn id="53"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animEffect transition="in" filter="fade">
                                      <p:cBhvr>
                                        <p:cTn id="57" dur="1000"/>
                                        <p:tgtEl>
                                          <p:spTgt spid="4">
                                            <p:txEl>
                                              <p:pRg st="11" end="11"/>
                                            </p:txEl>
                                          </p:spTgt>
                                        </p:tgtEl>
                                      </p:cBhvr>
                                    </p:animEffect>
                                    <p:anim calcmode="lin" valueType="num">
                                      <p:cBhvr>
                                        <p:cTn id="5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11" end="11"/>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3">
                                            <p:txEl>
                                              <p:pRg st="0" end="0"/>
                                            </p:txEl>
                                          </p:spTgt>
                                        </p:tgtEl>
                                        <p:attrNameLst>
                                          <p:attrName>style.visibility</p:attrName>
                                        </p:attrNameLst>
                                      </p:cBhvr>
                                      <p:to>
                                        <p:strVal val="visible"/>
                                      </p:to>
                                    </p:set>
                                    <p:animEffect transition="in" filter="fade">
                                      <p:cBhvr>
                                        <p:cTn id="62" dur="1000"/>
                                        <p:tgtEl>
                                          <p:spTgt spid="3">
                                            <p:txEl>
                                              <p:pRg st="0" end="0"/>
                                            </p:txEl>
                                          </p:spTgt>
                                        </p:tgtEl>
                                      </p:cBhvr>
                                    </p:animEffect>
                                    <p:anim calcmode="lin" valueType="num">
                                      <p:cBhvr>
                                        <p:cTn id="6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fade">
                                      <p:cBhvr>
                                        <p:cTn id="67" dur="1000"/>
                                        <p:tgtEl>
                                          <p:spTgt spid="12"/>
                                        </p:tgtEl>
                                      </p:cBhvr>
                                    </p:animEffect>
                                    <p:anim calcmode="lin" valueType="num">
                                      <p:cBhvr>
                                        <p:cTn id="68" dur="1000" fill="hold"/>
                                        <p:tgtEl>
                                          <p:spTgt spid="12"/>
                                        </p:tgtEl>
                                        <p:attrNameLst>
                                          <p:attrName>ppt_x</p:attrName>
                                        </p:attrNameLst>
                                      </p:cBhvr>
                                      <p:tavLst>
                                        <p:tav tm="0">
                                          <p:val>
                                            <p:strVal val="#ppt_x"/>
                                          </p:val>
                                        </p:tav>
                                        <p:tav tm="100000">
                                          <p:val>
                                            <p:strVal val="#ppt_x"/>
                                          </p:val>
                                        </p:tav>
                                      </p:tavLst>
                                    </p:anim>
                                    <p:anim calcmode="lin" valueType="num">
                                      <p:cBhvr>
                                        <p:cTn id="69" dur="1000" fill="hold"/>
                                        <p:tgtEl>
                                          <p:spTgt spid="12"/>
                                        </p:tgtEl>
                                        <p:attrNameLst>
                                          <p:attrName>ppt_y</p:attrName>
                                        </p:attrNameLst>
                                      </p:cBhvr>
                                      <p:tavLst>
                                        <p:tav tm="0">
                                          <p:val>
                                            <p:strVal val="#ppt_y+.1"/>
                                          </p:val>
                                        </p:tav>
                                        <p:tav tm="100000">
                                          <p:val>
                                            <p:strVal val="#ppt_y"/>
                                          </p:val>
                                        </p:tav>
                                      </p:tavLst>
                                    </p:anim>
                                  </p:childTnLst>
                                </p:cTn>
                              </p:par>
                              <p:par>
                                <p:cTn id="70" presetID="42" presetClass="entr" presetSubtype="0" fill="hold" nodeType="withEffect">
                                  <p:stCondLst>
                                    <p:cond delay="0"/>
                                  </p:stCondLst>
                                  <p:childTnLst>
                                    <p:set>
                                      <p:cBhvr>
                                        <p:cTn id="71" dur="1" fill="hold">
                                          <p:stCondLst>
                                            <p:cond delay="0"/>
                                          </p:stCondLst>
                                        </p:cTn>
                                        <p:tgtEl>
                                          <p:spTgt spid="1028"/>
                                        </p:tgtEl>
                                        <p:attrNameLst>
                                          <p:attrName>style.visibility</p:attrName>
                                        </p:attrNameLst>
                                      </p:cBhvr>
                                      <p:to>
                                        <p:strVal val="visible"/>
                                      </p:to>
                                    </p:set>
                                    <p:animEffect transition="in" filter="fade">
                                      <p:cBhvr>
                                        <p:cTn id="72" dur="1000"/>
                                        <p:tgtEl>
                                          <p:spTgt spid="1028"/>
                                        </p:tgtEl>
                                      </p:cBhvr>
                                    </p:animEffect>
                                    <p:anim calcmode="lin" valueType="num">
                                      <p:cBhvr>
                                        <p:cTn id="73" dur="1000" fill="hold"/>
                                        <p:tgtEl>
                                          <p:spTgt spid="1028"/>
                                        </p:tgtEl>
                                        <p:attrNameLst>
                                          <p:attrName>ppt_x</p:attrName>
                                        </p:attrNameLst>
                                      </p:cBhvr>
                                      <p:tavLst>
                                        <p:tav tm="0">
                                          <p:val>
                                            <p:strVal val="#ppt_x"/>
                                          </p:val>
                                        </p:tav>
                                        <p:tav tm="100000">
                                          <p:val>
                                            <p:strVal val="#ppt_x"/>
                                          </p:val>
                                        </p:tav>
                                      </p:tavLst>
                                    </p:anim>
                                    <p:anim calcmode="lin" valueType="num">
                                      <p:cBhvr>
                                        <p:cTn id="74" dur="1000" fill="hold"/>
                                        <p:tgtEl>
                                          <p:spTgt spid="1028"/>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fade">
                                      <p:cBhvr>
                                        <p:cTn id="77" dur="1000"/>
                                        <p:tgtEl>
                                          <p:spTgt spid="13"/>
                                        </p:tgtEl>
                                      </p:cBhvr>
                                    </p:animEffect>
                                    <p:anim calcmode="lin" valueType="num">
                                      <p:cBhvr>
                                        <p:cTn id="78" dur="1000" fill="hold"/>
                                        <p:tgtEl>
                                          <p:spTgt spid="13"/>
                                        </p:tgtEl>
                                        <p:attrNameLst>
                                          <p:attrName>ppt_x</p:attrName>
                                        </p:attrNameLst>
                                      </p:cBhvr>
                                      <p:tavLst>
                                        <p:tav tm="0">
                                          <p:val>
                                            <p:strVal val="#ppt_x"/>
                                          </p:val>
                                        </p:tav>
                                        <p:tav tm="100000">
                                          <p:val>
                                            <p:strVal val="#ppt_x"/>
                                          </p:val>
                                        </p:tav>
                                      </p:tavLst>
                                    </p:anim>
                                    <p:anim calcmode="lin" valueType="num">
                                      <p:cBhvr>
                                        <p:cTn id="7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P spid="4" grpId="0" uiExpand="1" build="p"/>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Tonight’s Agenda</a:t>
            </a:r>
            <a:endParaRPr lang="en-US" dirty="0">
              <a:solidFill>
                <a:schemeClr val="bg2">
                  <a:lumMod val="10000"/>
                </a:schemeClr>
              </a:solidFill>
            </a:endParaRPr>
          </a:p>
        </p:txBody>
      </p:sp>
      <p:sp>
        <p:nvSpPr>
          <p:cNvPr id="3" name="Content Placeholder 2"/>
          <p:cNvSpPr>
            <a:spLocks noGrp="1"/>
          </p:cNvSpPr>
          <p:nvPr>
            <p:ph sz="quarter" idx="1"/>
          </p:nvPr>
        </p:nvSpPr>
        <p:spPr>
          <a:xfrm>
            <a:off x="301752" y="1371600"/>
            <a:ext cx="8503920" cy="5105400"/>
          </a:xfrm>
        </p:spPr>
        <p:txBody>
          <a:bodyPr>
            <a:noAutofit/>
          </a:bodyPr>
          <a:lstStyle/>
          <a:p>
            <a:pPr marL="342900" indent="-342900">
              <a:buFont typeface="+mj-lt"/>
              <a:buAutoNum type="arabicPeriod"/>
            </a:pPr>
            <a:r>
              <a:rPr lang="en-US" sz="1600" dirty="0" smtClean="0"/>
              <a:t>FAFSA </a:t>
            </a:r>
            <a:r>
              <a:rPr lang="en-US" sz="1600" dirty="0"/>
              <a:t>update for 2017-2018</a:t>
            </a:r>
          </a:p>
          <a:p>
            <a:pPr marL="342900" indent="-342900">
              <a:buFont typeface="+mj-lt"/>
              <a:buAutoNum type="arabicPeriod"/>
            </a:pPr>
            <a:endParaRPr lang="en-US" sz="1600" dirty="0" smtClean="0"/>
          </a:p>
          <a:p>
            <a:pPr marL="342900" indent="-342900">
              <a:buFont typeface="+mj-lt"/>
              <a:buAutoNum type="arabicPeriod"/>
            </a:pPr>
            <a:r>
              <a:rPr lang="en-US" sz="1600" dirty="0" smtClean="0"/>
              <a:t>Sources &amp; Types of Financial Aid</a:t>
            </a:r>
          </a:p>
          <a:p>
            <a:pPr marL="342900" indent="-342900">
              <a:buFont typeface="+mj-lt"/>
              <a:buAutoNum type="arabicPeriod"/>
            </a:pPr>
            <a:endParaRPr lang="en-US" sz="1600" dirty="0" smtClean="0"/>
          </a:p>
          <a:p>
            <a:pPr marL="342900" indent="-342900">
              <a:buFont typeface="+mj-lt"/>
              <a:buAutoNum type="arabicPeriod"/>
            </a:pPr>
            <a:r>
              <a:rPr lang="en-US" sz="1600" dirty="0" smtClean="0"/>
              <a:t>Financial Aid Applications</a:t>
            </a:r>
          </a:p>
          <a:p>
            <a:pPr marL="342900" indent="-342900">
              <a:buFont typeface="+mj-lt"/>
              <a:buAutoNum type="arabicPeriod"/>
            </a:pPr>
            <a:endParaRPr lang="en-US" sz="1600" dirty="0"/>
          </a:p>
          <a:p>
            <a:pPr marL="342900" indent="-342900">
              <a:buFont typeface="+mj-lt"/>
              <a:buAutoNum type="arabicPeriod"/>
            </a:pPr>
            <a:r>
              <a:rPr lang="en-US" sz="1600" dirty="0" smtClean="0"/>
              <a:t>Determining Eligibility</a:t>
            </a:r>
          </a:p>
          <a:p>
            <a:pPr marL="342900" indent="-342900">
              <a:buFont typeface="+mj-lt"/>
              <a:buAutoNum type="arabicPeriod"/>
            </a:pPr>
            <a:endParaRPr lang="en-US" sz="1600" dirty="0" smtClean="0"/>
          </a:p>
          <a:p>
            <a:pPr marL="342900" indent="-342900">
              <a:buFont typeface="+mj-lt"/>
              <a:buAutoNum type="arabicPeriod"/>
            </a:pPr>
            <a:r>
              <a:rPr lang="en-US" sz="1600" dirty="0" smtClean="0"/>
              <a:t>Net Price Calculator</a:t>
            </a:r>
          </a:p>
          <a:p>
            <a:pPr marL="342900" indent="-342900">
              <a:buFont typeface="+mj-lt"/>
              <a:buAutoNum type="arabicPeriod"/>
            </a:pPr>
            <a:endParaRPr lang="en-US" sz="1600" dirty="0" smtClean="0"/>
          </a:p>
          <a:p>
            <a:pPr marL="342900" indent="-342900">
              <a:buFont typeface="+mj-lt"/>
              <a:buAutoNum type="arabicPeriod"/>
            </a:pPr>
            <a:r>
              <a:rPr lang="en-US" sz="1600" dirty="0" smtClean="0"/>
              <a:t>Student Loans</a:t>
            </a:r>
          </a:p>
          <a:p>
            <a:pPr marL="342900" indent="-342900">
              <a:buFont typeface="+mj-lt"/>
              <a:buAutoNum type="arabicPeriod"/>
            </a:pPr>
            <a:endParaRPr lang="en-US" sz="1600" dirty="0" smtClean="0"/>
          </a:p>
          <a:p>
            <a:pPr marL="342900" indent="-342900">
              <a:buFont typeface="+mj-lt"/>
              <a:buAutoNum type="arabicPeriod"/>
            </a:pPr>
            <a:r>
              <a:rPr lang="en-US" sz="1600" dirty="0" smtClean="0"/>
              <a:t>Outside Scholarships</a:t>
            </a:r>
          </a:p>
          <a:p>
            <a:pPr marL="342900" indent="-342900">
              <a:buFont typeface="+mj-lt"/>
              <a:buAutoNum type="arabicPeriod"/>
            </a:pPr>
            <a:endParaRPr lang="en-US" sz="1600" dirty="0" smtClean="0"/>
          </a:p>
          <a:p>
            <a:pPr marL="342900" indent="-342900">
              <a:buFont typeface="+mj-lt"/>
              <a:buAutoNum type="arabicPeriod"/>
            </a:pPr>
            <a:r>
              <a:rPr lang="en-US" sz="1600" dirty="0" smtClean="0"/>
              <a:t>Questions to Ask</a:t>
            </a:r>
          </a:p>
          <a:p>
            <a:pPr marL="342900" indent="-342900">
              <a:buFont typeface="+mj-lt"/>
              <a:buAutoNum type="arabicPeriod"/>
            </a:pPr>
            <a:endParaRPr lang="en-US" sz="1600" dirty="0" smtClean="0"/>
          </a:p>
          <a:p>
            <a:pPr marL="342900" indent="-342900">
              <a:buFont typeface="+mj-lt"/>
              <a:buAutoNum type="arabicPeriod"/>
            </a:pPr>
            <a:r>
              <a:rPr lang="en-US" sz="1600" dirty="0" smtClean="0"/>
              <a:t>Financial Aid Resources</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anim calcmode="lin" valueType="num">
                                      <p:cBhvr>
                                        <p:cTn id="2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1000"/>
                                        <p:tgtEl>
                                          <p:spTgt spid="3">
                                            <p:txEl>
                                              <p:pRg st="10" end="10"/>
                                            </p:txEl>
                                          </p:spTgt>
                                        </p:tgtEl>
                                      </p:cBhvr>
                                    </p:animEffect>
                                    <p:anim calcmode="lin" valueType="num">
                                      <p:cBhvr>
                                        <p:cTn id="3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1000"/>
                                        <p:tgtEl>
                                          <p:spTgt spid="3">
                                            <p:txEl>
                                              <p:pRg st="12" end="12"/>
                                            </p:txEl>
                                          </p:spTgt>
                                        </p:tgtEl>
                                      </p:cBhvr>
                                    </p:animEffect>
                                    <p:anim calcmode="lin" valueType="num">
                                      <p:cBhvr>
                                        <p:cTn id="3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1000"/>
                                        <p:tgtEl>
                                          <p:spTgt spid="3">
                                            <p:txEl>
                                              <p:pRg st="14" end="14"/>
                                            </p:txEl>
                                          </p:spTgt>
                                        </p:tgtEl>
                                      </p:cBhvr>
                                    </p:animEffect>
                                    <p:anim calcmode="lin" valueType="num">
                                      <p:cBhvr>
                                        <p:cTn id="4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1000"/>
                                        <p:tgtEl>
                                          <p:spTgt spid="3">
                                            <p:txEl>
                                              <p:pRg st="16" end="16"/>
                                            </p:txEl>
                                          </p:spTgt>
                                        </p:tgtEl>
                                      </p:cBhvr>
                                    </p:animEffect>
                                    <p:anim calcmode="lin" valueType="num">
                                      <p:cBhvr>
                                        <p:cTn id="48"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Scholarships</a:t>
            </a:r>
            <a:endParaRPr lang="en-US" dirty="0"/>
          </a:p>
        </p:txBody>
      </p:sp>
      <p:sp>
        <p:nvSpPr>
          <p:cNvPr id="3" name="Content Placeholder 2"/>
          <p:cNvSpPr>
            <a:spLocks noGrp="1"/>
          </p:cNvSpPr>
          <p:nvPr>
            <p:ph sz="half" idx="1"/>
          </p:nvPr>
        </p:nvSpPr>
        <p:spPr/>
        <p:txBody>
          <a:bodyPr/>
          <a:lstStyle/>
          <a:p>
            <a:r>
              <a:rPr lang="en-US" sz="1900" dirty="0" smtClean="0"/>
              <a:t>Consider making a specific email account</a:t>
            </a:r>
          </a:p>
          <a:p>
            <a:pPr lvl="1"/>
            <a:r>
              <a:rPr lang="en-US" sz="1600" dirty="0" smtClean="0">
                <a:hlinkClick r:id="rId2"/>
              </a:rPr>
              <a:t>Morganscholarships@gmail.com</a:t>
            </a:r>
            <a:endParaRPr lang="en-US" sz="1600" dirty="0" smtClean="0"/>
          </a:p>
          <a:p>
            <a:pPr>
              <a:buNone/>
            </a:pPr>
            <a:endParaRPr lang="en-US" sz="1900" dirty="0" smtClean="0"/>
          </a:p>
          <a:p>
            <a:r>
              <a:rPr lang="en-US" sz="1900" dirty="0" smtClean="0"/>
              <a:t>Look for opportunities where there will be less applicants </a:t>
            </a:r>
          </a:p>
          <a:p>
            <a:pPr lvl="1"/>
            <a:r>
              <a:rPr lang="en-US" sz="1600" dirty="0" smtClean="0">
                <a:solidFill>
                  <a:schemeClr val="accent5"/>
                </a:solidFill>
              </a:rPr>
              <a:t>Start with town, then county, then state, then national</a:t>
            </a:r>
          </a:p>
          <a:p>
            <a:pPr lvl="1"/>
            <a:r>
              <a:rPr lang="en-US" sz="1600" dirty="0" smtClean="0">
                <a:solidFill>
                  <a:schemeClr val="accent5"/>
                </a:solidFill>
              </a:rPr>
              <a:t>Specific major, ancestry, or participation</a:t>
            </a:r>
          </a:p>
          <a:p>
            <a:endParaRPr lang="en-US" sz="1900" dirty="0" smtClean="0"/>
          </a:p>
          <a:p>
            <a:r>
              <a:rPr lang="en-US" sz="1900" dirty="0" smtClean="0"/>
              <a:t>Notify college when you win a scholarship</a:t>
            </a:r>
          </a:p>
          <a:p>
            <a:pPr lvl="1"/>
            <a:r>
              <a:rPr lang="en-US" sz="1600" dirty="0" smtClean="0">
                <a:solidFill>
                  <a:schemeClr val="accent5"/>
                </a:solidFill>
              </a:rPr>
              <a:t>May reduce current award from school </a:t>
            </a:r>
          </a:p>
          <a:p>
            <a:endParaRPr lang="en-US" sz="1900" dirty="0" smtClean="0"/>
          </a:p>
          <a:p>
            <a:endParaRPr lang="en-US" sz="1900" dirty="0"/>
          </a:p>
        </p:txBody>
      </p:sp>
      <p:sp>
        <p:nvSpPr>
          <p:cNvPr id="4" name="Content Placeholder 3"/>
          <p:cNvSpPr>
            <a:spLocks noGrp="1"/>
          </p:cNvSpPr>
          <p:nvPr>
            <p:ph sz="half" idx="2"/>
          </p:nvPr>
        </p:nvSpPr>
        <p:spPr/>
        <p:txBody>
          <a:bodyPr>
            <a:normAutofit/>
          </a:bodyPr>
          <a:lstStyle/>
          <a:p>
            <a:pPr algn="ctr">
              <a:buNone/>
            </a:pPr>
            <a:r>
              <a:rPr lang="en-US" sz="1900" u="sng" dirty="0" smtClean="0"/>
              <a:t>Potential Sources</a:t>
            </a:r>
          </a:p>
          <a:p>
            <a:pPr algn="ctr">
              <a:buNone/>
            </a:pPr>
            <a:endParaRPr lang="en-US" sz="1000" u="sng" dirty="0" smtClean="0"/>
          </a:p>
          <a:p>
            <a:r>
              <a:rPr lang="en-US" sz="1900" dirty="0" smtClean="0"/>
              <a:t>Guidance Office</a:t>
            </a:r>
          </a:p>
          <a:p>
            <a:endParaRPr lang="en-US" sz="1000" dirty="0" smtClean="0"/>
          </a:p>
          <a:p>
            <a:r>
              <a:rPr lang="en-US" sz="1900" dirty="0" smtClean="0"/>
              <a:t>Local Businesses</a:t>
            </a:r>
          </a:p>
          <a:p>
            <a:endParaRPr lang="en-US" sz="1000" dirty="0" smtClean="0"/>
          </a:p>
          <a:p>
            <a:r>
              <a:rPr lang="en-US" sz="1900" dirty="0" smtClean="0"/>
              <a:t>Civic and Community Organizations</a:t>
            </a:r>
          </a:p>
          <a:p>
            <a:endParaRPr lang="en-US" sz="1000" dirty="0" smtClean="0"/>
          </a:p>
          <a:p>
            <a:r>
              <a:rPr lang="en-US" sz="1900" dirty="0" smtClean="0"/>
              <a:t>Ethnic &amp; Cultural Organizations</a:t>
            </a:r>
          </a:p>
          <a:p>
            <a:endParaRPr lang="en-US" sz="1000" dirty="0" smtClean="0"/>
          </a:p>
          <a:p>
            <a:r>
              <a:rPr lang="en-US" sz="1900" dirty="0" smtClean="0"/>
              <a:t>Parents’ Employer</a:t>
            </a:r>
            <a:endParaRPr lang="en-US" sz="1000" dirty="0" smtClean="0"/>
          </a:p>
          <a:p>
            <a:endParaRPr lang="en-US" sz="1000" dirty="0" smtClean="0"/>
          </a:p>
          <a:p>
            <a:r>
              <a:rPr lang="en-US" sz="1900" dirty="0" smtClean="0"/>
              <a:t>Churches/Religious Groups</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Effect transition="in" filter="fade">
                                      <p:cBhvr>
                                        <p:cTn id="47" dur="1000"/>
                                        <p:tgtEl>
                                          <p:spTgt spid="4">
                                            <p:txEl>
                                              <p:pRg st="2" end="2"/>
                                            </p:txEl>
                                          </p:spTgt>
                                        </p:tgtEl>
                                      </p:cBhvr>
                                    </p:animEffect>
                                    <p:anim calcmode="lin" valueType="num">
                                      <p:cBhvr>
                                        <p:cTn id="4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txEl>
                                              <p:pRg st="4" end="4"/>
                                            </p:txEl>
                                          </p:spTgt>
                                        </p:tgtEl>
                                        <p:attrNameLst>
                                          <p:attrName>style.visibility</p:attrName>
                                        </p:attrNameLst>
                                      </p:cBhvr>
                                      <p:to>
                                        <p:strVal val="visible"/>
                                      </p:to>
                                    </p:set>
                                    <p:animEffect transition="in" filter="fade">
                                      <p:cBhvr>
                                        <p:cTn id="52" dur="1000"/>
                                        <p:tgtEl>
                                          <p:spTgt spid="4">
                                            <p:txEl>
                                              <p:pRg st="4" end="4"/>
                                            </p:txEl>
                                          </p:spTgt>
                                        </p:tgtEl>
                                      </p:cBhvr>
                                    </p:animEffect>
                                    <p:anim calcmode="lin" valueType="num">
                                      <p:cBhvr>
                                        <p:cTn id="5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6" end="6"/>
                                            </p:txEl>
                                          </p:spTgt>
                                        </p:tgtEl>
                                        <p:attrNameLst>
                                          <p:attrName>style.visibility</p:attrName>
                                        </p:attrNameLst>
                                      </p:cBhvr>
                                      <p:to>
                                        <p:strVal val="visible"/>
                                      </p:to>
                                    </p:set>
                                    <p:animEffect transition="in" filter="fade">
                                      <p:cBhvr>
                                        <p:cTn id="57" dur="1000"/>
                                        <p:tgtEl>
                                          <p:spTgt spid="4">
                                            <p:txEl>
                                              <p:pRg st="6" end="6"/>
                                            </p:txEl>
                                          </p:spTgt>
                                        </p:tgtEl>
                                      </p:cBhvr>
                                    </p:animEffect>
                                    <p:anim calcmode="lin" valueType="num">
                                      <p:cBhvr>
                                        <p:cTn id="58"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6" end="6"/>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txEl>
                                              <p:pRg st="8" end="8"/>
                                            </p:txEl>
                                          </p:spTgt>
                                        </p:tgtEl>
                                        <p:attrNameLst>
                                          <p:attrName>style.visibility</p:attrName>
                                        </p:attrNameLst>
                                      </p:cBhvr>
                                      <p:to>
                                        <p:strVal val="visible"/>
                                      </p:to>
                                    </p:set>
                                    <p:animEffect transition="in" filter="fade">
                                      <p:cBhvr>
                                        <p:cTn id="62" dur="1000"/>
                                        <p:tgtEl>
                                          <p:spTgt spid="4">
                                            <p:txEl>
                                              <p:pRg st="8" end="8"/>
                                            </p:txEl>
                                          </p:spTgt>
                                        </p:tgtEl>
                                      </p:cBhvr>
                                    </p:animEffect>
                                    <p:anim calcmode="lin" valueType="num">
                                      <p:cBhvr>
                                        <p:cTn id="63"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Effect transition="in" filter="fade">
                                      <p:cBhvr>
                                        <p:cTn id="67" dur="1000"/>
                                        <p:tgtEl>
                                          <p:spTgt spid="4">
                                            <p:txEl>
                                              <p:pRg st="10" end="10"/>
                                            </p:txEl>
                                          </p:spTgt>
                                        </p:tgtEl>
                                      </p:cBhvr>
                                    </p:animEffect>
                                    <p:anim calcmode="lin" valueType="num">
                                      <p:cBhvr>
                                        <p:cTn id="68"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10" end="10"/>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fade">
                                      <p:cBhvr>
                                        <p:cTn id="72" dur="1000"/>
                                        <p:tgtEl>
                                          <p:spTgt spid="4">
                                            <p:txEl>
                                              <p:pRg st="12" end="12"/>
                                            </p:txEl>
                                          </p:spTgt>
                                        </p:tgtEl>
                                      </p:cBhvr>
                                    </p:animEffect>
                                    <p:anim calcmode="lin" valueType="num">
                                      <p:cBhvr>
                                        <p:cTn id="73"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Scholarships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Fast Web</a:t>
            </a:r>
          </a:p>
          <a:p>
            <a:pPr lvl="1"/>
            <a:r>
              <a:rPr lang="en-US" sz="1400" dirty="0" smtClean="0">
                <a:hlinkClick r:id="rId2"/>
              </a:rPr>
              <a:t>www.fastweb.com</a:t>
            </a:r>
            <a:r>
              <a:rPr lang="en-US" sz="1400" dirty="0" smtClean="0"/>
              <a:t> </a:t>
            </a:r>
          </a:p>
          <a:p>
            <a:pPr lvl="1"/>
            <a:endParaRPr lang="en-US" sz="1400" dirty="0" smtClean="0"/>
          </a:p>
          <a:p>
            <a:r>
              <a:rPr lang="en-US" dirty="0" smtClean="0"/>
              <a:t>School Soup</a:t>
            </a:r>
          </a:p>
          <a:p>
            <a:pPr lvl="1"/>
            <a:r>
              <a:rPr lang="en-US" sz="1400" dirty="0" smtClean="0">
                <a:hlinkClick r:id="rId3"/>
              </a:rPr>
              <a:t>www.schoolsoup.com</a:t>
            </a:r>
            <a:endParaRPr lang="en-US" sz="1400" dirty="0" smtClean="0"/>
          </a:p>
          <a:p>
            <a:pPr marL="274320" lvl="1" indent="0">
              <a:buNone/>
            </a:pPr>
            <a:endParaRPr lang="en-US" dirty="0" smtClean="0"/>
          </a:p>
          <a:p>
            <a:r>
              <a:rPr lang="en-US" dirty="0" smtClean="0"/>
              <a:t>Admission Hook </a:t>
            </a:r>
          </a:p>
          <a:p>
            <a:pPr lvl="1"/>
            <a:r>
              <a:rPr lang="en-US" sz="1400" dirty="0">
                <a:hlinkClick r:id="rId4"/>
              </a:rPr>
              <a:t>http://www.admissionhook.com/</a:t>
            </a:r>
            <a:r>
              <a:rPr lang="en-US" sz="1400" dirty="0"/>
              <a:t> </a:t>
            </a:r>
            <a:endParaRPr lang="en-US" sz="1400" dirty="0" smtClean="0"/>
          </a:p>
          <a:p>
            <a:pPr lvl="1"/>
            <a:endParaRPr lang="en-US" sz="1400" dirty="0"/>
          </a:p>
          <a:p>
            <a:r>
              <a:rPr lang="en-US" dirty="0" smtClean="0"/>
              <a:t>Scholarship America</a:t>
            </a:r>
          </a:p>
          <a:p>
            <a:pPr lvl="1"/>
            <a:r>
              <a:rPr lang="en-US" sz="1400" dirty="0" smtClean="0">
                <a:hlinkClick r:id="rId5"/>
              </a:rPr>
              <a:t>www.scholarshipamerica.org</a:t>
            </a:r>
            <a:endParaRPr lang="en-US" sz="1400" dirty="0" smtClean="0"/>
          </a:p>
          <a:p>
            <a:pPr lvl="1"/>
            <a:endParaRPr lang="en-US" sz="2000" dirty="0" smtClean="0"/>
          </a:p>
          <a:p>
            <a:r>
              <a:rPr lang="en-US" dirty="0" smtClean="0"/>
              <a:t>Tuition Funding Sources</a:t>
            </a:r>
          </a:p>
          <a:p>
            <a:pPr lvl="1"/>
            <a:r>
              <a:rPr lang="en-US" sz="1400" dirty="0">
                <a:hlinkClick r:id="rId6"/>
              </a:rPr>
              <a:t>http://www.tuitionfundingsources.com</a:t>
            </a:r>
            <a:r>
              <a:rPr lang="en-US" sz="1400" dirty="0" smtClean="0">
                <a:hlinkClick r:id="rId6"/>
              </a:rPr>
              <a:t>/</a:t>
            </a:r>
            <a:r>
              <a:rPr lang="en-US" sz="1400" dirty="0" smtClean="0"/>
              <a:t>   </a:t>
            </a:r>
            <a:endParaRPr lang="en-US" sz="1400" dirty="0"/>
          </a:p>
        </p:txBody>
      </p:sp>
      <p:sp>
        <p:nvSpPr>
          <p:cNvPr id="4" name="Content Placeholder 3"/>
          <p:cNvSpPr>
            <a:spLocks noGrp="1"/>
          </p:cNvSpPr>
          <p:nvPr>
            <p:ph sz="half" idx="2"/>
          </p:nvPr>
        </p:nvSpPr>
        <p:spPr/>
        <p:txBody>
          <a:bodyPr>
            <a:normAutofit lnSpcReduction="10000"/>
          </a:bodyPr>
          <a:lstStyle/>
          <a:p>
            <a:r>
              <a:rPr lang="en-US" dirty="0" smtClean="0"/>
              <a:t>Should not pay for these applications</a:t>
            </a:r>
          </a:p>
          <a:p>
            <a:endParaRPr lang="en-US" dirty="0" smtClean="0"/>
          </a:p>
          <a:p>
            <a:r>
              <a:rPr lang="en-US" dirty="0" smtClean="0"/>
              <a:t>May require information from financial aid forms</a:t>
            </a:r>
          </a:p>
          <a:p>
            <a:pPr lvl="1"/>
            <a:r>
              <a:rPr lang="en-US" dirty="0" smtClean="0">
                <a:solidFill>
                  <a:schemeClr val="accent5"/>
                </a:solidFill>
              </a:rPr>
              <a:t>Expected Family Contribution</a:t>
            </a:r>
          </a:p>
          <a:p>
            <a:endParaRPr lang="en-US" dirty="0" smtClean="0"/>
          </a:p>
          <a:p>
            <a:r>
              <a:rPr lang="en-US" dirty="0" smtClean="0"/>
              <a:t>Renewal varies based on award</a:t>
            </a:r>
            <a:endParaRPr lang="en-US" dirty="0"/>
          </a:p>
        </p:txBody>
      </p:sp>
    </p:spTree>
    <p:extLst>
      <p:ext uri="{BB962C8B-B14F-4D97-AF65-F5344CB8AC3E}">
        <p14:creationId xmlns:p14="http://schemas.microsoft.com/office/powerpoint/2010/main" val="129786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1000"/>
                                        <p:tgtEl>
                                          <p:spTgt spid="3">
                                            <p:txEl>
                                              <p:pRg st="9" end="9"/>
                                            </p:txEl>
                                          </p:spTgt>
                                        </p:tgtEl>
                                      </p:cBhvr>
                                    </p:animEffect>
                                    <p:anim calcmode="lin" valueType="num">
                                      <p:cBhvr>
                                        <p:cTn id="3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1000"/>
                                        <p:tgtEl>
                                          <p:spTgt spid="3">
                                            <p:txEl>
                                              <p:pRg st="10" end="10"/>
                                            </p:txEl>
                                          </p:spTgt>
                                        </p:tgtEl>
                                      </p:cBhvr>
                                    </p:animEffect>
                                    <p:anim calcmode="lin" valueType="num">
                                      <p:cBhvr>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fade">
                                      <p:cBhvr>
                                        <p:cTn id="47" dur="1000"/>
                                        <p:tgtEl>
                                          <p:spTgt spid="3">
                                            <p:txEl>
                                              <p:pRg st="12" end="12"/>
                                            </p:txEl>
                                          </p:spTgt>
                                        </p:tgtEl>
                                      </p:cBhvr>
                                    </p:animEffect>
                                    <p:anim calcmode="lin" valueType="num">
                                      <p:cBhvr>
                                        <p:cTn id="4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1000"/>
                                        <p:tgtEl>
                                          <p:spTgt spid="3">
                                            <p:txEl>
                                              <p:pRg st="13" end="13"/>
                                            </p:txEl>
                                          </p:spTgt>
                                        </p:tgtEl>
                                      </p:cBhvr>
                                    </p:animEffect>
                                    <p:anim calcmode="lin" valueType="num">
                                      <p:cBhvr>
                                        <p:cTn id="53"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3" end="13"/>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txEl>
                                              <p:pRg st="0" end="0"/>
                                            </p:txEl>
                                          </p:spTgt>
                                        </p:tgtEl>
                                        <p:attrNameLst>
                                          <p:attrName>style.visibility</p:attrName>
                                        </p:attrNameLst>
                                      </p:cBhvr>
                                      <p:to>
                                        <p:strVal val="visible"/>
                                      </p:to>
                                    </p:set>
                                    <p:animEffect transition="in" filter="fade">
                                      <p:cBhvr>
                                        <p:cTn id="57" dur="1000"/>
                                        <p:tgtEl>
                                          <p:spTgt spid="4">
                                            <p:txEl>
                                              <p:pRg st="0" end="0"/>
                                            </p:txEl>
                                          </p:spTgt>
                                        </p:tgtEl>
                                      </p:cBhvr>
                                    </p:animEffect>
                                    <p:anim calcmode="lin" valueType="num">
                                      <p:cBhvr>
                                        <p:cTn id="5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txEl>
                                              <p:pRg st="2" end="2"/>
                                            </p:txEl>
                                          </p:spTgt>
                                        </p:tgtEl>
                                        <p:attrNameLst>
                                          <p:attrName>style.visibility</p:attrName>
                                        </p:attrNameLst>
                                      </p:cBhvr>
                                      <p:to>
                                        <p:strVal val="visible"/>
                                      </p:to>
                                    </p:set>
                                    <p:animEffect transition="in" filter="fade">
                                      <p:cBhvr>
                                        <p:cTn id="62" dur="1000"/>
                                        <p:tgtEl>
                                          <p:spTgt spid="4">
                                            <p:txEl>
                                              <p:pRg st="2" end="2"/>
                                            </p:txEl>
                                          </p:spTgt>
                                        </p:tgtEl>
                                      </p:cBhvr>
                                    </p:animEffect>
                                    <p:anim calcmode="lin" valueType="num">
                                      <p:cBhvr>
                                        <p:cTn id="6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Effect transition="in" filter="fade">
                                      <p:cBhvr>
                                        <p:cTn id="67" dur="1000"/>
                                        <p:tgtEl>
                                          <p:spTgt spid="4">
                                            <p:txEl>
                                              <p:pRg st="3" end="3"/>
                                            </p:txEl>
                                          </p:spTgt>
                                        </p:tgtEl>
                                      </p:cBhvr>
                                    </p:animEffect>
                                    <p:anim calcmode="lin" valueType="num">
                                      <p:cBhvr>
                                        <p:cTn id="6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
                                            <p:txEl>
                                              <p:pRg st="5" end="5"/>
                                            </p:txEl>
                                          </p:spTgt>
                                        </p:tgtEl>
                                        <p:attrNameLst>
                                          <p:attrName>style.visibility</p:attrName>
                                        </p:attrNameLst>
                                      </p:cBhvr>
                                      <p:to>
                                        <p:strVal val="visible"/>
                                      </p:to>
                                    </p:set>
                                    <p:animEffect transition="in" filter="fade">
                                      <p:cBhvr>
                                        <p:cTn id="72" dur="1000"/>
                                        <p:tgtEl>
                                          <p:spTgt spid="4">
                                            <p:txEl>
                                              <p:pRg st="5" end="5"/>
                                            </p:txEl>
                                          </p:spTgt>
                                        </p:tgtEl>
                                      </p:cBhvr>
                                    </p:animEffect>
                                    <p:anim calcmode="lin" valueType="num">
                                      <p:cBhvr>
                                        <p:cTn id="7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7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Questions to ask and </a:t>
            </a:r>
            <a:r>
              <a:rPr lang="en-US" i="1" dirty="0" smtClean="0">
                <a:solidFill>
                  <a:schemeClr val="bg2">
                    <a:lumMod val="10000"/>
                  </a:schemeClr>
                </a:solidFill>
              </a:rPr>
              <a:t>not</a:t>
            </a:r>
            <a:r>
              <a:rPr lang="en-US" dirty="0" smtClean="0">
                <a:solidFill>
                  <a:schemeClr val="bg2">
                    <a:lumMod val="10000"/>
                  </a:schemeClr>
                </a:solidFill>
              </a:rPr>
              <a:t> assume!</a:t>
            </a:r>
            <a:endParaRPr lang="en-US" dirty="0">
              <a:solidFill>
                <a:schemeClr val="bg2">
                  <a:lumMod val="10000"/>
                </a:schemeClr>
              </a:solidFill>
            </a:endParaRPr>
          </a:p>
        </p:txBody>
      </p:sp>
      <p:sp>
        <p:nvSpPr>
          <p:cNvPr id="3" name="Content Placeholder 2"/>
          <p:cNvSpPr>
            <a:spLocks noGrp="1"/>
          </p:cNvSpPr>
          <p:nvPr>
            <p:ph sz="quarter" idx="1"/>
          </p:nvPr>
        </p:nvSpPr>
        <p:spPr>
          <a:xfrm>
            <a:off x="301752" y="1600200"/>
            <a:ext cx="8613648" cy="4876800"/>
          </a:xfrm>
        </p:spPr>
        <p:txBody>
          <a:bodyPr>
            <a:normAutofit/>
          </a:bodyPr>
          <a:lstStyle/>
          <a:p>
            <a:r>
              <a:rPr lang="en-US" sz="2400" dirty="0" smtClean="0"/>
              <a:t>When will I receive my financial aid award?</a:t>
            </a:r>
          </a:p>
          <a:p>
            <a:pPr marL="0" indent="0">
              <a:buNone/>
            </a:pPr>
            <a:endParaRPr lang="en-US" sz="2400" dirty="0" smtClean="0"/>
          </a:p>
          <a:p>
            <a:r>
              <a:rPr lang="en-US" sz="2400" dirty="0" smtClean="0"/>
              <a:t>How do outside awards affect the aid package?</a:t>
            </a:r>
          </a:p>
          <a:p>
            <a:pPr>
              <a:buNone/>
            </a:pPr>
            <a:endParaRPr lang="en-US" sz="2400" dirty="0" smtClean="0"/>
          </a:p>
          <a:p>
            <a:r>
              <a:rPr lang="en-US" sz="2400" dirty="0" smtClean="0"/>
              <a:t>What is the school’s policy on non-custodial parents?</a:t>
            </a:r>
          </a:p>
          <a:p>
            <a:pPr>
              <a:buNone/>
            </a:pPr>
            <a:endParaRPr lang="en-US" sz="2400" dirty="0" smtClean="0"/>
          </a:p>
          <a:p>
            <a:r>
              <a:rPr lang="en-US" sz="2400" dirty="0" smtClean="0"/>
              <a:t>Are the scholarships/grants renewable each year?</a:t>
            </a:r>
          </a:p>
          <a:p>
            <a:pPr>
              <a:buNone/>
            </a:pPr>
            <a:endParaRPr lang="en-US" sz="2400" dirty="0" smtClean="0"/>
          </a:p>
          <a:p>
            <a:r>
              <a:rPr lang="en-US" sz="2400" dirty="0" smtClean="0"/>
              <a:t>What happens if financial circumstances change?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Financial Aid Resources</a:t>
            </a:r>
            <a:endParaRPr lang="en-US" dirty="0">
              <a:solidFill>
                <a:schemeClr val="bg2">
                  <a:lumMod val="10000"/>
                </a:schemeClr>
              </a:solidFill>
            </a:endParaRPr>
          </a:p>
        </p:txBody>
      </p:sp>
      <p:sp>
        <p:nvSpPr>
          <p:cNvPr id="3" name="Content Placeholder 2"/>
          <p:cNvSpPr>
            <a:spLocks noGrp="1"/>
          </p:cNvSpPr>
          <p:nvPr>
            <p:ph sz="quarter" idx="1"/>
          </p:nvPr>
        </p:nvSpPr>
        <p:spPr>
          <a:xfrm>
            <a:off x="301752" y="1527048"/>
            <a:ext cx="8503920" cy="4797552"/>
          </a:xfrm>
        </p:spPr>
        <p:txBody>
          <a:bodyPr>
            <a:normAutofit/>
          </a:bodyPr>
          <a:lstStyle/>
          <a:p>
            <a:pPr>
              <a:buFont typeface="Arial" pitchFamily="34" charset="0"/>
              <a:buChar char="•"/>
            </a:pPr>
            <a:r>
              <a:rPr lang="en-US" sz="2000" dirty="0" smtClean="0">
                <a:hlinkClick r:id="rId2"/>
              </a:rPr>
              <a:t>www.irs.gov/transcript</a:t>
            </a:r>
            <a:r>
              <a:rPr lang="en-US" sz="2000" dirty="0" smtClean="0"/>
              <a:t> To request a copy of your Tax Return Transcript (if unable to use data retrieval tool on FAFSA) </a:t>
            </a:r>
          </a:p>
          <a:p>
            <a:pPr>
              <a:buFont typeface="Arial" pitchFamily="34" charset="0"/>
              <a:buChar char="•"/>
            </a:pPr>
            <a:endParaRPr lang="en-US" sz="2000" dirty="0" smtClean="0"/>
          </a:p>
          <a:p>
            <a:pPr>
              <a:buFont typeface="Arial" pitchFamily="34" charset="0"/>
              <a:buChar char="•"/>
            </a:pPr>
            <a:r>
              <a:rPr lang="en-US" sz="2000" dirty="0" smtClean="0">
                <a:hlinkClick r:id="rId3"/>
              </a:rPr>
              <a:t>studentloans.gov</a:t>
            </a:r>
            <a:r>
              <a:rPr lang="en-US" sz="2000" dirty="0" smtClean="0"/>
              <a:t> To completed Stafford Loan paperwork and Apply for Plus Loans</a:t>
            </a:r>
          </a:p>
          <a:p>
            <a:pPr>
              <a:buFont typeface="Arial" pitchFamily="34" charset="0"/>
              <a:buChar char="•"/>
            </a:pPr>
            <a:endParaRPr lang="en-US" sz="2000" dirty="0"/>
          </a:p>
          <a:p>
            <a:pPr>
              <a:buFont typeface="Arial" pitchFamily="34" charset="0"/>
              <a:buChar char="•"/>
            </a:pPr>
            <a:r>
              <a:rPr lang="en-US" sz="2000" dirty="0">
                <a:hlinkClick r:id="rId4"/>
              </a:rPr>
              <a:t>www.nasfaa.org</a:t>
            </a:r>
            <a:r>
              <a:rPr lang="en-US" sz="2000" dirty="0"/>
              <a:t> Consumer tips for parents and students as well as financial aid tools for completing required </a:t>
            </a:r>
            <a:r>
              <a:rPr lang="en-US" sz="2000" dirty="0" smtClean="0"/>
              <a:t>applications</a:t>
            </a:r>
            <a:endParaRPr lang="en-US" sz="2000" dirty="0"/>
          </a:p>
          <a:p>
            <a:pPr marL="0" indent="0">
              <a:buNone/>
            </a:pPr>
            <a:r>
              <a:rPr lang="en-US" sz="2000" dirty="0"/>
              <a:t>	</a:t>
            </a:r>
          </a:p>
          <a:p>
            <a:pPr>
              <a:buFont typeface="Arial" pitchFamily="34" charset="0"/>
              <a:buChar char="•"/>
            </a:pPr>
            <a:r>
              <a:rPr lang="en-US" sz="2000" dirty="0" smtClean="0">
                <a:hlinkClick r:id="rId5"/>
              </a:rPr>
              <a:t>studentaid.ed.gov</a:t>
            </a:r>
            <a:r>
              <a:rPr lang="en-US" sz="2000" dirty="0" smtClean="0"/>
              <a:t>  An Office of the U.S. Department of Education</a:t>
            </a:r>
          </a:p>
          <a:p>
            <a:pPr>
              <a:buFont typeface="Arial" pitchFamily="34" charset="0"/>
              <a:buChar char="•"/>
            </a:pPr>
            <a:endParaRPr lang="en-US" sz="2000" dirty="0"/>
          </a:p>
          <a:p>
            <a:pPr>
              <a:buFont typeface="Arial" pitchFamily="34" charset="0"/>
              <a:buChar char="•"/>
            </a:pPr>
            <a:r>
              <a:rPr lang="en-US" sz="2000" dirty="0" smtClean="0">
                <a:hlinkClick r:id="rId6"/>
              </a:rPr>
              <a:t>www.ctohe.org</a:t>
            </a:r>
            <a:r>
              <a:rPr lang="en-US" sz="2000" dirty="0" smtClean="0"/>
              <a:t> The Connecticut Office of Higher Education</a:t>
            </a:r>
          </a:p>
          <a:p>
            <a:pPr>
              <a:buFont typeface="Arial" pitchFamily="34" charset="0"/>
              <a:buChar char="•"/>
            </a:pPr>
            <a:endParaRPr lang="en-US" sz="2200"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1371601"/>
            <a:ext cx="7772400" cy="2228850"/>
          </a:xfrm>
        </p:spPr>
        <p:txBody>
          <a:bodyPr/>
          <a:lstStyle/>
          <a:p>
            <a:pPr eaLnBrk="1" hangingPunct="1"/>
            <a:r>
              <a:rPr lang="en-US" altLang="en-US" dirty="0" smtClean="0"/>
              <a:t>Paying For College</a:t>
            </a:r>
            <a:br>
              <a:rPr lang="en-US" altLang="en-US" dirty="0" smtClean="0"/>
            </a:br>
            <a:r>
              <a:rPr lang="en-US" altLang="en-US" dirty="0" smtClean="0"/>
              <a:t> What Are the Options?</a:t>
            </a:r>
          </a:p>
        </p:txBody>
      </p:sp>
      <p:sp>
        <p:nvSpPr>
          <p:cNvPr id="15363" name="Rectangle 3"/>
          <p:cNvSpPr>
            <a:spLocks noGrp="1" noChangeArrowheads="1"/>
          </p:cNvSpPr>
          <p:nvPr>
            <p:ph type="subTitle" idx="1"/>
          </p:nvPr>
        </p:nvSpPr>
        <p:spPr/>
        <p:txBody>
          <a:bodyPr/>
          <a:lstStyle/>
          <a:p>
            <a:pPr marL="0" eaLnBrk="1" hangingPunct="1">
              <a:buFont typeface="Wingdings" pitchFamily="2" charset="2"/>
              <a:buNone/>
            </a:pPr>
            <a:endParaRPr lang="en-US" altLang="en-US" dirty="0" smtClean="0">
              <a:latin typeface="Georgia" pitchFamily="18" charset="0"/>
            </a:endParaRPr>
          </a:p>
          <a:p>
            <a:pPr marL="0" eaLnBrk="1" hangingPunct="1">
              <a:buFont typeface="Wingdings" pitchFamily="2" charset="2"/>
              <a:buNone/>
            </a:pPr>
            <a:r>
              <a:rPr lang="en-US" altLang="en-US" dirty="0" smtClean="0">
                <a:latin typeface="Georgia" pitchFamily="18" charset="0"/>
              </a:rPr>
              <a:t>Jennifer Dudley</a:t>
            </a:r>
          </a:p>
          <a:p>
            <a:pPr marL="0" eaLnBrk="1" hangingPunct="1">
              <a:buFont typeface="Wingdings" pitchFamily="2" charset="2"/>
              <a:buNone/>
            </a:pPr>
            <a:r>
              <a:rPr lang="en-US" altLang="en-US" sz="1800" dirty="0" smtClean="0">
                <a:latin typeface="Georgia" pitchFamily="18" charset="0"/>
              </a:rPr>
              <a:t>Wells Fargo - Assistant Vice President </a:t>
            </a:r>
          </a:p>
        </p:txBody>
      </p:sp>
    </p:spTree>
    <p:extLst>
      <p:ext uri="{BB962C8B-B14F-4D97-AF65-F5344CB8AC3E}">
        <p14:creationId xmlns:p14="http://schemas.microsoft.com/office/powerpoint/2010/main" val="3541905422"/>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74638"/>
            <a:ext cx="8229600" cy="944562"/>
          </a:xfrm>
        </p:spPr>
        <p:txBody>
          <a:bodyPr>
            <a:normAutofit fontScale="90000"/>
          </a:bodyPr>
          <a:lstStyle/>
          <a:p>
            <a:r>
              <a:rPr lang="en-US" altLang="en-US" sz="3600" b="1" dirty="0" smtClean="0"/>
              <a:t/>
            </a:r>
            <a:br>
              <a:rPr lang="en-US" altLang="en-US" sz="3600" b="1" dirty="0" smtClean="0"/>
            </a:br>
            <a:r>
              <a:rPr lang="en-US" altLang="en-US" sz="3600" b="1" dirty="0" smtClean="0"/>
              <a:t>Option </a:t>
            </a:r>
            <a:r>
              <a:rPr lang="en-US" altLang="en-US" sz="3600" b="1" dirty="0"/>
              <a:t>#1 - Federal Parent Loans</a:t>
            </a:r>
            <a:br>
              <a:rPr lang="en-US" altLang="en-US" sz="3600" b="1" dirty="0"/>
            </a:br>
            <a:endParaRPr lang="en-US" altLang="en-US" sz="3600" dirty="0" smtClean="0"/>
          </a:p>
        </p:txBody>
      </p:sp>
      <p:sp>
        <p:nvSpPr>
          <p:cNvPr id="23555" name="Rectangle 3"/>
          <p:cNvSpPr>
            <a:spLocks noGrp="1" noChangeArrowheads="1"/>
          </p:cNvSpPr>
          <p:nvPr>
            <p:ph type="body" idx="1"/>
          </p:nvPr>
        </p:nvSpPr>
        <p:spPr>
          <a:xfrm>
            <a:off x="457200" y="1295400"/>
            <a:ext cx="8229600" cy="4830763"/>
          </a:xfrm>
        </p:spPr>
        <p:txBody>
          <a:bodyPr>
            <a:normAutofit/>
          </a:bodyPr>
          <a:lstStyle/>
          <a:p>
            <a:pPr marL="0" indent="0" eaLnBrk="1" hangingPunct="1">
              <a:spcAft>
                <a:spcPts val="1200"/>
              </a:spcAft>
              <a:buFont typeface="Wingdings" pitchFamily="2" charset="2"/>
              <a:buNone/>
            </a:pPr>
            <a:r>
              <a:rPr lang="en-US" altLang="en-US" sz="2000" b="1" dirty="0" smtClean="0"/>
              <a:t>Borrower  = Parent, loans are borrowed through the college</a:t>
            </a:r>
            <a:br>
              <a:rPr lang="en-US" altLang="en-US" sz="2000" b="1" dirty="0" smtClean="0"/>
            </a:br>
            <a:endParaRPr lang="en-US" altLang="en-US" sz="2000" b="1" dirty="0" smtClean="0"/>
          </a:p>
          <a:p>
            <a:pPr lvl="2" eaLnBrk="1" hangingPunct="1"/>
            <a:r>
              <a:rPr lang="en-US" altLang="en-US" sz="1800" dirty="0" smtClean="0"/>
              <a:t>Fixed interest rate</a:t>
            </a:r>
          </a:p>
          <a:p>
            <a:pPr lvl="2" eaLnBrk="1" hangingPunct="1"/>
            <a:r>
              <a:rPr lang="en-US" altLang="en-US" sz="1800" dirty="0" smtClean="0"/>
              <a:t>Fee</a:t>
            </a:r>
          </a:p>
          <a:p>
            <a:pPr lvl="2" eaLnBrk="1" hangingPunct="1"/>
            <a:r>
              <a:rPr lang="en-US" altLang="en-US" sz="1800" dirty="0" smtClean="0"/>
              <a:t>Covers the cost of education (COE) minus financial aid</a:t>
            </a:r>
          </a:p>
          <a:p>
            <a:pPr lvl="2" eaLnBrk="1" hangingPunct="1"/>
            <a:r>
              <a:rPr lang="en-US" altLang="en-US" sz="1800" dirty="0" smtClean="0"/>
              <a:t>Not need-based</a:t>
            </a:r>
          </a:p>
          <a:p>
            <a:pPr lvl="2" eaLnBrk="1" hangingPunct="1"/>
            <a:r>
              <a:rPr lang="en-US" altLang="en-US" sz="1800" dirty="0" smtClean="0"/>
              <a:t>Credit check required</a:t>
            </a:r>
          </a:p>
          <a:p>
            <a:pPr lvl="2" eaLnBrk="1" hangingPunct="1"/>
            <a:r>
              <a:rPr lang="en-US" altLang="en-US" sz="1800" dirty="0" smtClean="0"/>
              <a:t>Repayment begins after disbursement, may request deferment</a:t>
            </a:r>
          </a:p>
          <a:p>
            <a:pPr lvl="2" eaLnBrk="1" hangingPunct="1"/>
            <a:r>
              <a:rPr lang="en-US" altLang="en-US" sz="1800" dirty="0" smtClean="0"/>
              <a:t>10 – 25 year repayment depending on repayment plan</a:t>
            </a:r>
          </a:p>
          <a:p>
            <a:pPr lvl="2" eaLnBrk="1" hangingPunct="1"/>
            <a:r>
              <a:rPr lang="en-US" altLang="en-US" sz="1800" dirty="0" smtClean="0">
                <a:hlinkClick r:id="rId2"/>
              </a:rPr>
              <a:t>www.studentaid.ed.gov</a:t>
            </a:r>
            <a:endParaRPr lang="en-US" altLang="en-US" sz="1800" dirty="0" smtClean="0"/>
          </a:p>
          <a:p>
            <a:pPr marL="914400" lvl="2" indent="0">
              <a:buNone/>
            </a:pPr>
            <a:endParaRPr lang="en-US" altLang="en-US" sz="1800" dirty="0"/>
          </a:p>
          <a:p>
            <a:pPr marL="914400" lvl="2" indent="0">
              <a:buNone/>
            </a:pPr>
            <a:endParaRPr lang="en-US" altLang="en-US" sz="1800" dirty="0" smtClean="0"/>
          </a:p>
          <a:p>
            <a:pPr marL="914400" lvl="2" indent="0">
              <a:buNone/>
            </a:pPr>
            <a:r>
              <a:rPr lang="en-US" altLang="en-US" sz="1800" b="1" dirty="0" smtClean="0"/>
              <a:t>Tip</a:t>
            </a:r>
            <a:r>
              <a:rPr lang="en-US" altLang="en-US" sz="1800" dirty="0" smtClean="0"/>
              <a:t>:  </a:t>
            </a:r>
            <a:r>
              <a:rPr lang="en-US" altLang="en-US" sz="1800" dirty="0"/>
              <a:t>C</a:t>
            </a:r>
            <a:r>
              <a:rPr lang="en-US" altLang="en-US" sz="1800" dirty="0" smtClean="0"/>
              <a:t>onsider interest rate and fees, evaluate the monthly payment amount. </a:t>
            </a:r>
          </a:p>
          <a:p>
            <a:pPr lvl="2" eaLnBrk="1" hangingPunct="1"/>
            <a:endParaRPr lang="en-US" altLang="en-US" sz="1800" dirty="0" smtClean="0"/>
          </a:p>
          <a:p>
            <a:pPr lvl="2" eaLnBrk="1" hangingPunct="1"/>
            <a:endParaRPr lang="en-US" altLang="en-US" sz="1800" dirty="0"/>
          </a:p>
          <a:p>
            <a:pPr lvl="1" eaLnBrk="1" hangingPunct="1"/>
            <a:endParaRPr lang="en-US" altLang="en-US" sz="1800" dirty="0" smtClean="0"/>
          </a:p>
          <a:p>
            <a:pPr lvl="1" eaLnBrk="1" hangingPunct="1"/>
            <a:endParaRPr lang="en-US" altLang="en-US" sz="1800" dirty="0" smtClean="0"/>
          </a:p>
        </p:txBody>
      </p:sp>
      <p:sp>
        <p:nvSpPr>
          <p:cNvPr id="23556" name="Slide Number Placeholder 3"/>
          <p:cNvSpPr>
            <a:spLocks noGrp="1"/>
          </p:cNvSpPr>
          <p:nvPr>
            <p:ph type="sldNum" sz="quarter" idx="10"/>
          </p:nvPr>
        </p:nvSpPr>
        <p:spPr bwMode="auto">
          <a:xfrm>
            <a:off x="8327571" y="6629400"/>
            <a:ext cx="816429"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rgbClr val="626366"/>
                </a:solidFill>
                <a:latin typeface="Verdana" pitchFamily="34" charset="0"/>
                <a:ea typeface="MS PGothic" pitchFamily="34" charset="-128"/>
              </a:defRPr>
            </a:lvl1pPr>
            <a:lvl2pPr marL="37931725" indent="-37474525">
              <a:defRPr sz="1600">
                <a:solidFill>
                  <a:srgbClr val="626366"/>
                </a:solidFill>
                <a:latin typeface="Verdana" pitchFamily="34" charset="0"/>
                <a:ea typeface="MS PGothic" pitchFamily="34" charset="-128"/>
              </a:defRPr>
            </a:lvl2pPr>
            <a:lvl3pPr marL="1143000" indent="-228600">
              <a:defRPr sz="1600">
                <a:solidFill>
                  <a:srgbClr val="626366"/>
                </a:solidFill>
                <a:latin typeface="Verdana" pitchFamily="34" charset="0"/>
                <a:ea typeface="MS PGothic" pitchFamily="34" charset="-128"/>
              </a:defRPr>
            </a:lvl3pPr>
            <a:lvl4pPr marL="1600200" indent="-228600">
              <a:defRPr sz="1600">
                <a:solidFill>
                  <a:srgbClr val="626366"/>
                </a:solidFill>
                <a:latin typeface="Verdana" pitchFamily="34" charset="0"/>
                <a:ea typeface="MS PGothic" pitchFamily="34" charset="-128"/>
              </a:defRPr>
            </a:lvl4pPr>
            <a:lvl5pPr marL="2057400" indent="-228600">
              <a:defRPr sz="1600">
                <a:solidFill>
                  <a:srgbClr val="626366"/>
                </a:solidFill>
                <a:latin typeface="Verdana" pitchFamily="34" charset="0"/>
                <a:ea typeface="MS PGothic" pitchFamily="34" charset="-128"/>
              </a:defRPr>
            </a:lvl5pPr>
            <a:lvl6pPr marL="2514600" indent="-228600" eaLnBrk="0" fontAlgn="base" hangingPunct="0">
              <a:spcBef>
                <a:spcPct val="0"/>
              </a:spcBef>
              <a:spcAft>
                <a:spcPct val="0"/>
              </a:spcAft>
              <a:defRPr sz="1600">
                <a:solidFill>
                  <a:srgbClr val="626366"/>
                </a:solidFill>
                <a:latin typeface="Verdana" pitchFamily="34" charset="0"/>
                <a:ea typeface="MS PGothic" pitchFamily="34" charset="-128"/>
              </a:defRPr>
            </a:lvl6pPr>
            <a:lvl7pPr marL="2971800" indent="-228600" eaLnBrk="0" fontAlgn="base" hangingPunct="0">
              <a:spcBef>
                <a:spcPct val="0"/>
              </a:spcBef>
              <a:spcAft>
                <a:spcPct val="0"/>
              </a:spcAft>
              <a:defRPr sz="1600">
                <a:solidFill>
                  <a:srgbClr val="626366"/>
                </a:solidFill>
                <a:latin typeface="Verdana" pitchFamily="34" charset="0"/>
                <a:ea typeface="MS PGothic" pitchFamily="34" charset="-128"/>
              </a:defRPr>
            </a:lvl7pPr>
            <a:lvl8pPr marL="3429000" indent="-228600" eaLnBrk="0" fontAlgn="base" hangingPunct="0">
              <a:spcBef>
                <a:spcPct val="0"/>
              </a:spcBef>
              <a:spcAft>
                <a:spcPct val="0"/>
              </a:spcAft>
              <a:defRPr sz="1600">
                <a:solidFill>
                  <a:srgbClr val="626366"/>
                </a:solidFill>
                <a:latin typeface="Verdana" pitchFamily="34" charset="0"/>
                <a:ea typeface="MS PGothic" pitchFamily="34" charset="-128"/>
              </a:defRPr>
            </a:lvl8pPr>
            <a:lvl9pPr marL="3886200" indent="-228600" eaLnBrk="0" fontAlgn="base" hangingPunct="0">
              <a:spcBef>
                <a:spcPct val="0"/>
              </a:spcBef>
              <a:spcAft>
                <a:spcPct val="0"/>
              </a:spcAft>
              <a:defRPr sz="1600">
                <a:solidFill>
                  <a:srgbClr val="626366"/>
                </a:solidFill>
                <a:latin typeface="Verdana"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E29992E-E9A1-4BCE-BEA0-F743FC126957}" type="slidenum">
              <a:rPr kumimoji="0" lang="en-US" altLang="en-US" sz="800" b="0" i="0" u="none" strike="noStrike" kern="1200" cap="none" spc="0" normalizeH="0" baseline="0" noProof="0">
                <a:ln>
                  <a:noFill/>
                </a:ln>
                <a:solidFill>
                  <a:srgbClr val="9B9C9E"/>
                </a:solidFill>
                <a:effectLst/>
                <a:uLnTx/>
                <a:uFillTx/>
                <a:latin typeface="Verdana" pitchFamily="34" charset="0"/>
                <a:ea typeface="MS PGothic"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25</a:t>
            </a:fld>
            <a:endParaRPr kumimoji="0" lang="en-US" altLang="en-US" sz="800" b="0" i="0" u="none" strike="noStrike" kern="1200" cap="none" spc="0" normalizeH="0" baseline="0" noProof="0" dirty="0">
              <a:ln>
                <a:noFill/>
              </a:ln>
              <a:solidFill>
                <a:srgbClr val="9B9C9E"/>
              </a:solidFill>
              <a:effectLst/>
              <a:uLnTx/>
              <a:uFillTx/>
              <a:latin typeface="Verdana" pitchFamily="34" charset="0"/>
              <a:ea typeface="MS PGothic" pitchFamily="34" charset="-128"/>
              <a:cs typeface="+mn-cs"/>
            </a:endParaRPr>
          </a:p>
        </p:txBody>
      </p:sp>
    </p:spTree>
    <p:extLst>
      <p:ext uri="{BB962C8B-B14F-4D97-AF65-F5344CB8AC3E}">
        <p14:creationId xmlns:p14="http://schemas.microsoft.com/office/powerpoint/2010/main" val="691503053"/>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r>
              <a:rPr lang="en-US" altLang="en-US" sz="3600" b="1" dirty="0" smtClean="0"/>
              <a:t/>
            </a:r>
            <a:br>
              <a:rPr lang="en-US" altLang="en-US" sz="3600" b="1" dirty="0" smtClean="0"/>
            </a:br>
            <a:r>
              <a:rPr lang="en-US" altLang="en-US" sz="3600" b="1" dirty="0" smtClean="0"/>
              <a:t>Option #2 – Private Student Loans </a:t>
            </a:r>
            <a:r>
              <a:rPr lang="en-US" altLang="en-US" sz="3600" b="1" dirty="0"/>
              <a:t/>
            </a:r>
            <a:br>
              <a:rPr lang="en-US" altLang="en-US" sz="3600" b="1" dirty="0"/>
            </a:br>
            <a:endParaRPr lang="en-US" altLang="en-US" sz="3600" dirty="0" smtClean="0"/>
          </a:p>
        </p:txBody>
      </p:sp>
      <p:sp>
        <p:nvSpPr>
          <p:cNvPr id="24579" name="Rectangle 3"/>
          <p:cNvSpPr>
            <a:spLocks noGrp="1" noChangeArrowheads="1"/>
          </p:cNvSpPr>
          <p:nvPr>
            <p:ph type="body" idx="1"/>
          </p:nvPr>
        </p:nvSpPr>
        <p:spPr>
          <a:xfrm>
            <a:off x="457200" y="1600200"/>
            <a:ext cx="8229600" cy="4876800"/>
          </a:xfrm>
        </p:spPr>
        <p:txBody>
          <a:bodyPr>
            <a:normAutofit lnSpcReduction="10000"/>
          </a:bodyPr>
          <a:lstStyle/>
          <a:p>
            <a:pPr marL="0" indent="0" eaLnBrk="1" hangingPunct="1">
              <a:spcAft>
                <a:spcPts val="1200"/>
              </a:spcAft>
              <a:buFont typeface="Wingdings" pitchFamily="2" charset="2"/>
              <a:buNone/>
            </a:pPr>
            <a:r>
              <a:rPr lang="en-US" altLang="en-US" sz="2400" b="1" dirty="0" smtClean="0"/>
              <a:t>Borrower = Student with parent/sponsor as co-borrower</a:t>
            </a:r>
          </a:p>
          <a:p>
            <a:pPr>
              <a:spcAft>
                <a:spcPts val="1200"/>
              </a:spcAft>
            </a:pPr>
            <a:r>
              <a:rPr lang="en-US" altLang="en-US" sz="2000" dirty="0" smtClean="0"/>
              <a:t>Private loans are offered by a variety of lenders</a:t>
            </a:r>
            <a:endParaRPr lang="en-US" altLang="en-US" sz="2000" dirty="0"/>
          </a:p>
          <a:p>
            <a:pPr>
              <a:spcAft>
                <a:spcPts val="1200"/>
              </a:spcAft>
            </a:pPr>
            <a:r>
              <a:rPr lang="en-US" altLang="en-US" sz="1800" dirty="0" smtClean="0"/>
              <a:t>Credit based loan approvals</a:t>
            </a:r>
          </a:p>
          <a:p>
            <a:pPr>
              <a:spcAft>
                <a:spcPts val="1200"/>
              </a:spcAft>
            </a:pPr>
            <a:r>
              <a:rPr lang="en-US" altLang="en-US" sz="1800" dirty="0" smtClean="0"/>
              <a:t>Fixed and Variable interest rates , check with lender</a:t>
            </a:r>
          </a:p>
          <a:p>
            <a:pPr>
              <a:spcAft>
                <a:spcPts val="1200"/>
              </a:spcAft>
            </a:pPr>
            <a:r>
              <a:rPr lang="en-US" altLang="en-US" sz="1800" dirty="0" smtClean="0"/>
              <a:t>Rates determined at application, usually no fees</a:t>
            </a:r>
          </a:p>
          <a:p>
            <a:pPr>
              <a:spcAft>
                <a:spcPts val="1200"/>
              </a:spcAft>
            </a:pPr>
            <a:r>
              <a:rPr lang="en-US" altLang="en-US" sz="1800" dirty="0" smtClean="0"/>
              <a:t>Borrow Cost of Attendance minus financial aid  (borrowing limits)</a:t>
            </a:r>
            <a:endParaRPr lang="en-US" altLang="en-US" sz="1800" dirty="0"/>
          </a:p>
          <a:p>
            <a:pPr>
              <a:spcAft>
                <a:spcPts val="1200"/>
              </a:spcAft>
            </a:pPr>
            <a:r>
              <a:rPr lang="en-US" altLang="en-US" sz="1800" dirty="0" smtClean="0"/>
              <a:t>Deferred repayment available</a:t>
            </a:r>
          </a:p>
          <a:p>
            <a:pPr>
              <a:spcAft>
                <a:spcPts val="1200"/>
              </a:spcAft>
            </a:pPr>
            <a:r>
              <a:rPr lang="en-US" altLang="en-US" sz="1800" dirty="0" smtClean="0"/>
              <a:t>Typically 15 -25 year repayment </a:t>
            </a:r>
          </a:p>
          <a:p>
            <a:pPr marL="0" indent="0">
              <a:spcAft>
                <a:spcPts val="1200"/>
              </a:spcAft>
              <a:buNone/>
            </a:pPr>
            <a:r>
              <a:rPr lang="en-US" altLang="en-US" sz="1800" b="1" dirty="0" smtClean="0"/>
              <a:t>Tips</a:t>
            </a:r>
            <a:r>
              <a:rPr lang="en-US" altLang="en-US" sz="1800" dirty="0" smtClean="0"/>
              <a:t>:  </a:t>
            </a:r>
            <a:r>
              <a:rPr lang="en-US" altLang="en-US" sz="1800" dirty="0"/>
              <a:t>C</a:t>
            </a:r>
            <a:r>
              <a:rPr lang="en-US" altLang="en-US" sz="1800" dirty="0" smtClean="0"/>
              <a:t>onsider interest-only payments while in-school/grace. </a:t>
            </a:r>
            <a:r>
              <a:rPr lang="en-US" altLang="en-US" sz="1800" dirty="0"/>
              <a:t>S</a:t>
            </a:r>
            <a:r>
              <a:rPr lang="en-US" altLang="en-US" sz="1800" dirty="0" smtClean="0"/>
              <a:t>hop lenders for repayment, forbearance, death and co-signer release options. Consider total monthly payment on loans.</a:t>
            </a:r>
          </a:p>
          <a:p>
            <a:pPr>
              <a:spcAft>
                <a:spcPts val="1200"/>
              </a:spcAft>
            </a:pPr>
            <a:endParaRPr lang="en-US" altLang="en-US" sz="1800" dirty="0" smtClean="0"/>
          </a:p>
          <a:p>
            <a:pPr lvl="1" eaLnBrk="1" hangingPunct="1"/>
            <a:endParaRPr lang="en-US" altLang="en-US" sz="1800" dirty="0" smtClean="0"/>
          </a:p>
          <a:p>
            <a:pPr lvl="1" eaLnBrk="1" hangingPunct="1"/>
            <a:endParaRPr lang="en-US" altLang="en-US" sz="1800" dirty="0" smtClean="0"/>
          </a:p>
          <a:p>
            <a:pPr lvl="1" eaLnBrk="1" hangingPunct="1"/>
            <a:endParaRPr lang="en-US" altLang="en-US" sz="1800" dirty="0" smtClean="0"/>
          </a:p>
          <a:p>
            <a:pPr lvl="1" eaLnBrk="1" hangingPunct="1"/>
            <a:endParaRPr lang="en-US" altLang="en-US" sz="1800" dirty="0" smtClean="0"/>
          </a:p>
        </p:txBody>
      </p:sp>
      <p:sp>
        <p:nvSpPr>
          <p:cNvPr id="24580" name="Slide Number Placeholder 3"/>
          <p:cNvSpPr>
            <a:spLocks noGrp="1"/>
          </p:cNvSpPr>
          <p:nvPr>
            <p:ph type="sldNum" sz="quarter" idx="10"/>
          </p:nvPr>
        </p:nvSpPr>
        <p:spPr bwMode="auto">
          <a:xfrm>
            <a:off x="8327571" y="6629400"/>
            <a:ext cx="816429"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rgbClr val="626366"/>
                </a:solidFill>
                <a:latin typeface="Verdana" pitchFamily="34" charset="0"/>
                <a:ea typeface="MS PGothic" pitchFamily="34" charset="-128"/>
              </a:defRPr>
            </a:lvl1pPr>
            <a:lvl2pPr marL="37931725" indent="-37474525">
              <a:defRPr sz="1600">
                <a:solidFill>
                  <a:srgbClr val="626366"/>
                </a:solidFill>
                <a:latin typeface="Verdana" pitchFamily="34" charset="0"/>
                <a:ea typeface="MS PGothic" pitchFamily="34" charset="-128"/>
              </a:defRPr>
            </a:lvl2pPr>
            <a:lvl3pPr marL="1143000" indent="-228600">
              <a:defRPr sz="1600">
                <a:solidFill>
                  <a:srgbClr val="626366"/>
                </a:solidFill>
                <a:latin typeface="Verdana" pitchFamily="34" charset="0"/>
                <a:ea typeface="MS PGothic" pitchFamily="34" charset="-128"/>
              </a:defRPr>
            </a:lvl3pPr>
            <a:lvl4pPr marL="1600200" indent="-228600">
              <a:defRPr sz="1600">
                <a:solidFill>
                  <a:srgbClr val="626366"/>
                </a:solidFill>
                <a:latin typeface="Verdana" pitchFamily="34" charset="0"/>
                <a:ea typeface="MS PGothic" pitchFamily="34" charset="-128"/>
              </a:defRPr>
            </a:lvl4pPr>
            <a:lvl5pPr marL="2057400" indent="-228600">
              <a:defRPr sz="1600">
                <a:solidFill>
                  <a:srgbClr val="626366"/>
                </a:solidFill>
                <a:latin typeface="Verdana" pitchFamily="34" charset="0"/>
                <a:ea typeface="MS PGothic" pitchFamily="34" charset="-128"/>
              </a:defRPr>
            </a:lvl5pPr>
            <a:lvl6pPr marL="2514600" indent="-228600" eaLnBrk="0" fontAlgn="base" hangingPunct="0">
              <a:spcBef>
                <a:spcPct val="0"/>
              </a:spcBef>
              <a:spcAft>
                <a:spcPct val="0"/>
              </a:spcAft>
              <a:defRPr sz="1600">
                <a:solidFill>
                  <a:srgbClr val="626366"/>
                </a:solidFill>
                <a:latin typeface="Verdana" pitchFamily="34" charset="0"/>
                <a:ea typeface="MS PGothic" pitchFamily="34" charset="-128"/>
              </a:defRPr>
            </a:lvl6pPr>
            <a:lvl7pPr marL="2971800" indent="-228600" eaLnBrk="0" fontAlgn="base" hangingPunct="0">
              <a:spcBef>
                <a:spcPct val="0"/>
              </a:spcBef>
              <a:spcAft>
                <a:spcPct val="0"/>
              </a:spcAft>
              <a:defRPr sz="1600">
                <a:solidFill>
                  <a:srgbClr val="626366"/>
                </a:solidFill>
                <a:latin typeface="Verdana" pitchFamily="34" charset="0"/>
                <a:ea typeface="MS PGothic" pitchFamily="34" charset="-128"/>
              </a:defRPr>
            </a:lvl7pPr>
            <a:lvl8pPr marL="3429000" indent="-228600" eaLnBrk="0" fontAlgn="base" hangingPunct="0">
              <a:spcBef>
                <a:spcPct val="0"/>
              </a:spcBef>
              <a:spcAft>
                <a:spcPct val="0"/>
              </a:spcAft>
              <a:defRPr sz="1600">
                <a:solidFill>
                  <a:srgbClr val="626366"/>
                </a:solidFill>
                <a:latin typeface="Verdana" pitchFamily="34" charset="0"/>
                <a:ea typeface="MS PGothic" pitchFamily="34" charset="-128"/>
              </a:defRPr>
            </a:lvl8pPr>
            <a:lvl9pPr marL="3886200" indent="-228600" eaLnBrk="0" fontAlgn="base" hangingPunct="0">
              <a:spcBef>
                <a:spcPct val="0"/>
              </a:spcBef>
              <a:spcAft>
                <a:spcPct val="0"/>
              </a:spcAft>
              <a:defRPr sz="1600">
                <a:solidFill>
                  <a:srgbClr val="626366"/>
                </a:solidFill>
                <a:latin typeface="Verdana" pitchFamily="34" charset="0"/>
                <a:ea typeface="MS PGothic"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BFDD1342-FE99-45C5-9419-BC335B77372E}" type="slidenum">
              <a:rPr kumimoji="0" lang="en-US" altLang="en-US" sz="800" b="0" i="0" u="none" strike="noStrike" kern="1200" cap="none" spc="0" normalizeH="0" baseline="0" noProof="0">
                <a:ln>
                  <a:noFill/>
                </a:ln>
                <a:solidFill>
                  <a:srgbClr val="9B9C9E"/>
                </a:solidFill>
                <a:effectLst/>
                <a:uLnTx/>
                <a:uFillTx/>
                <a:latin typeface="Verdana" pitchFamily="34" charset="0"/>
                <a:ea typeface="MS PGothic" pitchFamily="34" charset="-128"/>
                <a:cs typeface="+mn-cs"/>
              </a:rPr>
              <a:pPr marL="0" marR="0" lvl="0" indent="0" algn="l" defTabSz="914400" rtl="0" eaLnBrk="1" fontAlgn="auto" latinLnBrk="0" hangingPunct="1">
                <a:lnSpc>
                  <a:spcPct val="100000"/>
                </a:lnSpc>
                <a:spcBef>
                  <a:spcPts val="0"/>
                </a:spcBef>
                <a:spcAft>
                  <a:spcPts val="0"/>
                </a:spcAft>
                <a:buClrTx/>
                <a:buSzTx/>
                <a:buFontTx/>
                <a:buNone/>
                <a:tabLst/>
                <a:defRPr/>
              </a:pPr>
              <a:t>26</a:t>
            </a:fld>
            <a:endParaRPr kumimoji="0" lang="en-US" altLang="en-US" sz="800" b="0" i="0" u="none" strike="noStrike" kern="1200" cap="none" spc="0" normalizeH="0" baseline="0" noProof="0" dirty="0">
              <a:ln>
                <a:noFill/>
              </a:ln>
              <a:solidFill>
                <a:srgbClr val="9B9C9E"/>
              </a:solidFill>
              <a:effectLst/>
              <a:uLnTx/>
              <a:uFillTx/>
              <a:latin typeface="Verdana" pitchFamily="34" charset="0"/>
              <a:ea typeface="MS PGothic" pitchFamily="34" charset="-128"/>
              <a:cs typeface="+mn-cs"/>
            </a:endParaRPr>
          </a:p>
        </p:txBody>
      </p:sp>
    </p:spTree>
    <p:extLst>
      <p:ext uri="{BB962C8B-B14F-4D97-AF65-F5344CB8AC3E}">
        <p14:creationId xmlns:p14="http://schemas.microsoft.com/office/powerpoint/2010/main" val="2868966740"/>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altLang="en-US" sz="3600" b="1" dirty="0"/>
              <a:t>Option </a:t>
            </a:r>
            <a:r>
              <a:rPr lang="en-US" altLang="en-US" sz="3600" b="1" dirty="0" smtClean="0"/>
              <a:t>#3 – Home Equity </a:t>
            </a:r>
            <a:r>
              <a:rPr lang="en-US" altLang="en-US" sz="3200" b="1" dirty="0"/>
              <a:t/>
            </a:r>
            <a:br>
              <a:rPr lang="en-US" altLang="en-US" sz="3200" b="1" dirty="0"/>
            </a:br>
            <a:endParaRPr lang="en-US" sz="3200" dirty="0"/>
          </a:p>
        </p:txBody>
      </p:sp>
      <p:sp>
        <p:nvSpPr>
          <p:cNvPr id="3" name="Content Placeholder 2"/>
          <p:cNvSpPr>
            <a:spLocks noGrp="1"/>
          </p:cNvSpPr>
          <p:nvPr>
            <p:ph idx="1"/>
          </p:nvPr>
        </p:nvSpPr>
        <p:spPr>
          <a:xfrm>
            <a:off x="457200" y="1066800"/>
            <a:ext cx="8229600" cy="5410200"/>
          </a:xfrm>
        </p:spPr>
        <p:txBody>
          <a:bodyPr>
            <a:normAutofit fontScale="62500" lnSpcReduction="20000"/>
          </a:bodyPr>
          <a:lstStyle/>
          <a:p>
            <a:pPr marL="0" indent="0">
              <a:buNone/>
            </a:pPr>
            <a:endParaRPr lang="en-US" sz="3000" b="1" dirty="0" smtClean="0"/>
          </a:p>
          <a:p>
            <a:pPr marL="0" indent="0">
              <a:buNone/>
            </a:pPr>
            <a:r>
              <a:rPr lang="en-US" sz="3000" b="1" dirty="0" smtClean="0"/>
              <a:t>Income</a:t>
            </a:r>
            <a:r>
              <a:rPr lang="en-US" sz="3000" b="1" dirty="0"/>
              <a:t>, debt  and credit score determine eligibility and the interest rate of </a:t>
            </a:r>
            <a:r>
              <a:rPr lang="en-US" sz="3000" b="1" dirty="0" smtClean="0"/>
              <a:t>loan</a:t>
            </a:r>
            <a:endParaRPr lang="en-US" sz="3000" b="1" dirty="0"/>
          </a:p>
          <a:p>
            <a:pPr marL="0" indent="0">
              <a:buNone/>
            </a:pPr>
            <a:endParaRPr lang="en-US" sz="2400" b="1" dirty="0" smtClean="0"/>
          </a:p>
          <a:p>
            <a:pPr marL="0" indent="0">
              <a:buNone/>
            </a:pPr>
            <a:endParaRPr lang="en-US" sz="2400" b="1" dirty="0"/>
          </a:p>
          <a:p>
            <a:pPr marL="0" indent="0">
              <a:buNone/>
            </a:pPr>
            <a:r>
              <a:rPr lang="en-US" sz="2400" b="1" dirty="0"/>
              <a:t>Home Equity Loan </a:t>
            </a:r>
          </a:p>
          <a:p>
            <a:r>
              <a:rPr lang="en-US" sz="2400" dirty="0"/>
              <a:t>The lender advances you the total loan amount upfront</a:t>
            </a:r>
          </a:p>
          <a:p>
            <a:r>
              <a:rPr lang="en-US" sz="2400" dirty="0"/>
              <a:t>Amount borrowed usually is limited to </a:t>
            </a:r>
            <a:r>
              <a:rPr lang="en-US" sz="2400" dirty="0" smtClean="0"/>
              <a:t>80% </a:t>
            </a:r>
            <a:r>
              <a:rPr lang="en-US" sz="2400" dirty="0"/>
              <a:t>of the equity in your home determined by the home’s market value and how much you owe on the mortgage</a:t>
            </a:r>
          </a:p>
          <a:p>
            <a:endParaRPr lang="en-US" sz="2400" dirty="0" smtClean="0"/>
          </a:p>
          <a:p>
            <a:endParaRPr lang="en-US" sz="2400" dirty="0"/>
          </a:p>
          <a:p>
            <a:pPr marL="0" indent="0">
              <a:buNone/>
            </a:pPr>
            <a:r>
              <a:rPr lang="en-US" sz="2400" b="1" dirty="0"/>
              <a:t>Home Equity Line of Credit </a:t>
            </a:r>
            <a:r>
              <a:rPr lang="en-US" sz="2400" dirty="0"/>
              <a:t>(HELOC) </a:t>
            </a:r>
          </a:p>
          <a:p>
            <a:r>
              <a:rPr lang="en-US" sz="2400" dirty="0"/>
              <a:t>Provides you with a source of funds that you can draw on as needed for a pre-determined time-frame</a:t>
            </a:r>
          </a:p>
          <a:p>
            <a:endParaRPr lang="en-US" sz="2400" dirty="0"/>
          </a:p>
          <a:p>
            <a:r>
              <a:rPr lang="en-US" sz="2400" dirty="0"/>
              <a:t>	What are the fees and closing costs associated with the loan?</a:t>
            </a:r>
          </a:p>
          <a:p>
            <a:r>
              <a:rPr lang="en-US" sz="2400" dirty="0"/>
              <a:t>	Consider risks  of  a variable rate loan</a:t>
            </a:r>
          </a:p>
          <a:p>
            <a:pPr marL="0" indent="0">
              <a:buNone/>
            </a:pPr>
            <a:endParaRPr lang="en-US" sz="2400" dirty="0" smtClean="0"/>
          </a:p>
          <a:p>
            <a:pPr marL="0" indent="0">
              <a:buNone/>
            </a:pPr>
            <a:endParaRPr lang="en-US" sz="2400" dirty="0" smtClean="0"/>
          </a:p>
          <a:p>
            <a:pPr marL="0" indent="0">
              <a:buNone/>
            </a:pPr>
            <a:endParaRPr lang="en-US" sz="2400" dirty="0"/>
          </a:p>
          <a:p>
            <a:pPr marL="0" indent="0">
              <a:buNone/>
            </a:pPr>
            <a:r>
              <a:rPr lang="en-US" sz="2400" b="1" dirty="0"/>
              <a:t>Tip</a:t>
            </a:r>
            <a:r>
              <a:rPr lang="en-US" sz="2400" dirty="0"/>
              <a:t>: If you tap into your home equity </a:t>
            </a:r>
            <a:r>
              <a:rPr lang="en-US" sz="2400" dirty="0" smtClean="0"/>
              <a:t>and </a:t>
            </a:r>
            <a:r>
              <a:rPr lang="en-US" sz="2400" dirty="0"/>
              <a:t>fail to pay the loan back ,this may put your house at </a:t>
            </a:r>
            <a:r>
              <a:rPr lang="en-US" sz="2400" dirty="0" smtClean="0"/>
              <a:t>risk.</a:t>
            </a:r>
            <a:endParaRPr lang="en-US" sz="2400" dirty="0"/>
          </a:p>
          <a:p>
            <a:pPr marL="0" indent="0">
              <a:buNone/>
            </a:pPr>
            <a:endParaRPr lang="en-US" sz="1100" dirty="0"/>
          </a:p>
          <a:p>
            <a:pPr marL="0" indent="0">
              <a:buNone/>
            </a:pPr>
            <a:endParaRPr lang="en-US" sz="1050" dirty="0"/>
          </a:p>
          <a:p>
            <a:pPr marL="0" indent="0">
              <a:buNone/>
            </a:pPr>
            <a:r>
              <a:rPr lang="en-US" sz="1500" dirty="0"/>
              <a:t>Source: Consumer Federal Trade Commission article Home Equity</a:t>
            </a:r>
          </a:p>
          <a:p>
            <a:pPr marL="0" indent="0">
              <a:buNone/>
            </a:pPr>
            <a:endParaRPr lang="en-US" sz="2100" dirty="0"/>
          </a:p>
        </p:txBody>
      </p:sp>
    </p:spTree>
    <p:extLst>
      <p:ext uri="{BB962C8B-B14F-4D97-AF65-F5344CB8AC3E}">
        <p14:creationId xmlns:p14="http://schemas.microsoft.com/office/powerpoint/2010/main" val="4027032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normAutofit/>
          </a:bodyPr>
          <a:lstStyle/>
          <a:p>
            <a:r>
              <a:rPr lang="en-US" altLang="en-US" sz="3200" b="1" dirty="0"/>
              <a:t>Option </a:t>
            </a:r>
            <a:r>
              <a:rPr lang="en-US" altLang="en-US" sz="3200" b="1" dirty="0" smtClean="0"/>
              <a:t>#4 – 401K</a:t>
            </a:r>
            <a:endParaRPr lang="en-US" sz="3200" dirty="0"/>
          </a:p>
        </p:txBody>
      </p:sp>
      <p:sp>
        <p:nvSpPr>
          <p:cNvPr id="5" name="Content Placeholder 4"/>
          <p:cNvSpPr>
            <a:spLocks noGrp="1"/>
          </p:cNvSpPr>
          <p:nvPr>
            <p:ph idx="1"/>
          </p:nvPr>
        </p:nvSpPr>
        <p:spPr>
          <a:xfrm>
            <a:off x="457200" y="1066800"/>
            <a:ext cx="8229600" cy="5257799"/>
          </a:xfrm>
        </p:spPr>
        <p:txBody>
          <a:bodyPr>
            <a:normAutofit lnSpcReduction="10000"/>
          </a:bodyPr>
          <a:lstStyle/>
          <a:p>
            <a:pPr marL="0" indent="0" algn="ctr">
              <a:buNone/>
            </a:pPr>
            <a:r>
              <a:rPr lang="en-US" sz="2000" dirty="0"/>
              <a:t>You may be able to borrow money from your </a:t>
            </a:r>
            <a:r>
              <a:rPr lang="en-US" sz="2000" dirty="0" smtClean="0"/>
              <a:t>employer’s retirement </a:t>
            </a:r>
            <a:r>
              <a:rPr lang="en-US" sz="2000" dirty="0"/>
              <a:t>plan to pay for college expenses for yourself, your spouse, or your children. For example, you can borrow up to half your vested balance in your company 401(k) plan or $</a:t>
            </a:r>
            <a:r>
              <a:rPr lang="en-US" sz="2000" dirty="0" smtClean="0"/>
              <a:t>50,000</a:t>
            </a:r>
          </a:p>
          <a:p>
            <a:pPr marL="0" indent="0" algn="ctr">
              <a:buNone/>
            </a:pPr>
            <a:endParaRPr lang="en-US" sz="2000" dirty="0" smtClean="0"/>
          </a:p>
          <a:p>
            <a:pPr marL="0" indent="0">
              <a:buNone/>
            </a:pPr>
            <a:r>
              <a:rPr lang="en-US" sz="2000" b="1" dirty="0" smtClean="0"/>
              <a:t>Advantage</a:t>
            </a:r>
          </a:p>
          <a:p>
            <a:r>
              <a:rPr lang="en-US" sz="2000" dirty="0"/>
              <a:t>The interest you pay goes back into your retirement account, so you're paying </a:t>
            </a:r>
            <a:r>
              <a:rPr lang="en-US" sz="2000" dirty="0" smtClean="0"/>
              <a:t>yourself</a:t>
            </a:r>
            <a:endParaRPr lang="en-US" sz="2000" dirty="0"/>
          </a:p>
          <a:p>
            <a:pPr marL="0" indent="0">
              <a:buNone/>
            </a:pPr>
            <a:r>
              <a:rPr lang="en-US" sz="2000" b="1" dirty="0" smtClean="0"/>
              <a:t>Disadvantages</a:t>
            </a:r>
          </a:p>
          <a:p>
            <a:r>
              <a:rPr lang="en-US" sz="2000" dirty="0"/>
              <a:t>The loan must be repaid in five </a:t>
            </a:r>
            <a:r>
              <a:rPr lang="en-US" sz="2000" dirty="0" smtClean="0"/>
              <a:t>years </a:t>
            </a:r>
            <a:endParaRPr lang="en-US" sz="2000" dirty="0"/>
          </a:p>
          <a:p>
            <a:r>
              <a:rPr lang="en-US" sz="2000" dirty="0"/>
              <a:t>If you quit, are fired, or are laid off, your loan may be due </a:t>
            </a:r>
            <a:r>
              <a:rPr lang="en-US" sz="2000" dirty="0" smtClean="0"/>
              <a:t>immediately</a:t>
            </a:r>
          </a:p>
          <a:p>
            <a:r>
              <a:rPr lang="en-US" sz="2000" dirty="0" smtClean="0"/>
              <a:t>The </a:t>
            </a:r>
            <a:r>
              <a:rPr lang="en-US" sz="2000" dirty="0"/>
              <a:t>money you borrow is no longer invested in your retirement </a:t>
            </a:r>
            <a:r>
              <a:rPr lang="en-US" sz="2000" dirty="0" smtClean="0"/>
              <a:t>fund</a:t>
            </a:r>
          </a:p>
          <a:p>
            <a:pPr marL="0" indent="0">
              <a:buNone/>
            </a:pPr>
            <a:endParaRPr lang="en-US" sz="2000" b="1" dirty="0" smtClean="0"/>
          </a:p>
          <a:p>
            <a:pPr marL="0" indent="0">
              <a:buNone/>
            </a:pPr>
            <a:r>
              <a:rPr lang="en-US" sz="2000" b="1" dirty="0" smtClean="0"/>
              <a:t>Tip</a:t>
            </a:r>
            <a:r>
              <a:rPr lang="en-US" sz="2000" dirty="0" smtClean="0"/>
              <a:t>:  Ask you Financial Advisor about using retirement funds for college</a:t>
            </a:r>
          </a:p>
          <a:p>
            <a:pPr marL="0" indent="0">
              <a:buNone/>
            </a:pPr>
            <a:endParaRPr lang="en-US" sz="2000" dirty="0" smtClean="0"/>
          </a:p>
          <a:p>
            <a:pPr marL="0" indent="0">
              <a:buNone/>
            </a:pPr>
            <a:r>
              <a:rPr lang="en-US" sz="1400" dirty="0" smtClean="0"/>
              <a:t>Source: finaid.org/savings/retirement funds</a:t>
            </a:r>
            <a:endParaRPr lang="en-US" sz="1400" dirty="0"/>
          </a:p>
        </p:txBody>
      </p:sp>
    </p:spTree>
    <p:extLst>
      <p:ext uri="{BB962C8B-B14F-4D97-AF65-F5344CB8AC3E}">
        <p14:creationId xmlns:p14="http://schemas.microsoft.com/office/powerpoint/2010/main" val="1792627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200" dirty="0" smtClean="0"/>
              <a:t>Thank you for your time</a:t>
            </a:r>
            <a:r>
              <a:rPr lang="en-US" sz="3600" dirty="0" smtClean="0"/>
              <a:t/>
            </a:r>
            <a:br>
              <a:rPr lang="en-US" sz="3600" dirty="0" smtClean="0"/>
            </a:br>
            <a:r>
              <a:rPr lang="en-US" sz="3600" dirty="0" smtClean="0"/>
              <a:t/>
            </a:r>
            <a:br>
              <a:rPr lang="en-US" sz="3600" dirty="0" smtClean="0"/>
            </a:br>
            <a:r>
              <a:rPr lang="en-US" sz="2800" dirty="0" smtClean="0"/>
              <a:t>For even more information:</a:t>
            </a:r>
            <a:endParaRPr lang="en-US" sz="3600" dirty="0"/>
          </a:p>
        </p:txBody>
      </p:sp>
      <p:sp>
        <p:nvSpPr>
          <p:cNvPr id="3" name="Content Placeholder 2"/>
          <p:cNvSpPr>
            <a:spLocks noGrp="1"/>
          </p:cNvSpPr>
          <p:nvPr>
            <p:ph idx="1"/>
          </p:nvPr>
        </p:nvSpPr>
        <p:spPr>
          <a:xfrm>
            <a:off x="457200" y="2133600"/>
            <a:ext cx="8229600" cy="3992563"/>
          </a:xfrm>
        </p:spPr>
        <p:txBody>
          <a:bodyPr>
            <a:normAutofit fontScale="47500" lnSpcReduction="20000"/>
          </a:bodyPr>
          <a:lstStyle/>
          <a:p>
            <a:r>
              <a:rPr lang="en-US" sz="4400" b="1" dirty="0" smtClean="0">
                <a:hlinkClick r:id="rId2"/>
              </a:rPr>
              <a:t>www.finaid.org</a:t>
            </a:r>
            <a:endParaRPr lang="en-US" sz="4400" b="1" dirty="0" smtClean="0"/>
          </a:p>
          <a:p>
            <a:endParaRPr lang="en-US" sz="4400" b="1" dirty="0" smtClean="0"/>
          </a:p>
          <a:p>
            <a:r>
              <a:rPr lang="en-US" sz="4400" b="1" dirty="0" smtClean="0">
                <a:hlinkClick r:id="rId3"/>
              </a:rPr>
              <a:t>www.bankrate.com</a:t>
            </a:r>
            <a:endParaRPr lang="en-US" sz="4400" b="1" dirty="0" smtClean="0"/>
          </a:p>
          <a:p>
            <a:endParaRPr lang="en-US" sz="4400" b="1" dirty="0" smtClean="0"/>
          </a:p>
          <a:p>
            <a:pPr marL="342900" lvl="1" indent="-342900">
              <a:buFont typeface="Arial" panose="020B0604020202020204" pitchFamily="34" charset="0"/>
              <a:buChar char="•"/>
            </a:pPr>
            <a:r>
              <a:rPr lang="en-US" sz="4400" b="1" dirty="0">
                <a:hlinkClick r:id="rId4"/>
              </a:rPr>
              <a:t>studentaid.ed.gov</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fafsa.ed.gov</a:t>
            </a:r>
            <a:r>
              <a:rPr lang="en-US" sz="4400" b="1" dirty="0">
                <a:hlinkClick r:id="rId4"/>
              </a:rPr>
              <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anycollege.com</a:t>
            </a:r>
            <a:r>
              <a:rPr lang="en-US" sz="4400" b="1" dirty="0">
                <a:hlinkClick r:id="rId4"/>
              </a:rPr>
              <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collegenet.com</a:t>
            </a:r>
            <a:r>
              <a:rPr lang="en-US" sz="4400" b="1" dirty="0">
                <a:hlinkClick r:id="rId4"/>
              </a:rPr>
              <a:t/>
            </a:r>
            <a:br>
              <a:rPr lang="en-US" sz="4400" b="1" dirty="0">
                <a:hlinkClick r:id="rId4"/>
              </a:rPr>
            </a:br>
            <a:endParaRPr lang="en-US" sz="4400" b="1" dirty="0" smtClean="0">
              <a:hlinkClick r:id=""/>
            </a:endParaRPr>
          </a:p>
          <a:p>
            <a:pPr marL="342900" lvl="1" indent="-342900">
              <a:buFont typeface="Arial" panose="020B0604020202020204" pitchFamily="34" charset="0"/>
              <a:buChar char="•"/>
            </a:pPr>
            <a:r>
              <a:rPr lang="en-US" sz="4400" b="1" dirty="0" smtClean="0">
                <a:hlinkClick r:id=""/>
              </a:rPr>
              <a:t>tuitionfundingsources.com</a:t>
            </a:r>
            <a:endParaRPr lang="en-US" sz="4400" b="1" dirty="0">
              <a:hlinkClick r:id="rId4"/>
            </a:endParaRPr>
          </a:p>
          <a:p>
            <a:endParaRPr lang="en-US" dirty="0"/>
          </a:p>
        </p:txBody>
      </p:sp>
    </p:spTree>
    <p:extLst>
      <p:ext uri="{BB962C8B-B14F-4D97-AF65-F5344CB8AC3E}">
        <p14:creationId xmlns:p14="http://schemas.microsoft.com/office/powerpoint/2010/main" val="19731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pPr algn="ctr"/>
            <a:r>
              <a:rPr lang="en-US" dirty="0" smtClean="0"/>
              <a:t>“Old” FAFSA</a:t>
            </a:r>
            <a:endParaRPr lang="en-US" dirty="0"/>
          </a:p>
        </p:txBody>
      </p:sp>
      <p:sp>
        <p:nvSpPr>
          <p:cNvPr id="8" name="Text Placeholder 7"/>
          <p:cNvSpPr>
            <a:spLocks noGrp="1"/>
          </p:cNvSpPr>
          <p:nvPr>
            <p:ph type="body" sz="half" idx="3"/>
          </p:nvPr>
        </p:nvSpPr>
        <p:spPr/>
        <p:txBody>
          <a:bodyPr/>
          <a:lstStyle/>
          <a:p>
            <a:pPr algn="ctr"/>
            <a:r>
              <a:rPr lang="en-US" dirty="0" smtClean="0"/>
              <a:t>New Prior-Prior FAFSA</a:t>
            </a:r>
            <a:endParaRPr lang="en-US" dirty="0"/>
          </a:p>
        </p:txBody>
      </p:sp>
      <p:sp>
        <p:nvSpPr>
          <p:cNvPr id="7" name="Content Placeholder 6"/>
          <p:cNvSpPr>
            <a:spLocks noGrp="1"/>
          </p:cNvSpPr>
          <p:nvPr>
            <p:ph sz="quarter" idx="2"/>
          </p:nvPr>
        </p:nvSpPr>
        <p:spPr/>
        <p:txBody>
          <a:bodyPr>
            <a:normAutofit/>
          </a:bodyPr>
          <a:lstStyle/>
          <a:p>
            <a:r>
              <a:rPr lang="en-US" sz="2000" dirty="0" smtClean="0"/>
              <a:t>Available January of student’s senior year</a:t>
            </a:r>
          </a:p>
          <a:p>
            <a:pPr marL="0" indent="0">
              <a:buNone/>
            </a:pPr>
            <a:endParaRPr lang="en-US" sz="2000" dirty="0"/>
          </a:p>
          <a:p>
            <a:r>
              <a:rPr lang="en-US" sz="2000" dirty="0" smtClean="0"/>
              <a:t>Use taxes from year prior </a:t>
            </a:r>
          </a:p>
          <a:p>
            <a:pPr lvl="1"/>
            <a:r>
              <a:rPr lang="en-US" sz="1500" dirty="0" smtClean="0">
                <a:solidFill>
                  <a:schemeClr val="accent5"/>
                </a:solidFill>
              </a:rPr>
              <a:t>Student enters college Fall 2016, report 2015 tax information</a:t>
            </a:r>
          </a:p>
          <a:p>
            <a:pPr lvl="1"/>
            <a:r>
              <a:rPr lang="en-US" sz="1500" dirty="0">
                <a:solidFill>
                  <a:schemeClr val="accent5"/>
                </a:solidFill>
              </a:rPr>
              <a:t>Make corrections once taxes are filed</a:t>
            </a:r>
          </a:p>
          <a:p>
            <a:pPr marL="274320" lvl="1" indent="0">
              <a:buNone/>
            </a:pPr>
            <a:endParaRPr lang="en-US" sz="2000" dirty="0">
              <a:solidFill>
                <a:schemeClr val="tx1"/>
              </a:solidFill>
            </a:endParaRPr>
          </a:p>
          <a:p>
            <a:r>
              <a:rPr lang="en-US" sz="2000" dirty="0" smtClean="0"/>
              <a:t>College enrollment deadline before you may have accurate financial aid information</a:t>
            </a:r>
            <a:endParaRPr lang="en-US" sz="2000" dirty="0"/>
          </a:p>
        </p:txBody>
      </p:sp>
      <p:sp>
        <p:nvSpPr>
          <p:cNvPr id="9" name="Content Placeholder 8"/>
          <p:cNvSpPr>
            <a:spLocks noGrp="1"/>
          </p:cNvSpPr>
          <p:nvPr>
            <p:ph sz="quarter" idx="4"/>
          </p:nvPr>
        </p:nvSpPr>
        <p:spPr/>
        <p:txBody>
          <a:bodyPr>
            <a:normAutofit/>
          </a:bodyPr>
          <a:lstStyle/>
          <a:p>
            <a:r>
              <a:rPr lang="en-US" sz="2000" dirty="0" smtClean="0"/>
              <a:t>Available October of student’s senior year</a:t>
            </a:r>
          </a:p>
          <a:p>
            <a:pPr marL="0" indent="0">
              <a:buNone/>
            </a:pPr>
            <a:endParaRPr lang="en-US" sz="2000" dirty="0" smtClean="0"/>
          </a:p>
          <a:p>
            <a:r>
              <a:rPr lang="en-US" sz="2000" dirty="0" smtClean="0"/>
              <a:t>Use taxes from two years prior</a:t>
            </a:r>
          </a:p>
          <a:p>
            <a:pPr lvl="1"/>
            <a:r>
              <a:rPr lang="en-US" sz="1500" dirty="0">
                <a:solidFill>
                  <a:schemeClr val="accent5"/>
                </a:solidFill>
              </a:rPr>
              <a:t>Student enters college Fall </a:t>
            </a:r>
            <a:r>
              <a:rPr lang="en-US" sz="1500" dirty="0" smtClean="0">
                <a:solidFill>
                  <a:schemeClr val="accent5"/>
                </a:solidFill>
              </a:rPr>
              <a:t>2017, </a:t>
            </a:r>
            <a:r>
              <a:rPr lang="en-US" sz="1500" dirty="0">
                <a:solidFill>
                  <a:schemeClr val="accent5"/>
                </a:solidFill>
              </a:rPr>
              <a:t>report 2015 tax information</a:t>
            </a:r>
          </a:p>
          <a:p>
            <a:pPr lvl="1"/>
            <a:r>
              <a:rPr lang="en-US" sz="1500" dirty="0">
                <a:solidFill>
                  <a:schemeClr val="accent5"/>
                </a:solidFill>
              </a:rPr>
              <a:t>Taxes have been </a:t>
            </a:r>
            <a:r>
              <a:rPr lang="en-US" sz="1500" dirty="0" smtClean="0">
                <a:solidFill>
                  <a:schemeClr val="accent5"/>
                </a:solidFill>
              </a:rPr>
              <a:t>filed</a:t>
            </a:r>
            <a:endParaRPr lang="en-US" sz="1500" dirty="0">
              <a:solidFill>
                <a:schemeClr val="accent5"/>
              </a:solidFill>
            </a:endParaRPr>
          </a:p>
          <a:p>
            <a:pPr marL="274320" lvl="1" indent="0">
              <a:buNone/>
            </a:pPr>
            <a:endParaRPr lang="en-US" sz="2000" dirty="0" smtClean="0"/>
          </a:p>
          <a:p>
            <a:r>
              <a:rPr lang="en-US" sz="2000" dirty="0" smtClean="0"/>
              <a:t>Allows more time to consider the financial aspect of college decision</a:t>
            </a:r>
            <a:endParaRPr lang="en-US" sz="2000" dirty="0"/>
          </a:p>
        </p:txBody>
      </p:sp>
      <p:sp>
        <p:nvSpPr>
          <p:cNvPr id="2" name="Title 1"/>
          <p:cNvSpPr>
            <a:spLocks noGrp="1"/>
          </p:cNvSpPr>
          <p:nvPr>
            <p:ph type="title"/>
          </p:nvPr>
        </p:nvSpPr>
        <p:spPr/>
        <p:txBody>
          <a:bodyPr/>
          <a:lstStyle/>
          <a:p>
            <a:r>
              <a:rPr lang="en-US" dirty="0" smtClean="0"/>
              <a:t>FAFSA Update 2017-2018 Academic Year</a:t>
            </a:r>
            <a:endParaRPr lang="en-US" dirty="0"/>
          </a:p>
        </p:txBody>
      </p:sp>
    </p:spTree>
    <p:extLst>
      <p:ext uri="{BB962C8B-B14F-4D97-AF65-F5344CB8AC3E}">
        <p14:creationId xmlns:p14="http://schemas.microsoft.com/office/powerpoint/2010/main" val="20172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1000"/>
                                        <p:tgtEl>
                                          <p:spTgt spid="7">
                                            <p:txEl>
                                              <p:pRg st="0" end="0"/>
                                            </p:txEl>
                                          </p:spTgt>
                                        </p:tgtEl>
                                      </p:cBhvr>
                                    </p:animEffect>
                                    <p:anim calcmode="lin" valueType="num">
                                      <p:cBhvr>
                                        <p:cTn id="1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1000"/>
                                        <p:tgtEl>
                                          <p:spTgt spid="7">
                                            <p:txEl>
                                              <p:pRg st="2" end="2"/>
                                            </p:txEl>
                                          </p:spTgt>
                                        </p:tgtEl>
                                      </p:cBhvr>
                                    </p:animEffect>
                                    <p:anim calcmode="lin" valueType="num">
                                      <p:cBhvr>
                                        <p:cTn id="1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1000"/>
                                        <p:tgtEl>
                                          <p:spTgt spid="7">
                                            <p:txEl>
                                              <p:pRg st="3" end="3"/>
                                            </p:txEl>
                                          </p:spTgt>
                                        </p:tgtEl>
                                      </p:cBhvr>
                                    </p:animEffect>
                                    <p:anim calcmode="lin" valueType="num">
                                      <p:cBhvr>
                                        <p:cTn id="2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1000"/>
                                        <p:tgtEl>
                                          <p:spTgt spid="7">
                                            <p:txEl>
                                              <p:pRg st="4" end="4"/>
                                            </p:txEl>
                                          </p:spTgt>
                                        </p:tgtEl>
                                      </p:cBhvr>
                                    </p:animEffect>
                                    <p:anim calcmode="lin" valueType="num">
                                      <p:cBhvr>
                                        <p:cTn id="2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fade">
                                      <p:cBhvr>
                                        <p:cTn id="32" dur="1000"/>
                                        <p:tgtEl>
                                          <p:spTgt spid="7">
                                            <p:txEl>
                                              <p:pRg st="6" end="6"/>
                                            </p:txEl>
                                          </p:spTgt>
                                        </p:tgtEl>
                                      </p:cBhvr>
                                    </p:animEffect>
                                    <p:anim calcmode="lin" valueType="num">
                                      <p:cBhvr>
                                        <p:cTn id="3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animEffect transition="in" filter="fade">
                                      <p:cBhvr>
                                        <p:cTn id="39" dur="1000"/>
                                        <p:tgtEl>
                                          <p:spTgt spid="8">
                                            <p:txEl>
                                              <p:pRg st="0" end="0"/>
                                            </p:txEl>
                                          </p:spTgt>
                                        </p:tgtEl>
                                      </p:cBhvr>
                                    </p:animEffect>
                                    <p:anim calcmode="lin" valueType="num">
                                      <p:cBhvr>
                                        <p:cTn id="40"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1" dur="1000" fill="hold"/>
                                        <p:tgtEl>
                                          <p:spTgt spid="8">
                                            <p:txEl>
                                              <p:pRg st="0" end="0"/>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9">
                                            <p:txEl>
                                              <p:pRg st="0" end="0"/>
                                            </p:txEl>
                                          </p:spTgt>
                                        </p:tgtEl>
                                        <p:attrNameLst>
                                          <p:attrName>style.visibility</p:attrName>
                                        </p:attrNameLst>
                                      </p:cBhvr>
                                      <p:to>
                                        <p:strVal val="visible"/>
                                      </p:to>
                                    </p:set>
                                    <p:animEffect transition="in" filter="fade">
                                      <p:cBhvr>
                                        <p:cTn id="44" dur="1000"/>
                                        <p:tgtEl>
                                          <p:spTgt spid="9">
                                            <p:txEl>
                                              <p:pRg st="0" end="0"/>
                                            </p:txEl>
                                          </p:spTgt>
                                        </p:tgtEl>
                                      </p:cBhvr>
                                    </p:animEffect>
                                    <p:anim calcmode="lin" valueType="num">
                                      <p:cBhvr>
                                        <p:cTn id="4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9">
                                            <p:txEl>
                                              <p:pRg st="2" end="2"/>
                                            </p:txEl>
                                          </p:spTgt>
                                        </p:tgtEl>
                                        <p:attrNameLst>
                                          <p:attrName>style.visibility</p:attrName>
                                        </p:attrNameLst>
                                      </p:cBhvr>
                                      <p:to>
                                        <p:strVal val="visible"/>
                                      </p:to>
                                    </p:set>
                                    <p:animEffect transition="in" filter="fade">
                                      <p:cBhvr>
                                        <p:cTn id="49" dur="1000"/>
                                        <p:tgtEl>
                                          <p:spTgt spid="9">
                                            <p:txEl>
                                              <p:pRg st="2" end="2"/>
                                            </p:txEl>
                                          </p:spTgt>
                                        </p:tgtEl>
                                      </p:cBhvr>
                                    </p:animEffect>
                                    <p:anim calcmode="lin" valueType="num">
                                      <p:cBhvr>
                                        <p:cTn id="5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2" end="2"/>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9">
                                            <p:txEl>
                                              <p:pRg st="3" end="3"/>
                                            </p:txEl>
                                          </p:spTgt>
                                        </p:tgtEl>
                                        <p:attrNameLst>
                                          <p:attrName>style.visibility</p:attrName>
                                        </p:attrNameLst>
                                      </p:cBhvr>
                                      <p:to>
                                        <p:strVal val="visible"/>
                                      </p:to>
                                    </p:set>
                                    <p:animEffect transition="in" filter="fade">
                                      <p:cBhvr>
                                        <p:cTn id="54" dur="1000"/>
                                        <p:tgtEl>
                                          <p:spTgt spid="9">
                                            <p:txEl>
                                              <p:pRg st="3" end="3"/>
                                            </p:txEl>
                                          </p:spTgt>
                                        </p:tgtEl>
                                      </p:cBhvr>
                                    </p:animEffect>
                                    <p:anim calcmode="lin" valueType="num">
                                      <p:cBhvr>
                                        <p:cTn id="55"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3" end="3"/>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9">
                                            <p:txEl>
                                              <p:pRg st="4" end="4"/>
                                            </p:txEl>
                                          </p:spTgt>
                                        </p:tgtEl>
                                        <p:attrNameLst>
                                          <p:attrName>style.visibility</p:attrName>
                                        </p:attrNameLst>
                                      </p:cBhvr>
                                      <p:to>
                                        <p:strVal val="visible"/>
                                      </p:to>
                                    </p:set>
                                    <p:animEffect transition="in" filter="fade">
                                      <p:cBhvr>
                                        <p:cTn id="59" dur="1000"/>
                                        <p:tgtEl>
                                          <p:spTgt spid="9">
                                            <p:txEl>
                                              <p:pRg st="4" end="4"/>
                                            </p:txEl>
                                          </p:spTgt>
                                        </p:tgtEl>
                                      </p:cBhvr>
                                    </p:animEffect>
                                    <p:anim calcmode="lin" valueType="num">
                                      <p:cBhvr>
                                        <p:cTn id="60"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4" end="4"/>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9">
                                            <p:txEl>
                                              <p:pRg st="6" end="6"/>
                                            </p:txEl>
                                          </p:spTgt>
                                        </p:tgtEl>
                                        <p:attrNameLst>
                                          <p:attrName>style.visibility</p:attrName>
                                        </p:attrNameLst>
                                      </p:cBhvr>
                                      <p:to>
                                        <p:strVal val="visible"/>
                                      </p:to>
                                    </p:set>
                                    <p:animEffect transition="in" filter="fade">
                                      <p:cBhvr>
                                        <p:cTn id="64" dur="1000"/>
                                        <p:tgtEl>
                                          <p:spTgt spid="9">
                                            <p:txEl>
                                              <p:pRg st="6" end="6"/>
                                            </p:txEl>
                                          </p:spTgt>
                                        </p:tgtEl>
                                      </p:cBhvr>
                                    </p:animEffect>
                                    <p:anim calcmode="lin" valueType="num">
                                      <p:cBhvr>
                                        <p:cTn id="65" dur="1000" fill="hold"/>
                                        <p:tgtEl>
                                          <p:spTgt spid="9">
                                            <p:txEl>
                                              <p:pRg st="6" end="6"/>
                                            </p:txEl>
                                          </p:spTgt>
                                        </p:tgtEl>
                                        <p:attrNameLst>
                                          <p:attrName>ppt_x</p:attrName>
                                        </p:attrNameLst>
                                      </p:cBhvr>
                                      <p:tavLst>
                                        <p:tav tm="0">
                                          <p:val>
                                            <p:strVal val="#ppt_x"/>
                                          </p:val>
                                        </p:tav>
                                        <p:tav tm="100000">
                                          <p:val>
                                            <p:strVal val="#ppt_x"/>
                                          </p:val>
                                        </p:tav>
                                      </p:tavLst>
                                    </p:anim>
                                    <p:anim calcmode="lin" valueType="num">
                                      <p:cBhvr>
                                        <p:cTn id="66" dur="1000" fill="hold"/>
                                        <p:tgtEl>
                                          <p:spTgt spid="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7" grpId="0" uiExpand="1" build="p"/>
      <p:bldP spid="9"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a:ln w="12700" cmpd="sng">
            <a:solidFill>
              <a:srgbClr val="FF0000"/>
            </a:solidFill>
          </a:ln>
        </p:spPr>
        <p:txBody>
          <a:bodyPr>
            <a:normAutofit/>
          </a:bodyPr>
          <a:lstStyle/>
          <a:p>
            <a:r>
              <a:rPr lang="en-US" sz="3200" b="1" dirty="0" smtClean="0">
                <a:solidFill>
                  <a:srgbClr val="3366FF"/>
                </a:solidFill>
              </a:rPr>
              <a:t>THE HIGH SCHOOL SCHOLARSHIP FOUNDATION OF FAIRFIELD, INC.</a:t>
            </a:r>
            <a:endParaRPr lang="en-US" sz="3200" b="1" dirty="0">
              <a:solidFill>
                <a:srgbClr val="3366FF"/>
              </a:solidFill>
            </a:endParaRPr>
          </a:p>
        </p:txBody>
      </p:sp>
      <p:sp>
        <p:nvSpPr>
          <p:cNvPr id="3" name="Content Placeholder 2"/>
          <p:cNvSpPr>
            <a:spLocks noGrp="1"/>
          </p:cNvSpPr>
          <p:nvPr>
            <p:ph idx="1"/>
          </p:nvPr>
        </p:nvSpPr>
        <p:spPr>
          <a:xfrm>
            <a:off x="228600" y="1524000"/>
            <a:ext cx="8763000" cy="5105400"/>
          </a:xfrm>
        </p:spPr>
        <p:txBody>
          <a:bodyPr>
            <a:normAutofit lnSpcReduction="10000"/>
          </a:bodyPr>
          <a:lstStyle/>
          <a:p>
            <a:r>
              <a:rPr lang="en-US" sz="3000" dirty="0"/>
              <a:t>A</a:t>
            </a:r>
            <a:r>
              <a:rPr lang="en-US" sz="3000" dirty="0" smtClean="0"/>
              <a:t>warded over $220,000 in scholarship aid June 2016</a:t>
            </a:r>
          </a:p>
          <a:p>
            <a:r>
              <a:rPr lang="en-US" sz="3000" dirty="0"/>
              <a:t>O</a:t>
            </a:r>
            <a:r>
              <a:rPr lang="en-US" sz="3000" dirty="0" smtClean="0"/>
              <a:t>ver 100 scholarships – many with criterion</a:t>
            </a:r>
          </a:p>
          <a:p>
            <a:r>
              <a:rPr lang="en-US" sz="3000" dirty="0" smtClean="0"/>
              <a:t>Single web-based application for all scholarships</a:t>
            </a:r>
          </a:p>
          <a:p>
            <a:r>
              <a:rPr lang="en-US" sz="3000" dirty="0" smtClean="0"/>
              <a:t>Available on the HSSFF website in early April; deadline to submit usually near the end of April</a:t>
            </a:r>
          </a:p>
          <a:p>
            <a:r>
              <a:rPr lang="en-US" sz="3000" dirty="0" smtClean="0"/>
              <a:t>More information about the application process is provided to seniors in early April via home room, school and HSSFF websites, our Facebook page, high school daily bulletins and the guidance offices</a:t>
            </a:r>
          </a:p>
          <a:p>
            <a:r>
              <a:rPr lang="en-US" sz="3000" dirty="0" smtClean="0"/>
              <a:t>Website:  </a:t>
            </a:r>
            <a:r>
              <a:rPr lang="en-US" sz="3000" dirty="0" smtClean="0">
                <a:hlinkClick r:id="rId2"/>
              </a:rPr>
              <a:t>www.fairfieldscholarshipfoundation.org</a:t>
            </a:r>
            <a:endParaRPr lang="en-US" sz="3000" dirty="0"/>
          </a:p>
          <a:p>
            <a:endParaRPr lang="en-US" dirty="0" smtClean="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734338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Sources &amp; Types of Financial Aid</a:t>
            </a:r>
            <a:endParaRPr lang="en-US" dirty="0">
              <a:solidFill>
                <a:schemeClr val="bg2">
                  <a:lumMod val="10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Grants &amp; Scholarships</a:t>
            </a:r>
          </a:p>
          <a:p>
            <a:pPr lvl="1"/>
            <a:r>
              <a:rPr lang="en-US" dirty="0" smtClean="0">
                <a:solidFill>
                  <a:schemeClr val="tx1">
                    <a:lumMod val="50000"/>
                  </a:schemeClr>
                </a:solidFill>
              </a:rPr>
              <a:t>Free, sometimes referred to as</a:t>
            </a:r>
          </a:p>
          <a:p>
            <a:pPr marL="594360" lvl="2" indent="0">
              <a:buNone/>
            </a:pPr>
            <a:r>
              <a:rPr lang="en-US" dirty="0" smtClean="0">
                <a:solidFill>
                  <a:schemeClr val="tx1">
                    <a:lumMod val="50000"/>
                  </a:schemeClr>
                </a:solidFill>
              </a:rPr>
              <a:t>gift aid</a:t>
            </a:r>
          </a:p>
          <a:p>
            <a:pPr marL="274320" lvl="1" indent="0">
              <a:buNone/>
            </a:pPr>
            <a:endParaRPr lang="en-US" dirty="0" smtClean="0"/>
          </a:p>
          <a:p>
            <a:r>
              <a:rPr lang="en-US" dirty="0" smtClean="0"/>
              <a:t>Work-Study Program</a:t>
            </a:r>
          </a:p>
          <a:p>
            <a:pPr lvl="1"/>
            <a:r>
              <a:rPr lang="en-US" dirty="0" smtClean="0">
                <a:solidFill>
                  <a:schemeClr val="tx1">
                    <a:lumMod val="50000"/>
                  </a:schemeClr>
                </a:solidFill>
              </a:rPr>
              <a:t>Earned in a paycheck as the</a:t>
            </a:r>
          </a:p>
          <a:p>
            <a:pPr marL="274320" lvl="1" indent="0">
              <a:buNone/>
            </a:pPr>
            <a:r>
              <a:rPr lang="en-US" dirty="0" smtClean="0">
                <a:solidFill>
                  <a:schemeClr val="tx1">
                    <a:lumMod val="50000"/>
                  </a:schemeClr>
                </a:solidFill>
              </a:rPr>
              <a:t>     student works</a:t>
            </a:r>
          </a:p>
          <a:p>
            <a:pPr>
              <a:buNone/>
            </a:pPr>
            <a:endParaRPr lang="en-US" dirty="0" smtClean="0"/>
          </a:p>
          <a:p>
            <a:r>
              <a:rPr lang="en-US" dirty="0" smtClean="0"/>
              <a:t>Federal Stafford Loans</a:t>
            </a:r>
          </a:p>
          <a:p>
            <a:pPr lvl="1"/>
            <a:r>
              <a:rPr lang="en-US" i="1" dirty="0" smtClean="0">
                <a:solidFill>
                  <a:schemeClr val="accent5"/>
                </a:solidFill>
              </a:rPr>
              <a:t>Subsidized</a:t>
            </a:r>
            <a:r>
              <a:rPr lang="en-US" dirty="0" smtClean="0">
                <a:solidFill>
                  <a:schemeClr val="accent5"/>
                </a:solidFill>
              </a:rPr>
              <a:t>: no interest while enrolled</a:t>
            </a:r>
          </a:p>
          <a:p>
            <a:pPr lvl="1"/>
            <a:r>
              <a:rPr lang="en-US" i="1" dirty="0" smtClean="0">
                <a:solidFill>
                  <a:schemeClr val="accent5"/>
                </a:solidFill>
              </a:rPr>
              <a:t>Unsubsidized</a:t>
            </a:r>
            <a:r>
              <a:rPr lang="en-US" dirty="0" smtClean="0">
                <a:solidFill>
                  <a:schemeClr val="accent5"/>
                </a:solidFill>
              </a:rPr>
              <a:t>: interest accrues while enrolled</a:t>
            </a:r>
          </a:p>
          <a:p>
            <a:pPr lvl="2"/>
            <a:r>
              <a:rPr lang="en-US" b="1" u="sng" dirty="0" smtClean="0"/>
              <a:t>Repaid</a:t>
            </a:r>
            <a:r>
              <a:rPr lang="en-US" dirty="0" smtClean="0"/>
              <a:t>, however, no payment due on either loan while enrolled</a:t>
            </a:r>
          </a:p>
          <a:p>
            <a:endParaRPr lang="en-US" dirty="0" smtClean="0"/>
          </a:p>
        </p:txBody>
      </p:sp>
      <p:sp>
        <p:nvSpPr>
          <p:cNvPr id="7" name="Cloud Callout 6"/>
          <p:cNvSpPr/>
          <p:nvPr/>
        </p:nvSpPr>
        <p:spPr>
          <a:xfrm>
            <a:off x="4805172" y="1447800"/>
            <a:ext cx="3962400" cy="3429000"/>
          </a:xfrm>
          <a:prstGeom prst="cloudCallout">
            <a:avLst>
              <a:gd name="adj1" fmla="val 34696"/>
              <a:gd name="adj2" fmla="val 67500"/>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Read your award package carefully! Understand what is free, what is earned, and what is repaid.</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7"/>
                                        </p:tgtEl>
                                        <p:attrNameLst>
                                          <p:attrName>style.visibility</p:attrName>
                                        </p:attrNameLst>
                                      </p:cBhvr>
                                      <p:to>
                                        <p:strVal val="visible"/>
                                      </p:to>
                                    </p:set>
                                    <p:animEffect transition="in" filter="fade">
                                      <p:cBhvr>
                                        <p:cTn id="51" dur="1000"/>
                                        <p:tgtEl>
                                          <p:spTgt spid="7"/>
                                        </p:tgtEl>
                                      </p:cBhvr>
                                    </p:animEffect>
                                    <p:anim calcmode="lin" valueType="num">
                                      <p:cBhvr>
                                        <p:cTn id="52" dur="1000" fill="hold"/>
                                        <p:tgtEl>
                                          <p:spTgt spid="7"/>
                                        </p:tgtEl>
                                        <p:attrNameLst>
                                          <p:attrName>ppt_x</p:attrName>
                                        </p:attrNameLst>
                                      </p:cBhvr>
                                      <p:tavLst>
                                        <p:tav tm="0">
                                          <p:val>
                                            <p:strVal val="#ppt_x"/>
                                          </p:val>
                                        </p:tav>
                                        <p:tav tm="100000">
                                          <p:val>
                                            <p:strVal val="#ppt_x"/>
                                          </p:val>
                                        </p:tav>
                                      </p:tavLst>
                                    </p:anim>
                                    <p:anim calcmode="lin" valueType="num">
                                      <p:cBhvr>
                                        <p:cTn id="5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Financial Aid Applications</a:t>
            </a:r>
            <a:endParaRPr lang="en-US" dirty="0">
              <a:solidFill>
                <a:schemeClr val="bg2">
                  <a:lumMod val="10000"/>
                </a:schemeClr>
              </a:solidFill>
            </a:endParaRPr>
          </a:p>
        </p:txBody>
      </p:sp>
      <p:sp>
        <p:nvSpPr>
          <p:cNvPr id="3" name="Content Placeholder 2"/>
          <p:cNvSpPr>
            <a:spLocks noGrp="1"/>
          </p:cNvSpPr>
          <p:nvPr>
            <p:ph sz="quarter" idx="1"/>
          </p:nvPr>
        </p:nvSpPr>
        <p:spPr>
          <a:xfrm>
            <a:off x="301752" y="1527048"/>
            <a:ext cx="8503920" cy="4797552"/>
          </a:xfrm>
        </p:spPr>
        <p:txBody>
          <a:bodyPr>
            <a:normAutofit fontScale="92500" lnSpcReduction="20000"/>
          </a:bodyPr>
          <a:lstStyle/>
          <a:p>
            <a:r>
              <a:rPr lang="en-US" dirty="0"/>
              <a:t>Free Application for Federal Student Aid (FAFSA)</a:t>
            </a:r>
          </a:p>
          <a:p>
            <a:pPr lvl="1"/>
            <a:r>
              <a:rPr lang="en-US" dirty="0" smtClean="0">
                <a:solidFill>
                  <a:schemeClr val="accent5"/>
                </a:solidFill>
              </a:rPr>
              <a:t>Required for Federal &amp; State Aid</a:t>
            </a:r>
          </a:p>
          <a:p>
            <a:pPr lvl="2"/>
            <a:r>
              <a:rPr lang="en-US" dirty="0" smtClean="0">
                <a:hlinkClick r:id="rId2"/>
              </a:rPr>
              <a:t>fafsa.gov</a:t>
            </a:r>
            <a:r>
              <a:rPr lang="en-US" dirty="0" smtClean="0"/>
              <a:t> </a:t>
            </a:r>
          </a:p>
          <a:p>
            <a:pPr marL="594360" lvl="2" indent="0">
              <a:buNone/>
            </a:pPr>
            <a:endParaRPr lang="en-US" dirty="0" smtClean="0"/>
          </a:p>
          <a:p>
            <a:r>
              <a:rPr lang="en-US" dirty="0" smtClean="0"/>
              <a:t>CSS Profile </a:t>
            </a:r>
          </a:p>
          <a:p>
            <a:pPr lvl="1"/>
            <a:r>
              <a:rPr lang="en-US" b="1" u="sng" dirty="0" smtClean="0">
                <a:solidFill>
                  <a:schemeClr val="accent5"/>
                </a:solidFill>
              </a:rPr>
              <a:t>Not</a:t>
            </a:r>
            <a:r>
              <a:rPr lang="en-US" dirty="0" smtClean="0">
                <a:solidFill>
                  <a:schemeClr val="accent5"/>
                </a:solidFill>
              </a:rPr>
              <a:t> used by every college; primarily only by private colleges</a:t>
            </a:r>
          </a:p>
          <a:p>
            <a:pPr lvl="2"/>
            <a:r>
              <a:rPr lang="en-US" sz="2100" dirty="0" smtClean="0">
                <a:hlinkClick r:id="rId3"/>
              </a:rPr>
              <a:t>css.collegeboard.org</a:t>
            </a:r>
            <a:r>
              <a:rPr lang="en-US" sz="2100" dirty="0" smtClean="0"/>
              <a:t> </a:t>
            </a:r>
            <a:endParaRPr lang="en-US" sz="2100" dirty="0"/>
          </a:p>
          <a:p>
            <a:pPr marL="594360" lvl="2" indent="0">
              <a:buNone/>
            </a:pPr>
            <a:endParaRPr lang="en-US" dirty="0" smtClean="0"/>
          </a:p>
          <a:p>
            <a:r>
              <a:rPr lang="en-US" dirty="0"/>
              <a:t>Institutional Applications</a:t>
            </a:r>
          </a:p>
          <a:p>
            <a:pPr lvl="1"/>
            <a:r>
              <a:rPr lang="en-US" dirty="0" smtClean="0">
                <a:solidFill>
                  <a:schemeClr val="accent5"/>
                </a:solidFill>
              </a:rPr>
              <a:t>Check school publications and websites</a:t>
            </a:r>
          </a:p>
          <a:p>
            <a:pPr lvl="2"/>
            <a:endParaRPr lang="en-US" dirty="0" smtClean="0"/>
          </a:p>
          <a:p>
            <a:r>
              <a:rPr lang="en-US" dirty="0" smtClean="0"/>
              <a:t>Deadlines</a:t>
            </a:r>
          </a:p>
          <a:p>
            <a:pPr lvl="1"/>
            <a:r>
              <a:rPr lang="en-US" dirty="0" smtClean="0">
                <a:solidFill>
                  <a:schemeClr val="accent5"/>
                </a:solidFill>
              </a:rPr>
              <a:t>Each school may have their own deadlines </a:t>
            </a:r>
          </a:p>
          <a:p>
            <a:pPr lvl="1"/>
            <a:r>
              <a:rPr lang="en-US" dirty="0" smtClean="0">
                <a:solidFill>
                  <a:schemeClr val="accent5"/>
                </a:solidFill>
              </a:rPr>
              <a:t>Submit </a:t>
            </a:r>
            <a:r>
              <a:rPr lang="en-US" dirty="0">
                <a:solidFill>
                  <a:schemeClr val="accent5"/>
                </a:solidFill>
              </a:rPr>
              <a:t>two weeks before earliest </a:t>
            </a:r>
            <a:r>
              <a:rPr lang="en-US" dirty="0" smtClean="0">
                <a:solidFill>
                  <a:schemeClr val="accent5"/>
                </a:solidFill>
              </a:rPr>
              <a:t>deadline</a:t>
            </a:r>
            <a:endParaRPr lang="en-US" dirty="0">
              <a:solidFill>
                <a:schemeClr val="accent5"/>
              </a:solidFill>
            </a:endParaRPr>
          </a:p>
          <a:p>
            <a:pPr lvl="2"/>
            <a:r>
              <a:rPr lang="en-US" sz="1600" b="1" dirty="0">
                <a:solidFill>
                  <a:schemeClr val="bg2">
                    <a:lumMod val="10000"/>
                  </a:schemeClr>
                </a:solidFill>
              </a:rPr>
              <a:t>February 15</a:t>
            </a:r>
            <a:r>
              <a:rPr lang="en-US" sz="1600" b="1" baseline="30000" dirty="0">
                <a:solidFill>
                  <a:schemeClr val="bg2">
                    <a:lumMod val="10000"/>
                  </a:schemeClr>
                </a:solidFill>
              </a:rPr>
              <a:t>th</a:t>
            </a:r>
            <a:r>
              <a:rPr lang="en-US" sz="1600" b="1" dirty="0">
                <a:solidFill>
                  <a:schemeClr val="bg2">
                    <a:lumMod val="10000"/>
                  </a:schemeClr>
                </a:solidFill>
              </a:rPr>
              <a:t>  Deadline - Submit by February 1</a:t>
            </a:r>
            <a:r>
              <a:rPr lang="en-US" sz="1600" b="1" baseline="30000" dirty="0">
                <a:solidFill>
                  <a:schemeClr val="bg2">
                    <a:lumMod val="10000"/>
                  </a:schemeClr>
                </a:solidFill>
              </a:rPr>
              <a:t>st</a:t>
            </a:r>
            <a:endParaRPr lang="en-US" sz="1600" b="1" dirty="0">
              <a:solidFill>
                <a:schemeClr val="bg2">
                  <a:lumMod val="10000"/>
                </a:schemeClr>
              </a:solidFill>
            </a:endParaRP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3">
                                            <p:txEl>
                                              <p:pRg st="12" end="1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 calcmode="lin" valueType="num">
                                      <p:cBhvr additive="base">
                                        <p:cTn id="5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3">
                                            <p:txEl>
                                              <p:pRg st="13" end="1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10000"/>
                  </a:schemeClr>
                </a:solidFill>
              </a:rPr>
              <a:t>Federal Student Aid ID (FSA ID)</a:t>
            </a:r>
            <a:endParaRPr lang="en-US" dirty="0">
              <a:solidFill>
                <a:schemeClr val="bg2">
                  <a:lumMod val="10000"/>
                </a:schemeClr>
              </a:solidFill>
            </a:endParaRPr>
          </a:p>
        </p:txBody>
      </p:sp>
      <p:sp>
        <p:nvSpPr>
          <p:cNvPr id="10" name="Content Placeholder 9"/>
          <p:cNvSpPr>
            <a:spLocks noGrp="1"/>
          </p:cNvSpPr>
          <p:nvPr>
            <p:ph sz="quarter" idx="1"/>
          </p:nvPr>
        </p:nvSpPr>
        <p:spPr>
          <a:xfrm>
            <a:off x="301752" y="1600200"/>
            <a:ext cx="8503920" cy="4572000"/>
          </a:xfrm>
        </p:spPr>
        <p:txBody>
          <a:bodyPr>
            <a:normAutofit fontScale="85000" lnSpcReduction="20000"/>
          </a:bodyPr>
          <a:lstStyle/>
          <a:p>
            <a:r>
              <a:rPr lang="en-US" dirty="0" smtClean="0"/>
              <a:t>Gives </a:t>
            </a:r>
            <a:r>
              <a:rPr lang="en-US" dirty="0"/>
              <a:t>you access to Federal Student Aid’s online </a:t>
            </a:r>
            <a:r>
              <a:rPr lang="en-US" dirty="0" smtClean="0"/>
              <a:t>systems</a:t>
            </a:r>
          </a:p>
          <a:p>
            <a:pPr marL="548640" lvl="2">
              <a:buClr>
                <a:schemeClr val="accent1"/>
              </a:buClr>
              <a:buSzPct val="85000"/>
              <a:buFont typeface="Wingdings 2"/>
              <a:buChar char=""/>
            </a:pPr>
            <a:r>
              <a:rPr lang="en-US" dirty="0">
                <a:solidFill>
                  <a:schemeClr val="accent5"/>
                </a:solidFill>
              </a:rPr>
              <a:t>Serves as your legal, electronic </a:t>
            </a:r>
            <a:r>
              <a:rPr lang="en-US" dirty="0" smtClean="0">
                <a:solidFill>
                  <a:schemeClr val="accent5"/>
                </a:solidFill>
              </a:rPr>
              <a:t>signature for FAFSA</a:t>
            </a:r>
            <a:r>
              <a:rPr lang="en-US" dirty="0">
                <a:solidFill>
                  <a:schemeClr val="accent5"/>
                </a:solidFill>
              </a:rPr>
              <a:t>, Federal Stafford Loans and Federal Parent Loans. </a:t>
            </a:r>
            <a:endParaRPr lang="en-US" dirty="0" smtClean="0">
              <a:solidFill>
                <a:schemeClr val="accent5"/>
              </a:solidFill>
            </a:endParaRPr>
          </a:p>
          <a:p>
            <a:pPr marL="548640" lvl="2">
              <a:buClr>
                <a:schemeClr val="accent1"/>
              </a:buClr>
              <a:buSzPct val="85000"/>
              <a:buFont typeface="Wingdings 2"/>
              <a:buChar char=""/>
            </a:pPr>
            <a:r>
              <a:rPr lang="en-US" dirty="0" smtClean="0">
                <a:solidFill>
                  <a:schemeClr val="accent5"/>
                </a:solidFill>
              </a:rPr>
              <a:t>Replaces the </a:t>
            </a:r>
            <a:r>
              <a:rPr lang="en-US" sz="2100" dirty="0" smtClean="0">
                <a:solidFill>
                  <a:schemeClr val="accent5"/>
                </a:solidFill>
              </a:rPr>
              <a:t>Federal </a:t>
            </a:r>
            <a:r>
              <a:rPr lang="en-US" sz="2100" dirty="0">
                <a:solidFill>
                  <a:schemeClr val="accent5"/>
                </a:solidFill>
              </a:rPr>
              <a:t>Student AID </a:t>
            </a:r>
            <a:r>
              <a:rPr lang="en-US" sz="2100" dirty="0" smtClean="0">
                <a:solidFill>
                  <a:schemeClr val="accent5"/>
                </a:solidFill>
              </a:rPr>
              <a:t>PIN (used from 1998-2015)</a:t>
            </a:r>
            <a:endParaRPr lang="en-US" sz="2100" dirty="0">
              <a:solidFill>
                <a:schemeClr val="accent5"/>
              </a:solidFill>
            </a:endParaRPr>
          </a:p>
          <a:p>
            <a:endParaRPr lang="en-US" dirty="0"/>
          </a:p>
          <a:p>
            <a:r>
              <a:rPr lang="en-US" dirty="0"/>
              <a:t>Students </a:t>
            </a:r>
            <a:r>
              <a:rPr lang="en-US" b="1" dirty="0"/>
              <a:t>and</a:t>
            </a:r>
            <a:r>
              <a:rPr lang="en-US" dirty="0"/>
              <a:t> </a:t>
            </a:r>
            <a:r>
              <a:rPr lang="en-US" i="1" dirty="0"/>
              <a:t>at least </a:t>
            </a:r>
            <a:r>
              <a:rPr lang="en-US" dirty="0"/>
              <a:t>one parent need an FSA ID</a:t>
            </a:r>
            <a:r>
              <a:rPr lang="en-US" dirty="0" smtClean="0"/>
              <a:t>.</a:t>
            </a:r>
          </a:p>
          <a:p>
            <a:pPr lvl="1"/>
            <a:r>
              <a:rPr lang="en-US" dirty="0" smtClean="0">
                <a:solidFill>
                  <a:schemeClr val="accent5"/>
                </a:solidFill>
              </a:rPr>
              <a:t>Specific to each individual, i.e. if you have more than one student in college, a parent only has one FSA ID</a:t>
            </a:r>
          </a:p>
          <a:p>
            <a:pPr lvl="1"/>
            <a:endParaRPr lang="en-US" dirty="0"/>
          </a:p>
          <a:p>
            <a:r>
              <a:rPr lang="en-US" sz="2800" dirty="0" smtClean="0"/>
              <a:t>Create FSA ID</a:t>
            </a:r>
          </a:p>
          <a:p>
            <a:pPr lvl="1"/>
            <a:r>
              <a:rPr lang="en-US" sz="2300" dirty="0" smtClean="0">
                <a:hlinkClick r:id="rId2"/>
              </a:rPr>
              <a:t>fsaid.ed.gov</a:t>
            </a:r>
            <a:endParaRPr lang="en-US" dirty="0"/>
          </a:p>
          <a:p>
            <a:pPr lvl="1"/>
            <a:r>
              <a:rPr lang="en-US" sz="2400" dirty="0">
                <a:solidFill>
                  <a:schemeClr val="accent5"/>
                </a:solidFill>
              </a:rPr>
              <a:t>Name, </a:t>
            </a:r>
            <a:r>
              <a:rPr lang="en-US" sz="2400" dirty="0" smtClean="0">
                <a:solidFill>
                  <a:schemeClr val="accent5"/>
                </a:solidFill>
              </a:rPr>
              <a:t>SSN, </a:t>
            </a:r>
            <a:r>
              <a:rPr lang="en-US" sz="2400" dirty="0">
                <a:solidFill>
                  <a:schemeClr val="accent5"/>
                </a:solidFill>
              </a:rPr>
              <a:t>date of birth, mailing address, email address </a:t>
            </a:r>
            <a:r>
              <a:rPr lang="en-US" sz="2400" dirty="0" smtClean="0">
                <a:solidFill>
                  <a:schemeClr val="accent5"/>
                </a:solidFill>
              </a:rPr>
              <a:t>&amp; </a:t>
            </a:r>
            <a:r>
              <a:rPr lang="en-US" sz="2400" dirty="0">
                <a:solidFill>
                  <a:schemeClr val="accent5"/>
                </a:solidFill>
              </a:rPr>
              <a:t>phone </a:t>
            </a:r>
            <a:r>
              <a:rPr lang="en-US" sz="2400" dirty="0" smtClean="0">
                <a:solidFill>
                  <a:schemeClr val="accent5"/>
                </a:solidFill>
              </a:rPr>
              <a:t>number</a:t>
            </a:r>
          </a:p>
          <a:p>
            <a:pPr lvl="2"/>
            <a:r>
              <a:rPr lang="en-US" dirty="0"/>
              <a:t>Students should not use a high school email </a:t>
            </a:r>
            <a:r>
              <a:rPr lang="en-US" dirty="0" smtClean="0"/>
              <a:t>address</a:t>
            </a:r>
          </a:p>
          <a:p>
            <a:pPr lvl="2"/>
            <a:r>
              <a:rPr lang="en-US" dirty="0" smtClean="0"/>
              <a:t>Must match </a:t>
            </a:r>
            <a:r>
              <a:rPr lang="en-US" dirty="0"/>
              <a:t>the information on file with the Social Security Administration (SSA)</a:t>
            </a:r>
          </a:p>
          <a:p>
            <a:pPr marL="0" indent="0">
              <a:buNone/>
            </a:pPr>
            <a:endParaRPr lang="en-US" sz="2800" dirty="0">
              <a:hlinkClick r:id="rId2"/>
            </a:endParaRPr>
          </a:p>
          <a:p>
            <a:endParaRPr lang="en-US" dirty="0"/>
          </a:p>
        </p:txBody>
      </p:sp>
      <p:sp>
        <p:nvSpPr>
          <p:cNvPr id="6" name="TextBox 5"/>
          <p:cNvSpPr txBox="1"/>
          <p:nvPr/>
        </p:nvSpPr>
        <p:spPr>
          <a:xfrm>
            <a:off x="7974774" y="2401163"/>
            <a:ext cx="271228" cy="523220"/>
          </a:xfrm>
          <a:prstGeom prst="rect">
            <a:avLst/>
          </a:prstGeom>
          <a:noFill/>
        </p:spPr>
        <p:txBody>
          <a:bodyPr wrap="none" rtlCol="0">
            <a:spAutoFit/>
          </a:bodyPr>
          <a:lstStyle/>
          <a:p>
            <a:pPr algn="r"/>
            <a:r>
              <a:rPr lang="en-US" sz="2800" dirty="0" smtClean="0"/>
              <a:t> </a:t>
            </a:r>
            <a:endParaRPr lang="en-US" sz="2800" dirty="0">
              <a:hlinkClick r:id="rId3"/>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1000"/>
                                        <p:tgtEl>
                                          <p:spTgt spid="10">
                                            <p:txEl>
                                              <p:pRg st="1" end="1"/>
                                            </p:txEl>
                                          </p:spTgt>
                                        </p:tgtEl>
                                      </p:cBhvr>
                                    </p:animEffect>
                                    <p:anim calcmode="lin" valueType="num">
                                      <p:cBhvr>
                                        <p:cTn id="13"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0">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1000"/>
                                        <p:tgtEl>
                                          <p:spTgt spid="10">
                                            <p:txEl>
                                              <p:pRg st="2" end="2"/>
                                            </p:txEl>
                                          </p:spTgt>
                                        </p:tgtEl>
                                      </p:cBhvr>
                                    </p:animEffect>
                                    <p:anim calcmode="lin" valueType="num">
                                      <p:cBhvr>
                                        <p:cTn id="18" dur="10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0">
                                            <p:txEl>
                                              <p:pRg st="4" end="4"/>
                                            </p:txEl>
                                          </p:spTgt>
                                        </p:tgtEl>
                                        <p:attrNameLst>
                                          <p:attrName>style.visibility</p:attrName>
                                        </p:attrNameLst>
                                      </p:cBhvr>
                                      <p:to>
                                        <p:strVal val="visible"/>
                                      </p:to>
                                    </p:set>
                                    <p:animEffect transition="in" filter="fade">
                                      <p:cBhvr>
                                        <p:cTn id="24" dur="1000"/>
                                        <p:tgtEl>
                                          <p:spTgt spid="10">
                                            <p:txEl>
                                              <p:pRg st="4" end="4"/>
                                            </p:txEl>
                                          </p:spTgt>
                                        </p:tgtEl>
                                      </p:cBhvr>
                                    </p:animEffect>
                                    <p:anim calcmode="lin" valueType="num">
                                      <p:cBhvr>
                                        <p:cTn id="25" dur="10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10">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0">
                                            <p:txEl>
                                              <p:pRg st="5" end="5"/>
                                            </p:txEl>
                                          </p:spTgt>
                                        </p:tgtEl>
                                        <p:attrNameLst>
                                          <p:attrName>style.visibility</p:attrName>
                                        </p:attrNameLst>
                                      </p:cBhvr>
                                      <p:to>
                                        <p:strVal val="visible"/>
                                      </p:to>
                                    </p:set>
                                    <p:animEffect transition="in" filter="fade">
                                      <p:cBhvr>
                                        <p:cTn id="29" dur="1000"/>
                                        <p:tgtEl>
                                          <p:spTgt spid="10">
                                            <p:txEl>
                                              <p:pRg st="5" end="5"/>
                                            </p:txEl>
                                          </p:spTgt>
                                        </p:tgtEl>
                                      </p:cBhvr>
                                    </p:animEffect>
                                    <p:anim calcmode="lin" valueType="num">
                                      <p:cBhvr>
                                        <p:cTn id="30" dur="1000" fill="hold"/>
                                        <p:tgtEl>
                                          <p:spTgt spid="10">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1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xEl>
                                              <p:pRg st="7" end="7"/>
                                            </p:txEl>
                                          </p:spTgt>
                                        </p:tgtEl>
                                        <p:attrNameLst>
                                          <p:attrName>style.visibility</p:attrName>
                                        </p:attrNameLst>
                                      </p:cBhvr>
                                      <p:to>
                                        <p:strVal val="visible"/>
                                      </p:to>
                                    </p:set>
                                    <p:animEffect transition="in" filter="fade">
                                      <p:cBhvr>
                                        <p:cTn id="36" dur="1000"/>
                                        <p:tgtEl>
                                          <p:spTgt spid="10">
                                            <p:txEl>
                                              <p:pRg st="7" end="7"/>
                                            </p:txEl>
                                          </p:spTgt>
                                        </p:tgtEl>
                                      </p:cBhvr>
                                    </p:animEffect>
                                    <p:anim calcmode="lin" valueType="num">
                                      <p:cBhvr>
                                        <p:cTn id="37" dur="1000" fill="hold"/>
                                        <p:tgtEl>
                                          <p:spTgt spid="10">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10">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10">
                                            <p:txEl>
                                              <p:pRg st="8" end="8"/>
                                            </p:txEl>
                                          </p:spTgt>
                                        </p:tgtEl>
                                        <p:attrNameLst>
                                          <p:attrName>style.visibility</p:attrName>
                                        </p:attrNameLst>
                                      </p:cBhvr>
                                      <p:to>
                                        <p:strVal val="visible"/>
                                      </p:to>
                                    </p:set>
                                    <p:animEffect transition="in" filter="fade">
                                      <p:cBhvr>
                                        <p:cTn id="41" dur="1000"/>
                                        <p:tgtEl>
                                          <p:spTgt spid="10">
                                            <p:txEl>
                                              <p:pRg st="8" end="8"/>
                                            </p:txEl>
                                          </p:spTgt>
                                        </p:tgtEl>
                                      </p:cBhvr>
                                    </p:animEffect>
                                    <p:anim calcmode="lin" valueType="num">
                                      <p:cBhvr>
                                        <p:cTn id="42" dur="1000" fill="hold"/>
                                        <p:tgtEl>
                                          <p:spTgt spid="10">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10">
                                            <p:txEl>
                                              <p:pRg st="8" end="8"/>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0">
                                            <p:txEl>
                                              <p:pRg st="9" end="9"/>
                                            </p:txEl>
                                          </p:spTgt>
                                        </p:tgtEl>
                                        <p:attrNameLst>
                                          <p:attrName>style.visibility</p:attrName>
                                        </p:attrNameLst>
                                      </p:cBhvr>
                                      <p:to>
                                        <p:strVal val="visible"/>
                                      </p:to>
                                    </p:set>
                                    <p:animEffect transition="in" filter="fade">
                                      <p:cBhvr>
                                        <p:cTn id="46" dur="1000"/>
                                        <p:tgtEl>
                                          <p:spTgt spid="10">
                                            <p:txEl>
                                              <p:pRg st="9" end="9"/>
                                            </p:txEl>
                                          </p:spTgt>
                                        </p:tgtEl>
                                      </p:cBhvr>
                                    </p:animEffect>
                                    <p:anim calcmode="lin" valueType="num">
                                      <p:cBhvr>
                                        <p:cTn id="47" dur="1000" fill="hold"/>
                                        <p:tgtEl>
                                          <p:spTgt spid="10">
                                            <p:txEl>
                                              <p:pRg st="9" end="9"/>
                                            </p:txEl>
                                          </p:spTgt>
                                        </p:tgtEl>
                                        <p:attrNameLst>
                                          <p:attrName>ppt_x</p:attrName>
                                        </p:attrNameLst>
                                      </p:cBhvr>
                                      <p:tavLst>
                                        <p:tav tm="0">
                                          <p:val>
                                            <p:strVal val="#ppt_x"/>
                                          </p:val>
                                        </p:tav>
                                        <p:tav tm="100000">
                                          <p:val>
                                            <p:strVal val="#ppt_x"/>
                                          </p:val>
                                        </p:tav>
                                      </p:tavLst>
                                    </p:anim>
                                    <p:anim calcmode="lin" valueType="num">
                                      <p:cBhvr>
                                        <p:cTn id="48" dur="1000" fill="hold"/>
                                        <p:tgtEl>
                                          <p:spTgt spid="10">
                                            <p:txEl>
                                              <p:pRg st="9" end="9"/>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xEl>
                                              <p:pRg st="10" end="10"/>
                                            </p:txEl>
                                          </p:spTgt>
                                        </p:tgtEl>
                                        <p:attrNameLst>
                                          <p:attrName>style.visibility</p:attrName>
                                        </p:attrNameLst>
                                      </p:cBhvr>
                                      <p:to>
                                        <p:strVal val="visible"/>
                                      </p:to>
                                    </p:set>
                                    <p:animEffect transition="in" filter="fade">
                                      <p:cBhvr>
                                        <p:cTn id="51" dur="1000"/>
                                        <p:tgtEl>
                                          <p:spTgt spid="10">
                                            <p:txEl>
                                              <p:pRg st="10" end="10"/>
                                            </p:txEl>
                                          </p:spTgt>
                                        </p:tgtEl>
                                      </p:cBhvr>
                                    </p:animEffect>
                                    <p:anim calcmode="lin" valueType="num">
                                      <p:cBhvr>
                                        <p:cTn id="52" dur="1000" fill="hold"/>
                                        <p:tgtEl>
                                          <p:spTgt spid="10">
                                            <p:txEl>
                                              <p:pRg st="10" end="10"/>
                                            </p:txEl>
                                          </p:spTgt>
                                        </p:tgtEl>
                                        <p:attrNameLst>
                                          <p:attrName>ppt_x</p:attrName>
                                        </p:attrNameLst>
                                      </p:cBhvr>
                                      <p:tavLst>
                                        <p:tav tm="0">
                                          <p:val>
                                            <p:strVal val="#ppt_x"/>
                                          </p:val>
                                        </p:tav>
                                        <p:tav tm="100000">
                                          <p:val>
                                            <p:strVal val="#ppt_x"/>
                                          </p:val>
                                        </p:tav>
                                      </p:tavLst>
                                    </p:anim>
                                    <p:anim calcmode="lin" valueType="num">
                                      <p:cBhvr>
                                        <p:cTn id="53" dur="1000" fill="hold"/>
                                        <p:tgtEl>
                                          <p:spTgt spid="10">
                                            <p:txEl>
                                              <p:pRg st="10" end="10"/>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0">
                                            <p:txEl>
                                              <p:pRg st="11" end="11"/>
                                            </p:txEl>
                                          </p:spTgt>
                                        </p:tgtEl>
                                        <p:attrNameLst>
                                          <p:attrName>style.visibility</p:attrName>
                                        </p:attrNameLst>
                                      </p:cBhvr>
                                      <p:to>
                                        <p:strVal val="visible"/>
                                      </p:to>
                                    </p:set>
                                    <p:animEffect transition="in" filter="fade">
                                      <p:cBhvr>
                                        <p:cTn id="56" dur="1000"/>
                                        <p:tgtEl>
                                          <p:spTgt spid="10">
                                            <p:txEl>
                                              <p:pRg st="11" end="11"/>
                                            </p:txEl>
                                          </p:spTgt>
                                        </p:tgtEl>
                                      </p:cBhvr>
                                    </p:animEffect>
                                    <p:anim calcmode="lin" valueType="num">
                                      <p:cBhvr>
                                        <p:cTn id="57" dur="1000" fill="hold"/>
                                        <p:tgtEl>
                                          <p:spTgt spid="10">
                                            <p:txEl>
                                              <p:pRg st="11" end="11"/>
                                            </p:txEl>
                                          </p:spTgt>
                                        </p:tgtEl>
                                        <p:attrNameLst>
                                          <p:attrName>ppt_x</p:attrName>
                                        </p:attrNameLst>
                                      </p:cBhvr>
                                      <p:tavLst>
                                        <p:tav tm="0">
                                          <p:val>
                                            <p:strVal val="#ppt_x"/>
                                          </p:val>
                                        </p:tav>
                                        <p:tav tm="100000">
                                          <p:val>
                                            <p:strVal val="#ppt_x"/>
                                          </p:val>
                                        </p:tav>
                                      </p:tavLst>
                                    </p:anim>
                                    <p:anim calcmode="lin" valueType="num">
                                      <p:cBhvr>
                                        <p:cTn id="58" dur="1000" fill="hold"/>
                                        <p:tgtEl>
                                          <p:spTgt spid="10">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pPr algn="ctr"/>
            <a:r>
              <a:rPr lang="en-US" dirty="0" smtClean="0"/>
              <a:t>FAFSA Basics</a:t>
            </a:r>
            <a:endParaRPr lang="en-US" dirty="0"/>
          </a:p>
        </p:txBody>
      </p:sp>
      <p:sp>
        <p:nvSpPr>
          <p:cNvPr id="10" name="Text Placeholder 9"/>
          <p:cNvSpPr>
            <a:spLocks noGrp="1"/>
          </p:cNvSpPr>
          <p:nvPr>
            <p:ph type="body" sz="half" idx="3"/>
          </p:nvPr>
        </p:nvSpPr>
        <p:spPr/>
        <p:txBody>
          <a:bodyPr/>
          <a:lstStyle/>
          <a:p>
            <a:pPr algn="ctr"/>
            <a:r>
              <a:rPr lang="en-US" dirty="0" smtClean="0"/>
              <a:t>Information Requested</a:t>
            </a:r>
            <a:endParaRPr lang="en-US" dirty="0"/>
          </a:p>
        </p:txBody>
      </p:sp>
      <p:sp>
        <p:nvSpPr>
          <p:cNvPr id="3" name="Content Placeholder 2"/>
          <p:cNvSpPr>
            <a:spLocks noGrp="1"/>
          </p:cNvSpPr>
          <p:nvPr>
            <p:ph sz="quarter" idx="2"/>
          </p:nvPr>
        </p:nvSpPr>
        <p:spPr>
          <a:xfrm>
            <a:off x="301752" y="2362200"/>
            <a:ext cx="4041648" cy="4191000"/>
          </a:xfrm>
        </p:spPr>
        <p:txBody>
          <a:bodyPr>
            <a:normAutofit fontScale="40000" lnSpcReduction="20000"/>
          </a:bodyPr>
          <a:lstStyle/>
          <a:p>
            <a:r>
              <a:rPr lang="en-US" sz="4500" dirty="0" smtClean="0">
                <a:hlinkClick r:id="rId2"/>
              </a:rPr>
              <a:t>fafsa.gov</a:t>
            </a:r>
            <a:r>
              <a:rPr lang="en-US" sz="4500" dirty="0" smtClean="0"/>
              <a:t> </a:t>
            </a:r>
            <a:r>
              <a:rPr lang="en-US" sz="4500" dirty="0" smtClean="0">
                <a:sym typeface="Wingdings" panose="05000000000000000000" pitchFamily="2" charset="2"/>
              </a:rPr>
              <a:t> </a:t>
            </a:r>
            <a:r>
              <a:rPr lang="en-US" sz="4500" b="1" u="sng" dirty="0" smtClean="0">
                <a:sym typeface="Wingdings" panose="05000000000000000000" pitchFamily="2" charset="2"/>
              </a:rPr>
              <a:t>not</a:t>
            </a:r>
            <a:r>
              <a:rPr lang="en-US" sz="4500" dirty="0" smtClean="0">
                <a:sym typeface="Wingdings" panose="05000000000000000000" pitchFamily="2" charset="2"/>
              </a:rPr>
              <a:t> “.com”</a:t>
            </a:r>
            <a:endParaRPr lang="en-US" sz="4500" dirty="0" smtClean="0"/>
          </a:p>
          <a:p>
            <a:endParaRPr lang="en-US" sz="4500" dirty="0" smtClean="0"/>
          </a:p>
          <a:p>
            <a:r>
              <a:rPr lang="en-US" sz="4500" dirty="0" smtClean="0"/>
              <a:t>2017-2018 FAFSA will be available 10/1/16</a:t>
            </a:r>
          </a:p>
          <a:p>
            <a:endParaRPr lang="en-US" sz="4500" dirty="0" smtClean="0"/>
          </a:p>
          <a:p>
            <a:r>
              <a:rPr lang="en-US" sz="4500" dirty="0" smtClean="0"/>
              <a:t>Creates eligibility for Federal &amp; State Financial Aid</a:t>
            </a:r>
          </a:p>
          <a:p>
            <a:pPr lvl="1"/>
            <a:endParaRPr lang="en-US" sz="4500" dirty="0" smtClean="0"/>
          </a:p>
          <a:p>
            <a:r>
              <a:rPr lang="en-US" sz="4500" dirty="0" smtClean="0"/>
              <a:t>Submitted each year the student is in school</a:t>
            </a:r>
          </a:p>
          <a:p>
            <a:endParaRPr lang="en-US" sz="4500" dirty="0" smtClean="0"/>
          </a:p>
          <a:p>
            <a:r>
              <a:rPr lang="en-US" sz="4500" dirty="0" smtClean="0"/>
              <a:t>1 FAFSA per student, not per family</a:t>
            </a:r>
          </a:p>
          <a:p>
            <a:endParaRPr lang="en-US" sz="4500" dirty="0" smtClean="0"/>
          </a:p>
          <a:p>
            <a:r>
              <a:rPr lang="en-US" sz="4500" dirty="0" smtClean="0"/>
              <a:t>No cost to complete FAFSA</a:t>
            </a:r>
          </a:p>
          <a:p>
            <a:pPr lvl="1">
              <a:buNone/>
            </a:pPr>
            <a:endParaRPr lang="en-US" dirty="0" smtClean="0"/>
          </a:p>
        </p:txBody>
      </p:sp>
      <p:sp>
        <p:nvSpPr>
          <p:cNvPr id="11" name="Content Placeholder 10"/>
          <p:cNvSpPr>
            <a:spLocks noGrp="1"/>
          </p:cNvSpPr>
          <p:nvPr>
            <p:ph sz="quarter" idx="4"/>
          </p:nvPr>
        </p:nvSpPr>
        <p:spPr>
          <a:xfrm>
            <a:off x="4791330" y="2362200"/>
            <a:ext cx="4038600" cy="3931375"/>
          </a:xfrm>
        </p:spPr>
        <p:txBody>
          <a:bodyPr>
            <a:noAutofit/>
          </a:bodyPr>
          <a:lstStyle/>
          <a:p>
            <a:r>
              <a:rPr lang="en-US" sz="1800" dirty="0" smtClean="0"/>
              <a:t>Parent </a:t>
            </a:r>
            <a:r>
              <a:rPr lang="en-US" sz="1800" dirty="0"/>
              <a:t>&amp; Student 2015 tax </a:t>
            </a:r>
            <a:r>
              <a:rPr lang="en-US" sz="1800" dirty="0" smtClean="0"/>
              <a:t>information</a:t>
            </a:r>
          </a:p>
          <a:p>
            <a:pPr lvl="1"/>
            <a:r>
              <a:rPr lang="en-US" sz="1600" dirty="0" smtClean="0">
                <a:solidFill>
                  <a:schemeClr val="accent5"/>
                </a:solidFill>
              </a:rPr>
              <a:t>If eligible, use data retrieval tool, otherwise enter manually</a:t>
            </a:r>
            <a:endParaRPr lang="en-US" sz="1600" dirty="0">
              <a:solidFill>
                <a:schemeClr val="accent5"/>
              </a:solidFill>
            </a:endParaRPr>
          </a:p>
          <a:p>
            <a:pPr lvl="1"/>
            <a:r>
              <a:rPr lang="en-US" sz="1600" dirty="0">
                <a:solidFill>
                  <a:schemeClr val="accent5"/>
                </a:solidFill>
              </a:rPr>
              <a:t>If divorced/separated, use custodial parent </a:t>
            </a:r>
            <a:r>
              <a:rPr lang="en-US" sz="1600" dirty="0" smtClean="0">
                <a:solidFill>
                  <a:schemeClr val="accent5"/>
                </a:solidFill>
              </a:rPr>
              <a:t>information</a:t>
            </a:r>
          </a:p>
          <a:p>
            <a:pPr lvl="1"/>
            <a:endParaRPr lang="en-US" sz="1800" dirty="0" smtClean="0">
              <a:solidFill>
                <a:schemeClr val="accent5"/>
              </a:solidFill>
            </a:endParaRPr>
          </a:p>
          <a:p>
            <a:r>
              <a:rPr lang="en-US" sz="1800" dirty="0"/>
              <a:t>Information </a:t>
            </a:r>
            <a:r>
              <a:rPr lang="en-US" sz="1800" dirty="0" smtClean="0"/>
              <a:t>on savings &amp; </a:t>
            </a:r>
            <a:r>
              <a:rPr lang="en-US" sz="1800" dirty="0"/>
              <a:t>checking account balances; investments, including stocks and </a:t>
            </a:r>
            <a:r>
              <a:rPr lang="en-US" sz="1800" dirty="0" smtClean="0"/>
              <a:t>bonds</a:t>
            </a:r>
          </a:p>
          <a:p>
            <a:endParaRPr lang="en-US" sz="1800" dirty="0"/>
          </a:p>
          <a:p>
            <a:r>
              <a:rPr lang="en-US" sz="1800" dirty="0" smtClean="0"/>
              <a:t>Will take into account more than 1 student in college</a:t>
            </a:r>
            <a:endParaRPr lang="en-US" sz="1800" dirty="0"/>
          </a:p>
        </p:txBody>
      </p:sp>
      <p:sp>
        <p:nvSpPr>
          <p:cNvPr id="2" name="Title 1"/>
          <p:cNvSpPr>
            <a:spLocks noGrp="1"/>
          </p:cNvSpPr>
          <p:nvPr>
            <p:ph type="title"/>
          </p:nvPr>
        </p:nvSpPr>
        <p:spPr/>
        <p:txBody>
          <a:bodyPr/>
          <a:lstStyle/>
          <a:p>
            <a:r>
              <a:rPr lang="en-US" dirty="0" smtClean="0">
                <a:solidFill>
                  <a:schemeClr val="bg2">
                    <a:lumMod val="10000"/>
                  </a:schemeClr>
                </a:solidFill>
              </a:rPr>
              <a:t>Free Application for Federal Student Aid</a:t>
            </a:r>
            <a:endParaRPr lang="en-US" dirty="0">
              <a:solidFill>
                <a:schemeClr val="bg2">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1000"/>
                                        <p:tgtEl>
                                          <p:spTgt spid="3">
                                            <p:txEl>
                                              <p:pRg st="8" end="8"/>
                                            </p:txEl>
                                          </p:spTgt>
                                        </p:tgtEl>
                                      </p:cBhvr>
                                    </p:animEffect>
                                    <p:anim calcmode="lin" valueType="num">
                                      <p:cBhvr>
                                        <p:cTn id="3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1000"/>
                                        <p:tgtEl>
                                          <p:spTgt spid="3">
                                            <p:txEl>
                                              <p:pRg st="10" end="10"/>
                                            </p:txEl>
                                          </p:spTgt>
                                        </p:tgtEl>
                                      </p:cBhvr>
                                    </p:animEffect>
                                    <p:anim calcmode="lin" valueType="num">
                                      <p:cBhvr>
                                        <p:cTn id="3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xEl>
                                              <p:pRg st="0" end="0"/>
                                            </p:txEl>
                                          </p:spTgt>
                                        </p:tgtEl>
                                        <p:attrNameLst>
                                          <p:attrName>style.visibility</p:attrName>
                                        </p:attrNameLst>
                                      </p:cBhvr>
                                      <p:to>
                                        <p:strVal val="visible"/>
                                      </p:to>
                                    </p:set>
                                    <p:animEffect transition="in" filter="fade">
                                      <p:cBhvr>
                                        <p:cTn id="44" dur="1000"/>
                                        <p:tgtEl>
                                          <p:spTgt spid="10">
                                            <p:txEl>
                                              <p:pRg st="0" end="0"/>
                                            </p:txEl>
                                          </p:spTgt>
                                        </p:tgtEl>
                                      </p:cBhvr>
                                    </p:animEffect>
                                    <p:anim calcmode="lin" valueType="num">
                                      <p:cBhvr>
                                        <p:cTn id="4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6" dur="1000" fill="hold"/>
                                        <p:tgtEl>
                                          <p:spTgt spid="10">
                                            <p:txEl>
                                              <p:pRg st="0" end="0"/>
                                            </p:txEl>
                                          </p:spTgt>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Effect transition="in" filter="fade">
                                      <p:cBhvr>
                                        <p:cTn id="49" dur="1000"/>
                                        <p:tgtEl>
                                          <p:spTgt spid="11">
                                            <p:txEl>
                                              <p:pRg st="0" end="0"/>
                                            </p:txEl>
                                          </p:spTgt>
                                        </p:tgtEl>
                                      </p:cBhvr>
                                    </p:animEffect>
                                    <p:anim calcmode="lin" valueType="num">
                                      <p:cBhvr>
                                        <p:cTn id="5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11">
                                            <p:txEl>
                                              <p:pRg st="0" end="0"/>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1">
                                            <p:txEl>
                                              <p:pRg st="1" end="1"/>
                                            </p:txEl>
                                          </p:spTgt>
                                        </p:tgtEl>
                                        <p:attrNameLst>
                                          <p:attrName>style.visibility</p:attrName>
                                        </p:attrNameLst>
                                      </p:cBhvr>
                                      <p:to>
                                        <p:strVal val="visible"/>
                                      </p:to>
                                    </p:set>
                                    <p:animEffect transition="in" filter="fade">
                                      <p:cBhvr>
                                        <p:cTn id="54" dur="1000"/>
                                        <p:tgtEl>
                                          <p:spTgt spid="11">
                                            <p:txEl>
                                              <p:pRg st="1" end="1"/>
                                            </p:txEl>
                                          </p:spTgt>
                                        </p:tgtEl>
                                      </p:cBhvr>
                                    </p:animEffect>
                                    <p:anim calcmode="lin" valueType="num">
                                      <p:cBhvr>
                                        <p:cTn id="5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56" dur="1000" fill="hold"/>
                                        <p:tgtEl>
                                          <p:spTgt spid="11">
                                            <p:txEl>
                                              <p:pRg st="1" end="1"/>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1">
                                            <p:txEl>
                                              <p:pRg st="2" end="2"/>
                                            </p:txEl>
                                          </p:spTgt>
                                        </p:tgtEl>
                                        <p:attrNameLst>
                                          <p:attrName>style.visibility</p:attrName>
                                        </p:attrNameLst>
                                      </p:cBhvr>
                                      <p:to>
                                        <p:strVal val="visible"/>
                                      </p:to>
                                    </p:set>
                                    <p:animEffect transition="in" filter="fade">
                                      <p:cBhvr>
                                        <p:cTn id="59" dur="1000"/>
                                        <p:tgtEl>
                                          <p:spTgt spid="11">
                                            <p:txEl>
                                              <p:pRg st="2" end="2"/>
                                            </p:txEl>
                                          </p:spTgt>
                                        </p:tgtEl>
                                      </p:cBhvr>
                                    </p:animEffect>
                                    <p:anim calcmode="lin" valueType="num">
                                      <p:cBhvr>
                                        <p:cTn id="60"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61" dur="1000" fill="hold"/>
                                        <p:tgtEl>
                                          <p:spTgt spid="11">
                                            <p:txEl>
                                              <p:pRg st="2" end="2"/>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1">
                                            <p:txEl>
                                              <p:pRg st="4" end="4"/>
                                            </p:txEl>
                                          </p:spTgt>
                                        </p:tgtEl>
                                        <p:attrNameLst>
                                          <p:attrName>style.visibility</p:attrName>
                                        </p:attrNameLst>
                                      </p:cBhvr>
                                      <p:to>
                                        <p:strVal val="visible"/>
                                      </p:to>
                                    </p:set>
                                    <p:animEffect transition="in" filter="fade">
                                      <p:cBhvr>
                                        <p:cTn id="64" dur="1000"/>
                                        <p:tgtEl>
                                          <p:spTgt spid="11">
                                            <p:txEl>
                                              <p:pRg st="4" end="4"/>
                                            </p:txEl>
                                          </p:spTgt>
                                        </p:tgtEl>
                                      </p:cBhvr>
                                    </p:animEffect>
                                    <p:anim calcmode="lin" valueType="num">
                                      <p:cBhvr>
                                        <p:cTn id="65"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66" dur="1000" fill="hold"/>
                                        <p:tgtEl>
                                          <p:spTgt spid="11">
                                            <p:txEl>
                                              <p:pRg st="4" end="4"/>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11">
                                            <p:txEl>
                                              <p:pRg st="6" end="6"/>
                                            </p:txEl>
                                          </p:spTgt>
                                        </p:tgtEl>
                                        <p:attrNameLst>
                                          <p:attrName>style.visibility</p:attrName>
                                        </p:attrNameLst>
                                      </p:cBhvr>
                                      <p:to>
                                        <p:strVal val="visible"/>
                                      </p:to>
                                    </p:set>
                                    <p:animEffect transition="in" filter="fade">
                                      <p:cBhvr>
                                        <p:cTn id="69" dur="1000"/>
                                        <p:tgtEl>
                                          <p:spTgt spid="11">
                                            <p:txEl>
                                              <p:pRg st="6" end="6"/>
                                            </p:txEl>
                                          </p:spTgt>
                                        </p:tgtEl>
                                      </p:cBhvr>
                                    </p:animEffect>
                                    <p:anim calcmode="lin" valueType="num">
                                      <p:cBhvr>
                                        <p:cTn id="7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7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P spid="3" grpId="0" uiExpand="1" build="p"/>
      <p:bldP spid="11"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chemeClr val="accent5"/>
                </a:solidFill>
              </a:rPr>
              <a:t>Data Retrieval Tool (DRT)</a:t>
            </a:r>
            <a:endParaRPr lang="en-US" dirty="0">
              <a:solidFill>
                <a:schemeClr val="accent5"/>
              </a:solidFill>
            </a:endParaRPr>
          </a:p>
        </p:txBody>
      </p:sp>
      <p:sp>
        <p:nvSpPr>
          <p:cNvPr id="7" name="Content Placeholder 6"/>
          <p:cNvSpPr>
            <a:spLocks noGrp="1"/>
          </p:cNvSpPr>
          <p:nvPr>
            <p:ph sz="quarter" idx="1"/>
          </p:nvPr>
        </p:nvSpPr>
        <p:spPr>
          <a:xfrm>
            <a:off x="301752" y="1600200"/>
            <a:ext cx="8503920" cy="4724400"/>
          </a:xfrm>
        </p:spPr>
        <p:txBody>
          <a:bodyPr>
            <a:normAutofit fontScale="77500" lnSpcReduction="20000"/>
          </a:bodyPr>
          <a:lstStyle/>
          <a:p>
            <a:r>
              <a:rPr lang="en-US" sz="3100" dirty="0" smtClean="0"/>
              <a:t>Transfer parent &amp; student tax </a:t>
            </a:r>
            <a:r>
              <a:rPr lang="en-US" sz="3100" dirty="0"/>
              <a:t>data directly into FAFSA from the </a:t>
            </a:r>
            <a:r>
              <a:rPr lang="en-US" sz="3100" dirty="0" smtClean="0"/>
              <a:t>IRS</a:t>
            </a:r>
          </a:p>
          <a:p>
            <a:pPr marL="731520" lvl="1" indent="-457200">
              <a:buFont typeface="+mj-lt"/>
              <a:buAutoNum type="arabicPeriod"/>
            </a:pPr>
            <a:r>
              <a:rPr lang="en-US" sz="2300" dirty="0" smtClean="0">
                <a:solidFill>
                  <a:schemeClr val="accent5"/>
                </a:solidFill>
              </a:rPr>
              <a:t>On “Parent </a:t>
            </a:r>
            <a:r>
              <a:rPr lang="en-US" sz="2300" dirty="0">
                <a:solidFill>
                  <a:schemeClr val="accent5"/>
                </a:solidFill>
              </a:rPr>
              <a:t>Financial Information" </a:t>
            </a:r>
            <a:r>
              <a:rPr lang="en-US" sz="2300" dirty="0" smtClean="0">
                <a:solidFill>
                  <a:schemeClr val="accent5"/>
                </a:solidFill>
              </a:rPr>
              <a:t>page, answer DRT eligibility questions</a:t>
            </a:r>
            <a:endParaRPr lang="en-US" sz="2300" dirty="0">
              <a:solidFill>
                <a:schemeClr val="accent5"/>
              </a:solidFill>
            </a:endParaRPr>
          </a:p>
          <a:p>
            <a:pPr marL="731520" lvl="1" indent="-457200">
              <a:buFont typeface="+mj-lt"/>
              <a:buAutoNum type="arabicPeriod"/>
            </a:pPr>
            <a:r>
              <a:rPr lang="en-US" sz="2300" dirty="0" smtClean="0">
                <a:solidFill>
                  <a:schemeClr val="accent5"/>
                </a:solidFill>
              </a:rPr>
              <a:t>Enter Parent’s </a:t>
            </a:r>
            <a:r>
              <a:rPr lang="en-US" sz="2300" dirty="0">
                <a:solidFill>
                  <a:schemeClr val="accent5"/>
                </a:solidFill>
              </a:rPr>
              <a:t>FSA ID </a:t>
            </a:r>
            <a:r>
              <a:rPr lang="en-US" sz="2300" dirty="0" smtClean="0">
                <a:solidFill>
                  <a:schemeClr val="accent5"/>
                </a:solidFill>
              </a:rPr>
              <a:t>&amp; Click </a:t>
            </a:r>
            <a:r>
              <a:rPr lang="en-US" sz="2300" dirty="0">
                <a:solidFill>
                  <a:schemeClr val="accent5"/>
                </a:solidFill>
              </a:rPr>
              <a:t>"Link to </a:t>
            </a:r>
            <a:r>
              <a:rPr lang="en-US" sz="2300" dirty="0" smtClean="0">
                <a:solidFill>
                  <a:schemeClr val="accent5"/>
                </a:solidFill>
              </a:rPr>
              <a:t>IRS“ (</a:t>
            </a:r>
            <a:r>
              <a:rPr lang="en-US" sz="2300" i="1" dirty="0" smtClean="0">
                <a:solidFill>
                  <a:schemeClr val="accent5"/>
                </a:solidFill>
              </a:rPr>
              <a:t>will leave the FAFSA website</a:t>
            </a:r>
            <a:r>
              <a:rPr lang="en-US" sz="2300" dirty="0" smtClean="0">
                <a:solidFill>
                  <a:schemeClr val="accent5"/>
                </a:solidFill>
              </a:rPr>
              <a:t>)</a:t>
            </a:r>
            <a:endParaRPr lang="en-US" sz="2300" dirty="0">
              <a:solidFill>
                <a:schemeClr val="accent5"/>
              </a:solidFill>
            </a:endParaRPr>
          </a:p>
          <a:p>
            <a:pPr marL="731520" lvl="1" indent="-457200">
              <a:buFont typeface="+mj-lt"/>
              <a:buAutoNum type="arabicPeriod"/>
            </a:pPr>
            <a:r>
              <a:rPr lang="en-US" sz="2300" dirty="0" smtClean="0">
                <a:solidFill>
                  <a:schemeClr val="accent5"/>
                </a:solidFill>
              </a:rPr>
              <a:t>Submit IRS information &amp; select “Transfer </a:t>
            </a:r>
            <a:r>
              <a:rPr lang="en-US" sz="2300" dirty="0">
                <a:solidFill>
                  <a:schemeClr val="accent5"/>
                </a:solidFill>
              </a:rPr>
              <a:t>My Information into the FAFSA” </a:t>
            </a:r>
            <a:endParaRPr lang="en-US" sz="2300" dirty="0" smtClean="0">
              <a:solidFill>
                <a:schemeClr val="accent5"/>
              </a:solidFill>
            </a:endParaRPr>
          </a:p>
          <a:p>
            <a:pPr marL="731520" lvl="1" indent="-457200">
              <a:buFont typeface="+mj-lt"/>
              <a:buAutoNum type="arabicPeriod"/>
            </a:pPr>
            <a:r>
              <a:rPr lang="en-US" sz="2300" dirty="0" smtClean="0">
                <a:solidFill>
                  <a:schemeClr val="accent5"/>
                </a:solidFill>
              </a:rPr>
              <a:t>Repeat for student tax filers on “Student Financial Information” page</a:t>
            </a:r>
            <a:endParaRPr lang="en-US" sz="2300" dirty="0">
              <a:solidFill>
                <a:schemeClr val="accent5"/>
              </a:solidFill>
            </a:endParaRPr>
          </a:p>
          <a:p>
            <a:endParaRPr lang="en-US" sz="3100" dirty="0" smtClean="0"/>
          </a:p>
          <a:p>
            <a:r>
              <a:rPr lang="en-US" sz="3100" dirty="0" smtClean="0"/>
              <a:t>If unable to use DRT, enter information manually</a:t>
            </a:r>
          </a:p>
          <a:p>
            <a:pPr lvl="1"/>
            <a:r>
              <a:rPr lang="en-US" sz="2300" dirty="0" smtClean="0">
                <a:solidFill>
                  <a:schemeClr val="accent5"/>
                </a:solidFill>
              </a:rPr>
              <a:t>Current unable to use DRT if, on 2015 taxes:</a:t>
            </a:r>
          </a:p>
          <a:p>
            <a:pPr lvl="2"/>
            <a:r>
              <a:rPr lang="en-US" sz="2300" dirty="0"/>
              <a:t>M</a:t>
            </a:r>
            <a:r>
              <a:rPr lang="en-US" sz="2300" dirty="0" smtClean="0"/>
              <a:t>arried </a:t>
            </a:r>
            <a:r>
              <a:rPr lang="en-US" sz="2300" dirty="0"/>
              <a:t>and filed as Married Filing </a:t>
            </a:r>
            <a:r>
              <a:rPr lang="en-US" sz="2300" dirty="0" smtClean="0"/>
              <a:t>Separately </a:t>
            </a:r>
          </a:p>
          <a:p>
            <a:pPr lvl="2"/>
            <a:r>
              <a:rPr lang="en-US" sz="2300" dirty="0"/>
              <a:t>M</a:t>
            </a:r>
            <a:r>
              <a:rPr lang="en-US" sz="2300" dirty="0" smtClean="0"/>
              <a:t>arried </a:t>
            </a:r>
            <a:r>
              <a:rPr lang="en-US" sz="2300" dirty="0"/>
              <a:t>and filed as Head of </a:t>
            </a:r>
            <a:r>
              <a:rPr lang="en-US" sz="2300" dirty="0" smtClean="0"/>
              <a:t>Household</a:t>
            </a:r>
          </a:p>
          <a:p>
            <a:pPr lvl="2"/>
            <a:r>
              <a:rPr lang="en-US" sz="2300" dirty="0"/>
              <a:t>F</a:t>
            </a:r>
            <a:r>
              <a:rPr lang="en-US" sz="2300" dirty="0" smtClean="0"/>
              <a:t>iled </a:t>
            </a:r>
            <a:r>
              <a:rPr lang="en-US" sz="2300" dirty="0"/>
              <a:t>a Form 1040X amended tax </a:t>
            </a:r>
            <a:r>
              <a:rPr lang="en-US" sz="2300" dirty="0" smtClean="0"/>
              <a:t>return</a:t>
            </a:r>
          </a:p>
          <a:p>
            <a:pPr lvl="2"/>
            <a:r>
              <a:rPr lang="en-US" sz="2300" dirty="0" smtClean="0"/>
              <a:t>Filed </a:t>
            </a:r>
            <a:r>
              <a:rPr lang="en-US" sz="2300" dirty="0"/>
              <a:t>a Puerto Rican or foreign tax return</a:t>
            </a:r>
          </a:p>
          <a:p>
            <a:endParaRPr lang="en-US" dirty="0"/>
          </a:p>
        </p:txBody>
      </p:sp>
    </p:spTree>
    <p:extLst>
      <p:ext uri="{BB962C8B-B14F-4D97-AF65-F5344CB8AC3E}">
        <p14:creationId xmlns:p14="http://schemas.microsoft.com/office/powerpoint/2010/main" val="380712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Effect transition="in" filter="fade">
                                      <p:cBhvr>
                                        <p:cTn id="28" dur="1000"/>
                                        <p:tgtEl>
                                          <p:spTgt spid="7">
                                            <p:txEl>
                                              <p:pRg st="3" end="3"/>
                                            </p:txEl>
                                          </p:spTgt>
                                        </p:tgtEl>
                                      </p:cBhvr>
                                    </p:animEffect>
                                    <p:anim calcmode="lin" valueType="num">
                                      <p:cBhvr>
                                        <p:cTn id="29"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Effect transition="in" filter="fade">
                                      <p:cBhvr>
                                        <p:cTn id="35" dur="1000"/>
                                        <p:tgtEl>
                                          <p:spTgt spid="7">
                                            <p:txEl>
                                              <p:pRg st="4" end="4"/>
                                            </p:txEl>
                                          </p:spTgt>
                                        </p:tgtEl>
                                      </p:cBhvr>
                                    </p:animEffect>
                                    <p:anim calcmode="lin" valueType="num">
                                      <p:cBhvr>
                                        <p:cTn id="36"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6" end="6"/>
                                            </p:txEl>
                                          </p:spTgt>
                                        </p:tgtEl>
                                        <p:attrNameLst>
                                          <p:attrName>style.visibility</p:attrName>
                                        </p:attrNameLst>
                                      </p:cBhvr>
                                      <p:to>
                                        <p:strVal val="visible"/>
                                      </p:to>
                                    </p:set>
                                    <p:animEffect transition="in" filter="fade">
                                      <p:cBhvr>
                                        <p:cTn id="42" dur="1000"/>
                                        <p:tgtEl>
                                          <p:spTgt spid="7">
                                            <p:txEl>
                                              <p:pRg st="6" end="6"/>
                                            </p:txEl>
                                          </p:spTgt>
                                        </p:tgtEl>
                                      </p:cBhvr>
                                    </p:animEffect>
                                    <p:anim calcmode="lin" valueType="num">
                                      <p:cBhvr>
                                        <p:cTn id="43"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Effect transition="in" filter="fade">
                                      <p:cBhvr>
                                        <p:cTn id="49" dur="1000"/>
                                        <p:tgtEl>
                                          <p:spTgt spid="7">
                                            <p:txEl>
                                              <p:pRg st="7" end="7"/>
                                            </p:txEl>
                                          </p:spTgt>
                                        </p:tgtEl>
                                      </p:cBhvr>
                                    </p:animEffect>
                                    <p:anim calcmode="lin" valueType="num">
                                      <p:cBhvr>
                                        <p:cTn id="50"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7" end="7"/>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7">
                                            <p:txEl>
                                              <p:pRg st="8" end="8"/>
                                            </p:txEl>
                                          </p:spTgt>
                                        </p:tgtEl>
                                        <p:attrNameLst>
                                          <p:attrName>style.visibility</p:attrName>
                                        </p:attrNameLst>
                                      </p:cBhvr>
                                      <p:to>
                                        <p:strVal val="visible"/>
                                      </p:to>
                                    </p:set>
                                    <p:animEffect transition="in" filter="fade">
                                      <p:cBhvr>
                                        <p:cTn id="54" dur="1000"/>
                                        <p:tgtEl>
                                          <p:spTgt spid="7">
                                            <p:txEl>
                                              <p:pRg st="8" end="8"/>
                                            </p:txEl>
                                          </p:spTgt>
                                        </p:tgtEl>
                                      </p:cBhvr>
                                    </p:animEffect>
                                    <p:anim calcmode="lin" valueType="num">
                                      <p:cBhvr>
                                        <p:cTn id="55"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7">
                                            <p:txEl>
                                              <p:pRg st="8" end="8"/>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7">
                                            <p:txEl>
                                              <p:pRg st="9" end="9"/>
                                            </p:txEl>
                                          </p:spTgt>
                                        </p:tgtEl>
                                        <p:attrNameLst>
                                          <p:attrName>style.visibility</p:attrName>
                                        </p:attrNameLst>
                                      </p:cBhvr>
                                      <p:to>
                                        <p:strVal val="visible"/>
                                      </p:to>
                                    </p:set>
                                    <p:animEffect transition="in" filter="fade">
                                      <p:cBhvr>
                                        <p:cTn id="59" dur="1000"/>
                                        <p:tgtEl>
                                          <p:spTgt spid="7">
                                            <p:txEl>
                                              <p:pRg st="9" end="9"/>
                                            </p:txEl>
                                          </p:spTgt>
                                        </p:tgtEl>
                                      </p:cBhvr>
                                    </p:animEffect>
                                    <p:anim calcmode="lin" valueType="num">
                                      <p:cBhvr>
                                        <p:cTn id="60"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7">
                                            <p:txEl>
                                              <p:pRg st="9" end="9"/>
                                            </p:tx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7">
                                            <p:txEl>
                                              <p:pRg st="10" end="10"/>
                                            </p:txEl>
                                          </p:spTgt>
                                        </p:tgtEl>
                                        <p:attrNameLst>
                                          <p:attrName>style.visibility</p:attrName>
                                        </p:attrNameLst>
                                      </p:cBhvr>
                                      <p:to>
                                        <p:strVal val="visible"/>
                                      </p:to>
                                    </p:set>
                                    <p:animEffect transition="in" filter="fade">
                                      <p:cBhvr>
                                        <p:cTn id="64" dur="1000"/>
                                        <p:tgtEl>
                                          <p:spTgt spid="7">
                                            <p:txEl>
                                              <p:pRg st="10" end="10"/>
                                            </p:txEl>
                                          </p:spTgt>
                                        </p:tgtEl>
                                      </p:cBhvr>
                                    </p:animEffect>
                                    <p:anim calcmode="lin" valueType="num">
                                      <p:cBhvr>
                                        <p:cTn id="65" dur="1000" fill="hold"/>
                                        <p:tgtEl>
                                          <p:spTgt spid="7">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7">
                                            <p:txEl>
                                              <p:pRg st="10" end="10"/>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7">
                                            <p:txEl>
                                              <p:pRg st="11" end="11"/>
                                            </p:txEl>
                                          </p:spTgt>
                                        </p:tgtEl>
                                        <p:attrNameLst>
                                          <p:attrName>style.visibility</p:attrName>
                                        </p:attrNameLst>
                                      </p:cBhvr>
                                      <p:to>
                                        <p:strVal val="visible"/>
                                      </p:to>
                                    </p:set>
                                    <p:animEffect transition="in" filter="fade">
                                      <p:cBhvr>
                                        <p:cTn id="69" dur="1000"/>
                                        <p:tgtEl>
                                          <p:spTgt spid="7">
                                            <p:txEl>
                                              <p:pRg st="11" end="11"/>
                                            </p:txEl>
                                          </p:spTgt>
                                        </p:tgtEl>
                                      </p:cBhvr>
                                    </p:animEffect>
                                    <p:anim calcmode="lin" valueType="num">
                                      <p:cBhvr>
                                        <p:cTn id="70" dur="1000" fill="hold"/>
                                        <p:tgtEl>
                                          <p:spTgt spid="7">
                                            <p:txEl>
                                              <p:pRg st="11" end="11"/>
                                            </p:txEl>
                                          </p:spTgt>
                                        </p:tgtEl>
                                        <p:attrNameLst>
                                          <p:attrName>ppt_x</p:attrName>
                                        </p:attrNameLst>
                                      </p:cBhvr>
                                      <p:tavLst>
                                        <p:tav tm="0">
                                          <p:val>
                                            <p:strVal val="#ppt_x"/>
                                          </p:val>
                                        </p:tav>
                                        <p:tav tm="100000">
                                          <p:val>
                                            <p:strVal val="#ppt_x"/>
                                          </p:val>
                                        </p:tav>
                                      </p:tavLst>
                                    </p:anim>
                                    <p:anim calcmode="lin" valueType="num">
                                      <p:cBhvr>
                                        <p:cTn id="71" dur="1000" fill="hold"/>
                                        <p:tgtEl>
                                          <p:spTgt spid="7">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chemeClr val="accent5"/>
                </a:solidFill>
              </a:rPr>
              <a:t>After Submitting the FAFSA</a:t>
            </a:r>
            <a:endParaRPr lang="en-US" dirty="0">
              <a:solidFill>
                <a:schemeClr val="accent5"/>
              </a:solidFill>
            </a:endParaRPr>
          </a:p>
        </p:txBody>
      </p:sp>
      <p:sp>
        <p:nvSpPr>
          <p:cNvPr id="3" name="Content Placeholder 2"/>
          <p:cNvSpPr>
            <a:spLocks noGrp="1"/>
          </p:cNvSpPr>
          <p:nvPr>
            <p:ph sz="quarter" idx="1"/>
          </p:nvPr>
        </p:nvSpPr>
        <p:spPr>
          <a:xfrm>
            <a:off x="228600" y="1527048"/>
            <a:ext cx="8577072" cy="4797552"/>
          </a:xfrm>
        </p:spPr>
        <p:txBody>
          <a:bodyPr>
            <a:normAutofit/>
          </a:bodyPr>
          <a:lstStyle/>
          <a:p>
            <a:r>
              <a:rPr lang="en-US" sz="2400" dirty="0" smtClean="0"/>
              <a:t>Review the Student Aid Report for errors</a:t>
            </a:r>
          </a:p>
          <a:p>
            <a:pPr lvl="1"/>
            <a:r>
              <a:rPr lang="en-US" sz="2000" dirty="0" smtClean="0">
                <a:solidFill>
                  <a:schemeClr val="accent5"/>
                </a:solidFill>
              </a:rPr>
              <a:t>If necessary, make corrections and resubmit FAFSA</a:t>
            </a:r>
          </a:p>
          <a:p>
            <a:pPr lvl="1"/>
            <a:r>
              <a:rPr lang="en-US" sz="2000" dirty="0" smtClean="0">
                <a:solidFill>
                  <a:schemeClr val="accent5"/>
                </a:solidFill>
              </a:rPr>
              <a:t>If selected for verification, a notification will be present </a:t>
            </a:r>
          </a:p>
          <a:p>
            <a:pPr lvl="2"/>
            <a:r>
              <a:rPr lang="en-US" dirty="0" smtClean="0"/>
              <a:t>You may be required to submit tax transcripts and/or other forms for verification purposes to the school</a:t>
            </a:r>
          </a:p>
          <a:p>
            <a:pPr lvl="2"/>
            <a:r>
              <a:rPr lang="en-US" b="1" dirty="0" smtClean="0"/>
              <a:t>If selected, financial aid awards are tentative until verification is complete</a:t>
            </a:r>
          </a:p>
          <a:p>
            <a:pPr marL="594360" lvl="2" indent="0">
              <a:buNone/>
            </a:pPr>
            <a:endParaRPr lang="en-US" b="1" dirty="0" smtClean="0"/>
          </a:p>
          <a:p>
            <a:r>
              <a:rPr lang="en-US" sz="2400" dirty="0"/>
              <a:t>If 2015 tax information is </a:t>
            </a:r>
            <a:r>
              <a:rPr lang="en-US" sz="2400" dirty="0" smtClean="0"/>
              <a:t>not representative of current </a:t>
            </a:r>
            <a:r>
              <a:rPr lang="en-US" sz="2400" dirty="0"/>
              <a:t>income</a:t>
            </a:r>
          </a:p>
          <a:p>
            <a:pPr lvl="1"/>
            <a:r>
              <a:rPr lang="en-US" dirty="0" smtClean="0">
                <a:solidFill>
                  <a:schemeClr val="accent5"/>
                </a:solidFill>
              </a:rPr>
              <a:t>Contact each school about appeal/professional judgment</a:t>
            </a:r>
          </a:p>
          <a:p>
            <a:pPr lvl="2"/>
            <a:r>
              <a:rPr lang="en-US" dirty="0" smtClean="0">
                <a:solidFill>
                  <a:schemeClr val="accent5"/>
                </a:solidFill>
              </a:rPr>
              <a:t>Do not alter FAFSA information on your own</a:t>
            </a:r>
          </a:p>
          <a:p>
            <a:pPr lvl="1">
              <a:buNone/>
            </a:pPr>
            <a:endParaRPr lang="en-US" sz="1000" dirty="0" smtClean="0"/>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57">
      <a:dk1>
        <a:srgbClr val="9C0000"/>
      </a:dk1>
      <a:lt1>
        <a:srgbClr val="FFFFFF"/>
      </a:lt1>
      <a:dk2>
        <a:srgbClr val="9C0000"/>
      </a:dk2>
      <a:lt2>
        <a:srgbClr val="E7E7E7"/>
      </a:lt2>
      <a:accent1>
        <a:srgbClr val="8B8B8B"/>
      </a:accent1>
      <a:accent2>
        <a:srgbClr val="8F8F8F"/>
      </a:accent2>
      <a:accent3>
        <a:srgbClr val="9C0000"/>
      </a:accent3>
      <a:accent4>
        <a:srgbClr val="F9B639"/>
      </a:accent4>
      <a:accent5>
        <a:srgbClr val="2F2F2F"/>
      </a:accent5>
      <a:accent6>
        <a:srgbClr val="FA8D3D"/>
      </a:accent6>
      <a:hlink>
        <a:srgbClr val="0070C0"/>
      </a:hlink>
      <a:folHlink>
        <a:srgbClr val="D490C5"/>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2356</TotalTime>
  <Words>1795</Words>
  <Application>Microsoft Office PowerPoint</Application>
  <PresentationFormat>On-screen Show (4:3)</PresentationFormat>
  <Paragraphs>404</Paragraphs>
  <Slides>30</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30</vt:i4>
      </vt:variant>
    </vt:vector>
  </HeadingPairs>
  <TitlesOfParts>
    <vt:vector size="39" baseType="lpstr">
      <vt:lpstr>MS PGothic</vt:lpstr>
      <vt:lpstr>Arial</vt:lpstr>
      <vt:lpstr>Calibri</vt:lpstr>
      <vt:lpstr>Georgia</vt:lpstr>
      <vt:lpstr>Verdana</vt:lpstr>
      <vt:lpstr>Wingdings</vt:lpstr>
      <vt:lpstr>Wingdings 2</vt:lpstr>
      <vt:lpstr>Civic</vt:lpstr>
      <vt:lpstr>Office Theme</vt:lpstr>
      <vt:lpstr>College Financial Aid Night</vt:lpstr>
      <vt:lpstr>Tonight’s Agenda</vt:lpstr>
      <vt:lpstr>FAFSA Update 2017-2018 Academic Year</vt:lpstr>
      <vt:lpstr>Sources &amp; Types of Financial Aid</vt:lpstr>
      <vt:lpstr>Financial Aid Applications</vt:lpstr>
      <vt:lpstr>Federal Student Aid ID (FSA ID)</vt:lpstr>
      <vt:lpstr>Free Application for Federal Student Aid</vt:lpstr>
      <vt:lpstr>Data Retrieval Tool (DRT)</vt:lpstr>
      <vt:lpstr>After Submitting the FAFSA</vt:lpstr>
      <vt:lpstr>CSS Profile Application</vt:lpstr>
      <vt:lpstr>Determining Eligibility</vt:lpstr>
      <vt:lpstr>The Cost of Attendance</vt:lpstr>
      <vt:lpstr>Expected Family Contribution (EFC)</vt:lpstr>
      <vt:lpstr>Eligibility for Financial Aid</vt:lpstr>
      <vt:lpstr>Need-Based vs. Merit Based</vt:lpstr>
      <vt:lpstr>The Financial Aid Award Package</vt:lpstr>
      <vt:lpstr>The Financial Aid Award Package</vt:lpstr>
      <vt:lpstr>Net Price Calculator</vt:lpstr>
      <vt:lpstr>Student Loans</vt:lpstr>
      <vt:lpstr>Outside Scholarships</vt:lpstr>
      <vt:lpstr>Outside Scholarships</vt:lpstr>
      <vt:lpstr>Questions to ask and not assume!</vt:lpstr>
      <vt:lpstr>Financial Aid Resources</vt:lpstr>
      <vt:lpstr>Paying For College  What Are the Options?</vt:lpstr>
      <vt:lpstr> Option #1 - Federal Parent Loans </vt:lpstr>
      <vt:lpstr> Option #2 – Private Student Loans  </vt:lpstr>
      <vt:lpstr>Option #3 – Home Equity  </vt:lpstr>
      <vt:lpstr>Option #4 – 401K</vt:lpstr>
      <vt:lpstr>Thank you for your time  For even more information:</vt:lpstr>
      <vt:lpstr>THE HIGH SCHOOL SCHOLARSHIP FOUNDATION OF FAIRFIELD, INC.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Financial Aid Night</dc:title>
  <dc:creator>kellym1</dc:creator>
  <cp:lastModifiedBy>Windows User</cp:lastModifiedBy>
  <cp:revision>434</cp:revision>
  <dcterms:created xsi:type="dcterms:W3CDTF">2010-10-01T15:49:48Z</dcterms:created>
  <dcterms:modified xsi:type="dcterms:W3CDTF">2016-09-29T16:11:52Z</dcterms:modified>
</cp:coreProperties>
</file>