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3" r:id="rId15"/>
    <p:sldId id="269" r:id="rId16"/>
    <p:sldId id="278" r:id="rId17"/>
    <p:sldId id="279" r:id="rId18"/>
    <p:sldId id="272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7"/>
    <p:restoredTop sz="94643"/>
  </p:normalViewPr>
  <p:slideViewPr>
    <p:cSldViewPr snapToGrid="0" snapToObjects="1">
      <p:cViewPr>
        <p:scale>
          <a:sx n="50" d="100"/>
          <a:sy n="50" d="100"/>
        </p:scale>
        <p:origin x="-582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6D0C3F-E65B-4D6B-B09D-B93BBC7BD19D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117597FB-C5FB-4968-B5E9-16350DC8AB9B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Indirect Costs</a:t>
          </a:r>
          <a:endParaRPr lang="en-US" dirty="0"/>
        </a:p>
      </dgm:t>
    </dgm:pt>
    <dgm:pt modelId="{9445F6F7-AA20-4392-83A7-BCB41FE83773}" type="parTrans" cxnId="{03695EF1-D008-464F-B2D5-155649D752CD}">
      <dgm:prSet/>
      <dgm:spPr/>
      <dgm:t>
        <a:bodyPr/>
        <a:lstStyle/>
        <a:p>
          <a:endParaRPr lang="en-US"/>
        </a:p>
      </dgm:t>
    </dgm:pt>
    <dgm:pt modelId="{5180B512-6536-4512-AFA8-F7CC7CBFE749}" type="sibTrans" cxnId="{03695EF1-D008-464F-B2D5-155649D752CD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D2D56D9-78F1-4653-BC95-C960F4CBD870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Total Cost of Attendance</a:t>
          </a:r>
          <a:endParaRPr lang="en-US" dirty="0"/>
        </a:p>
      </dgm:t>
    </dgm:pt>
    <dgm:pt modelId="{CA01325D-B74B-4FAF-8D97-893CCDEED95A}" type="parTrans" cxnId="{14CCA7A5-7A76-491C-A9FB-FFCEE1F72AC6}">
      <dgm:prSet/>
      <dgm:spPr/>
      <dgm:t>
        <a:bodyPr/>
        <a:lstStyle/>
        <a:p>
          <a:endParaRPr lang="en-US"/>
        </a:p>
      </dgm:t>
    </dgm:pt>
    <dgm:pt modelId="{DA686724-E739-4147-B12F-F9C8F5FFB25D}" type="sibTrans" cxnId="{14CCA7A5-7A76-491C-A9FB-FFCEE1F72AC6}">
      <dgm:prSet/>
      <dgm:spPr/>
      <dgm:t>
        <a:bodyPr/>
        <a:lstStyle/>
        <a:p>
          <a:endParaRPr lang="en-US"/>
        </a:p>
      </dgm:t>
    </dgm:pt>
    <dgm:pt modelId="{7A72D930-0C6B-4321-836D-8B5D906539E4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Direct Costs</a:t>
          </a:r>
          <a:endParaRPr lang="en-US" dirty="0"/>
        </a:p>
      </dgm:t>
    </dgm:pt>
    <dgm:pt modelId="{1A1CE400-3171-4015-8701-474FB137DBFA}" type="sibTrans" cxnId="{6A2217E7-7F34-437A-8836-3B1CE1626BB4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854F2B0-FAFF-4B66-820B-76947214F222}" type="parTrans" cxnId="{6A2217E7-7F34-437A-8836-3B1CE1626BB4}">
      <dgm:prSet/>
      <dgm:spPr/>
      <dgm:t>
        <a:bodyPr/>
        <a:lstStyle/>
        <a:p>
          <a:endParaRPr lang="en-US"/>
        </a:p>
      </dgm:t>
    </dgm:pt>
    <dgm:pt modelId="{3A7A7CB5-5971-4D7A-8510-7880064CC304}" type="pres">
      <dgm:prSet presAssocID="{E96D0C3F-E65B-4D6B-B09D-B93BBC7BD19D}" presName="linearFlow" presStyleCnt="0">
        <dgm:presLayoutVars>
          <dgm:dir/>
          <dgm:resizeHandles val="exact"/>
        </dgm:presLayoutVars>
      </dgm:prSet>
      <dgm:spPr/>
    </dgm:pt>
    <dgm:pt modelId="{A9957FFF-D0D1-4560-9D13-18BD2013BE05}" type="pres">
      <dgm:prSet presAssocID="{7A72D930-0C6B-4321-836D-8B5D906539E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57A15-BE7E-4388-9848-9881ECCE6E4C}" type="pres">
      <dgm:prSet presAssocID="{1A1CE400-3171-4015-8701-474FB137DBFA}" presName="spacerL" presStyleCnt="0"/>
      <dgm:spPr/>
    </dgm:pt>
    <dgm:pt modelId="{732B5B65-406A-455F-8033-E2861A65D9C6}" type="pres">
      <dgm:prSet presAssocID="{1A1CE400-3171-4015-8701-474FB137DBF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58CB12A-577F-498E-8622-B318816EE79D}" type="pres">
      <dgm:prSet presAssocID="{1A1CE400-3171-4015-8701-474FB137DBFA}" presName="spacerR" presStyleCnt="0"/>
      <dgm:spPr/>
    </dgm:pt>
    <dgm:pt modelId="{73792F89-B523-4465-B3EC-BAFAD4EBDEA1}" type="pres">
      <dgm:prSet presAssocID="{117597FB-C5FB-4968-B5E9-16350DC8AB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F7A61-F1BE-4D5D-90A6-D457AE9D4ABE}" type="pres">
      <dgm:prSet presAssocID="{5180B512-6536-4512-AFA8-F7CC7CBFE749}" presName="spacerL" presStyleCnt="0"/>
      <dgm:spPr/>
    </dgm:pt>
    <dgm:pt modelId="{6FA36BC8-8A00-4BB3-BCA9-CE66138CC76F}" type="pres">
      <dgm:prSet presAssocID="{5180B512-6536-4512-AFA8-F7CC7CBFE74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833332F-0709-44A6-84CF-46E1A1560E3B}" type="pres">
      <dgm:prSet presAssocID="{5180B512-6536-4512-AFA8-F7CC7CBFE749}" presName="spacerR" presStyleCnt="0"/>
      <dgm:spPr/>
    </dgm:pt>
    <dgm:pt modelId="{7286D593-BBBF-4CD1-AD46-F57AF1D4A8F1}" type="pres">
      <dgm:prSet presAssocID="{8D2D56D9-78F1-4653-BC95-C960F4CBD8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0D22BD-373E-B94B-8084-4586367643BE}" type="presOf" srcId="{7A72D930-0C6B-4321-836D-8B5D906539E4}" destId="{A9957FFF-D0D1-4560-9D13-18BD2013BE05}" srcOrd="0" destOrd="0" presId="urn:microsoft.com/office/officeart/2005/8/layout/equation1"/>
    <dgm:cxn modelId="{6A2217E7-7F34-437A-8836-3B1CE1626BB4}" srcId="{E96D0C3F-E65B-4D6B-B09D-B93BBC7BD19D}" destId="{7A72D930-0C6B-4321-836D-8B5D906539E4}" srcOrd="0" destOrd="0" parTransId="{F854F2B0-FAFF-4B66-820B-76947214F222}" sibTransId="{1A1CE400-3171-4015-8701-474FB137DBFA}"/>
    <dgm:cxn modelId="{FB02FAC5-62E5-7449-A6A4-69E2153E7B45}" type="presOf" srcId="{E96D0C3F-E65B-4D6B-B09D-B93BBC7BD19D}" destId="{3A7A7CB5-5971-4D7A-8510-7880064CC304}" srcOrd="0" destOrd="0" presId="urn:microsoft.com/office/officeart/2005/8/layout/equation1"/>
    <dgm:cxn modelId="{0ED752C1-F757-A940-BF26-1E9CF98A79FE}" type="presOf" srcId="{8D2D56D9-78F1-4653-BC95-C960F4CBD870}" destId="{7286D593-BBBF-4CD1-AD46-F57AF1D4A8F1}" srcOrd="0" destOrd="0" presId="urn:microsoft.com/office/officeart/2005/8/layout/equation1"/>
    <dgm:cxn modelId="{14CCA7A5-7A76-491C-A9FB-FFCEE1F72AC6}" srcId="{E96D0C3F-E65B-4D6B-B09D-B93BBC7BD19D}" destId="{8D2D56D9-78F1-4653-BC95-C960F4CBD870}" srcOrd="2" destOrd="0" parTransId="{CA01325D-B74B-4FAF-8D97-893CCDEED95A}" sibTransId="{DA686724-E739-4147-B12F-F9C8F5FFB25D}"/>
    <dgm:cxn modelId="{48235BD8-9F77-D04E-8A8E-140A5DCD1CD3}" type="presOf" srcId="{5180B512-6536-4512-AFA8-F7CC7CBFE749}" destId="{6FA36BC8-8A00-4BB3-BCA9-CE66138CC76F}" srcOrd="0" destOrd="0" presId="urn:microsoft.com/office/officeart/2005/8/layout/equation1"/>
    <dgm:cxn modelId="{78F8571F-FD78-4C4E-8622-CA2523C154EE}" type="presOf" srcId="{117597FB-C5FB-4968-B5E9-16350DC8AB9B}" destId="{73792F89-B523-4465-B3EC-BAFAD4EBDEA1}" srcOrd="0" destOrd="0" presId="urn:microsoft.com/office/officeart/2005/8/layout/equation1"/>
    <dgm:cxn modelId="{03695EF1-D008-464F-B2D5-155649D752CD}" srcId="{E96D0C3F-E65B-4D6B-B09D-B93BBC7BD19D}" destId="{117597FB-C5FB-4968-B5E9-16350DC8AB9B}" srcOrd="1" destOrd="0" parTransId="{9445F6F7-AA20-4392-83A7-BCB41FE83773}" sibTransId="{5180B512-6536-4512-AFA8-F7CC7CBFE749}"/>
    <dgm:cxn modelId="{193536D4-D8A5-F24F-AF99-BB8CB534AE8E}" type="presOf" srcId="{1A1CE400-3171-4015-8701-474FB137DBFA}" destId="{732B5B65-406A-455F-8033-E2861A65D9C6}" srcOrd="0" destOrd="0" presId="urn:microsoft.com/office/officeart/2005/8/layout/equation1"/>
    <dgm:cxn modelId="{E0F90547-38F1-FD4D-88FF-404B25D117F0}" type="presParOf" srcId="{3A7A7CB5-5971-4D7A-8510-7880064CC304}" destId="{A9957FFF-D0D1-4560-9D13-18BD2013BE05}" srcOrd="0" destOrd="0" presId="urn:microsoft.com/office/officeart/2005/8/layout/equation1"/>
    <dgm:cxn modelId="{AD3ACB57-EF44-FE40-8A63-DAC1D73E811F}" type="presParOf" srcId="{3A7A7CB5-5971-4D7A-8510-7880064CC304}" destId="{1C657A15-BE7E-4388-9848-9881ECCE6E4C}" srcOrd="1" destOrd="0" presId="urn:microsoft.com/office/officeart/2005/8/layout/equation1"/>
    <dgm:cxn modelId="{65E3320B-46D9-144F-8849-C3F3B8EC91B3}" type="presParOf" srcId="{3A7A7CB5-5971-4D7A-8510-7880064CC304}" destId="{732B5B65-406A-455F-8033-E2861A65D9C6}" srcOrd="2" destOrd="0" presId="urn:microsoft.com/office/officeart/2005/8/layout/equation1"/>
    <dgm:cxn modelId="{F7D0181C-381A-244E-A84B-212F7559E510}" type="presParOf" srcId="{3A7A7CB5-5971-4D7A-8510-7880064CC304}" destId="{658CB12A-577F-498E-8622-B318816EE79D}" srcOrd="3" destOrd="0" presId="urn:microsoft.com/office/officeart/2005/8/layout/equation1"/>
    <dgm:cxn modelId="{1D8E1AB2-AC49-5342-A698-D05595CCECD8}" type="presParOf" srcId="{3A7A7CB5-5971-4D7A-8510-7880064CC304}" destId="{73792F89-B523-4465-B3EC-BAFAD4EBDEA1}" srcOrd="4" destOrd="0" presId="urn:microsoft.com/office/officeart/2005/8/layout/equation1"/>
    <dgm:cxn modelId="{C16C88B5-8861-4A46-947B-9ACBB537B297}" type="presParOf" srcId="{3A7A7CB5-5971-4D7A-8510-7880064CC304}" destId="{546F7A61-F1BE-4D5D-90A6-D457AE9D4ABE}" srcOrd="5" destOrd="0" presId="urn:microsoft.com/office/officeart/2005/8/layout/equation1"/>
    <dgm:cxn modelId="{88077076-229D-C24D-9347-B697F7F1DF92}" type="presParOf" srcId="{3A7A7CB5-5971-4D7A-8510-7880064CC304}" destId="{6FA36BC8-8A00-4BB3-BCA9-CE66138CC76F}" srcOrd="6" destOrd="0" presId="urn:microsoft.com/office/officeart/2005/8/layout/equation1"/>
    <dgm:cxn modelId="{27DDCAF9-F567-894D-81EE-61EE419C4FF8}" type="presParOf" srcId="{3A7A7CB5-5971-4D7A-8510-7880064CC304}" destId="{B833332F-0709-44A6-84CF-46E1A1560E3B}" srcOrd="7" destOrd="0" presId="urn:microsoft.com/office/officeart/2005/8/layout/equation1"/>
    <dgm:cxn modelId="{FAA009DB-A370-774A-A931-E39170E352E9}" type="presParOf" srcId="{3A7A7CB5-5971-4D7A-8510-7880064CC304}" destId="{7286D593-BBBF-4CD1-AD46-F57AF1D4A8F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2C4736-0C5C-462B-A17C-2E8CC140826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40DE89-70F8-4FC7-B9B5-73F1589CB0A1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Total Cost</a:t>
          </a:r>
        </a:p>
      </dgm:t>
    </dgm:pt>
    <dgm:pt modelId="{A7689DFF-5C89-462D-9032-70C8EE3C62D2}" type="parTrans" cxnId="{0FF1BC46-0039-4128-92F2-D41092DF738F}">
      <dgm:prSet/>
      <dgm:spPr/>
      <dgm:t>
        <a:bodyPr/>
        <a:lstStyle/>
        <a:p>
          <a:endParaRPr lang="en-US"/>
        </a:p>
      </dgm:t>
    </dgm:pt>
    <dgm:pt modelId="{F2F8120C-ADFE-479F-9F1E-A4883A0BFB05}" type="sibTrans" cxnId="{0FF1BC46-0039-4128-92F2-D41092DF738F}">
      <dgm:prSet/>
      <dgm:spPr/>
      <dgm:t>
        <a:bodyPr/>
        <a:lstStyle/>
        <a:p>
          <a:endParaRPr lang="en-US"/>
        </a:p>
      </dgm:t>
    </dgm:pt>
    <dgm:pt modelId="{E9A61D40-7869-4910-A4FE-79AD54F7E765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- Federal EFC</a:t>
          </a:r>
        </a:p>
      </dgm:t>
    </dgm:pt>
    <dgm:pt modelId="{1AECDEC4-1ABE-48C3-B5B3-6A19FE8662F1}" type="parTrans" cxnId="{1062CED6-EEDD-4421-83D3-C88045BE610E}">
      <dgm:prSet/>
      <dgm:spPr/>
      <dgm:t>
        <a:bodyPr/>
        <a:lstStyle/>
        <a:p>
          <a:endParaRPr lang="en-US"/>
        </a:p>
      </dgm:t>
    </dgm:pt>
    <dgm:pt modelId="{7053B22D-CAD0-40F6-AB25-808D9D4198F1}" type="sibTrans" cxnId="{1062CED6-EEDD-4421-83D3-C88045BE610E}">
      <dgm:prSet/>
      <dgm:spPr/>
      <dgm:t>
        <a:bodyPr/>
        <a:lstStyle/>
        <a:p>
          <a:endParaRPr lang="en-US"/>
        </a:p>
      </dgm:t>
    </dgm:pt>
    <dgm:pt modelId="{AFFC8DA9-A46C-4ABC-80D3-780E69326AFD}">
      <dgm:prSet phldrT="[Text]" custT="1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sz="3600" dirty="0" smtClean="0"/>
            <a:t>= Financial Need</a:t>
          </a:r>
          <a:endParaRPr lang="en-US" sz="3600" dirty="0"/>
        </a:p>
      </dgm:t>
    </dgm:pt>
    <dgm:pt modelId="{1626B291-9AA5-4BD5-8E5D-683DAB552F68}" type="parTrans" cxnId="{E3AD5431-4B1D-43BB-8F8C-EB7AF2791BDD}">
      <dgm:prSet/>
      <dgm:spPr/>
      <dgm:t>
        <a:bodyPr/>
        <a:lstStyle/>
        <a:p>
          <a:endParaRPr lang="en-US"/>
        </a:p>
      </dgm:t>
    </dgm:pt>
    <dgm:pt modelId="{DC4E410D-483F-4975-847F-B96835DA49BD}" type="sibTrans" cxnId="{E3AD5431-4B1D-43BB-8F8C-EB7AF2791BDD}">
      <dgm:prSet/>
      <dgm:spPr/>
      <dgm:t>
        <a:bodyPr/>
        <a:lstStyle/>
        <a:p>
          <a:endParaRPr lang="en-US"/>
        </a:p>
      </dgm:t>
    </dgm:pt>
    <dgm:pt modelId="{42B31B1A-3EB9-4F30-BA0A-312B58D469A9}" type="pres">
      <dgm:prSet presAssocID="{CB2C4736-0C5C-462B-A17C-2E8CC140826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0CB89D-A63E-4B9F-9080-16B5A8575CE8}" type="pres">
      <dgm:prSet presAssocID="{AB40DE89-70F8-4FC7-B9B5-73F1589CB0A1}" presName="linNode" presStyleCnt="0"/>
      <dgm:spPr/>
    </dgm:pt>
    <dgm:pt modelId="{C17893B8-A9C8-4A9D-956D-A040F8898216}" type="pres">
      <dgm:prSet presAssocID="{AB40DE89-70F8-4FC7-B9B5-73F1589CB0A1}" presName="parentText" presStyleLbl="node1" presStyleIdx="0" presStyleCnt="3" custScaleX="2358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D8822D-2E32-4B27-877B-C906BB23663A}" type="pres">
      <dgm:prSet presAssocID="{F2F8120C-ADFE-479F-9F1E-A4883A0BFB05}" presName="sp" presStyleCnt="0"/>
      <dgm:spPr/>
    </dgm:pt>
    <dgm:pt modelId="{12F11465-FC0D-4AC3-8C6D-0D900AEE6161}" type="pres">
      <dgm:prSet presAssocID="{E9A61D40-7869-4910-A4FE-79AD54F7E765}" presName="linNode" presStyleCnt="0"/>
      <dgm:spPr/>
    </dgm:pt>
    <dgm:pt modelId="{68480F85-AA99-4412-BEBC-CA6B7CE7B494}" type="pres">
      <dgm:prSet presAssocID="{E9A61D40-7869-4910-A4FE-79AD54F7E765}" presName="parentText" presStyleLbl="node1" presStyleIdx="1" presStyleCnt="3" custScaleX="235411" custLinFactNeighborX="219" custLinFactNeighborY="91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5E77C-05F8-4B9B-A5C6-C159DF0925D7}" type="pres">
      <dgm:prSet presAssocID="{7053B22D-CAD0-40F6-AB25-808D9D4198F1}" presName="sp" presStyleCnt="0"/>
      <dgm:spPr/>
    </dgm:pt>
    <dgm:pt modelId="{EBDE1D4F-C8EE-48D0-BF6E-8F9CAB946650}" type="pres">
      <dgm:prSet presAssocID="{AFFC8DA9-A46C-4ABC-80D3-780E69326AFD}" presName="linNode" presStyleCnt="0"/>
      <dgm:spPr/>
    </dgm:pt>
    <dgm:pt modelId="{A11D84C6-DB16-4991-B765-E04E3FFDD513}" type="pres">
      <dgm:prSet presAssocID="{AFFC8DA9-A46C-4ABC-80D3-780E69326AFD}" presName="parentText" presStyleLbl="node1" presStyleIdx="2" presStyleCnt="3" custScaleX="2358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F1BC46-0039-4128-92F2-D41092DF738F}" srcId="{CB2C4736-0C5C-462B-A17C-2E8CC1408267}" destId="{AB40DE89-70F8-4FC7-B9B5-73F1589CB0A1}" srcOrd="0" destOrd="0" parTransId="{A7689DFF-5C89-462D-9032-70C8EE3C62D2}" sibTransId="{F2F8120C-ADFE-479F-9F1E-A4883A0BFB05}"/>
    <dgm:cxn modelId="{7A48BFCB-2026-904A-BFB5-E2148747023C}" type="presOf" srcId="{CB2C4736-0C5C-462B-A17C-2E8CC1408267}" destId="{42B31B1A-3EB9-4F30-BA0A-312B58D469A9}" srcOrd="0" destOrd="0" presId="urn:microsoft.com/office/officeart/2005/8/layout/vList5"/>
    <dgm:cxn modelId="{B3CF002A-9283-334A-89DD-D8A83327DF5C}" type="presOf" srcId="{E9A61D40-7869-4910-A4FE-79AD54F7E765}" destId="{68480F85-AA99-4412-BEBC-CA6B7CE7B494}" srcOrd="0" destOrd="0" presId="urn:microsoft.com/office/officeart/2005/8/layout/vList5"/>
    <dgm:cxn modelId="{1062CED6-EEDD-4421-83D3-C88045BE610E}" srcId="{CB2C4736-0C5C-462B-A17C-2E8CC1408267}" destId="{E9A61D40-7869-4910-A4FE-79AD54F7E765}" srcOrd="1" destOrd="0" parTransId="{1AECDEC4-1ABE-48C3-B5B3-6A19FE8662F1}" sibTransId="{7053B22D-CAD0-40F6-AB25-808D9D4198F1}"/>
    <dgm:cxn modelId="{4407FAFB-D13C-5349-801A-65AD2961254A}" type="presOf" srcId="{AFFC8DA9-A46C-4ABC-80D3-780E69326AFD}" destId="{A11D84C6-DB16-4991-B765-E04E3FFDD513}" srcOrd="0" destOrd="0" presId="urn:microsoft.com/office/officeart/2005/8/layout/vList5"/>
    <dgm:cxn modelId="{8E2218F5-8EDC-664F-8A0E-88530645BDAC}" type="presOf" srcId="{AB40DE89-70F8-4FC7-B9B5-73F1589CB0A1}" destId="{C17893B8-A9C8-4A9D-956D-A040F8898216}" srcOrd="0" destOrd="0" presId="urn:microsoft.com/office/officeart/2005/8/layout/vList5"/>
    <dgm:cxn modelId="{E3AD5431-4B1D-43BB-8F8C-EB7AF2791BDD}" srcId="{CB2C4736-0C5C-462B-A17C-2E8CC1408267}" destId="{AFFC8DA9-A46C-4ABC-80D3-780E69326AFD}" srcOrd="2" destOrd="0" parTransId="{1626B291-9AA5-4BD5-8E5D-683DAB552F68}" sibTransId="{DC4E410D-483F-4975-847F-B96835DA49BD}"/>
    <dgm:cxn modelId="{325632DD-13F2-2249-8CE5-DFB6088C806F}" type="presParOf" srcId="{42B31B1A-3EB9-4F30-BA0A-312B58D469A9}" destId="{340CB89D-A63E-4B9F-9080-16B5A8575CE8}" srcOrd="0" destOrd="0" presId="urn:microsoft.com/office/officeart/2005/8/layout/vList5"/>
    <dgm:cxn modelId="{C536283C-E37E-A24C-97CB-2319492E2D35}" type="presParOf" srcId="{340CB89D-A63E-4B9F-9080-16B5A8575CE8}" destId="{C17893B8-A9C8-4A9D-956D-A040F8898216}" srcOrd="0" destOrd="0" presId="urn:microsoft.com/office/officeart/2005/8/layout/vList5"/>
    <dgm:cxn modelId="{E19FB8EA-0E8D-5547-AFCC-B234ACD1098C}" type="presParOf" srcId="{42B31B1A-3EB9-4F30-BA0A-312B58D469A9}" destId="{E2D8822D-2E32-4B27-877B-C906BB23663A}" srcOrd="1" destOrd="0" presId="urn:microsoft.com/office/officeart/2005/8/layout/vList5"/>
    <dgm:cxn modelId="{3336EB93-DB1D-5644-9626-FBDC4AB70047}" type="presParOf" srcId="{42B31B1A-3EB9-4F30-BA0A-312B58D469A9}" destId="{12F11465-FC0D-4AC3-8C6D-0D900AEE6161}" srcOrd="2" destOrd="0" presId="urn:microsoft.com/office/officeart/2005/8/layout/vList5"/>
    <dgm:cxn modelId="{45DC4ABD-C5FC-2A49-BFAF-A47C09E2B9C4}" type="presParOf" srcId="{12F11465-FC0D-4AC3-8C6D-0D900AEE6161}" destId="{68480F85-AA99-4412-BEBC-CA6B7CE7B494}" srcOrd="0" destOrd="0" presId="urn:microsoft.com/office/officeart/2005/8/layout/vList5"/>
    <dgm:cxn modelId="{5234F677-C4E2-0D43-B93B-D7117863E444}" type="presParOf" srcId="{42B31B1A-3EB9-4F30-BA0A-312B58D469A9}" destId="{9205E77C-05F8-4B9B-A5C6-C159DF0925D7}" srcOrd="3" destOrd="0" presId="urn:microsoft.com/office/officeart/2005/8/layout/vList5"/>
    <dgm:cxn modelId="{0F7F3B2B-EF14-D946-90F7-8F48BFCE7A1D}" type="presParOf" srcId="{42B31B1A-3EB9-4F30-BA0A-312B58D469A9}" destId="{EBDE1D4F-C8EE-48D0-BF6E-8F9CAB946650}" srcOrd="4" destOrd="0" presId="urn:microsoft.com/office/officeart/2005/8/layout/vList5"/>
    <dgm:cxn modelId="{8D67465A-E259-B047-A0F0-8532F2B40AA1}" type="presParOf" srcId="{EBDE1D4F-C8EE-48D0-BF6E-8F9CAB946650}" destId="{A11D84C6-DB16-4991-B765-E04E3FFDD51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0127E-807A-41E4-9997-765E18A97C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6AF2D0D-1E5F-497D-9CD8-45863A0791CB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$45,000</a:t>
          </a:r>
          <a:endParaRPr lang="en-US" dirty="0"/>
        </a:p>
      </dgm:t>
    </dgm:pt>
    <dgm:pt modelId="{18DE02E8-A13F-4E6B-A4B2-D500AB8F242F}" type="parTrans" cxnId="{15AD472B-3598-493F-A627-15C65710D471}">
      <dgm:prSet/>
      <dgm:spPr/>
      <dgm:t>
        <a:bodyPr/>
        <a:lstStyle/>
        <a:p>
          <a:endParaRPr lang="en-US"/>
        </a:p>
      </dgm:t>
    </dgm:pt>
    <dgm:pt modelId="{E4752FB3-C335-4F82-B4BD-A9BA2A470578}" type="sibTrans" cxnId="{15AD472B-3598-493F-A627-15C65710D471}">
      <dgm:prSet/>
      <dgm:spPr/>
      <dgm:t>
        <a:bodyPr/>
        <a:lstStyle/>
        <a:p>
          <a:endParaRPr lang="en-US"/>
        </a:p>
      </dgm:t>
    </dgm:pt>
    <dgm:pt modelId="{77977308-9896-4C25-AE8B-01E514BDE696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u="sng" dirty="0" smtClean="0"/>
            <a:t>$10,000</a:t>
          </a:r>
          <a:endParaRPr lang="en-US" u="sng" dirty="0"/>
        </a:p>
      </dgm:t>
    </dgm:pt>
    <dgm:pt modelId="{A1C0B840-3360-42B7-A6E1-63244CDB516E}" type="parTrans" cxnId="{4A7234F6-1FC5-4E83-9126-DA955844AE27}">
      <dgm:prSet/>
      <dgm:spPr/>
      <dgm:t>
        <a:bodyPr/>
        <a:lstStyle/>
        <a:p>
          <a:endParaRPr lang="en-US"/>
        </a:p>
      </dgm:t>
    </dgm:pt>
    <dgm:pt modelId="{025AED15-9219-45CD-84BA-84F7B90E5EBC}" type="sibTrans" cxnId="{4A7234F6-1FC5-4E83-9126-DA955844AE27}">
      <dgm:prSet/>
      <dgm:spPr/>
      <dgm:t>
        <a:bodyPr/>
        <a:lstStyle/>
        <a:p>
          <a:endParaRPr lang="en-US"/>
        </a:p>
      </dgm:t>
    </dgm:pt>
    <dgm:pt modelId="{5FF09782-6064-4A79-96B2-725CF161195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$35,000</a:t>
          </a:r>
          <a:endParaRPr lang="en-US" dirty="0"/>
        </a:p>
      </dgm:t>
    </dgm:pt>
    <dgm:pt modelId="{4155CADB-6DDB-435E-9CB8-F6F0D4176717}" type="parTrans" cxnId="{7E84C845-2302-481B-BF00-DA30CE2E406F}">
      <dgm:prSet/>
      <dgm:spPr/>
      <dgm:t>
        <a:bodyPr/>
        <a:lstStyle/>
        <a:p>
          <a:endParaRPr lang="en-US"/>
        </a:p>
      </dgm:t>
    </dgm:pt>
    <dgm:pt modelId="{E23EFDE5-D30D-438C-B9E3-C0B8628CFCD1}" type="sibTrans" cxnId="{7E84C845-2302-481B-BF00-DA30CE2E406F}">
      <dgm:prSet/>
      <dgm:spPr/>
      <dgm:t>
        <a:bodyPr/>
        <a:lstStyle/>
        <a:p>
          <a:endParaRPr lang="en-US"/>
        </a:p>
      </dgm:t>
    </dgm:pt>
    <dgm:pt modelId="{042B9CC4-8332-4FC8-AD4A-BEEDB7F9A849}" type="pres">
      <dgm:prSet presAssocID="{41E0127E-807A-41E4-9997-765E18A97C11}" presName="linearFlow" presStyleCnt="0">
        <dgm:presLayoutVars>
          <dgm:resizeHandles val="exact"/>
        </dgm:presLayoutVars>
      </dgm:prSet>
      <dgm:spPr/>
    </dgm:pt>
    <dgm:pt modelId="{EEF736F5-1C23-400D-8FC0-0AD56A60C456}" type="pres">
      <dgm:prSet presAssocID="{36AF2D0D-1E5F-497D-9CD8-45863A0791CB}" presName="node" presStyleLbl="node1" presStyleIdx="0" presStyleCnt="3" custLinFactX="84091" custLinFactY="-5224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4D9FE-93BC-4101-8251-DBB22F8D8EB2}" type="pres">
      <dgm:prSet presAssocID="{E4752FB3-C335-4F82-B4BD-A9BA2A47057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07E415D-EB64-41DD-9C7E-1826E3F8E1D9}" type="pres">
      <dgm:prSet presAssocID="{E4752FB3-C335-4F82-B4BD-A9BA2A47057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AAE006-052C-4CC3-8FAB-AD347DBF8F15}" type="pres">
      <dgm:prSet presAssocID="{77977308-9896-4C25-AE8B-01E514BDE696}" presName="node" presStyleLbl="node1" presStyleIdx="1" presStyleCnt="3" custLinFactNeighborY="-48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376D6-67F6-417E-ACE2-D860B686917C}" type="pres">
      <dgm:prSet presAssocID="{025AED15-9219-45CD-84BA-84F7B90E5E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0518987-F340-4891-B57B-3F325C2ACD2D}" type="pres">
      <dgm:prSet presAssocID="{025AED15-9219-45CD-84BA-84F7B90E5E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A0ACCE1-A22C-4F3A-8CCE-6AD568DE08D6}" type="pres">
      <dgm:prSet presAssocID="{5FF09782-6064-4A79-96B2-725CF1611950}" presName="node" presStyleLbl="node1" presStyleIdx="2" presStyleCnt="3" custLinFactNeighborY="-41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84C845-2302-481B-BF00-DA30CE2E406F}" srcId="{41E0127E-807A-41E4-9997-765E18A97C11}" destId="{5FF09782-6064-4A79-96B2-725CF1611950}" srcOrd="2" destOrd="0" parTransId="{4155CADB-6DDB-435E-9CB8-F6F0D4176717}" sibTransId="{E23EFDE5-D30D-438C-B9E3-C0B8628CFCD1}"/>
    <dgm:cxn modelId="{4A7234F6-1FC5-4E83-9126-DA955844AE27}" srcId="{41E0127E-807A-41E4-9997-765E18A97C11}" destId="{77977308-9896-4C25-AE8B-01E514BDE696}" srcOrd="1" destOrd="0" parTransId="{A1C0B840-3360-42B7-A6E1-63244CDB516E}" sibTransId="{025AED15-9219-45CD-84BA-84F7B90E5EBC}"/>
    <dgm:cxn modelId="{366F11D7-94DA-B549-9833-B97CE6A4A099}" type="presOf" srcId="{025AED15-9219-45CD-84BA-84F7B90E5EBC}" destId="{50518987-F340-4891-B57B-3F325C2ACD2D}" srcOrd="1" destOrd="0" presId="urn:microsoft.com/office/officeart/2005/8/layout/process2"/>
    <dgm:cxn modelId="{5FE55C31-BDC0-E846-9E85-6FD6A1AB3507}" type="presOf" srcId="{5FF09782-6064-4A79-96B2-725CF1611950}" destId="{BA0ACCE1-A22C-4F3A-8CCE-6AD568DE08D6}" srcOrd="0" destOrd="0" presId="urn:microsoft.com/office/officeart/2005/8/layout/process2"/>
    <dgm:cxn modelId="{8D9D8EA0-1C85-1342-93A5-9CD2D9FB5987}" type="presOf" srcId="{E4752FB3-C335-4F82-B4BD-A9BA2A470578}" destId="{607E415D-EB64-41DD-9C7E-1826E3F8E1D9}" srcOrd="1" destOrd="0" presId="urn:microsoft.com/office/officeart/2005/8/layout/process2"/>
    <dgm:cxn modelId="{3FA8CD06-7C20-0C42-A966-43BDD0858279}" type="presOf" srcId="{77977308-9896-4C25-AE8B-01E514BDE696}" destId="{8FAAE006-052C-4CC3-8FAB-AD347DBF8F15}" srcOrd="0" destOrd="0" presId="urn:microsoft.com/office/officeart/2005/8/layout/process2"/>
    <dgm:cxn modelId="{C0C532EC-C424-2E47-B7D4-8322487F4C55}" type="presOf" srcId="{41E0127E-807A-41E4-9997-765E18A97C11}" destId="{042B9CC4-8332-4FC8-AD4A-BEEDB7F9A849}" srcOrd="0" destOrd="0" presId="urn:microsoft.com/office/officeart/2005/8/layout/process2"/>
    <dgm:cxn modelId="{C6FACF2E-9381-1E4A-9509-80E6859D170E}" type="presOf" srcId="{E4752FB3-C335-4F82-B4BD-A9BA2A470578}" destId="{AB14D9FE-93BC-4101-8251-DBB22F8D8EB2}" srcOrd="0" destOrd="0" presId="urn:microsoft.com/office/officeart/2005/8/layout/process2"/>
    <dgm:cxn modelId="{15AD472B-3598-493F-A627-15C65710D471}" srcId="{41E0127E-807A-41E4-9997-765E18A97C11}" destId="{36AF2D0D-1E5F-497D-9CD8-45863A0791CB}" srcOrd="0" destOrd="0" parTransId="{18DE02E8-A13F-4E6B-A4B2-D500AB8F242F}" sibTransId="{E4752FB3-C335-4F82-B4BD-A9BA2A470578}"/>
    <dgm:cxn modelId="{F60B0FBA-6078-F548-B0EE-A0C39650A01B}" type="presOf" srcId="{025AED15-9219-45CD-84BA-84F7B90E5EBC}" destId="{379376D6-67F6-417E-ACE2-D860B686917C}" srcOrd="0" destOrd="0" presId="urn:microsoft.com/office/officeart/2005/8/layout/process2"/>
    <dgm:cxn modelId="{CA557227-7871-1F4A-AB93-B7E95E3CB26F}" type="presOf" srcId="{36AF2D0D-1E5F-497D-9CD8-45863A0791CB}" destId="{EEF736F5-1C23-400D-8FC0-0AD56A60C456}" srcOrd="0" destOrd="0" presId="urn:microsoft.com/office/officeart/2005/8/layout/process2"/>
    <dgm:cxn modelId="{B093599D-FB03-6A4C-9FE6-980A31D8F96E}" type="presParOf" srcId="{042B9CC4-8332-4FC8-AD4A-BEEDB7F9A849}" destId="{EEF736F5-1C23-400D-8FC0-0AD56A60C456}" srcOrd="0" destOrd="0" presId="urn:microsoft.com/office/officeart/2005/8/layout/process2"/>
    <dgm:cxn modelId="{BBC3E5F2-91C1-F843-B066-4C4299F4101A}" type="presParOf" srcId="{042B9CC4-8332-4FC8-AD4A-BEEDB7F9A849}" destId="{AB14D9FE-93BC-4101-8251-DBB22F8D8EB2}" srcOrd="1" destOrd="0" presId="urn:microsoft.com/office/officeart/2005/8/layout/process2"/>
    <dgm:cxn modelId="{656CF729-835F-6E46-B430-3026A0D04EC7}" type="presParOf" srcId="{AB14D9FE-93BC-4101-8251-DBB22F8D8EB2}" destId="{607E415D-EB64-41DD-9C7E-1826E3F8E1D9}" srcOrd="0" destOrd="0" presId="urn:microsoft.com/office/officeart/2005/8/layout/process2"/>
    <dgm:cxn modelId="{600071EA-B8F5-CA40-8E0A-30071EC1B3AB}" type="presParOf" srcId="{042B9CC4-8332-4FC8-AD4A-BEEDB7F9A849}" destId="{8FAAE006-052C-4CC3-8FAB-AD347DBF8F15}" srcOrd="2" destOrd="0" presId="urn:microsoft.com/office/officeart/2005/8/layout/process2"/>
    <dgm:cxn modelId="{1FD290C8-19D9-C647-86B3-9B8904565B1E}" type="presParOf" srcId="{042B9CC4-8332-4FC8-AD4A-BEEDB7F9A849}" destId="{379376D6-67F6-417E-ACE2-D860B686917C}" srcOrd="3" destOrd="0" presId="urn:microsoft.com/office/officeart/2005/8/layout/process2"/>
    <dgm:cxn modelId="{6B633956-1E08-A74D-8FEC-131329EF49D4}" type="presParOf" srcId="{379376D6-67F6-417E-ACE2-D860B686917C}" destId="{50518987-F340-4891-B57B-3F325C2ACD2D}" srcOrd="0" destOrd="0" presId="urn:microsoft.com/office/officeart/2005/8/layout/process2"/>
    <dgm:cxn modelId="{17BD8B4A-4EBB-694C-84A2-FA6ECCC661C6}" type="presParOf" srcId="{042B9CC4-8332-4FC8-AD4A-BEEDB7F9A849}" destId="{BA0ACCE1-A22C-4F3A-8CCE-6AD568DE08D6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E0127E-807A-41E4-9997-765E18A97C1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6AF2D0D-1E5F-497D-9CD8-45863A0791CB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$22,000</a:t>
          </a:r>
          <a:endParaRPr lang="en-US" dirty="0"/>
        </a:p>
      </dgm:t>
    </dgm:pt>
    <dgm:pt modelId="{18DE02E8-A13F-4E6B-A4B2-D500AB8F242F}" type="parTrans" cxnId="{15AD472B-3598-493F-A627-15C65710D471}">
      <dgm:prSet/>
      <dgm:spPr/>
      <dgm:t>
        <a:bodyPr/>
        <a:lstStyle/>
        <a:p>
          <a:endParaRPr lang="en-US"/>
        </a:p>
      </dgm:t>
    </dgm:pt>
    <dgm:pt modelId="{E4752FB3-C335-4F82-B4BD-A9BA2A470578}" type="sibTrans" cxnId="{15AD472B-3598-493F-A627-15C65710D471}">
      <dgm:prSet/>
      <dgm:spPr/>
      <dgm:t>
        <a:bodyPr/>
        <a:lstStyle/>
        <a:p>
          <a:endParaRPr lang="en-US"/>
        </a:p>
      </dgm:t>
    </dgm:pt>
    <dgm:pt modelId="{77977308-9896-4C25-AE8B-01E514BDE696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u="sng" dirty="0" smtClean="0"/>
            <a:t>$10,000</a:t>
          </a:r>
          <a:endParaRPr lang="en-US" u="sng" dirty="0"/>
        </a:p>
      </dgm:t>
    </dgm:pt>
    <dgm:pt modelId="{A1C0B840-3360-42B7-A6E1-63244CDB516E}" type="parTrans" cxnId="{4A7234F6-1FC5-4E83-9126-DA955844AE27}">
      <dgm:prSet/>
      <dgm:spPr/>
      <dgm:t>
        <a:bodyPr/>
        <a:lstStyle/>
        <a:p>
          <a:endParaRPr lang="en-US"/>
        </a:p>
      </dgm:t>
    </dgm:pt>
    <dgm:pt modelId="{025AED15-9219-45CD-84BA-84F7B90E5EBC}" type="sibTrans" cxnId="{4A7234F6-1FC5-4E83-9126-DA955844AE27}">
      <dgm:prSet/>
      <dgm:spPr/>
      <dgm:t>
        <a:bodyPr/>
        <a:lstStyle/>
        <a:p>
          <a:endParaRPr lang="en-US"/>
        </a:p>
      </dgm:t>
    </dgm:pt>
    <dgm:pt modelId="{5FF09782-6064-4A79-96B2-725CF161195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$12,000</a:t>
          </a:r>
          <a:endParaRPr lang="en-US" dirty="0"/>
        </a:p>
      </dgm:t>
    </dgm:pt>
    <dgm:pt modelId="{4155CADB-6DDB-435E-9CB8-F6F0D4176717}" type="parTrans" cxnId="{7E84C845-2302-481B-BF00-DA30CE2E406F}">
      <dgm:prSet/>
      <dgm:spPr/>
      <dgm:t>
        <a:bodyPr/>
        <a:lstStyle/>
        <a:p>
          <a:endParaRPr lang="en-US"/>
        </a:p>
      </dgm:t>
    </dgm:pt>
    <dgm:pt modelId="{E23EFDE5-D30D-438C-B9E3-C0B8628CFCD1}" type="sibTrans" cxnId="{7E84C845-2302-481B-BF00-DA30CE2E406F}">
      <dgm:prSet/>
      <dgm:spPr/>
      <dgm:t>
        <a:bodyPr/>
        <a:lstStyle/>
        <a:p>
          <a:endParaRPr lang="en-US"/>
        </a:p>
      </dgm:t>
    </dgm:pt>
    <dgm:pt modelId="{042B9CC4-8332-4FC8-AD4A-BEEDB7F9A849}" type="pres">
      <dgm:prSet presAssocID="{41E0127E-807A-41E4-9997-765E18A97C11}" presName="linearFlow" presStyleCnt="0">
        <dgm:presLayoutVars>
          <dgm:resizeHandles val="exact"/>
        </dgm:presLayoutVars>
      </dgm:prSet>
      <dgm:spPr/>
    </dgm:pt>
    <dgm:pt modelId="{EEF736F5-1C23-400D-8FC0-0AD56A60C456}" type="pres">
      <dgm:prSet presAssocID="{36AF2D0D-1E5F-497D-9CD8-45863A0791C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4D9FE-93BC-4101-8251-DBB22F8D8EB2}" type="pres">
      <dgm:prSet presAssocID="{E4752FB3-C335-4F82-B4BD-A9BA2A47057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07E415D-EB64-41DD-9C7E-1826E3F8E1D9}" type="pres">
      <dgm:prSet presAssocID="{E4752FB3-C335-4F82-B4BD-A9BA2A47057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8FAAE006-052C-4CC3-8FAB-AD347DBF8F15}" type="pres">
      <dgm:prSet presAssocID="{77977308-9896-4C25-AE8B-01E514BDE696}" presName="node" presStyleLbl="node1" presStyleIdx="1" presStyleCnt="3" custLinFactNeighborY="-488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376D6-67F6-417E-ACE2-D860B686917C}" type="pres">
      <dgm:prSet presAssocID="{025AED15-9219-45CD-84BA-84F7B90E5EB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0518987-F340-4891-B57B-3F325C2ACD2D}" type="pres">
      <dgm:prSet presAssocID="{025AED15-9219-45CD-84BA-84F7B90E5EB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A0ACCE1-A22C-4F3A-8CCE-6AD568DE08D6}" type="pres">
      <dgm:prSet presAssocID="{5FF09782-6064-4A79-96B2-725CF1611950}" presName="node" presStyleLbl="node1" presStyleIdx="2" presStyleCnt="3" custLinFactNeighborY="-41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958DF6-5E04-0040-98FF-F76338CE0E41}" type="presOf" srcId="{E4752FB3-C335-4F82-B4BD-A9BA2A470578}" destId="{AB14D9FE-93BC-4101-8251-DBB22F8D8EB2}" srcOrd="0" destOrd="0" presId="urn:microsoft.com/office/officeart/2005/8/layout/process2"/>
    <dgm:cxn modelId="{2310448D-3956-E34E-9ECB-FAFE6E1F570B}" type="presOf" srcId="{77977308-9896-4C25-AE8B-01E514BDE696}" destId="{8FAAE006-052C-4CC3-8FAB-AD347DBF8F15}" srcOrd="0" destOrd="0" presId="urn:microsoft.com/office/officeart/2005/8/layout/process2"/>
    <dgm:cxn modelId="{7E84C845-2302-481B-BF00-DA30CE2E406F}" srcId="{41E0127E-807A-41E4-9997-765E18A97C11}" destId="{5FF09782-6064-4A79-96B2-725CF1611950}" srcOrd="2" destOrd="0" parTransId="{4155CADB-6DDB-435E-9CB8-F6F0D4176717}" sibTransId="{E23EFDE5-D30D-438C-B9E3-C0B8628CFCD1}"/>
    <dgm:cxn modelId="{4A7234F6-1FC5-4E83-9126-DA955844AE27}" srcId="{41E0127E-807A-41E4-9997-765E18A97C11}" destId="{77977308-9896-4C25-AE8B-01E514BDE696}" srcOrd="1" destOrd="0" parTransId="{A1C0B840-3360-42B7-A6E1-63244CDB516E}" sibTransId="{025AED15-9219-45CD-84BA-84F7B90E5EBC}"/>
    <dgm:cxn modelId="{541973D0-3A7A-864F-AB72-1B219257DC84}" type="presOf" srcId="{41E0127E-807A-41E4-9997-765E18A97C11}" destId="{042B9CC4-8332-4FC8-AD4A-BEEDB7F9A849}" srcOrd="0" destOrd="0" presId="urn:microsoft.com/office/officeart/2005/8/layout/process2"/>
    <dgm:cxn modelId="{E64F2C49-ECF4-C84C-8E94-5CFA9E4DF746}" type="presOf" srcId="{5FF09782-6064-4A79-96B2-725CF1611950}" destId="{BA0ACCE1-A22C-4F3A-8CCE-6AD568DE08D6}" srcOrd="0" destOrd="0" presId="urn:microsoft.com/office/officeart/2005/8/layout/process2"/>
    <dgm:cxn modelId="{2C4D1946-90A6-2C48-95B9-D9D6E92FE2DB}" type="presOf" srcId="{025AED15-9219-45CD-84BA-84F7B90E5EBC}" destId="{379376D6-67F6-417E-ACE2-D860B686917C}" srcOrd="0" destOrd="0" presId="urn:microsoft.com/office/officeart/2005/8/layout/process2"/>
    <dgm:cxn modelId="{F648409F-D958-B440-A41A-B588BA56763F}" type="presOf" srcId="{025AED15-9219-45CD-84BA-84F7B90E5EBC}" destId="{50518987-F340-4891-B57B-3F325C2ACD2D}" srcOrd="1" destOrd="0" presId="urn:microsoft.com/office/officeart/2005/8/layout/process2"/>
    <dgm:cxn modelId="{B53D961B-1960-9748-89C1-4E70919F0D99}" type="presOf" srcId="{E4752FB3-C335-4F82-B4BD-A9BA2A470578}" destId="{607E415D-EB64-41DD-9C7E-1826E3F8E1D9}" srcOrd="1" destOrd="0" presId="urn:microsoft.com/office/officeart/2005/8/layout/process2"/>
    <dgm:cxn modelId="{15AD472B-3598-493F-A627-15C65710D471}" srcId="{41E0127E-807A-41E4-9997-765E18A97C11}" destId="{36AF2D0D-1E5F-497D-9CD8-45863A0791CB}" srcOrd="0" destOrd="0" parTransId="{18DE02E8-A13F-4E6B-A4B2-D500AB8F242F}" sibTransId="{E4752FB3-C335-4F82-B4BD-A9BA2A470578}"/>
    <dgm:cxn modelId="{1EE121B0-E145-8947-965E-8D8DBFB7E8F8}" type="presOf" srcId="{36AF2D0D-1E5F-497D-9CD8-45863A0791CB}" destId="{EEF736F5-1C23-400D-8FC0-0AD56A60C456}" srcOrd="0" destOrd="0" presId="urn:microsoft.com/office/officeart/2005/8/layout/process2"/>
    <dgm:cxn modelId="{41CD9F5A-CE79-2449-BC89-D380A43E1C24}" type="presParOf" srcId="{042B9CC4-8332-4FC8-AD4A-BEEDB7F9A849}" destId="{EEF736F5-1C23-400D-8FC0-0AD56A60C456}" srcOrd="0" destOrd="0" presId="urn:microsoft.com/office/officeart/2005/8/layout/process2"/>
    <dgm:cxn modelId="{6ADD59F3-1291-6D4C-B55B-8B3F8188B35A}" type="presParOf" srcId="{042B9CC4-8332-4FC8-AD4A-BEEDB7F9A849}" destId="{AB14D9FE-93BC-4101-8251-DBB22F8D8EB2}" srcOrd="1" destOrd="0" presId="urn:microsoft.com/office/officeart/2005/8/layout/process2"/>
    <dgm:cxn modelId="{8D220FBE-BEC1-B24C-B0E5-A1E54C113E19}" type="presParOf" srcId="{AB14D9FE-93BC-4101-8251-DBB22F8D8EB2}" destId="{607E415D-EB64-41DD-9C7E-1826E3F8E1D9}" srcOrd="0" destOrd="0" presId="urn:microsoft.com/office/officeart/2005/8/layout/process2"/>
    <dgm:cxn modelId="{B56B280E-6AAA-4440-91A7-F71AAA97D4F5}" type="presParOf" srcId="{042B9CC4-8332-4FC8-AD4A-BEEDB7F9A849}" destId="{8FAAE006-052C-4CC3-8FAB-AD347DBF8F15}" srcOrd="2" destOrd="0" presId="urn:microsoft.com/office/officeart/2005/8/layout/process2"/>
    <dgm:cxn modelId="{5D3050B5-D248-0E44-8887-10D46E7E9B12}" type="presParOf" srcId="{042B9CC4-8332-4FC8-AD4A-BEEDB7F9A849}" destId="{379376D6-67F6-417E-ACE2-D860B686917C}" srcOrd="3" destOrd="0" presId="urn:microsoft.com/office/officeart/2005/8/layout/process2"/>
    <dgm:cxn modelId="{B0F53BC5-C0C9-F543-B786-8C9B21B0FE5B}" type="presParOf" srcId="{379376D6-67F6-417E-ACE2-D860B686917C}" destId="{50518987-F340-4891-B57B-3F325C2ACD2D}" srcOrd="0" destOrd="0" presId="urn:microsoft.com/office/officeart/2005/8/layout/process2"/>
    <dgm:cxn modelId="{2A2B30CA-3DB3-F947-9AB1-96F561F9998C}" type="presParOf" srcId="{042B9CC4-8332-4FC8-AD4A-BEEDB7F9A849}" destId="{BA0ACCE1-A22C-4F3A-8CCE-6AD568DE08D6}" srcOrd="4" destOrd="0" presId="urn:microsoft.com/office/officeart/2005/8/layout/process2"/>
  </dgm:cxnLst>
  <dgm:bg/>
  <dgm:whole>
    <a:ln>
      <a:prstDash val="solid"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3D67AB-D009-49C3-A408-98E09CD1E60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1BB128-B41D-42A6-A668-B9413EEB5A77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Need-Based Aid</a:t>
          </a:r>
          <a:endParaRPr lang="en-US" dirty="0"/>
        </a:p>
      </dgm:t>
    </dgm:pt>
    <dgm:pt modelId="{BC849700-5A44-4B47-A216-9265298E06C3}" type="parTrans" cxnId="{AFCD73BC-E55C-458B-B0FE-42BA1BEF94AD}">
      <dgm:prSet/>
      <dgm:spPr/>
      <dgm:t>
        <a:bodyPr/>
        <a:lstStyle/>
        <a:p>
          <a:endParaRPr lang="en-US"/>
        </a:p>
      </dgm:t>
    </dgm:pt>
    <dgm:pt modelId="{35C44508-FD29-4936-AF3C-3C78D9A05A14}" type="sibTrans" cxnId="{AFCD73BC-E55C-458B-B0FE-42BA1BEF94AD}">
      <dgm:prSet/>
      <dgm:spPr/>
      <dgm:t>
        <a:bodyPr/>
        <a:lstStyle/>
        <a:p>
          <a:endParaRPr lang="en-US"/>
        </a:p>
      </dgm:t>
    </dgm:pt>
    <dgm:pt modelId="{EE0CDBF0-6D3D-4C25-B335-9BB9C9F1F8A0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Pell Grant</a:t>
          </a:r>
          <a:endParaRPr lang="en-US" dirty="0"/>
        </a:p>
      </dgm:t>
    </dgm:pt>
    <dgm:pt modelId="{405201DF-AD64-48E6-A2BB-3774A2FD9A13}" type="parTrans" cxnId="{E691FF76-F1E1-4F83-A47F-729A2B0600C0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113BF8A2-C39D-46F4-BE0A-E9C0264C8781}" type="sibTrans" cxnId="{E691FF76-F1E1-4F83-A47F-729A2B0600C0}">
      <dgm:prSet/>
      <dgm:spPr/>
      <dgm:t>
        <a:bodyPr/>
        <a:lstStyle/>
        <a:p>
          <a:endParaRPr lang="en-US"/>
        </a:p>
      </dgm:t>
    </dgm:pt>
    <dgm:pt modelId="{46DCED9E-CF7C-4422-BA78-9E920B952F15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Work Study</a:t>
          </a:r>
          <a:endParaRPr lang="en-US" dirty="0"/>
        </a:p>
      </dgm:t>
    </dgm:pt>
    <dgm:pt modelId="{08B948CF-B86A-4CDE-8487-E60EAD13C8C6}" type="parTrans" cxnId="{A556A6CD-F21C-498F-8F2F-E8CC9916ECF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BE27D1F1-245E-4AF1-B7B2-533977E38687}" type="sibTrans" cxnId="{A556A6CD-F21C-498F-8F2F-E8CC9916ECFB}">
      <dgm:prSet/>
      <dgm:spPr/>
      <dgm:t>
        <a:bodyPr/>
        <a:lstStyle/>
        <a:p>
          <a:endParaRPr lang="en-US"/>
        </a:p>
      </dgm:t>
    </dgm:pt>
    <dgm:pt modelId="{2B68B3C0-ECCD-4F6E-B7D2-9866A12C65EF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Merit-Based Aid</a:t>
          </a:r>
          <a:endParaRPr lang="en-US" dirty="0"/>
        </a:p>
      </dgm:t>
    </dgm:pt>
    <dgm:pt modelId="{CF8D05A4-43A3-4F1D-9ECC-9B807D586870}" type="parTrans" cxnId="{7CF234FF-F927-49D6-9BF3-8C8CB7DEDA48}">
      <dgm:prSet/>
      <dgm:spPr/>
      <dgm:t>
        <a:bodyPr/>
        <a:lstStyle/>
        <a:p>
          <a:endParaRPr lang="en-US"/>
        </a:p>
      </dgm:t>
    </dgm:pt>
    <dgm:pt modelId="{E8F63A9C-E588-4491-AB21-03BF52641181}" type="sibTrans" cxnId="{7CF234FF-F927-49D6-9BF3-8C8CB7DEDA48}">
      <dgm:prSet/>
      <dgm:spPr/>
      <dgm:t>
        <a:bodyPr/>
        <a:lstStyle/>
        <a:p>
          <a:endParaRPr lang="en-US"/>
        </a:p>
      </dgm:t>
    </dgm:pt>
    <dgm:pt modelId="{E4B6FC7A-19F3-4D38-900C-E57C6BAD578A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Academic Achievement </a:t>
          </a:r>
          <a:endParaRPr lang="en-US" dirty="0"/>
        </a:p>
      </dgm:t>
    </dgm:pt>
    <dgm:pt modelId="{CCAC44CD-F508-4A58-AC5C-40445280F8CC}" type="parTrans" cxnId="{59C23502-9FF3-493A-A645-0CDB93C111D3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EEDC9C64-7265-4AFE-B31B-6F4E3C59ED3B}" type="sibTrans" cxnId="{59C23502-9FF3-493A-A645-0CDB93C111D3}">
      <dgm:prSet/>
      <dgm:spPr/>
      <dgm:t>
        <a:bodyPr/>
        <a:lstStyle/>
        <a:p>
          <a:endParaRPr lang="en-US"/>
        </a:p>
      </dgm:t>
    </dgm:pt>
    <dgm:pt modelId="{1054D4B8-2CDF-45ED-B334-341388BCD9B2}">
      <dgm:prSet phldrT="[Text]"/>
      <dgm:spPr>
        <a:ln>
          <a:solidFill>
            <a:schemeClr val="accent1">
              <a:lumMod val="75000"/>
            </a:schemeClr>
          </a:solidFill>
          <a:prstDash val="solid"/>
        </a:ln>
      </dgm:spPr>
      <dgm:t>
        <a:bodyPr/>
        <a:lstStyle/>
        <a:p>
          <a:r>
            <a:rPr lang="en-US" dirty="0" smtClean="0"/>
            <a:t>Athletic Achievement</a:t>
          </a:r>
          <a:endParaRPr lang="en-US" dirty="0"/>
        </a:p>
      </dgm:t>
    </dgm:pt>
    <dgm:pt modelId="{8D4B3D49-9A1C-405E-B48E-2AF39F05D69F}" type="parTrans" cxnId="{03CDF017-40A1-4523-BFCF-4867794F33D8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/>
        </a:p>
      </dgm:t>
    </dgm:pt>
    <dgm:pt modelId="{6035493B-8967-47A1-8128-4D5200E39DBF}" type="sibTrans" cxnId="{03CDF017-40A1-4523-BFCF-4867794F33D8}">
      <dgm:prSet/>
      <dgm:spPr/>
      <dgm:t>
        <a:bodyPr/>
        <a:lstStyle/>
        <a:p>
          <a:endParaRPr lang="en-US"/>
        </a:p>
      </dgm:t>
    </dgm:pt>
    <dgm:pt modelId="{0FB9DF5D-286D-460E-AB56-79F3B9D73C93}" type="pres">
      <dgm:prSet presAssocID="{CA3D67AB-D009-49C3-A408-98E09CD1E6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06BB68-78C9-4132-8DE7-B3885541D934}" type="pres">
      <dgm:prSet presAssocID="{761BB128-B41D-42A6-A668-B9413EEB5A77}" presName="root" presStyleCnt="0"/>
      <dgm:spPr/>
    </dgm:pt>
    <dgm:pt modelId="{666384E5-72B7-4D93-BE0B-8F81DF9E2834}" type="pres">
      <dgm:prSet presAssocID="{761BB128-B41D-42A6-A668-B9413EEB5A77}" presName="rootComposite" presStyleCnt="0"/>
      <dgm:spPr/>
    </dgm:pt>
    <dgm:pt modelId="{FE77EB30-125C-46E0-A941-77D40155AAF7}" type="pres">
      <dgm:prSet presAssocID="{761BB128-B41D-42A6-A668-B9413EEB5A77}" presName="rootText" presStyleLbl="node1" presStyleIdx="0" presStyleCnt="2"/>
      <dgm:spPr/>
      <dgm:t>
        <a:bodyPr/>
        <a:lstStyle/>
        <a:p>
          <a:endParaRPr lang="en-US"/>
        </a:p>
      </dgm:t>
    </dgm:pt>
    <dgm:pt modelId="{22A2C539-8755-4B85-A72F-AC42107CE69A}" type="pres">
      <dgm:prSet presAssocID="{761BB128-B41D-42A6-A668-B9413EEB5A77}" presName="rootConnector" presStyleLbl="node1" presStyleIdx="0" presStyleCnt="2"/>
      <dgm:spPr/>
      <dgm:t>
        <a:bodyPr/>
        <a:lstStyle/>
        <a:p>
          <a:endParaRPr lang="en-US"/>
        </a:p>
      </dgm:t>
    </dgm:pt>
    <dgm:pt modelId="{15EF0361-7748-4C15-9732-4BB141A639E8}" type="pres">
      <dgm:prSet presAssocID="{761BB128-B41D-42A6-A668-B9413EEB5A77}" presName="childShape" presStyleCnt="0"/>
      <dgm:spPr/>
    </dgm:pt>
    <dgm:pt modelId="{BA43FD4A-0429-4D00-9225-2A15E20E1268}" type="pres">
      <dgm:prSet presAssocID="{405201DF-AD64-48E6-A2BB-3774A2FD9A1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C9D4013-178F-4AB0-9F57-A2EEC5BD8A7D}" type="pres">
      <dgm:prSet presAssocID="{EE0CDBF0-6D3D-4C25-B335-9BB9C9F1F8A0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11C416-D037-455D-98AA-5253E60A33E4}" type="pres">
      <dgm:prSet presAssocID="{08B948CF-B86A-4CDE-8487-E60EAD13C8C6}" presName="Name13" presStyleLbl="parChTrans1D2" presStyleIdx="1" presStyleCnt="4"/>
      <dgm:spPr/>
      <dgm:t>
        <a:bodyPr/>
        <a:lstStyle/>
        <a:p>
          <a:endParaRPr lang="en-US"/>
        </a:p>
      </dgm:t>
    </dgm:pt>
    <dgm:pt modelId="{7AC6BE4C-DF6F-4F1D-B0A1-287ABC0DE44B}" type="pres">
      <dgm:prSet presAssocID="{46DCED9E-CF7C-4422-BA78-9E920B952F1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83CCA-6947-4E0D-8FE6-E5F875F641EF}" type="pres">
      <dgm:prSet presAssocID="{2B68B3C0-ECCD-4F6E-B7D2-9866A12C65EF}" presName="root" presStyleCnt="0"/>
      <dgm:spPr/>
    </dgm:pt>
    <dgm:pt modelId="{E1C874EE-4D73-41F8-BA7A-CB3DA415D531}" type="pres">
      <dgm:prSet presAssocID="{2B68B3C0-ECCD-4F6E-B7D2-9866A12C65EF}" presName="rootComposite" presStyleCnt="0"/>
      <dgm:spPr/>
    </dgm:pt>
    <dgm:pt modelId="{23656678-49A8-49DA-8AC2-8EEFAD3A61AC}" type="pres">
      <dgm:prSet presAssocID="{2B68B3C0-ECCD-4F6E-B7D2-9866A12C65EF}" presName="rootText" presStyleLbl="node1" presStyleIdx="1" presStyleCnt="2"/>
      <dgm:spPr/>
      <dgm:t>
        <a:bodyPr/>
        <a:lstStyle/>
        <a:p>
          <a:endParaRPr lang="en-US"/>
        </a:p>
      </dgm:t>
    </dgm:pt>
    <dgm:pt modelId="{93CE9418-835B-4151-9FA3-AE9D1044A1EF}" type="pres">
      <dgm:prSet presAssocID="{2B68B3C0-ECCD-4F6E-B7D2-9866A12C65EF}" presName="rootConnector" presStyleLbl="node1" presStyleIdx="1" presStyleCnt="2"/>
      <dgm:spPr/>
      <dgm:t>
        <a:bodyPr/>
        <a:lstStyle/>
        <a:p>
          <a:endParaRPr lang="en-US"/>
        </a:p>
      </dgm:t>
    </dgm:pt>
    <dgm:pt modelId="{F240F944-00FF-444E-AD3A-7AB3832BCCF1}" type="pres">
      <dgm:prSet presAssocID="{2B68B3C0-ECCD-4F6E-B7D2-9866A12C65EF}" presName="childShape" presStyleCnt="0"/>
      <dgm:spPr/>
    </dgm:pt>
    <dgm:pt modelId="{1AF44FA4-87A1-40C8-BBA6-C6428295AACE}" type="pres">
      <dgm:prSet presAssocID="{CCAC44CD-F508-4A58-AC5C-40445280F8CC}" presName="Name13" presStyleLbl="parChTrans1D2" presStyleIdx="2" presStyleCnt="4"/>
      <dgm:spPr/>
      <dgm:t>
        <a:bodyPr/>
        <a:lstStyle/>
        <a:p>
          <a:endParaRPr lang="en-US"/>
        </a:p>
      </dgm:t>
    </dgm:pt>
    <dgm:pt modelId="{8C61B23E-4A70-4159-AF1F-1786BD701CF4}" type="pres">
      <dgm:prSet presAssocID="{E4B6FC7A-19F3-4D38-900C-E57C6BAD578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304C9-628E-49CC-9A49-041C28A270DA}" type="pres">
      <dgm:prSet presAssocID="{8D4B3D49-9A1C-405E-B48E-2AF39F05D69F}" presName="Name13" presStyleLbl="parChTrans1D2" presStyleIdx="3" presStyleCnt="4"/>
      <dgm:spPr/>
      <dgm:t>
        <a:bodyPr/>
        <a:lstStyle/>
        <a:p>
          <a:endParaRPr lang="en-US"/>
        </a:p>
      </dgm:t>
    </dgm:pt>
    <dgm:pt modelId="{354296C6-402F-4C39-A433-843EDE332732}" type="pres">
      <dgm:prSet presAssocID="{1054D4B8-2CDF-45ED-B334-341388BCD9B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41EE44-495E-C74E-8B86-B558D25B8612}" type="presOf" srcId="{8D4B3D49-9A1C-405E-B48E-2AF39F05D69F}" destId="{317304C9-628E-49CC-9A49-041C28A270DA}" srcOrd="0" destOrd="0" presId="urn:microsoft.com/office/officeart/2005/8/layout/hierarchy3"/>
    <dgm:cxn modelId="{59C23502-9FF3-493A-A645-0CDB93C111D3}" srcId="{2B68B3C0-ECCD-4F6E-B7D2-9866A12C65EF}" destId="{E4B6FC7A-19F3-4D38-900C-E57C6BAD578A}" srcOrd="0" destOrd="0" parTransId="{CCAC44CD-F508-4A58-AC5C-40445280F8CC}" sibTransId="{EEDC9C64-7265-4AFE-B31B-6F4E3C59ED3B}"/>
    <dgm:cxn modelId="{B1D32FF1-A7E2-934D-A4D6-66614560C0F6}" type="presOf" srcId="{761BB128-B41D-42A6-A668-B9413EEB5A77}" destId="{FE77EB30-125C-46E0-A941-77D40155AAF7}" srcOrd="0" destOrd="0" presId="urn:microsoft.com/office/officeart/2005/8/layout/hierarchy3"/>
    <dgm:cxn modelId="{E356FC84-6989-5B49-B500-40A2A8CF820A}" type="presOf" srcId="{CCAC44CD-F508-4A58-AC5C-40445280F8CC}" destId="{1AF44FA4-87A1-40C8-BBA6-C6428295AACE}" srcOrd="0" destOrd="0" presId="urn:microsoft.com/office/officeart/2005/8/layout/hierarchy3"/>
    <dgm:cxn modelId="{09557AC4-0792-354A-A2EF-4AA7CE1F3502}" type="presOf" srcId="{2B68B3C0-ECCD-4F6E-B7D2-9866A12C65EF}" destId="{93CE9418-835B-4151-9FA3-AE9D1044A1EF}" srcOrd="1" destOrd="0" presId="urn:microsoft.com/office/officeart/2005/8/layout/hierarchy3"/>
    <dgm:cxn modelId="{2A4F707A-93FC-8448-939E-2B74B2898F25}" type="presOf" srcId="{761BB128-B41D-42A6-A668-B9413EEB5A77}" destId="{22A2C539-8755-4B85-A72F-AC42107CE69A}" srcOrd="1" destOrd="0" presId="urn:microsoft.com/office/officeart/2005/8/layout/hierarchy3"/>
    <dgm:cxn modelId="{F77444C2-4586-3B4B-8933-1F8154B25E11}" type="presOf" srcId="{2B68B3C0-ECCD-4F6E-B7D2-9866A12C65EF}" destId="{23656678-49A8-49DA-8AC2-8EEFAD3A61AC}" srcOrd="0" destOrd="0" presId="urn:microsoft.com/office/officeart/2005/8/layout/hierarchy3"/>
    <dgm:cxn modelId="{00EC37A8-864E-0E4E-885D-9F377B35127C}" type="presOf" srcId="{08B948CF-B86A-4CDE-8487-E60EAD13C8C6}" destId="{A411C416-D037-455D-98AA-5253E60A33E4}" srcOrd="0" destOrd="0" presId="urn:microsoft.com/office/officeart/2005/8/layout/hierarchy3"/>
    <dgm:cxn modelId="{A556A6CD-F21C-498F-8F2F-E8CC9916ECFB}" srcId="{761BB128-B41D-42A6-A668-B9413EEB5A77}" destId="{46DCED9E-CF7C-4422-BA78-9E920B952F15}" srcOrd="1" destOrd="0" parTransId="{08B948CF-B86A-4CDE-8487-E60EAD13C8C6}" sibTransId="{BE27D1F1-245E-4AF1-B7B2-533977E38687}"/>
    <dgm:cxn modelId="{F5BC4BD7-7112-E246-A1D9-BD60BCE74779}" type="presOf" srcId="{405201DF-AD64-48E6-A2BB-3774A2FD9A13}" destId="{BA43FD4A-0429-4D00-9225-2A15E20E1268}" srcOrd="0" destOrd="0" presId="urn:microsoft.com/office/officeart/2005/8/layout/hierarchy3"/>
    <dgm:cxn modelId="{66E6127C-5F20-4543-A75C-6EE6292D3313}" type="presOf" srcId="{CA3D67AB-D009-49C3-A408-98E09CD1E607}" destId="{0FB9DF5D-286D-460E-AB56-79F3B9D73C93}" srcOrd="0" destOrd="0" presId="urn:microsoft.com/office/officeart/2005/8/layout/hierarchy3"/>
    <dgm:cxn modelId="{7B320F68-93E8-BE4E-A962-04C9D4CA1F3C}" type="presOf" srcId="{1054D4B8-2CDF-45ED-B334-341388BCD9B2}" destId="{354296C6-402F-4C39-A433-843EDE332732}" srcOrd="0" destOrd="0" presId="urn:microsoft.com/office/officeart/2005/8/layout/hierarchy3"/>
    <dgm:cxn modelId="{AFCD73BC-E55C-458B-B0FE-42BA1BEF94AD}" srcId="{CA3D67AB-D009-49C3-A408-98E09CD1E607}" destId="{761BB128-B41D-42A6-A668-B9413EEB5A77}" srcOrd="0" destOrd="0" parTransId="{BC849700-5A44-4B47-A216-9265298E06C3}" sibTransId="{35C44508-FD29-4936-AF3C-3C78D9A05A14}"/>
    <dgm:cxn modelId="{E691FF76-F1E1-4F83-A47F-729A2B0600C0}" srcId="{761BB128-B41D-42A6-A668-B9413EEB5A77}" destId="{EE0CDBF0-6D3D-4C25-B335-9BB9C9F1F8A0}" srcOrd="0" destOrd="0" parTransId="{405201DF-AD64-48E6-A2BB-3774A2FD9A13}" sibTransId="{113BF8A2-C39D-46F4-BE0A-E9C0264C8781}"/>
    <dgm:cxn modelId="{2654C45C-6AE4-9043-A5B8-4CB40DBF6B92}" type="presOf" srcId="{E4B6FC7A-19F3-4D38-900C-E57C6BAD578A}" destId="{8C61B23E-4A70-4159-AF1F-1786BD701CF4}" srcOrd="0" destOrd="0" presId="urn:microsoft.com/office/officeart/2005/8/layout/hierarchy3"/>
    <dgm:cxn modelId="{FE53125D-076F-644F-90BC-5CE6319D9BAE}" type="presOf" srcId="{46DCED9E-CF7C-4422-BA78-9E920B952F15}" destId="{7AC6BE4C-DF6F-4F1D-B0A1-287ABC0DE44B}" srcOrd="0" destOrd="0" presId="urn:microsoft.com/office/officeart/2005/8/layout/hierarchy3"/>
    <dgm:cxn modelId="{03CDF017-40A1-4523-BFCF-4867794F33D8}" srcId="{2B68B3C0-ECCD-4F6E-B7D2-9866A12C65EF}" destId="{1054D4B8-2CDF-45ED-B334-341388BCD9B2}" srcOrd="1" destOrd="0" parTransId="{8D4B3D49-9A1C-405E-B48E-2AF39F05D69F}" sibTransId="{6035493B-8967-47A1-8128-4D5200E39DBF}"/>
    <dgm:cxn modelId="{738493FD-7234-BE42-B0EB-B372AB6A3B80}" type="presOf" srcId="{EE0CDBF0-6D3D-4C25-B335-9BB9C9F1F8A0}" destId="{3C9D4013-178F-4AB0-9F57-A2EEC5BD8A7D}" srcOrd="0" destOrd="0" presId="urn:microsoft.com/office/officeart/2005/8/layout/hierarchy3"/>
    <dgm:cxn modelId="{7CF234FF-F927-49D6-9BF3-8C8CB7DEDA48}" srcId="{CA3D67AB-D009-49C3-A408-98E09CD1E607}" destId="{2B68B3C0-ECCD-4F6E-B7D2-9866A12C65EF}" srcOrd="1" destOrd="0" parTransId="{CF8D05A4-43A3-4F1D-9ECC-9B807D586870}" sibTransId="{E8F63A9C-E588-4491-AB21-03BF52641181}"/>
    <dgm:cxn modelId="{AE582595-0C59-F245-90BE-597A6EE5C7DB}" type="presParOf" srcId="{0FB9DF5D-286D-460E-AB56-79F3B9D73C93}" destId="{BE06BB68-78C9-4132-8DE7-B3885541D934}" srcOrd="0" destOrd="0" presId="urn:microsoft.com/office/officeart/2005/8/layout/hierarchy3"/>
    <dgm:cxn modelId="{22B4DB9F-AA01-0B4E-B94F-FCCCBB2387E7}" type="presParOf" srcId="{BE06BB68-78C9-4132-8DE7-B3885541D934}" destId="{666384E5-72B7-4D93-BE0B-8F81DF9E2834}" srcOrd="0" destOrd="0" presId="urn:microsoft.com/office/officeart/2005/8/layout/hierarchy3"/>
    <dgm:cxn modelId="{42E06E13-7540-3249-ABE1-2CD802BD5911}" type="presParOf" srcId="{666384E5-72B7-4D93-BE0B-8F81DF9E2834}" destId="{FE77EB30-125C-46E0-A941-77D40155AAF7}" srcOrd="0" destOrd="0" presId="urn:microsoft.com/office/officeart/2005/8/layout/hierarchy3"/>
    <dgm:cxn modelId="{5FB9241E-91D8-9F41-8F57-142F1E068D2B}" type="presParOf" srcId="{666384E5-72B7-4D93-BE0B-8F81DF9E2834}" destId="{22A2C539-8755-4B85-A72F-AC42107CE69A}" srcOrd="1" destOrd="0" presId="urn:microsoft.com/office/officeart/2005/8/layout/hierarchy3"/>
    <dgm:cxn modelId="{1ECE6678-9D18-EF49-BA90-A8C6738445A3}" type="presParOf" srcId="{BE06BB68-78C9-4132-8DE7-B3885541D934}" destId="{15EF0361-7748-4C15-9732-4BB141A639E8}" srcOrd="1" destOrd="0" presId="urn:microsoft.com/office/officeart/2005/8/layout/hierarchy3"/>
    <dgm:cxn modelId="{EC7886EE-2D2C-2D41-AD5A-B396AD549DAF}" type="presParOf" srcId="{15EF0361-7748-4C15-9732-4BB141A639E8}" destId="{BA43FD4A-0429-4D00-9225-2A15E20E1268}" srcOrd="0" destOrd="0" presId="urn:microsoft.com/office/officeart/2005/8/layout/hierarchy3"/>
    <dgm:cxn modelId="{E3F2565E-84D5-B243-B135-06E4DB21846F}" type="presParOf" srcId="{15EF0361-7748-4C15-9732-4BB141A639E8}" destId="{3C9D4013-178F-4AB0-9F57-A2EEC5BD8A7D}" srcOrd="1" destOrd="0" presId="urn:microsoft.com/office/officeart/2005/8/layout/hierarchy3"/>
    <dgm:cxn modelId="{F9641F96-364F-5B42-83D7-267D18FBEC06}" type="presParOf" srcId="{15EF0361-7748-4C15-9732-4BB141A639E8}" destId="{A411C416-D037-455D-98AA-5253E60A33E4}" srcOrd="2" destOrd="0" presId="urn:microsoft.com/office/officeart/2005/8/layout/hierarchy3"/>
    <dgm:cxn modelId="{60275813-72BA-6A4B-AC14-63B155C49BA4}" type="presParOf" srcId="{15EF0361-7748-4C15-9732-4BB141A639E8}" destId="{7AC6BE4C-DF6F-4F1D-B0A1-287ABC0DE44B}" srcOrd="3" destOrd="0" presId="urn:microsoft.com/office/officeart/2005/8/layout/hierarchy3"/>
    <dgm:cxn modelId="{293EBA7F-8CBD-564E-BF8A-12453EA94EDB}" type="presParOf" srcId="{0FB9DF5D-286D-460E-AB56-79F3B9D73C93}" destId="{B0A83CCA-6947-4E0D-8FE6-E5F875F641EF}" srcOrd="1" destOrd="0" presId="urn:microsoft.com/office/officeart/2005/8/layout/hierarchy3"/>
    <dgm:cxn modelId="{2DAEBA15-ED66-F147-9AD5-3CD0F83A7DEC}" type="presParOf" srcId="{B0A83CCA-6947-4E0D-8FE6-E5F875F641EF}" destId="{E1C874EE-4D73-41F8-BA7A-CB3DA415D531}" srcOrd="0" destOrd="0" presId="urn:microsoft.com/office/officeart/2005/8/layout/hierarchy3"/>
    <dgm:cxn modelId="{ADBA2EEC-3B6F-B34D-9097-8357B02A1374}" type="presParOf" srcId="{E1C874EE-4D73-41F8-BA7A-CB3DA415D531}" destId="{23656678-49A8-49DA-8AC2-8EEFAD3A61AC}" srcOrd="0" destOrd="0" presId="urn:microsoft.com/office/officeart/2005/8/layout/hierarchy3"/>
    <dgm:cxn modelId="{37BC2C44-D17C-5E4E-8FEC-AE8DBE96AB38}" type="presParOf" srcId="{E1C874EE-4D73-41F8-BA7A-CB3DA415D531}" destId="{93CE9418-835B-4151-9FA3-AE9D1044A1EF}" srcOrd="1" destOrd="0" presId="urn:microsoft.com/office/officeart/2005/8/layout/hierarchy3"/>
    <dgm:cxn modelId="{F5E6B5FB-E711-E24C-B979-99A90D435C0B}" type="presParOf" srcId="{B0A83CCA-6947-4E0D-8FE6-E5F875F641EF}" destId="{F240F944-00FF-444E-AD3A-7AB3832BCCF1}" srcOrd="1" destOrd="0" presId="urn:microsoft.com/office/officeart/2005/8/layout/hierarchy3"/>
    <dgm:cxn modelId="{F423297B-62D8-2B47-8947-79FB6F0DACCB}" type="presParOf" srcId="{F240F944-00FF-444E-AD3A-7AB3832BCCF1}" destId="{1AF44FA4-87A1-40C8-BBA6-C6428295AACE}" srcOrd="0" destOrd="0" presId="urn:microsoft.com/office/officeart/2005/8/layout/hierarchy3"/>
    <dgm:cxn modelId="{5633C78F-07E2-154D-BB59-D032DF48EF73}" type="presParOf" srcId="{F240F944-00FF-444E-AD3A-7AB3832BCCF1}" destId="{8C61B23E-4A70-4159-AF1F-1786BD701CF4}" srcOrd="1" destOrd="0" presId="urn:microsoft.com/office/officeart/2005/8/layout/hierarchy3"/>
    <dgm:cxn modelId="{B175606F-978B-E14F-AC69-458DF4FD94C3}" type="presParOf" srcId="{F240F944-00FF-444E-AD3A-7AB3832BCCF1}" destId="{317304C9-628E-49CC-9A49-041C28A270DA}" srcOrd="2" destOrd="0" presId="urn:microsoft.com/office/officeart/2005/8/layout/hierarchy3"/>
    <dgm:cxn modelId="{5D04A2E6-A388-F640-96F6-C25B9C077396}" type="presParOf" srcId="{F240F944-00FF-444E-AD3A-7AB3832BCCF1}" destId="{354296C6-402F-4C39-A433-843EDE33273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57FFF-D0D1-4560-9D13-18BD2013BE05}">
      <dsp:nvSpPr>
        <dsp:cNvPr id="0" name=""/>
        <dsp:cNvSpPr/>
      </dsp:nvSpPr>
      <dsp:spPr>
        <a:xfrm>
          <a:off x="1025" y="31799"/>
          <a:ext cx="1358800" cy="1358800"/>
        </a:xfrm>
        <a:prstGeom prst="ellipse">
          <a:avLst/>
        </a:prstGeom>
        <a:solidFill>
          <a:schemeClr val="accent1"/>
        </a:solidFill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Direct Costs</a:t>
          </a:r>
          <a:endParaRPr lang="en-US" sz="1500" kern="1200" dirty="0"/>
        </a:p>
      </dsp:txBody>
      <dsp:txXfrm>
        <a:off x="200017" y="230791"/>
        <a:ext cx="960816" cy="960816"/>
      </dsp:txXfrm>
    </dsp:sp>
    <dsp:sp modelId="{732B5B65-406A-455F-8033-E2861A65D9C6}">
      <dsp:nvSpPr>
        <dsp:cNvPr id="0" name=""/>
        <dsp:cNvSpPr/>
      </dsp:nvSpPr>
      <dsp:spPr>
        <a:xfrm>
          <a:off x="1470160" y="317147"/>
          <a:ext cx="788104" cy="788104"/>
        </a:xfrm>
        <a:prstGeom prst="mathPlus">
          <a:avLst/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574623" y="618518"/>
        <a:ext cx="579178" cy="185362"/>
      </dsp:txXfrm>
    </dsp:sp>
    <dsp:sp modelId="{73792F89-B523-4465-B3EC-BAFAD4EBDEA1}">
      <dsp:nvSpPr>
        <dsp:cNvPr id="0" name=""/>
        <dsp:cNvSpPr/>
      </dsp:nvSpPr>
      <dsp:spPr>
        <a:xfrm>
          <a:off x="2368599" y="31799"/>
          <a:ext cx="1358800" cy="1358800"/>
        </a:xfrm>
        <a:prstGeom prst="ellipse">
          <a:avLst/>
        </a:prstGeom>
        <a:solidFill>
          <a:schemeClr val="accent1"/>
        </a:solidFill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Indirect Costs</a:t>
          </a:r>
          <a:endParaRPr lang="en-US" sz="1500" kern="1200" dirty="0"/>
        </a:p>
      </dsp:txBody>
      <dsp:txXfrm>
        <a:off x="2567591" y="230791"/>
        <a:ext cx="960816" cy="960816"/>
      </dsp:txXfrm>
    </dsp:sp>
    <dsp:sp modelId="{6FA36BC8-8A00-4BB3-BCA9-CE66138CC76F}">
      <dsp:nvSpPr>
        <dsp:cNvPr id="0" name=""/>
        <dsp:cNvSpPr/>
      </dsp:nvSpPr>
      <dsp:spPr>
        <a:xfrm>
          <a:off x="3837735" y="317147"/>
          <a:ext cx="788104" cy="788104"/>
        </a:xfrm>
        <a:prstGeom prst="mathEqual">
          <a:avLst/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942198" y="479496"/>
        <a:ext cx="579178" cy="463406"/>
      </dsp:txXfrm>
    </dsp:sp>
    <dsp:sp modelId="{7286D593-BBBF-4CD1-AD46-F57AF1D4A8F1}">
      <dsp:nvSpPr>
        <dsp:cNvPr id="0" name=""/>
        <dsp:cNvSpPr/>
      </dsp:nvSpPr>
      <dsp:spPr>
        <a:xfrm>
          <a:off x="4736174" y="31799"/>
          <a:ext cx="1358800" cy="1358800"/>
        </a:xfrm>
        <a:prstGeom prst="ellipse">
          <a:avLst/>
        </a:prstGeom>
        <a:solidFill>
          <a:schemeClr val="accent1"/>
        </a:solidFill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Total Cost of Attendance</a:t>
          </a:r>
          <a:endParaRPr lang="en-US" sz="1500" kern="1200" dirty="0"/>
        </a:p>
      </dsp:txBody>
      <dsp:txXfrm>
        <a:off x="4935166" y="230791"/>
        <a:ext cx="960816" cy="960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893B8-A9C8-4A9D-956D-A040F8898216}">
      <dsp:nvSpPr>
        <dsp:cNvPr id="0" name=""/>
        <dsp:cNvSpPr/>
      </dsp:nvSpPr>
      <dsp:spPr>
        <a:xfrm>
          <a:off x="409994" y="1496"/>
          <a:ext cx="4612435" cy="987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Total Cost</a:t>
          </a:r>
        </a:p>
      </dsp:txBody>
      <dsp:txXfrm>
        <a:off x="458219" y="49721"/>
        <a:ext cx="4515985" cy="891443"/>
      </dsp:txXfrm>
    </dsp:sp>
    <dsp:sp modelId="{68480F85-AA99-4412-BEBC-CA6B7CE7B494}">
      <dsp:nvSpPr>
        <dsp:cNvPr id="0" name=""/>
        <dsp:cNvSpPr/>
      </dsp:nvSpPr>
      <dsp:spPr>
        <a:xfrm>
          <a:off x="414277" y="1047804"/>
          <a:ext cx="4603869" cy="987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- Federal EFC</a:t>
          </a:r>
        </a:p>
      </dsp:txBody>
      <dsp:txXfrm>
        <a:off x="462502" y="1096029"/>
        <a:ext cx="4507419" cy="891443"/>
      </dsp:txXfrm>
    </dsp:sp>
    <dsp:sp modelId="{A11D84C6-DB16-4991-B765-E04E3FFDD513}">
      <dsp:nvSpPr>
        <dsp:cNvPr id="0" name=""/>
        <dsp:cNvSpPr/>
      </dsp:nvSpPr>
      <dsp:spPr>
        <a:xfrm>
          <a:off x="409994" y="2076072"/>
          <a:ext cx="4612435" cy="9878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= Financial Need</a:t>
          </a:r>
          <a:endParaRPr lang="en-US" sz="3600" kern="1200" dirty="0"/>
        </a:p>
      </dsp:txBody>
      <dsp:txXfrm>
        <a:off x="458219" y="2124297"/>
        <a:ext cx="4515985" cy="8914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736F5-1C23-400D-8FC0-0AD56A60C456}">
      <dsp:nvSpPr>
        <dsp:cNvPr id="0" name=""/>
        <dsp:cNvSpPr/>
      </dsp:nvSpPr>
      <dsp:spPr>
        <a:xfrm>
          <a:off x="0" y="0"/>
          <a:ext cx="1092200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$45,000</a:t>
          </a:r>
          <a:endParaRPr lang="en-US" sz="2100" kern="1200" dirty="0"/>
        </a:p>
      </dsp:txBody>
      <dsp:txXfrm>
        <a:off x="23341" y="23341"/>
        <a:ext cx="1045518" cy="750243"/>
      </dsp:txXfrm>
    </dsp:sp>
    <dsp:sp modelId="{AB14D9FE-93BC-4101-8251-DBB22F8D8EB2}">
      <dsp:nvSpPr>
        <dsp:cNvPr id="0" name=""/>
        <dsp:cNvSpPr/>
      </dsp:nvSpPr>
      <dsp:spPr>
        <a:xfrm rot="5400000">
          <a:off x="469650" y="719550"/>
          <a:ext cx="152899" cy="358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38515" y="822408"/>
        <a:ext cx="215170" cy="107029"/>
      </dsp:txXfrm>
    </dsp:sp>
    <dsp:sp modelId="{8FAAE006-052C-4CC3-8FAB-AD347DBF8F15}">
      <dsp:nvSpPr>
        <dsp:cNvPr id="0" name=""/>
        <dsp:cNvSpPr/>
      </dsp:nvSpPr>
      <dsp:spPr>
        <a:xfrm>
          <a:off x="0" y="1000791"/>
          <a:ext cx="1092200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sng" kern="1200" dirty="0" smtClean="0"/>
            <a:t>$10,000</a:t>
          </a:r>
          <a:endParaRPr lang="en-US" sz="2100" u="sng" kern="1200" dirty="0"/>
        </a:p>
      </dsp:txBody>
      <dsp:txXfrm>
        <a:off x="23341" y="1024132"/>
        <a:ext cx="1045518" cy="750243"/>
      </dsp:txXfrm>
    </dsp:sp>
    <dsp:sp modelId="{379376D6-67F6-417E-ACE2-D860B686917C}">
      <dsp:nvSpPr>
        <dsp:cNvPr id="0" name=""/>
        <dsp:cNvSpPr/>
      </dsp:nvSpPr>
      <dsp:spPr>
        <a:xfrm rot="5400000">
          <a:off x="386251" y="1831540"/>
          <a:ext cx="319697" cy="358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438515" y="1851000"/>
        <a:ext cx="215170" cy="223788"/>
      </dsp:txXfrm>
    </dsp:sp>
    <dsp:sp modelId="{BA0ACCE1-A22C-4F3A-8CCE-6AD568DE08D6}">
      <dsp:nvSpPr>
        <dsp:cNvPr id="0" name=""/>
        <dsp:cNvSpPr/>
      </dsp:nvSpPr>
      <dsp:spPr>
        <a:xfrm>
          <a:off x="0" y="2223980"/>
          <a:ext cx="1092200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$35,000</a:t>
          </a:r>
          <a:endParaRPr lang="en-US" sz="2100" kern="1200" dirty="0"/>
        </a:p>
      </dsp:txBody>
      <dsp:txXfrm>
        <a:off x="23341" y="2247321"/>
        <a:ext cx="1045518" cy="750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736F5-1C23-400D-8FC0-0AD56A60C456}">
      <dsp:nvSpPr>
        <dsp:cNvPr id="0" name=""/>
        <dsp:cNvSpPr/>
      </dsp:nvSpPr>
      <dsp:spPr>
        <a:xfrm>
          <a:off x="0" y="0"/>
          <a:ext cx="1143001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$22,000</a:t>
          </a:r>
          <a:endParaRPr lang="en-US" sz="2200" kern="1200" dirty="0"/>
        </a:p>
      </dsp:txBody>
      <dsp:txXfrm>
        <a:off x="23341" y="23341"/>
        <a:ext cx="1096319" cy="750243"/>
      </dsp:txXfrm>
    </dsp:sp>
    <dsp:sp modelId="{AB14D9FE-93BC-4101-8251-DBB22F8D8EB2}">
      <dsp:nvSpPr>
        <dsp:cNvPr id="0" name=""/>
        <dsp:cNvSpPr/>
      </dsp:nvSpPr>
      <dsp:spPr>
        <a:xfrm rot="5400000">
          <a:off x="495050" y="719550"/>
          <a:ext cx="152899" cy="358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 rot="-5400000">
        <a:off x="463915" y="822408"/>
        <a:ext cx="215170" cy="107029"/>
      </dsp:txXfrm>
    </dsp:sp>
    <dsp:sp modelId="{8FAAE006-052C-4CC3-8FAB-AD347DBF8F15}">
      <dsp:nvSpPr>
        <dsp:cNvPr id="0" name=""/>
        <dsp:cNvSpPr/>
      </dsp:nvSpPr>
      <dsp:spPr>
        <a:xfrm>
          <a:off x="0" y="1000790"/>
          <a:ext cx="1143001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u="sng" kern="1200" dirty="0" smtClean="0"/>
            <a:t>$10,000</a:t>
          </a:r>
          <a:endParaRPr lang="en-US" sz="2200" u="sng" kern="1200" dirty="0"/>
        </a:p>
      </dsp:txBody>
      <dsp:txXfrm>
        <a:off x="23341" y="1024131"/>
        <a:ext cx="1096319" cy="750243"/>
      </dsp:txXfrm>
    </dsp:sp>
    <dsp:sp modelId="{379376D6-67F6-417E-ACE2-D860B686917C}">
      <dsp:nvSpPr>
        <dsp:cNvPr id="0" name=""/>
        <dsp:cNvSpPr/>
      </dsp:nvSpPr>
      <dsp:spPr>
        <a:xfrm rot="5400000">
          <a:off x="411651" y="1831540"/>
          <a:ext cx="319697" cy="358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-5400000">
        <a:off x="463915" y="1851000"/>
        <a:ext cx="215170" cy="223788"/>
      </dsp:txXfrm>
    </dsp:sp>
    <dsp:sp modelId="{BA0ACCE1-A22C-4F3A-8CCE-6AD568DE08D6}">
      <dsp:nvSpPr>
        <dsp:cNvPr id="0" name=""/>
        <dsp:cNvSpPr/>
      </dsp:nvSpPr>
      <dsp:spPr>
        <a:xfrm>
          <a:off x="0" y="2223979"/>
          <a:ext cx="1143001" cy="7969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$12,000</a:t>
          </a:r>
          <a:endParaRPr lang="en-US" sz="2200" kern="1200" dirty="0"/>
        </a:p>
      </dsp:txBody>
      <dsp:txXfrm>
        <a:off x="23341" y="2247320"/>
        <a:ext cx="1096319" cy="7502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7EB30-125C-46E0-A941-77D40155AAF7}">
      <dsp:nvSpPr>
        <dsp:cNvPr id="0" name=""/>
        <dsp:cNvSpPr/>
      </dsp:nvSpPr>
      <dsp:spPr>
        <a:xfrm>
          <a:off x="305394" y="1080"/>
          <a:ext cx="2011715" cy="10058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Need-Based Aid</a:t>
          </a:r>
          <a:endParaRPr lang="en-US" sz="3200" kern="1200" dirty="0"/>
        </a:p>
      </dsp:txBody>
      <dsp:txXfrm>
        <a:off x="334855" y="30541"/>
        <a:ext cx="1952793" cy="946935"/>
      </dsp:txXfrm>
    </dsp:sp>
    <dsp:sp modelId="{BA43FD4A-0429-4D00-9225-2A15E20E1268}">
      <dsp:nvSpPr>
        <dsp:cNvPr id="0" name=""/>
        <dsp:cNvSpPr/>
      </dsp:nvSpPr>
      <dsp:spPr>
        <a:xfrm>
          <a:off x="506566" y="1006938"/>
          <a:ext cx="201171" cy="75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93"/>
              </a:lnTo>
              <a:lnTo>
                <a:pt x="201171" y="754393"/>
              </a:lnTo>
            </a:path>
          </a:pathLst>
        </a:custGeom>
        <a:noFill/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C9D4013-178F-4AB0-9F57-A2EEC5BD8A7D}">
      <dsp:nvSpPr>
        <dsp:cNvPr id="0" name=""/>
        <dsp:cNvSpPr/>
      </dsp:nvSpPr>
      <dsp:spPr>
        <a:xfrm>
          <a:off x="707737" y="1258402"/>
          <a:ext cx="1609372" cy="100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Pell Grant</a:t>
          </a:r>
          <a:endParaRPr lang="en-US" sz="2100" kern="1200" dirty="0"/>
        </a:p>
      </dsp:txBody>
      <dsp:txXfrm>
        <a:off x="737198" y="1287863"/>
        <a:ext cx="1550450" cy="946935"/>
      </dsp:txXfrm>
    </dsp:sp>
    <dsp:sp modelId="{A411C416-D037-455D-98AA-5253E60A33E4}">
      <dsp:nvSpPr>
        <dsp:cNvPr id="0" name=""/>
        <dsp:cNvSpPr/>
      </dsp:nvSpPr>
      <dsp:spPr>
        <a:xfrm>
          <a:off x="506566" y="1006938"/>
          <a:ext cx="201171" cy="2011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15"/>
              </a:lnTo>
              <a:lnTo>
                <a:pt x="201171" y="2011715"/>
              </a:lnTo>
            </a:path>
          </a:pathLst>
        </a:custGeom>
        <a:noFill/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7AC6BE4C-DF6F-4F1D-B0A1-287ABC0DE44B}">
      <dsp:nvSpPr>
        <dsp:cNvPr id="0" name=""/>
        <dsp:cNvSpPr/>
      </dsp:nvSpPr>
      <dsp:spPr>
        <a:xfrm>
          <a:off x="707737" y="2515724"/>
          <a:ext cx="1609372" cy="100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Work Study</a:t>
          </a:r>
          <a:endParaRPr lang="en-US" sz="2100" kern="1200" dirty="0"/>
        </a:p>
      </dsp:txBody>
      <dsp:txXfrm>
        <a:off x="737198" y="2545185"/>
        <a:ext cx="1550450" cy="946935"/>
      </dsp:txXfrm>
    </dsp:sp>
    <dsp:sp modelId="{23656678-49A8-49DA-8AC2-8EEFAD3A61AC}">
      <dsp:nvSpPr>
        <dsp:cNvPr id="0" name=""/>
        <dsp:cNvSpPr/>
      </dsp:nvSpPr>
      <dsp:spPr>
        <a:xfrm>
          <a:off x="2820039" y="1080"/>
          <a:ext cx="2011715" cy="10058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98000"/>
                <a:satMod val="110000"/>
                <a:lumMod val="104000"/>
              </a:schemeClr>
            </a:gs>
            <a:gs pos="69000">
              <a:schemeClr val="accent1">
                <a:shade val="88000"/>
                <a:satMod val="130000"/>
                <a:lumMod val="92000"/>
              </a:schemeClr>
            </a:gs>
            <a:gs pos="100000">
              <a:schemeClr val="accent1">
                <a:shade val="78000"/>
                <a:satMod val="130000"/>
                <a:lumMod val="92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Merit-Based Aid</a:t>
          </a:r>
          <a:endParaRPr lang="en-US" sz="3200" kern="1200" dirty="0"/>
        </a:p>
      </dsp:txBody>
      <dsp:txXfrm>
        <a:off x="2849500" y="30541"/>
        <a:ext cx="1952793" cy="946935"/>
      </dsp:txXfrm>
    </dsp:sp>
    <dsp:sp modelId="{1AF44FA4-87A1-40C8-BBA6-C6428295AACE}">
      <dsp:nvSpPr>
        <dsp:cNvPr id="0" name=""/>
        <dsp:cNvSpPr/>
      </dsp:nvSpPr>
      <dsp:spPr>
        <a:xfrm>
          <a:off x="3021211" y="1006938"/>
          <a:ext cx="201171" cy="7543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93"/>
              </a:lnTo>
              <a:lnTo>
                <a:pt x="201171" y="754393"/>
              </a:lnTo>
            </a:path>
          </a:pathLst>
        </a:custGeom>
        <a:noFill/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8C61B23E-4A70-4159-AF1F-1786BD701CF4}">
      <dsp:nvSpPr>
        <dsp:cNvPr id="0" name=""/>
        <dsp:cNvSpPr/>
      </dsp:nvSpPr>
      <dsp:spPr>
        <a:xfrm>
          <a:off x="3222382" y="1258402"/>
          <a:ext cx="1609372" cy="100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Academic Achievement </a:t>
          </a:r>
          <a:endParaRPr lang="en-US" sz="2100" kern="1200" dirty="0"/>
        </a:p>
      </dsp:txBody>
      <dsp:txXfrm>
        <a:off x="3251843" y="1287863"/>
        <a:ext cx="1550450" cy="946935"/>
      </dsp:txXfrm>
    </dsp:sp>
    <dsp:sp modelId="{317304C9-628E-49CC-9A49-041C28A270DA}">
      <dsp:nvSpPr>
        <dsp:cNvPr id="0" name=""/>
        <dsp:cNvSpPr/>
      </dsp:nvSpPr>
      <dsp:spPr>
        <a:xfrm>
          <a:off x="3021211" y="1006938"/>
          <a:ext cx="201171" cy="2011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15"/>
              </a:lnTo>
              <a:lnTo>
                <a:pt x="201171" y="2011715"/>
              </a:lnTo>
            </a:path>
          </a:pathLst>
        </a:custGeom>
        <a:noFill/>
        <a:ln w="22225" cap="flat" cmpd="sng" algn="ctr">
          <a:solidFill>
            <a:schemeClr val="accent1"/>
          </a:solidFill>
          <a:prstDash val="solid"/>
        </a:ln>
        <a:effectLst/>
      </dsp:spPr>
      <dsp:style>
        <a:lnRef idx="3">
          <a:schemeClr val="accent1"/>
        </a:lnRef>
        <a:fillRef idx="0">
          <a:schemeClr val="accent1"/>
        </a:fillRef>
        <a:effectRef idx="2">
          <a:schemeClr val="accent1"/>
        </a:effectRef>
        <a:fontRef idx="minor">
          <a:schemeClr val="tx1"/>
        </a:fontRef>
      </dsp:style>
    </dsp:sp>
    <dsp:sp modelId="{354296C6-402F-4C39-A433-843EDE332732}">
      <dsp:nvSpPr>
        <dsp:cNvPr id="0" name=""/>
        <dsp:cNvSpPr/>
      </dsp:nvSpPr>
      <dsp:spPr>
        <a:xfrm>
          <a:off x="3222382" y="2515724"/>
          <a:ext cx="1609372" cy="100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Athletic Achievement</a:t>
          </a:r>
          <a:endParaRPr lang="en-US" sz="2100" kern="1200" dirty="0"/>
        </a:p>
      </dsp:txBody>
      <dsp:txXfrm>
        <a:off x="3251843" y="2545185"/>
        <a:ext cx="1550450" cy="94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53D5B-45BF-45B9-B9E5-D189F6E3D443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B59EE-4D25-4663-90FB-C70F9C930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90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9F92C-1858-4430-9BFC-B3910085BD0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08744-A9D7-42B2-B88B-5FED98E6B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408744-A9D7-42B2-B88B-5FED98E6B9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5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id.org/calculators/loanpayments.p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Kellyscholarships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soup.com/" TargetMode="External"/><Relationship Id="rId2" Type="http://schemas.openxmlformats.org/officeDocument/2006/relationships/hyperlink" Target="http://www.fastwe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uitionfundingsources.com/" TargetMode="External"/><Relationship Id="rId4" Type="http://schemas.openxmlformats.org/officeDocument/2006/relationships/hyperlink" Target="http://www.scholarshipamerica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hyperlink" Target="http://www.irs.gov/transcri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tohe.org/" TargetMode="External"/><Relationship Id="rId5" Type="http://schemas.openxmlformats.org/officeDocument/2006/relationships/hyperlink" Target="http://www.studentaid.ed.gov/" TargetMode="External"/><Relationship Id="rId4" Type="http://schemas.openxmlformats.org/officeDocument/2006/relationships/hyperlink" Target="http://www.nasfaa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org/" TargetMode="External"/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aid.ed.gov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fsa.gov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llegeboard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College Financial Aid Night</a:t>
            </a:r>
            <a:endParaRPr lang="en-US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10033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BRIANNA bONO</a:t>
            </a:r>
            <a:endParaRPr lang="en-US" sz="2000" b="1" dirty="0">
              <a:solidFill>
                <a:srgbClr val="FF0000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/>
            <a:r>
              <a:rPr lang="en-US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ASSISTANT Director </a:t>
            </a:r>
            <a:r>
              <a:rPr lang="en-US" dirty="0">
                <a:latin typeface="Abadi MT Condensed Light" charset="0"/>
                <a:ea typeface="Abadi MT Condensed Light" charset="0"/>
                <a:cs typeface="Abadi MT Condensed Light" charset="0"/>
              </a:rPr>
              <a:t>Of </a:t>
            </a:r>
            <a:r>
              <a:rPr lang="en-US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FIRST YEAR </a:t>
            </a:r>
            <a:endParaRPr lang="en-US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/>
            <a:r>
              <a:rPr lang="en-US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 financial assistance</a:t>
            </a:r>
          </a:p>
          <a:p>
            <a:pPr algn="ctr"/>
            <a:r>
              <a:rPr lang="en-US" dirty="0">
                <a:latin typeface="Abadi MT Condensed Light" charset="0"/>
                <a:ea typeface="Abadi MT Condensed Light" charset="0"/>
                <a:cs typeface="Abadi MT Condensed Light" charset="0"/>
              </a:rPr>
              <a:t>Sacred Heart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2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The Cost of Attendance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Direct Costs</a:t>
            </a:r>
          </a:p>
          <a:p>
            <a:pPr lvl="1"/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Tuition and required fees</a:t>
            </a:r>
          </a:p>
          <a:p>
            <a:pPr lvl="1"/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Room and board for resident students</a:t>
            </a:r>
          </a:p>
          <a:p>
            <a:pPr lvl="1">
              <a:buNone/>
            </a:pPr>
            <a:endParaRPr lang="en-US" sz="20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>
              <a:buNone/>
            </a:pPr>
            <a:endParaRPr lang="en-US" sz="20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>
              <a:buNone/>
            </a:pPr>
            <a:endParaRPr lang="en-US" sz="20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>
              <a:buNone/>
            </a:pPr>
            <a:endParaRPr lang="en-US" sz="20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413771" y="2010878"/>
            <a:ext cx="4645152" cy="275105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Indirect Costs</a:t>
            </a:r>
          </a:p>
          <a:p>
            <a:pPr lvl="1"/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Books </a:t>
            </a:r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and supplies</a:t>
            </a:r>
          </a:p>
          <a:p>
            <a:pPr lvl="1"/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Transportation to and from campus</a:t>
            </a:r>
          </a:p>
          <a:p>
            <a:pPr lvl="1"/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Miscellaneous personal expenses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5338026"/>
              </p:ext>
            </p:extLst>
          </p:nvPr>
        </p:nvGraphicFramePr>
        <p:xfrm>
          <a:off x="2885573" y="4548823"/>
          <a:ext cx="6096000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20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Expected Family Contribution (EFC)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The EFC is calculated according to a formula established by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law, called federal methodology (FM)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/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The formula considers financial information reported on a student’s FAFSA, along with family size and the number of family members who will attend college during the year.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/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Subject to federal </a:t>
            </a:r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verification</a:t>
            </a:r>
            <a:endParaRPr lang="en-US" b="1" dirty="0">
              <a:solidFill>
                <a:schemeClr val="accent5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Used to calculate the amount of F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ederal and State financial 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aid a student is eligible to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receive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The EFC is not a guarantee of the dollar amount a student will pay to attend college</a:t>
            </a:r>
          </a:p>
          <a:p>
            <a:pPr lvl="1"/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Net Cost of each college is subject to Federal, State &amp; individual school funding</a:t>
            </a:r>
          </a:p>
        </p:txBody>
      </p:sp>
    </p:spTree>
    <p:extLst>
      <p:ext uri="{BB962C8B-B14F-4D97-AF65-F5344CB8AC3E}">
        <p14:creationId xmlns:p14="http://schemas.microsoft.com/office/powerpoint/2010/main" val="33865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Eligibility for Financial Aid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47814"/>
              </p:ext>
            </p:extLst>
          </p:nvPr>
        </p:nvGraphicFramePr>
        <p:xfrm>
          <a:off x="1450975" y="2400299"/>
          <a:ext cx="5432425" cy="306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10803246"/>
              </p:ext>
            </p:extLst>
          </p:nvPr>
        </p:nvGraphicFramePr>
        <p:xfrm>
          <a:off x="7327900" y="2400298"/>
          <a:ext cx="1092200" cy="3187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578018463"/>
              </p:ext>
            </p:extLst>
          </p:nvPr>
        </p:nvGraphicFramePr>
        <p:xfrm>
          <a:off x="9791699" y="2425699"/>
          <a:ext cx="1143001" cy="3187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9" name="Content Placeholder 7"/>
          <p:cNvSpPr txBox="1">
            <a:spLocks/>
          </p:cNvSpPr>
          <p:nvPr/>
        </p:nvSpPr>
        <p:spPr>
          <a:xfrm>
            <a:off x="7048500" y="1853754"/>
            <a:ext cx="4178300" cy="447084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u="sng" dirty="0" smtClean="0"/>
              <a:t>4 Year Private</a:t>
            </a:r>
            <a:r>
              <a:rPr lang="en-US" dirty="0" smtClean="0"/>
              <a:t>                </a:t>
            </a:r>
            <a:r>
              <a:rPr lang="en-US" u="sng" dirty="0" smtClean="0"/>
              <a:t>4 Year Public</a:t>
            </a:r>
          </a:p>
        </p:txBody>
      </p:sp>
    </p:spTree>
    <p:extLst>
      <p:ext uri="{BB962C8B-B14F-4D97-AF65-F5344CB8AC3E}">
        <p14:creationId xmlns:p14="http://schemas.microsoft.com/office/powerpoint/2010/main" val="5433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804519"/>
            <a:ext cx="9603275" cy="104923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Sources &amp; Types of Financial Aid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49300" y="2015732"/>
            <a:ext cx="8013700" cy="3450613"/>
          </a:xfrm>
        </p:spPr>
        <p:txBody>
          <a:bodyPr numCol="2" spcCol="457200">
            <a:normAutofit fontScale="92500"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Grants &amp; Scholarships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Free, sometimes referred to as</a:t>
            </a:r>
          </a:p>
          <a:p>
            <a:pPr marL="594360" lvl="2" indent="0">
              <a:buNone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gift aid.. Sometimes based on need </a:t>
            </a:r>
          </a:p>
          <a:p>
            <a:pPr marL="594360" lvl="2" indent="0">
              <a:buNone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Sometimes if you can SING!!</a:t>
            </a:r>
            <a:endParaRPr lang="en-US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Work-Study Program</a:t>
            </a:r>
          </a:p>
          <a:p>
            <a:pPr lvl="1"/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Earned in a paycheck as the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    student works</a:t>
            </a:r>
            <a:endParaRPr lang="en-US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Federal Stafford Loans</a:t>
            </a:r>
          </a:p>
          <a:p>
            <a:pPr lvl="1"/>
            <a:r>
              <a:rPr lang="en-US" b="1" i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Subsidized</a:t>
            </a:r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: no interest while enrolled</a:t>
            </a:r>
          </a:p>
          <a:p>
            <a:pPr lvl="1"/>
            <a:r>
              <a:rPr lang="en-US" b="1" i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Unsubsidized</a:t>
            </a:r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: interest accrues while enrolled</a:t>
            </a:r>
          </a:p>
          <a:p>
            <a:pPr lvl="2"/>
            <a:r>
              <a:rPr lang="en-US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Repaid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, however, no payment due on either loan while enrolled</a:t>
            </a:r>
          </a:p>
          <a:p>
            <a:endParaRPr lang="en-US" dirty="0" smtClean="0"/>
          </a:p>
        </p:txBody>
      </p:sp>
      <p:sp>
        <p:nvSpPr>
          <p:cNvPr id="5" name="Cloud Callout 4"/>
          <p:cNvSpPr/>
          <p:nvPr/>
        </p:nvSpPr>
        <p:spPr>
          <a:xfrm>
            <a:off x="8763000" y="2015733"/>
            <a:ext cx="3429000" cy="3280168"/>
          </a:xfrm>
          <a:prstGeom prst="cloudCallout">
            <a:avLst>
              <a:gd name="adj1" fmla="val 34696"/>
              <a:gd name="adj2" fmla="val 67500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Read your award package carefully! Understand what is free, what is earned, and what is repaid.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5594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Student Loans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820914" y="2003763"/>
            <a:ext cx="3355848" cy="431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Options</a:t>
            </a:r>
            <a:endParaRPr lang="en-US" sz="24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1820916" y="2530563"/>
            <a:ext cx="4432300" cy="3434117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Stafford Loans	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Solely in the student’s name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Subsidized/Unsubsidized Stafford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No credit check</a:t>
            </a:r>
            <a:endParaRPr lang="en-US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Private Loans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Student will need a co-signer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Requires credit check</a:t>
            </a:r>
            <a:endParaRPr lang="en-US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Parent Loans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Solely in the parent’s name</a:t>
            </a:r>
          </a:p>
          <a:p>
            <a:pPr lvl="1"/>
            <a:r>
              <a:rPr lang="en-US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Requires credit check</a:t>
            </a: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6618213" y="2003763"/>
            <a:ext cx="3537205" cy="4851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What to Consider</a:t>
            </a:r>
            <a:endParaRPr lang="en-US" sz="24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2008" y="2970199"/>
            <a:ext cx="3149600" cy="2436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53216" y="247738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Loan Repayment Calculator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18213" y="5530164"/>
            <a:ext cx="4260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http://www.finaid.org/calculators/loanpayments.phtml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1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Need-Based vs. Merit Based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760340"/>
              </p:ext>
            </p:extLst>
          </p:nvPr>
        </p:nvGraphicFramePr>
        <p:xfrm>
          <a:off x="5918200" y="1943100"/>
          <a:ext cx="5137150" cy="3522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01800" y="2171700"/>
            <a:ext cx="3403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Arial" charset="0"/>
              <a:buChar char="•"/>
            </a:pPr>
            <a:r>
              <a:rPr lang="en-US" sz="2400" dirty="0">
                <a:latin typeface="Abadi MT Condensed Light" charset="0"/>
                <a:ea typeface="Abadi MT Condensed Light" charset="0"/>
                <a:cs typeface="Abadi MT Condensed Light" charset="0"/>
              </a:rPr>
              <a:t>Need-based aid is subject to a student’s demonstrated financial need. </a:t>
            </a:r>
            <a:endParaRPr lang="en-US" sz="24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285750" indent="-285750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Merit-based </a:t>
            </a:r>
            <a:r>
              <a:rPr lang="en-US" sz="2400" dirty="0">
                <a:latin typeface="Abadi MT Condensed Light" charset="0"/>
                <a:ea typeface="Abadi MT Condensed Light" charset="0"/>
                <a:cs typeface="Abadi MT Condensed Light" charset="0"/>
              </a:rPr>
              <a:t>aid considers achievement, talent &amp; participation, regardless of financial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5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The Financial Aid Award Package</a:t>
            </a:r>
            <a:endParaRPr lang="en-US" dirty="0"/>
          </a:p>
        </p:txBody>
      </p:sp>
      <p:sp>
        <p:nvSpPr>
          <p:cNvPr id="6" name="Flowchart: Magnetic Disk 8"/>
          <p:cNvSpPr/>
          <p:nvPr/>
        </p:nvSpPr>
        <p:spPr>
          <a:xfrm>
            <a:off x="1636293" y="4648851"/>
            <a:ext cx="3433010" cy="1451811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EFC:		$10,000</a:t>
            </a:r>
            <a:endParaRPr lang="en-US" dirty="0"/>
          </a:p>
        </p:txBody>
      </p:sp>
      <p:sp>
        <p:nvSpPr>
          <p:cNvPr id="7" name="Flowchart: Magnetic Disk 7"/>
          <p:cNvSpPr/>
          <p:nvPr/>
        </p:nvSpPr>
        <p:spPr>
          <a:xfrm>
            <a:off x="1636292" y="3929640"/>
            <a:ext cx="3433011" cy="1228778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Loan:		$5,500</a:t>
            </a:r>
            <a:endParaRPr lang="en-US" dirty="0"/>
          </a:p>
        </p:txBody>
      </p:sp>
      <p:sp>
        <p:nvSpPr>
          <p:cNvPr id="8" name="Flowchart: Magnetic Disk 6"/>
          <p:cNvSpPr/>
          <p:nvPr/>
        </p:nvSpPr>
        <p:spPr>
          <a:xfrm>
            <a:off x="1636292" y="3257209"/>
            <a:ext cx="3433011" cy="1163055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Work:		$1,500</a:t>
            </a:r>
            <a:endParaRPr lang="en-US" dirty="0"/>
          </a:p>
        </p:txBody>
      </p:sp>
      <p:sp>
        <p:nvSpPr>
          <p:cNvPr id="9" name="Flowchart: Magnetic Disk 5"/>
          <p:cNvSpPr/>
          <p:nvPr/>
        </p:nvSpPr>
        <p:spPr>
          <a:xfrm>
            <a:off x="1636292" y="2519055"/>
            <a:ext cx="3433011" cy="1194246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</a:t>
            </a:r>
            <a:r>
              <a:rPr lang="en-US" smtClean="0"/>
              <a:t>Grant:	</a:t>
            </a:r>
            <a:r>
              <a:rPr lang="en-US" dirty="0" smtClean="0"/>
              <a:t>	$28,000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11849" y="1914104"/>
            <a:ext cx="3681895" cy="2849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Total Cost = $45,000</a:t>
            </a:r>
            <a:endParaRPr lang="en-US" sz="2800" dirty="0"/>
          </a:p>
        </p:txBody>
      </p:sp>
      <p:sp>
        <p:nvSpPr>
          <p:cNvPr id="10" name="Flowchart: Magnetic Disk 19"/>
          <p:cNvSpPr/>
          <p:nvPr/>
        </p:nvSpPr>
        <p:spPr>
          <a:xfrm>
            <a:off x="7549654" y="5059170"/>
            <a:ext cx="3505200" cy="10668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EFC:			$10,000</a:t>
            </a:r>
            <a:endParaRPr lang="en-US" dirty="0"/>
          </a:p>
        </p:txBody>
      </p:sp>
      <p:sp>
        <p:nvSpPr>
          <p:cNvPr id="11" name="Flowchart: Magnetic Disk 18"/>
          <p:cNvSpPr/>
          <p:nvPr/>
        </p:nvSpPr>
        <p:spPr>
          <a:xfrm>
            <a:off x="7549654" y="4648851"/>
            <a:ext cx="3505200" cy="778129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Loan:		$5,500</a:t>
            </a:r>
            <a:endParaRPr lang="en-US" dirty="0"/>
          </a:p>
        </p:txBody>
      </p:sp>
      <p:sp>
        <p:nvSpPr>
          <p:cNvPr id="12" name="Flowchart: Magnetic Disk 17"/>
          <p:cNvSpPr/>
          <p:nvPr/>
        </p:nvSpPr>
        <p:spPr>
          <a:xfrm>
            <a:off x="7549654" y="4007458"/>
            <a:ext cx="3505200" cy="914400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Work:		$1,500</a:t>
            </a:r>
            <a:endParaRPr lang="en-US" dirty="0"/>
          </a:p>
        </p:txBody>
      </p:sp>
      <p:sp>
        <p:nvSpPr>
          <p:cNvPr id="13" name="Flowchart: Magnetic Disk 16"/>
          <p:cNvSpPr/>
          <p:nvPr/>
        </p:nvSpPr>
        <p:spPr>
          <a:xfrm>
            <a:off x="7549654" y="3433011"/>
            <a:ext cx="3505200" cy="877146"/>
          </a:xfrm>
          <a:prstGeom prst="flowChartMagneticDisk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College Grant:		$13,000</a:t>
            </a:r>
            <a:endParaRPr lang="en-US" dirty="0"/>
          </a:p>
        </p:txBody>
      </p:sp>
      <p:sp>
        <p:nvSpPr>
          <p:cNvPr id="14" name="Flowchart: Magnetic Disk 15"/>
          <p:cNvSpPr/>
          <p:nvPr/>
        </p:nvSpPr>
        <p:spPr>
          <a:xfrm>
            <a:off x="7531818" y="2534307"/>
            <a:ext cx="3523036" cy="1185928"/>
          </a:xfrm>
          <a:prstGeom prst="flowChartMagneticDisk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Unmet Need:	$15,000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57701" y="2011086"/>
            <a:ext cx="32891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2800" dirty="0"/>
              <a:t>Total Cost = $45,000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362700" y="1815738"/>
            <a:ext cx="162" cy="3988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9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4" grpId="0" build="p"/>
      <p:bldP spid="10" grpId="0" animBg="1"/>
      <p:bldP spid="11" grpId="0" animBg="1"/>
      <p:bldP spid="12" grpId="0" animBg="1"/>
      <p:bldP spid="13" grpId="0" animBg="1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COVERING THE FAMILY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Ask people if they know of any private scholarships you could apply for – employer, guidance office, faith based organizations, clubs family may belong to and local library. Do research on the web. There are many free, quality websites for scholarship searches. Be imaginative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 smtClean="0"/>
              <a:t>Sign </a:t>
            </a:r>
            <a:r>
              <a:rPr lang="en-US" dirty="0"/>
              <a:t>up for monthly payment plan through the institution, generally will allow you to pay the remaining balance over 10 months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you find it difficult to pay within a 10 month period, research long-term financing options.</a:t>
            </a:r>
          </a:p>
          <a:p>
            <a:pPr lvl="1"/>
            <a:r>
              <a:rPr lang="en-US" dirty="0"/>
              <a:t>Federal Parent Loan (Plus)</a:t>
            </a:r>
          </a:p>
          <a:p>
            <a:pPr lvl="1"/>
            <a:r>
              <a:rPr lang="en-US" dirty="0"/>
              <a:t>Connecticut Family Education Loan Program (CHESLA)</a:t>
            </a:r>
          </a:p>
          <a:p>
            <a:pPr lvl="1"/>
            <a:r>
              <a:rPr lang="en-US" dirty="0"/>
              <a:t>Private Alternative Loan for Education</a:t>
            </a:r>
          </a:p>
          <a:p>
            <a:pPr lvl="1"/>
            <a:r>
              <a:rPr lang="en-US" dirty="0"/>
              <a:t>Personal Family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Net Price Calculator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0728" y="2667446"/>
            <a:ext cx="4254500" cy="334669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Allows for an </a:t>
            </a:r>
            <a:r>
              <a:rPr lang="en-US" b="1" i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estimate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of your expenses and financial aid possibilities from each institution 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Not a guaranteed award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Intended to help families understand out-of-pocket expenses earlier in the application process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1290728" y="1974850"/>
            <a:ext cx="4040188" cy="571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What is it?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6253216" y="1948626"/>
            <a:ext cx="4041775" cy="7315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Information Requested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6680200" y="2667446"/>
            <a:ext cx="4038600" cy="38221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Financials from Parent &amp; Student 2016 Tax Returns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Earnings statements (W2 forms, recent paycheck stubs)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Bank statements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Student academic information</a:t>
            </a:r>
          </a:p>
          <a:p>
            <a:endParaRPr lang="en-US" sz="3300" dirty="0" smtClean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36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Outside Scholarships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344125" y="2159000"/>
            <a:ext cx="4510575" cy="3787722"/>
          </a:xfrm>
        </p:spPr>
        <p:txBody>
          <a:bodyPr numCol="1">
            <a:normAutofit fontScale="92500" lnSpcReduction="20000"/>
          </a:bodyPr>
          <a:lstStyle/>
          <a:p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Consider making a specific email account</a:t>
            </a:r>
          </a:p>
          <a:p>
            <a:pPr lvl="1"/>
            <a:r>
              <a:rPr lang="en-US" sz="1600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Briannascholarships@gmail.com</a:t>
            </a:r>
            <a:endParaRPr lang="en-US" sz="19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Look for opportunities where there will be less applicants </a:t>
            </a:r>
          </a:p>
          <a:p>
            <a:pPr lvl="1"/>
            <a:r>
              <a:rPr lang="en-US" sz="1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Start with town, then county, then state, then national</a:t>
            </a:r>
          </a:p>
          <a:p>
            <a:pPr lvl="1"/>
            <a:r>
              <a:rPr lang="en-US" sz="1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Specific major, ancestry, or participation</a:t>
            </a:r>
            <a:endParaRPr lang="en-US" sz="19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Notify college when you win a scholarship</a:t>
            </a:r>
          </a:p>
          <a:p>
            <a:pPr lvl="1"/>
            <a:r>
              <a:rPr lang="en-US" sz="1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May reduce current award from school </a:t>
            </a:r>
          </a:p>
          <a:p>
            <a:endParaRPr lang="en-US" sz="1900" dirty="0" smtClean="0"/>
          </a:p>
          <a:p>
            <a:endParaRPr lang="en-US" sz="1900" dirty="0"/>
          </a:p>
        </p:txBody>
      </p:sp>
      <p:sp>
        <p:nvSpPr>
          <p:cNvPr id="8" name="Rounded Rectangle 7"/>
          <p:cNvSpPr/>
          <p:nvPr/>
        </p:nvSpPr>
        <p:spPr>
          <a:xfrm>
            <a:off x="7188199" y="1983354"/>
            <a:ext cx="4085975" cy="406756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56224" y="2178173"/>
            <a:ext cx="3749923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r>
              <a:rPr lang="en-US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Potential Sources:</a:t>
            </a:r>
          </a:p>
          <a:p>
            <a:pPr algn="ctr">
              <a:buClr>
                <a:schemeClr val="tx1"/>
              </a:buClr>
            </a:pPr>
            <a:endParaRPr lang="en-US" sz="800" u="sng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Guidance </a:t>
            </a:r>
            <a:r>
              <a:rPr lang="en-US" sz="16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Office</a:t>
            </a:r>
            <a:endParaRPr lang="en-US" sz="16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Local </a:t>
            </a:r>
            <a:r>
              <a:rPr lang="en-US" sz="1600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Businesses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Civic and Community Organizations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Ethnic &amp; Cultural Organizations</a:t>
            </a: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Parents’ Employer</a:t>
            </a: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endParaRPr lang="en-US" sz="8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ctr">
              <a:lnSpc>
                <a:spcPct val="150000"/>
              </a:lnSpc>
              <a:buClr>
                <a:schemeClr val="tx1"/>
              </a:buClr>
            </a:pPr>
            <a:r>
              <a:rPr lang="en-US" sz="1600" dirty="0">
                <a:latin typeface="Abadi MT Condensed Light" charset="0"/>
                <a:ea typeface="Abadi MT Condensed Light" charset="0"/>
                <a:cs typeface="Abadi MT Condensed Light" charset="0"/>
              </a:rPr>
              <a:t>Churches/Religious Groups</a:t>
            </a:r>
          </a:p>
        </p:txBody>
      </p:sp>
    </p:spTree>
    <p:extLst>
      <p:ext uri="{BB962C8B-B14F-4D97-AF65-F5344CB8AC3E}">
        <p14:creationId xmlns:p14="http://schemas.microsoft.com/office/powerpoint/2010/main" val="522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Topics to Cover</a:t>
            </a:r>
            <a:endParaRPr lang="en-US" sz="36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307284" cy="3572268"/>
          </a:xfrm>
        </p:spPr>
        <p:txBody>
          <a:bodyPr numCol="3" spcCol="457200" anchor="ctr">
            <a:norm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Financial Aid Applications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Sources 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&amp; Types of Financial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Aid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Determining Eligibility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Net Price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Calculator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Loans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Outside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Scholarships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Questions to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Ask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Financial Aid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Resources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6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Outside Scholarships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4466621" cy="386436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Fast Web</a:t>
            </a:r>
          </a:p>
          <a:p>
            <a:pPr lvl="1"/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www.fastweb.com</a:t>
            </a:r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School Soup</a:t>
            </a:r>
          </a:p>
          <a:p>
            <a:pPr lvl="1"/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3"/>
              </a:rPr>
              <a:t>www.schoolsoup.com</a:t>
            </a:r>
            <a:endParaRPr lang="en-US" sz="20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Scholarship America</a:t>
            </a:r>
          </a:p>
          <a:p>
            <a:pPr lvl="1"/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4"/>
              </a:rPr>
              <a:t>www.scholarshipamerica.org</a:t>
            </a:r>
            <a:endParaRPr lang="en-US" sz="20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Tuition Funding Sources</a:t>
            </a:r>
          </a:p>
          <a:p>
            <a:pPr lvl="1"/>
            <a:r>
              <a:rPr lang="en-US" sz="2000" b="1" dirty="0">
                <a:latin typeface="Abadi MT Condensed Light" charset="0"/>
                <a:ea typeface="Abadi MT Condensed Light" charset="0"/>
                <a:cs typeface="Abadi MT Condensed Light" charset="0"/>
                <a:hlinkClick r:id="rId5"/>
              </a:rPr>
              <a:t>http://www.tuitionfundingsources.com</a:t>
            </a:r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5"/>
              </a:rPr>
              <a:t>/</a:t>
            </a:r>
            <a:r>
              <a:rPr lang="en-US" sz="20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  </a:t>
            </a:r>
            <a:endParaRPr lang="en-US" sz="20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6393954" y="2050264"/>
            <a:ext cx="4660900" cy="364846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Should not pay for these applications</a:t>
            </a:r>
          </a:p>
          <a:p>
            <a:r>
              <a:rPr lang="en-US" sz="22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May require information from financial aid forms</a:t>
            </a:r>
          </a:p>
          <a:p>
            <a:pPr lvl="1"/>
            <a:r>
              <a:rPr lang="en-US" sz="22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Expected Family Contribution</a:t>
            </a:r>
            <a:endParaRPr lang="en-US" sz="22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22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Renewal varies based on award</a:t>
            </a:r>
            <a:endParaRPr lang="en-US" sz="22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1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Questions to ask and 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not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assume!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6268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When will I receive my financial aid award</a:t>
            </a:r>
            <a:r>
              <a:rPr lang="en-US" sz="2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?</a:t>
            </a:r>
            <a:endParaRPr lang="en-US" sz="2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2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How do outside awards affect the aid package</a:t>
            </a:r>
            <a:r>
              <a:rPr lang="en-US" sz="2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?</a:t>
            </a:r>
          </a:p>
          <a:p>
            <a:r>
              <a:rPr lang="en-US" sz="2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What is the school’s policy on non-custodial parents?</a:t>
            </a:r>
            <a:endParaRPr lang="en-US" sz="2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2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Are the scholarships/grants renewable each year</a:t>
            </a:r>
            <a:r>
              <a:rPr lang="en-US" sz="2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?</a:t>
            </a:r>
            <a:endParaRPr lang="en-US" sz="2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2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What happens if financial circumstances change?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0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Financial Aid Resources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6" cy="3788168"/>
          </a:xfrm>
        </p:spPr>
        <p:txBody>
          <a:bodyPr>
            <a:normAutofit/>
          </a:bodyPr>
          <a:lstStyle/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www.irs.gov/transcript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To request a copy of your Tax Return Transcript (if unable to use data retrieval tool on FAFSA) </a:t>
            </a:r>
          </a:p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  <a:hlinkClick r:id="rId3"/>
              </a:rPr>
              <a:t>studentloans.gov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To completed Stafford Loan paperwork and Apply for Plus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Loans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  <a:hlinkClick r:id="rId4"/>
              </a:rPr>
              <a:t>www.nasfaa.org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Consumer tips for parents and students as well as financial aid tools for completing required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applications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	</a:t>
            </a:r>
            <a:endParaRPr lang="en-US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  <a:hlinkClick r:id="rId5"/>
              </a:rPr>
              <a:t>studentaid.ed.gov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 An Office of the U.S. Department of Education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  <a:hlinkClick r:id="rId6"/>
              </a:rPr>
              <a:t>www.ctohe.org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The Connecticut Office of Higher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5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Financial Aid Applications</a:t>
            </a:r>
            <a:endParaRPr lang="en-US" sz="40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7763"/>
          </a:xfrm>
        </p:spPr>
        <p:txBody>
          <a:bodyPr numCol="2" spcCol="457200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3200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Free Application for Federal Student Aid (FAFSA)</a:t>
            </a:r>
          </a:p>
          <a:p>
            <a:pPr lvl="1"/>
            <a:r>
              <a:rPr lang="en-US" sz="2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Required for Federal &amp; State Aid</a:t>
            </a:r>
          </a:p>
          <a:p>
            <a:pPr lvl="2"/>
            <a:r>
              <a:rPr lang="en-US" sz="2600" b="1" dirty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fafsa.gov</a:t>
            </a:r>
            <a:r>
              <a:rPr lang="en-US" sz="2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594360" lvl="2" indent="0">
              <a:buNone/>
            </a:pPr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0" indent="0" algn="ctr">
              <a:buNone/>
            </a:pPr>
            <a:r>
              <a:rPr lang="en-US" sz="32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CSS </a:t>
            </a:r>
            <a:r>
              <a:rPr lang="en-US" sz="3200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Profile </a:t>
            </a:r>
          </a:p>
          <a:p>
            <a:pPr lvl="1"/>
            <a:r>
              <a:rPr lang="en-US" sz="2600" b="1" u="sng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Not</a:t>
            </a:r>
            <a:r>
              <a:rPr lang="en-US" sz="2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used by every college; primarily only by private colleges</a:t>
            </a:r>
          </a:p>
          <a:p>
            <a:pPr lvl="2"/>
            <a:r>
              <a:rPr lang="en-US" sz="2600" b="1" dirty="0">
                <a:latin typeface="Abadi MT Condensed Light" charset="0"/>
                <a:ea typeface="Abadi MT Condensed Light" charset="0"/>
                <a:cs typeface="Abadi MT Condensed Light" charset="0"/>
                <a:hlinkClick r:id="rId3"/>
              </a:rPr>
              <a:t>css.collegeboard.org</a:t>
            </a:r>
            <a:r>
              <a:rPr lang="en-US" sz="2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2"/>
            <a:endParaRPr lang="en-US" sz="26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2"/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2"/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0" indent="0" algn="ctr">
              <a:buNone/>
            </a:pPr>
            <a:r>
              <a:rPr lang="en-US" sz="32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Institutional Applications</a:t>
            </a:r>
          </a:p>
          <a:p>
            <a:pPr lvl="1"/>
            <a:r>
              <a:rPr lang="en-US" sz="2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Check </a:t>
            </a:r>
            <a:r>
              <a:rPr lang="en-US" sz="2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school publications and </a:t>
            </a:r>
            <a:r>
              <a:rPr lang="en-US" sz="2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websites</a:t>
            </a:r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2"/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914400" lvl="2" indent="0">
              <a:buNone/>
            </a:pPr>
            <a:endParaRPr lang="en-US" sz="2600" b="1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0" indent="0" algn="ctr">
              <a:buNone/>
            </a:pPr>
            <a:r>
              <a:rPr lang="en-US" sz="32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Deadlines</a:t>
            </a:r>
            <a:endParaRPr lang="en-US" sz="3200" b="1" u="sng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/>
            <a:r>
              <a:rPr lang="en-US" sz="2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Each school may have their own deadlines </a:t>
            </a:r>
          </a:p>
          <a:p>
            <a:pPr lvl="1"/>
            <a:r>
              <a:rPr lang="en-US" sz="2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Submit two weeks before earliest deadline</a:t>
            </a:r>
          </a:p>
          <a:p>
            <a:pPr lvl="2"/>
            <a:r>
              <a:rPr lang="en-US" sz="2600" b="1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February 15</a:t>
            </a:r>
            <a:r>
              <a:rPr lang="en-US" sz="2600" b="1" baseline="30000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th</a:t>
            </a:r>
            <a:r>
              <a:rPr lang="en-US" sz="2600" b="1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 Deadline - Submit by February 1</a:t>
            </a:r>
            <a:r>
              <a:rPr lang="en-US" sz="2600" b="1" baseline="30000" dirty="0">
                <a:solidFill>
                  <a:schemeClr val="bg2">
                    <a:lumMod val="10000"/>
                  </a:schemeClr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st</a:t>
            </a:r>
            <a:endParaRPr lang="en-US" sz="2600" b="1" dirty="0">
              <a:solidFill>
                <a:schemeClr val="bg2">
                  <a:lumMod val="10000"/>
                </a:schemeClr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85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Federal Student Aid ID (FSA ID)</a:t>
            </a:r>
            <a:endParaRPr lang="en-US" sz="3600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Gives you access to Federal Student Aid’s online systems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Serves as your legal, electronic signature for FAFSA, Federal Stafford Loans and Federal Parent Loans. 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2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Replaces the Federal Student AID PIN (used from 1998-2015)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2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Students and </a:t>
            </a:r>
            <a:r>
              <a:rPr lang="en-US" sz="2200" b="1" i="1" dirty="0">
                <a:latin typeface="Abadi MT Condensed Light" charset="0"/>
                <a:ea typeface="Abadi MT Condensed Light" charset="0"/>
                <a:cs typeface="Abadi MT Condensed Light" charset="0"/>
              </a:rPr>
              <a:t>at least </a:t>
            </a:r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one parent need an FSA ID.</a:t>
            </a:r>
          </a:p>
          <a:p>
            <a:pPr lvl="1"/>
            <a:r>
              <a:rPr lang="en-US" sz="22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Specific to each individual, i.e. if you have more than one student in college, a parent only has one FSA ID</a:t>
            </a:r>
          </a:p>
          <a:p>
            <a:pPr marL="457200" lvl="1" indent="0">
              <a:buNone/>
            </a:pPr>
            <a:endParaRPr lang="en-US" sz="22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Create FSA ID</a:t>
            </a:r>
          </a:p>
          <a:p>
            <a:pPr lvl="1"/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fsaid.ed.gov</a:t>
            </a:r>
            <a:endParaRPr lang="en-US" sz="22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lvl="1"/>
            <a:r>
              <a:rPr lang="en-US" sz="22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Name, SSN, date of birth, mailing address, email address &amp; phone number</a:t>
            </a:r>
          </a:p>
          <a:p>
            <a:pPr lvl="2"/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Must match the information on file with the Social Security Administration (SSA)</a:t>
            </a:r>
          </a:p>
          <a:p>
            <a:pPr lvl="2"/>
            <a:r>
              <a:rPr lang="en-US" sz="22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Do not use high school email- as they may not have access to it after graduation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4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Free Application for Federal Student Aid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5865" y="2895600"/>
            <a:ext cx="5428193" cy="3007227"/>
          </a:xfrm>
        </p:spPr>
        <p:txBody>
          <a:bodyPr numCol="1" spcCol="1371600">
            <a:noAutofit/>
          </a:bodyPr>
          <a:lstStyle/>
          <a:p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fafsa.gov</a:t>
            </a:r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  <a:sym typeface="Wingdings" panose="05000000000000000000" pitchFamily="2" charset="2"/>
              </a:rPr>
              <a:t> </a:t>
            </a:r>
            <a:r>
              <a:rPr lang="en-US" sz="1800" b="1" u="sng" dirty="0">
                <a:latin typeface="Abadi MT Condensed Light" charset="0"/>
                <a:ea typeface="Abadi MT Condensed Light" charset="0"/>
                <a:cs typeface="Abadi MT Condensed Light" charset="0"/>
                <a:sym typeface="Wingdings" panose="05000000000000000000" pitchFamily="2" charset="2"/>
              </a:rPr>
              <a:t>not</a:t>
            </a:r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  <a:sym typeface="Wingdings" panose="05000000000000000000" pitchFamily="2" charset="2"/>
              </a:rPr>
              <a:t> “.com</a:t>
            </a:r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  <a:sym typeface="Wingdings" panose="05000000000000000000" pitchFamily="2" charset="2"/>
              </a:rPr>
              <a:t>”</a:t>
            </a:r>
            <a:endParaRPr lang="en-US" sz="1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2018-2019 </a:t>
            </a:r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FAFSA will be available </a:t>
            </a:r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10/1/17</a:t>
            </a:r>
            <a:endParaRPr lang="en-US" sz="1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Creates eligibility for Federal &amp; State Financial Aid</a:t>
            </a:r>
          </a:p>
          <a:p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Submitted </a:t>
            </a:r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each year the student is in </a:t>
            </a:r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school</a:t>
            </a:r>
            <a:endParaRPr lang="en-US" sz="1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1 FAFSA per student, not per </a:t>
            </a:r>
            <a:r>
              <a:rPr lang="en-US" sz="18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family</a:t>
            </a:r>
            <a:endParaRPr lang="en-US" sz="18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8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No cost to complete FAFSA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7070" y="2834521"/>
            <a:ext cx="49862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Parent &amp; Student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2016 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tax information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If eligible, use data retrieval tool, otherwise enter manually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If divorced/separated, use custodial parent information</a:t>
            </a: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Information </a:t>
            </a: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on savings &amp; checking account balances; investments, including stocks and </a:t>
            </a:r>
            <a:r>
              <a:rPr lang="en-US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bonds</a:t>
            </a:r>
            <a:endParaRPr lang="en-US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Will take into account more than 1 student in college</a:t>
            </a:r>
          </a:p>
          <a:p>
            <a:endParaRPr lang="en-US" dirty="0"/>
          </a:p>
        </p:txBody>
      </p:sp>
      <p:sp>
        <p:nvSpPr>
          <p:cNvPr id="5" name="Text Placeholder 8"/>
          <p:cNvSpPr txBox="1">
            <a:spLocks/>
          </p:cNvSpPr>
          <p:nvPr/>
        </p:nvSpPr>
        <p:spPr>
          <a:xfrm>
            <a:off x="1249715" y="1940545"/>
            <a:ext cx="3878364" cy="7292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FAFSA Basics</a:t>
            </a:r>
            <a:endParaRPr lang="en-US" sz="2800" b="1" u="sng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sp>
        <p:nvSpPr>
          <p:cNvPr id="6" name="Text Placeholder 9"/>
          <p:cNvSpPr txBox="1">
            <a:spLocks/>
          </p:cNvSpPr>
          <p:nvPr/>
        </p:nvSpPr>
        <p:spPr>
          <a:xfrm>
            <a:off x="6558017" y="1986558"/>
            <a:ext cx="5135337" cy="6372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Information Requested</a:t>
            </a:r>
            <a:endParaRPr lang="en-US" sz="2800" b="1" u="sng" dirty="0"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362700" y="1815738"/>
            <a:ext cx="162" cy="3988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24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Data </a:t>
            </a:r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Retrieval Tool (DRT)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Transfer parent &amp; student tax data directly into FAFSA from the IRS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On “Parent Financial Information" page, answer DRT eligibility questions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Enter Parent’s FSA ID &amp; Click "Link to IRS“ (</a:t>
            </a:r>
            <a:r>
              <a:rPr lang="en-US" sz="2300" b="1" i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will leave the FAFSA website</a:t>
            </a:r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Submit IRS information &amp; select “Transfer My Information into the FAFSA”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Repeat for student tax filers on “Student Financial Information” page</a:t>
            </a:r>
          </a:p>
          <a:p>
            <a:pPr marL="731520" lvl="1" indent="-457200">
              <a:buFont typeface="+mj-lt"/>
              <a:buAutoNum type="arabicPeriod"/>
            </a:pPr>
            <a:endParaRPr lang="en-US" sz="31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1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If unable to use DRT, enter information manually</a:t>
            </a:r>
          </a:p>
          <a:p>
            <a:pPr lvl="1"/>
            <a:r>
              <a:rPr lang="en-US" sz="23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Current unable to use DRT if, on 2016 taxes:</a:t>
            </a:r>
          </a:p>
          <a:p>
            <a:pPr lvl="2"/>
            <a:r>
              <a:rPr lang="en-US" sz="23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Married and filed as Married Filing Separately </a:t>
            </a:r>
          </a:p>
          <a:p>
            <a:pPr lvl="2"/>
            <a:r>
              <a:rPr lang="en-US" sz="23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Married and filed as Head of Household</a:t>
            </a:r>
          </a:p>
          <a:p>
            <a:pPr lvl="2"/>
            <a:r>
              <a:rPr lang="en-US" sz="23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Filed a Form 1040X amended tax return</a:t>
            </a:r>
          </a:p>
          <a:p>
            <a:pPr lvl="2"/>
            <a:r>
              <a:rPr lang="en-US" sz="23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Filed a Puerto Rican or foreign tax return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4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After Submitting the FAFSA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Review the Student Aid Report for errors</a:t>
            </a:r>
          </a:p>
          <a:p>
            <a:pPr lvl="1"/>
            <a:r>
              <a:rPr lang="en-US" sz="20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If necessary, make corrections and resubmit FAFSA</a:t>
            </a:r>
          </a:p>
          <a:p>
            <a:pPr lvl="1"/>
            <a:r>
              <a:rPr lang="en-US" sz="20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If selected for verification, a notification will be present </a:t>
            </a:r>
          </a:p>
          <a:p>
            <a:pPr lvl="2"/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You may be required to submit tax transcripts and/or other forms for verification purposes to the school</a:t>
            </a:r>
          </a:p>
          <a:p>
            <a:pPr lvl="2"/>
            <a:r>
              <a:rPr lang="en-US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If selected, financial aid awards are tentative until verification is complete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If 2016 tax information is not representative of current income</a:t>
            </a:r>
          </a:p>
          <a:p>
            <a:pPr lvl="1"/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Contact each school about appeal/professional judgment</a:t>
            </a:r>
          </a:p>
          <a:p>
            <a:pPr lvl="2"/>
            <a:r>
              <a:rPr lang="en-US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Do not alter FAFSA information on your 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0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516" y="992063"/>
            <a:ext cx="9603275" cy="823675"/>
          </a:xfrm>
        </p:spPr>
        <p:txBody>
          <a:bodyPr/>
          <a:lstStyle/>
          <a:p>
            <a:pPr algn="ctr"/>
            <a:r>
              <a:rPr lang="en-US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CSS Profile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382" y="2486403"/>
            <a:ext cx="5393963" cy="3592286"/>
          </a:xfrm>
        </p:spPr>
        <p:txBody>
          <a:bodyPr numCol="1" spcCol="274320">
            <a:normAutofit fontScale="92500" lnSpcReduction="10000"/>
          </a:bodyPr>
          <a:lstStyle/>
          <a:p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  <a:hlinkClick r:id="rId2"/>
              </a:rPr>
              <a:t>css.collegeboard.org</a:t>
            </a:r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</a:p>
          <a:p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Available 10/1/17</a:t>
            </a:r>
            <a:endParaRPr lang="en-US" sz="19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Used to determine eligibility for institution specific </a:t>
            </a:r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funding</a:t>
            </a:r>
            <a:endParaRPr lang="en-US" sz="19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May </a:t>
            </a:r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not be required each year, depends on </a:t>
            </a:r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institution</a:t>
            </a:r>
            <a:endParaRPr lang="en-US" sz="19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1 CSS Profile per student, not per </a:t>
            </a:r>
            <a:r>
              <a:rPr lang="en-US" sz="19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family</a:t>
            </a:r>
            <a:endParaRPr lang="en-US" sz="19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9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$25 to complete one CSS Profile, $16 each additional application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74925" y="1848280"/>
            <a:ext cx="2025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CSS Profile Basics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82093" y="1848280"/>
            <a:ext cx="25030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Information</a:t>
            </a:r>
            <a:r>
              <a:rPr lang="en-US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r>
              <a:rPr lang="en-US" sz="2400" b="1" u="sng" dirty="0">
                <a:latin typeface="Abadi MT Condensed Light" charset="0"/>
                <a:ea typeface="Abadi MT Condensed Light" charset="0"/>
                <a:cs typeface="Abadi MT Condensed Light" charset="0"/>
              </a:rPr>
              <a:t>Requested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24752" y="2701846"/>
            <a:ext cx="5667248" cy="3046988"/>
          </a:xfrm>
          <a:prstGeom prst="rect">
            <a:avLst/>
          </a:prstGeom>
        </p:spPr>
        <p:txBody>
          <a:bodyPr wrap="square" numCol="1" spcCol="182880" anchor="ctr">
            <a:spAutoFit/>
          </a:bodyPr>
          <a:lstStyle/>
          <a:p>
            <a:pPr marL="457200" indent="-4572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Parent &amp; Student </a:t>
            </a:r>
            <a:r>
              <a:rPr lang="en-US" sz="16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2016 </a:t>
            </a:r>
            <a:r>
              <a:rPr lang="en-US" sz="1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tax information</a:t>
            </a:r>
          </a:p>
          <a:p>
            <a:pPr marL="914400" lvl="1" indent="-4572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Enter information manually</a:t>
            </a:r>
          </a:p>
          <a:p>
            <a:pPr marL="914400" lvl="1" indent="-4572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 smtClean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If divorced/separated</a:t>
            </a:r>
            <a:r>
              <a:rPr lang="en-US" sz="1600" b="1" dirty="0">
                <a:solidFill>
                  <a:schemeClr val="accent5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, use custodial parent information</a:t>
            </a:r>
          </a:p>
          <a:p>
            <a:pPr marL="1257300" lvl="2" indent="-3429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Some schools may require Non-Custodial Profile </a:t>
            </a:r>
            <a:r>
              <a:rPr lang="en-US" sz="16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Form</a:t>
            </a:r>
          </a:p>
          <a:p>
            <a:pPr marL="1257300" lvl="2" indent="-342900">
              <a:buClr>
                <a:srgbClr val="C00000"/>
              </a:buClr>
              <a:buFont typeface="Arial" charset="0"/>
              <a:buChar char="•"/>
            </a:pPr>
            <a:endParaRPr lang="en-US" sz="16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Will ask for other financial information including assets, medical debt &amp; expenses</a:t>
            </a:r>
          </a:p>
          <a:p>
            <a:pPr marL="457200" indent="-457200">
              <a:buClr>
                <a:srgbClr val="C00000"/>
              </a:buClr>
              <a:buFont typeface="Arial" charset="0"/>
              <a:buChar char="•"/>
            </a:pPr>
            <a:endParaRPr lang="en-US" sz="1600" b="1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marL="457200" indent="-457200">
              <a:buClr>
                <a:srgbClr val="C00000"/>
              </a:buClr>
              <a:buFont typeface="Arial" charset="0"/>
              <a:buChar char="•"/>
            </a:pPr>
            <a:r>
              <a:rPr lang="en-US" sz="1600" b="1" dirty="0">
                <a:latin typeface="Abadi MT Condensed Light" charset="0"/>
                <a:ea typeface="Abadi MT Condensed Light" charset="0"/>
                <a:cs typeface="Abadi MT Condensed Light" charset="0"/>
              </a:rPr>
              <a:t>Will take into account more than 1 student in college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362700" y="1815738"/>
            <a:ext cx="162" cy="3988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78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Determining Eligibility</a:t>
            </a:r>
            <a:endParaRPr lang="en-US" dirty="0"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09900" y="2082800"/>
            <a:ext cx="6159500" cy="3314700"/>
          </a:xfrm>
          <a:prstGeom prst="roundRect">
            <a:avLst/>
          </a:prstGeom>
          <a:ln>
            <a:prstDash val="solid"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4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Cost of Attendance</a:t>
            </a:r>
          </a:p>
          <a:p>
            <a:pPr algn="ctr">
              <a:buFontTx/>
              <a:buChar char="-"/>
            </a:pPr>
            <a:r>
              <a:rPr lang="en-US" sz="24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    -  Federal EFC</a:t>
            </a:r>
          </a:p>
          <a:p>
            <a:pPr algn="ctr">
              <a:buFontTx/>
              <a:buChar char="-"/>
            </a:pPr>
            <a:r>
              <a:rPr lang="en-US" sz="2400" b="1" u="sng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______________________</a:t>
            </a:r>
          </a:p>
          <a:p>
            <a:pPr algn="ctr">
              <a:buFontTx/>
              <a:buChar char="-"/>
            </a:pPr>
            <a:r>
              <a:rPr lang="en-US" sz="2400" b="1" dirty="0" smtClean="0">
                <a:latin typeface="Abadi MT Condensed Light" charset="0"/>
                <a:ea typeface="Abadi MT Condensed Light" charset="0"/>
                <a:cs typeface="Abadi MT Condensed Light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Financial Need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8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10380</TotalTime>
  <Words>1392</Words>
  <Application>Microsoft Office PowerPoint</Application>
  <PresentationFormat>Custom</PresentationFormat>
  <Paragraphs>249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Gallery</vt:lpstr>
      <vt:lpstr>College Financial Aid Night</vt:lpstr>
      <vt:lpstr>Topics to Cover</vt:lpstr>
      <vt:lpstr>Financial Aid Applications</vt:lpstr>
      <vt:lpstr>Federal Student Aid ID (FSA ID)</vt:lpstr>
      <vt:lpstr>Free Application for Federal Student Aid</vt:lpstr>
      <vt:lpstr>Data Retrieval Tool (DRT)</vt:lpstr>
      <vt:lpstr>After Submitting the FAFSA</vt:lpstr>
      <vt:lpstr>CSS Profile Application</vt:lpstr>
      <vt:lpstr>Determining Eligibility</vt:lpstr>
      <vt:lpstr>The Cost of Attendance</vt:lpstr>
      <vt:lpstr>Expected Family Contribution (EFC)</vt:lpstr>
      <vt:lpstr>Eligibility for Financial Aid</vt:lpstr>
      <vt:lpstr>Sources &amp; Types of Financial Aid</vt:lpstr>
      <vt:lpstr>Student Loans</vt:lpstr>
      <vt:lpstr>Need-Based vs. Merit Based</vt:lpstr>
      <vt:lpstr>The Financial Aid Award Package</vt:lpstr>
      <vt:lpstr>COVERING THE FAMILY SHARE</vt:lpstr>
      <vt:lpstr>Net Price Calculator</vt:lpstr>
      <vt:lpstr>Outside Scholarships</vt:lpstr>
      <vt:lpstr>Outside Scholarships</vt:lpstr>
      <vt:lpstr>Questions to ask and not assume!</vt:lpstr>
      <vt:lpstr>Financial Aid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Financial Aid Night</dc:title>
  <dc:creator>bonob@mail.sacredheart.edu</dc:creator>
  <cp:lastModifiedBy>Bono, Brianna R.</cp:lastModifiedBy>
  <cp:revision>52</cp:revision>
  <cp:lastPrinted>2017-09-12T18:39:17Z</cp:lastPrinted>
  <dcterms:created xsi:type="dcterms:W3CDTF">2017-08-10T16:21:03Z</dcterms:created>
  <dcterms:modified xsi:type="dcterms:W3CDTF">2017-09-18T18:24:38Z</dcterms:modified>
</cp:coreProperties>
</file>