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58" r:id="rId4"/>
    <p:sldId id="257" r:id="rId5"/>
    <p:sldId id="259" r:id="rId6"/>
    <p:sldId id="261" r:id="rId7"/>
    <p:sldId id="268" r:id="rId8"/>
    <p:sldId id="269" r:id="rId9"/>
    <p:sldId id="260" r:id="rId10"/>
    <p:sldId id="270" r:id="rId11"/>
    <p:sldId id="276" r:id="rId12"/>
    <p:sldId id="262" r:id="rId13"/>
    <p:sldId id="277" r:id="rId14"/>
    <p:sldId id="264" r:id="rId15"/>
    <p:sldId id="263" r:id="rId16"/>
    <p:sldId id="265" r:id="rId17"/>
    <p:sldId id="266" r:id="rId18"/>
    <p:sldId id="267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53" autoAdjust="0"/>
  </p:normalViewPr>
  <p:slideViewPr>
    <p:cSldViewPr>
      <p:cViewPr varScale="1">
        <p:scale>
          <a:sx n="66" d="100"/>
          <a:sy n="66" d="100"/>
        </p:scale>
        <p:origin x="20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D37D-12CF-4CB4-9ECE-35C769EE997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FB95-CA35-4277-A5E9-B1816376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E441D-CB3C-447B-A289-D9ADD636D403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509E-0F74-4272-92B4-263AAAB6B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Grade 9-small group-Activities, grading, homework, math center, academic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2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 about 1.5 million juniors who take the PSAT/NMSQT each year, approximately 50,000 juniors with the highest PSAT/NMSQT Selection Index scores (or total PSAT scores) who meet the eligibility requirements described above qualify for NMSP recognition.  That is, roughly the top 3% of 11th grade testers will qualify.  Note that the Selection Index qualifying scores vary from year to year and state to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live on </a:t>
            </a:r>
            <a:r>
              <a:rPr lang="en-US" dirty="0" err="1" smtClean="0"/>
              <a:t>Naviance</a:t>
            </a:r>
            <a:r>
              <a:rPr lang="en-US" dirty="0" smtClean="0"/>
              <a:t>-show DWYA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Someone else’s choice? </a:t>
            </a:r>
          </a:p>
          <a:p>
            <a:r>
              <a:rPr lang="en-US" dirty="0" smtClean="0"/>
              <a:t>College with</a:t>
            </a:r>
            <a:r>
              <a:rPr lang="en-US" baseline="0" dirty="0" smtClean="0"/>
              <a:t> best basketball team?</a:t>
            </a:r>
          </a:p>
          <a:p>
            <a:r>
              <a:rPr lang="en-US" baseline="0" dirty="0" smtClean="0"/>
              <a:t>US News and World Report’s #1? </a:t>
            </a:r>
          </a:p>
          <a:p>
            <a:r>
              <a:rPr lang="en-US" baseline="0" dirty="0" smtClean="0"/>
              <a:t>The college I can afford?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86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1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61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47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7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5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4F10-58BD-4B50-B179-995A9BCAEB3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64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799"/>
            <a:ext cx="7772400" cy="1219201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SOPHOMORE PARENT NIGHT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648200"/>
            <a:ext cx="434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March 22, 2017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77200" cy="429252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Art School Fair—tentatively scheduled for Fall</a:t>
            </a:r>
          </a:p>
          <a:p>
            <a:r>
              <a:rPr lang="en-US" sz="2400" dirty="0" smtClean="0"/>
              <a:t>Area College Fairs</a:t>
            </a:r>
          </a:p>
          <a:p>
            <a:pPr lvl="1"/>
            <a:r>
              <a:rPr lang="en-US" sz="2400" dirty="0" smtClean="0"/>
              <a:t>Dozens of Colleges visiting in the State</a:t>
            </a:r>
          </a:p>
          <a:p>
            <a:pPr lvl="1"/>
            <a:r>
              <a:rPr lang="en-US" sz="2400" dirty="0" smtClean="0"/>
              <a:t>April 5, 2017 4:00—8:00 p.m.</a:t>
            </a:r>
          </a:p>
          <a:p>
            <a:pPr lvl="3"/>
            <a:r>
              <a:rPr lang="en-US" sz="3200" dirty="0" smtClean="0"/>
              <a:t> Webster Bank Arena—200+ Schools</a:t>
            </a:r>
          </a:p>
          <a:p>
            <a:r>
              <a:rPr lang="en-US" sz="2400" dirty="0" smtClean="0"/>
              <a:t>Gap Year </a:t>
            </a:r>
            <a:r>
              <a:rPr lang="en-US" sz="2400" dirty="0" smtClean="0"/>
              <a:t>Fair</a:t>
            </a:r>
            <a:endParaRPr lang="en-US" dirty="0"/>
          </a:p>
          <a:p>
            <a:r>
              <a:rPr lang="en-US" dirty="0" smtClean="0"/>
              <a:t>Community College Fair</a:t>
            </a:r>
            <a:endParaRPr lang="en-US" sz="2400" dirty="0" smtClean="0"/>
          </a:p>
          <a:p>
            <a:r>
              <a:rPr lang="en-US" dirty="0" smtClean="0"/>
              <a:t>Apprenticeship Program</a:t>
            </a:r>
            <a:endParaRPr lang="en-US" sz="2400" dirty="0" smtClean="0"/>
          </a:p>
          <a:p>
            <a:r>
              <a:rPr lang="en-US" sz="2400" dirty="0" smtClean="0"/>
              <a:t>Military </a:t>
            </a:r>
            <a:r>
              <a:rPr lang="en-US" sz="2400" dirty="0" smtClean="0"/>
              <a:t>Day</a:t>
            </a:r>
          </a:p>
          <a:p>
            <a:r>
              <a:rPr lang="en-US" sz="2400" dirty="0" smtClean="0"/>
              <a:t>Career </a:t>
            </a:r>
            <a:r>
              <a:rPr lang="en-US" sz="2400" dirty="0" smtClean="0"/>
              <a:t>Schools &amp; Colleges </a:t>
            </a:r>
            <a:r>
              <a:rPr lang="en-US" sz="2400" dirty="0" smtClean="0"/>
              <a:t>Fair</a:t>
            </a:r>
            <a:endParaRPr lang="en-US" sz="2400" dirty="0" smtClean="0"/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All information posted on FLHS website and in Infinite Campus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Right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else’s choice?</a:t>
            </a:r>
          </a:p>
          <a:p>
            <a:r>
              <a:rPr lang="en-US" dirty="0" smtClean="0"/>
              <a:t>The college with the best basketball team?</a:t>
            </a:r>
          </a:p>
          <a:p>
            <a:r>
              <a:rPr lang="en-US" dirty="0" smtClean="0"/>
              <a:t>US News &amp; World Report’s #1?</a:t>
            </a:r>
          </a:p>
          <a:p>
            <a:r>
              <a:rPr lang="en-US" dirty="0" smtClean="0"/>
              <a:t>The college I can afford?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REMEMBER:</a:t>
            </a:r>
          </a:p>
          <a:p>
            <a:r>
              <a:rPr lang="en-US" dirty="0" smtClean="0"/>
              <a:t>The answer will be different for each student.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AND BOTH PARENTS ATTEND</a:t>
            </a:r>
          </a:p>
          <a:p>
            <a:r>
              <a:rPr lang="en-US" dirty="0" smtClean="0"/>
              <a:t>SET IN SECOND SEMESTER—between Feb and April breaks</a:t>
            </a:r>
          </a:p>
          <a:p>
            <a:r>
              <a:rPr lang="en-US" i="1" dirty="0" smtClean="0"/>
              <a:t>FLHS Post High School Planning Guide</a:t>
            </a:r>
          </a:p>
          <a:p>
            <a:r>
              <a:rPr lang="en-US" dirty="0" smtClean="0"/>
              <a:t>OVERVIEW OF COLLEGES</a:t>
            </a:r>
          </a:p>
          <a:p>
            <a:pPr lvl="1"/>
            <a:r>
              <a:rPr lang="en-US" dirty="0" smtClean="0"/>
              <a:t>STARTING TO SORT</a:t>
            </a:r>
          </a:p>
          <a:p>
            <a:pPr lvl="2"/>
            <a:r>
              <a:rPr lang="en-US" dirty="0" smtClean="0"/>
              <a:t>SIZE, LOCATION, MAJORS, ACTIVITIES &amp; SPORTS</a:t>
            </a:r>
          </a:p>
          <a:p>
            <a:pPr lvl="2"/>
            <a:r>
              <a:rPr lang="en-US" dirty="0" smtClean="0"/>
              <a:t>DEVELOPING A “LIST”</a:t>
            </a:r>
          </a:p>
          <a:p>
            <a:pPr lvl="2"/>
            <a:r>
              <a:rPr lang="en-US" dirty="0" smtClean="0"/>
              <a:t>TESTING TIMELINES</a:t>
            </a:r>
          </a:p>
          <a:p>
            <a:pPr lvl="2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0010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It’s not about finding the best college…</a:t>
            </a:r>
          </a:p>
          <a:p>
            <a:pPr lvl="1"/>
            <a:r>
              <a:rPr lang="en-US" dirty="0"/>
              <a:t>It’s about finding the </a:t>
            </a:r>
            <a:r>
              <a:rPr lang="en-US" b="1" u="sng" dirty="0"/>
              <a:t>right</a:t>
            </a:r>
            <a:r>
              <a:rPr lang="en-US" dirty="0"/>
              <a:t> college</a:t>
            </a:r>
          </a:p>
          <a:p>
            <a:pPr lvl="1"/>
            <a:r>
              <a:rPr lang="en-US" dirty="0"/>
              <a:t>The right college is where students can be happy and </a:t>
            </a:r>
            <a:r>
              <a:rPr lang="en-US" dirty="0" smtClean="0"/>
              <a:t>successful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There are more than 3,000 schools in U.S.</a:t>
            </a:r>
          </a:p>
          <a:p>
            <a:r>
              <a:rPr lang="en-US" dirty="0" smtClean="0"/>
              <a:t>Average of 7-9 applications per student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REMEMBER: Each student’s choice wil</a:t>
            </a:r>
            <a:r>
              <a:rPr lang="en-US" dirty="0" smtClean="0">
                <a:solidFill>
                  <a:srgbClr val="FFFF00"/>
                </a:solidFill>
              </a:rPr>
              <a:t>l be different. 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 AND SUBJECT TESTS</a:t>
            </a:r>
          </a:p>
          <a:p>
            <a:pPr lvl="1"/>
            <a:r>
              <a:rPr lang="en-US" dirty="0" smtClean="0"/>
              <a:t>MARCH—School Day-CT Proficiency Test</a:t>
            </a:r>
          </a:p>
          <a:p>
            <a:pPr lvl="1"/>
            <a:r>
              <a:rPr lang="en-US" dirty="0" smtClean="0"/>
              <a:t> MAY, JUNE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ACT </a:t>
            </a:r>
          </a:p>
          <a:p>
            <a:pPr lvl="2"/>
            <a:r>
              <a:rPr lang="en-US" dirty="0" smtClean="0"/>
              <a:t>ANOTHER NATIONAL EXAM</a:t>
            </a:r>
          </a:p>
          <a:p>
            <a:pPr lvl="3"/>
            <a:r>
              <a:rPr lang="en-US" dirty="0" smtClean="0"/>
              <a:t>CURRICULUM BASED</a:t>
            </a:r>
          </a:p>
          <a:p>
            <a:pPr lvl="3"/>
            <a:r>
              <a:rPr lang="en-US" dirty="0" smtClean="0"/>
              <a:t>DIFFERENT SCORE RANGE</a:t>
            </a:r>
          </a:p>
          <a:p>
            <a:pPr lvl="3">
              <a:buFont typeface="Arial" pitchFamily="34" charset="0"/>
              <a:buChar char="•"/>
            </a:pPr>
            <a:endParaRPr lang="en-US" dirty="0"/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sz="2800" dirty="0" smtClean="0"/>
              <a:t>ADVANCED PLACEMENT EXAMS—MAY</a:t>
            </a:r>
          </a:p>
          <a:p>
            <a:pPr lvl="4">
              <a:buFont typeface="Arial" pitchFamily="34" charset="0"/>
              <a:buChar char="•"/>
            </a:pPr>
            <a:r>
              <a:rPr lang="en-US" sz="2800" dirty="0" smtClean="0"/>
              <a:t>SCORES FOR CREDIT OR PLACEMENT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CAMPUS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ANY TIME YOU TRAVEL—STOP IN</a:t>
            </a:r>
          </a:p>
          <a:p>
            <a:r>
              <a:rPr lang="en-US" dirty="0" smtClean="0"/>
              <a:t>PLAN AHEAD AND DECIDE WHAT TO SEE AND WHAT TO ASK</a:t>
            </a:r>
          </a:p>
          <a:p>
            <a:r>
              <a:rPr lang="en-US" dirty="0" smtClean="0"/>
              <a:t>VISIT WHILE IN SESSION IF POSSIBLE</a:t>
            </a:r>
          </a:p>
          <a:p>
            <a:r>
              <a:rPr lang="en-US" dirty="0" smtClean="0"/>
              <a:t>TAKE A TOUR</a:t>
            </a:r>
          </a:p>
          <a:p>
            <a:r>
              <a:rPr lang="en-US" dirty="0" smtClean="0"/>
              <a:t>STAY OVER IF POSSIBLE</a:t>
            </a:r>
          </a:p>
          <a:p>
            <a:r>
              <a:rPr lang="en-US" dirty="0" smtClean="0"/>
              <a:t>REGISTER WITH ADMISSIONS OFFICE FOR VISITS/OPEN HOUSES—ask for Acceptance information</a:t>
            </a:r>
          </a:p>
          <a:p>
            <a:r>
              <a:rPr lang="en-US" dirty="0" smtClean="0"/>
              <a:t>TALK WITH STUDENT/PROFESSORS</a:t>
            </a:r>
          </a:p>
          <a:p>
            <a:r>
              <a:rPr lang="en-US" dirty="0" smtClean="0"/>
              <a:t>GET A “FEEL” FOR CAMPUS</a:t>
            </a:r>
          </a:p>
          <a:p>
            <a:pPr lvl="1"/>
            <a:r>
              <a:rPr lang="en-US" dirty="0" smtClean="0"/>
              <a:t>PICTURE YOURSELF HERE</a:t>
            </a:r>
          </a:p>
          <a:p>
            <a:pPr lvl="1"/>
            <a:r>
              <a:rPr lang="en-US" dirty="0" smtClean="0"/>
              <a:t>SORT WHAT IS IMPORTANT AND WHAT IS NOT—FOR YOU</a:t>
            </a:r>
          </a:p>
          <a:p>
            <a:pPr lvl="1"/>
            <a:r>
              <a:rPr lang="en-US" dirty="0" smtClean="0"/>
              <a:t>DON’T GO BY PR OR “THE NAME”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84" y="2057400"/>
            <a:ext cx="6887389" cy="3599316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SEPTEMBER</a:t>
            </a:r>
          </a:p>
          <a:p>
            <a:pPr lvl="1"/>
            <a:r>
              <a:rPr lang="en-US" sz="8000" dirty="0" smtClean="0"/>
              <a:t>COLLEGE REP VISITS</a:t>
            </a:r>
          </a:p>
          <a:p>
            <a:pPr lvl="1"/>
            <a:r>
              <a:rPr lang="en-US" sz="8000" dirty="0" smtClean="0"/>
              <a:t>VISIT COLLEGE CAREER CENTER</a:t>
            </a:r>
          </a:p>
          <a:p>
            <a:pPr lvl="1"/>
            <a:r>
              <a:rPr lang="en-US" sz="8000" dirty="0" smtClean="0"/>
              <a:t>REGISTER ON NAVIANCE—EXPLORE OPTIONS</a:t>
            </a:r>
          </a:p>
          <a:p>
            <a:pPr lvl="1"/>
            <a:endParaRPr lang="en-US" sz="6200" dirty="0" smtClean="0"/>
          </a:p>
          <a:p>
            <a:r>
              <a:rPr lang="en-US" sz="8000" dirty="0" smtClean="0"/>
              <a:t>OCTOBER</a:t>
            </a:r>
          </a:p>
          <a:p>
            <a:pPr lvl="1"/>
            <a:r>
              <a:rPr lang="en-US" sz="8000" dirty="0" smtClean="0"/>
              <a:t>PSAT ON Wednesday October 11, 2017</a:t>
            </a:r>
          </a:p>
          <a:p>
            <a:pPr lvl="1"/>
            <a:r>
              <a:rPr lang="en-US" sz="8000" dirty="0" smtClean="0"/>
              <a:t>CONTINUE COLLEGE REP VISITSNOVEMBER</a:t>
            </a:r>
          </a:p>
          <a:p>
            <a:pPr lvl="1"/>
            <a:r>
              <a:rPr lang="en-US" sz="8000" dirty="0" smtClean="0"/>
              <a:t>ALUMNI DAY</a:t>
            </a:r>
          </a:p>
          <a:p>
            <a:pPr lvl="1"/>
            <a:r>
              <a:rPr lang="en-US" sz="8000" dirty="0" smtClean="0"/>
              <a:t>CONTINUE COLLEGE REP VISITS</a:t>
            </a:r>
          </a:p>
          <a:p>
            <a:pPr lvl="1">
              <a:buNone/>
            </a:pPr>
            <a:endParaRPr lang="en-US" sz="6200" dirty="0" smtClean="0"/>
          </a:p>
          <a:p>
            <a:r>
              <a:rPr lang="en-US" sz="8000" dirty="0" smtClean="0"/>
              <a:t>DECEMBER</a:t>
            </a:r>
          </a:p>
          <a:p>
            <a:pPr lvl="1"/>
            <a:r>
              <a:rPr lang="en-US" sz="8000" dirty="0" smtClean="0"/>
              <a:t>CONTINUE NAVIANCE EXPLORATION</a:t>
            </a:r>
          </a:p>
          <a:p>
            <a:pPr lvl="1"/>
            <a:r>
              <a:rPr lang="en-US" sz="8000" dirty="0" smtClean="0"/>
              <a:t>CONTINUE COLLEGE REP VISITS</a:t>
            </a:r>
          </a:p>
          <a:p>
            <a:pPr lvl="1"/>
            <a:r>
              <a:rPr lang="en-US" sz="8000" dirty="0" smtClean="0"/>
              <a:t>ATTEND FINANCIAL AID NIGHT—OPTIONAL FOR JUNIORS</a:t>
            </a:r>
          </a:p>
          <a:p>
            <a:pPr lvl="1"/>
            <a:r>
              <a:rPr lang="en-US" sz="8000" dirty="0" smtClean="0"/>
              <a:t>REVIEW PSAT RESULTS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JANUARY</a:t>
            </a:r>
          </a:p>
          <a:p>
            <a:pPr lvl="1"/>
            <a:r>
              <a:rPr lang="en-US" dirty="0" smtClean="0"/>
              <a:t>ATTEND COLLEGE PLANNING NIGHT</a:t>
            </a:r>
          </a:p>
          <a:p>
            <a:pPr lvl="1"/>
            <a:r>
              <a:rPr lang="en-US" dirty="0" smtClean="0"/>
              <a:t>CONTINUE REVIEW OF PSAT RESULTS—PLAN FOR SAT’S—PTA ALPHA PREP SAT PREP CLASSES?</a:t>
            </a:r>
          </a:p>
          <a:p>
            <a:pPr lvl="1"/>
            <a:r>
              <a:rPr lang="en-US" dirty="0" smtClean="0"/>
              <a:t>VISIT COLLEGES</a:t>
            </a:r>
          </a:p>
          <a:p>
            <a:r>
              <a:rPr lang="en-US" dirty="0" smtClean="0"/>
              <a:t>FEBRUARY</a:t>
            </a:r>
          </a:p>
          <a:p>
            <a:pPr lvl="1"/>
            <a:r>
              <a:rPr lang="en-US" dirty="0" smtClean="0"/>
              <a:t>COURSE REGISTRATION</a:t>
            </a:r>
          </a:p>
          <a:p>
            <a:pPr lvl="1"/>
            <a:r>
              <a:rPr lang="en-US" dirty="0" smtClean="0"/>
              <a:t>AP EXAM REGISTRATION</a:t>
            </a:r>
          </a:p>
          <a:p>
            <a:pPr lvl="1"/>
            <a:r>
              <a:rPr lang="en-US" dirty="0" smtClean="0"/>
              <a:t>INDIVIDUAL JUNIOR PLANNING MEETINGS</a:t>
            </a:r>
          </a:p>
          <a:p>
            <a:pPr lvl="1"/>
            <a:r>
              <a:rPr lang="en-US" dirty="0" smtClean="0"/>
              <a:t>VISIT COLLEGES</a:t>
            </a:r>
          </a:p>
          <a:p>
            <a:r>
              <a:rPr lang="en-US" dirty="0" smtClean="0"/>
              <a:t>MARCH</a:t>
            </a:r>
          </a:p>
          <a:p>
            <a:pPr lvl="1"/>
            <a:r>
              <a:rPr lang="en-US" dirty="0" smtClean="0"/>
              <a:t>INDIVIDUAL JUNIOR PLANNING MEETINGS</a:t>
            </a:r>
          </a:p>
          <a:p>
            <a:pPr lvl="1"/>
            <a:r>
              <a:rPr lang="en-US" dirty="0" smtClean="0"/>
              <a:t>SAT/ACT EXAMS</a:t>
            </a:r>
          </a:p>
          <a:p>
            <a:pPr lvl="1"/>
            <a:r>
              <a:rPr lang="en-US" dirty="0" smtClean="0"/>
              <a:t>VISIT COLLEGES—ATTEND COLLEGE FAIR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APRIL</a:t>
            </a:r>
          </a:p>
          <a:p>
            <a:pPr lvl="1"/>
            <a:r>
              <a:rPr lang="en-US" dirty="0" smtClean="0"/>
              <a:t>INDIVIDUAL JUNIOR APPOINTMENTS</a:t>
            </a:r>
          </a:p>
          <a:p>
            <a:pPr lvl="1"/>
            <a:r>
              <a:rPr lang="en-US" dirty="0" smtClean="0"/>
              <a:t>ATTEND AREA COLLEGE FAIRS</a:t>
            </a:r>
          </a:p>
          <a:p>
            <a:pPr lvl="1"/>
            <a:r>
              <a:rPr lang="en-US" dirty="0" smtClean="0"/>
              <a:t>SAT/ACT TESTS</a:t>
            </a:r>
          </a:p>
          <a:p>
            <a:pPr lvl="1"/>
            <a:r>
              <a:rPr lang="en-US" dirty="0" smtClean="0"/>
              <a:t>VISIT COLLEGES</a:t>
            </a:r>
          </a:p>
          <a:p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SAT/ACT TESTS</a:t>
            </a:r>
          </a:p>
          <a:p>
            <a:pPr lvl="1"/>
            <a:r>
              <a:rPr lang="en-US" dirty="0" smtClean="0"/>
              <a:t>AP EXAMS</a:t>
            </a:r>
          </a:p>
          <a:p>
            <a:pPr lvl="1"/>
            <a:r>
              <a:rPr lang="en-US" dirty="0" smtClean="0"/>
              <a:t>VISIT COLLEGES</a:t>
            </a:r>
          </a:p>
          <a:p>
            <a:pPr lvl="1"/>
            <a:r>
              <a:rPr lang="en-US" dirty="0" smtClean="0"/>
              <a:t>PLAN RECOMMENDATIONS—TEACHERS, OTHERS</a:t>
            </a:r>
          </a:p>
          <a:p>
            <a:r>
              <a:rPr lang="en-US" dirty="0" smtClean="0"/>
              <a:t>JUNE</a:t>
            </a:r>
          </a:p>
          <a:p>
            <a:pPr lvl="1"/>
            <a:r>
              <a:rPr lang="en-US" dirty="0" smtClean="0"/>
              <a:t>SAT/ACT TESTS</a:t>
            </a:r>
          </a:p>
          <a:p>
            <a:pPr lvl="1"/>
            <a:r>
              <a:rPr lang="en-US" dirty="0" smtClean="0"/>
              <a:t>VISIT COLLEGES</a:t>
            </a:r>
          </a:p>
          <a:p>
            <a:pPr lvl="1"/>
            <a:r>
              <a:rPr lang="en-US" dirty="0" smtClean="0"/>
              <a:t>PLAN SUMMER VISITS/ACTIVITIES</a:t>
            </a:r>
          </a:p>
          <a:p>
            <a:pPr lvl="1"/>
            <a:r>
              <a:rPr lang="en-US" dirty="0" smtClean="0"/>
              <a:t>PLAN DEVELOPMENT OF COLLEGES TO VISIT—CONSIDER EARLY APPLICATIONS</a:t>
            </a:r>
          </a:p>
          <a:p>
            <a:pPr lvl="1"/>
            <a:r>
              <a:rPr lang="en-US" dirty="0" smtClean="0"/>
              <a:t>FINAL EXAMS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STAY IN TOUCH WITH COUNSELOR</a:t>
            </a:r>
          </a:p>
          <a:p>
            <a:pPr lvl="1"/>
            <a:r>
              <a:rPr lang="en-US" dirty="0" smtClean="0"/>
              <a:t>First initiallastname@fairfieldschools.org</a:t>
            </a:r>
            <a:endParaRPr lang="en-US" dirty="0"/>
          </a:p>
          <a:p>
            <a:pPr lvl="1"/>
            <a:r>
              <a:rPr lang="en-US" dirty="0" smtClean="0"/>
              <a:t>vmontorsi@fairfieldschools.org      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UPDATE </a:t>
            </a:r>
            <a:r>
              <a:rPr lang="en-US" dirty="0" smtClean="0"/>
              <a:t>INFINITE CAMPUS INFO</a:t>
            </a:r>
          </a:p>
          <a:p>
            <a:pPr lvl="2"/>
            <a:r>
              <a:rPr lang="en-US" dirty="0" smtClean="0"/>
              <a:t>EMAIL, TEXTS   </a:t>
            </a:r>
            <a:r>
              <a:rPr lang="en-US" dirty="0" smtClean="0"/>
              <a:t>        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FLHS Counseling Website</a:t>
            </a:r>
          </a:p>
          <a:p>
            <a:pPr lvl="2"/>
            <a:r>
              <a:rPr lang="en-US" dirty="0" smtClean="0"/>
              <a:t>Newsletter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READ</a:t>
            </a:r>
            <a:r>
              <a:rPr lang="en-US" dirty="0" smtClean="0"/>
              <a:t>, READ, READ   TALK, TALK,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83972"/>
              </p:ext>
            </p:extLst>
          </p:nvPr>
        </p:nvGraphicFramePr>
        <p:xfrm>
          <a:off x="838200" y="2438400"/>
          <a:ext cx="7467600" cy="269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01">
                  <a:extLst>
                    <a:ext uri="{9D8B030D-6E8A-4147-A177-3AD203B41FA5}">
                      <a16:colId xmlns:a16="http://schemas.microsoft.com/office/drawing/2014/main" val="525072258"/>
                    </a:ext>
                  </a:extLst>
                </a:gridCol>
                <a:gridCol w="6098399">
                  <a:extLst>
                    <a:ext uri="{9D8B030D-6E8A-4147-A177-3AD203B41FA5}">
                      <a16:colId xmlns:a16="http://schemas.microsoft.com/office/drawing/2014/main" val="2954273923"/>
                    </a:ext>
                  </a:extLst>
                </a:gridCol>
              </a:tblGrid>
              <a:tr h="938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04227"/>
                  </a:ext>
                </a:extLst>
              </a:tr>
              <a:tr h="813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-Small</a:t>
                      </a:r>
                      <a:r>
                        <a:rPr lang="en-US" baseline="0" dirty="0" smtClean="0"/>
                        <a:t> group meetings in September</a:t>
                      </a:r>
                    </a:p>
                    <a:p>
                      <a:pPr algn="l"/>
                      <a:r>
                        <a:rPr lang="en-US" baseline="0" dirty="0" smtClean="0"/>
                        <a:t>-Course Selection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119124"/>
                  </a:ext>
                </a:extLst>
              </a:tr>
              <a:tr h="938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-Do What You Are in </a:t>
                      </a:r>
                      <a:r>
                        <a:rPr lang="en-US" dirty="0" err="1" smtClean="0"/>
                        <a:t>Naviance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-Planning meeting (classes,</a:t>
                      </a:r>
                      <a:r>
                        <a:rPr lang="en-US" baseline="0" dirty="0" smtClean="0"/>
                        <a:t> activities, Khan Academy)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-Course Selection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7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EXPERIENCES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YOUR INTERESTS</a:t>
            </a:r>
          </a:p>
          <a:p>
            <a:pPr lvl="1"/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VOLUNTEER WORK/COMMUNITY SERVICE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SUMMER PROGRAMS</a:t>
            </a:r>
          </a:p>
          <a:p>
            <a:pPr lvl="2"/>
            <a:r>
              <a:rPr lang="en-US" dirty="0" smtClean="0"/>
              <a:t>COURSES, CLASSES, CAMPS</a:t>
            </a:r>
            <a:endParaRPr lang="en-US" dirty="0"/>
          </a:p>
          <a:p>
            <a:pPr lvl="2"/>
            <a:r>
              <a:rPr lang="en-US" dirty="0" smtClean="0"/>
              <a:t>TRAVEL</a:t>
            </a:r>
          </a:p>
          <a:p>
            <a:pPr lvl="3"/>
            <a:r>
              <a:rPr lang="en-US" dirty="0" smtClean="0"/>
              <a:t>CAMPUS VISITS</a:t>
            </a:r>
          </a:p>
          <a:p>
            <a:pPr lvl="4"/>
            <a:r>
              <a:rPr lang="en-US" dirty="0" smtClean="0"/>
              <a:t>Contact info-emails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YEAR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</a:t>
            </a:r>
            <a:r>
              <a:rPr lang="en-US" dirty="0" smtClean="0"/>
              <a:t>Involved in FLHS and the community</a:t>
            </a:r>
          </a:p>
          <a:p>
            <a:r>
              <a:rPr lang="en-US" dirty="0" smtClean="0"/>
              <a:t>PSAT/NMSQT</a:t>
            </a:r>
          </a:p>
          <a:p>
            <a:r>
              <a:rPr lang="en-US" dirty="0" smtClean="0"/>
              <a:t>College </a:t>
            </a:r>
            <a:r>
              <a:rPr lang="en-US" dirty="0" smtClean="0"/>
              <a:t>Planning </a:t>
            </a:r>
            <a:r>
              <a:rPr lang="en-US" dirty="0" smtClean="0"/>
              <a:t>Night</a:t>
            </a:r>
            <a:endParaRPr lang="en-US" dirty="0" smtClean="0"/>
          </a:p>
          <a:p>
            <a:r>
              <a:rPr lang="en-US" dirty="0" smtClean="0"/>
              <a:t>NAVIANCE</a:t>
            </a:r>
          </a:p>
          <a:p>
            <a:r>
              <a:rPr lang="en-US" dirty="0" smtClean="0"/>
              <a:t>Junior Appointments</a:t>
            </a:r>
          </a:p>
          <a:p>
            <a:r>
              <a:rPr lang="en-US" dirty="0" smtClean="0"/>
              <a:t>College Visits</a:t>
            </a:r>
          </a:p>
          <a:p>
            <a:r>
              <a:rPr lang="en-US" dirty="0" smtClean="0"/>
              <a:t>Other standardized </a:t>
            </a:r>
            <a:r>
              <a:rPr lang="en-US" dirty="0" smtClean="0"/>
              <a:t>tests</a:t>
            </a:r>
          </a:p>
          <a:p>
            <a:r>
              <a:rPr lang="en-US" dirty="0" smtClean="0"/>
              <a:t>College &amp; Career Center</a:t>
            </a:r>
            <a:endParaRPr lang="en-US" dirty="0" smtClean="0"/>
          </a:p>
          <a:p>
            <a:r>
              <a:rPr lang="en-US" dirty="0" smtClean="0"/>
              <a:t>General timelines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PSAT/NMSQT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MATH/EVIDENCE-BASED </a:t>
            </a:r>
            <a:r>
              <a:rPr lang="en-US" dirty="0" smtClean="0"/>
              <a:t>READING &amp; WRITING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AT FLHS Wednesday, OCTOBER 11, 2017</a:t>
            </a:r>
          </a:p>
          <a:p>
            <a:pPr lvl="1"/>
            <a:r>
              <a:rPr lang="en-US" dirty="0" smtClean="0"/>
              <a:t>RESULTS IN MID-DECEMBER</a:t>
            </a:r>
          </a:p>
          <a:p>
            <a:pPr lvl="2"/>
            <a:r>
              <a:rPr lang="en-US" dirty="0" smtClean="0"/>
              <a:t>SPECIFIC ANSWERS</a:t>
            </a:r>
          </a:p>
          <a:p>
            <a:pPr lvl="2"/>
            <a:r>
              <a:rPr lang="en-US" dirty="0" smtClean="0"/>
              <a:t>LEVELS OF DIFFICULTY</a:t>
            </a:r>
          </a:p>
          <a:p>
            <a:pPr lvl="2"/>
            <a:r>
              <a:rPr lang="en-US" dirty="0" smtClean="0"/>
              <a:t>STUDY OPPORTUNITIES FOR </a:t>
            </a:r>
            <a:r>
              <a:rPr lang="en-US" dirty="0" smtClean="0"/>
              <a:t>SAT’S (Khan Academy)</a:t>
            </a:r>
            <a:endParaRPr lang="en-US" dirty="0" smtClean="0"/>
          </a:p>
          <a:p>
            <a:pPr lvl="2"/>
            <a:r>
              <a:rPr lang="en-US" dirty="0" smtClean="0"/>
              <a:t>COLLEGE BOARD </a:t>
            </a:r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NATIONAL MERIT SCHOLARSHIP QUALIFICATIONS 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401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WEB-BASED SERVICE</a:t>
            </a:r>
          </a:p>
          <a:p>
            <a:r>
              <a:rPr lang="en-US" dirty="0" smtClean="0"/>
              <a:t>CAREER INVENTORY</a:t>
            </a:r>
          </a:p>
          <a:p>
            <a:r>
              <a:rPr lang="en-US" dirty="0" smtClean="0"/>
              <a:t>CAREER SEARCH</a:t>
            </a:r>
            <a:endParaRPr lang="en-US" dirty="0" smtClean="0"/>
          </a:p>
          <a:p>
            <a:r>
              <a:rPr lang="en-US" dirty="0" smtClean="0"/>
              <a:t>SIGNING UP FOR COLLEGE REP VISITS</a:t>
            </a:r>
          </a:p>
          <a:p>
            <a:r>
              <a:rPr lang="en-US" dirty="0" smtClean="0"/>
              <a:t>RESEARCHING COLLEGES</a:t>
            </a:r>
          </a:p>
          <a:p>
            <a:r>
              <a:rPr lang="en-US" dirty="0" smtClean="0"/>
              <a:t>CHECKING FLHS HISTORY &amp; DATA</a:t>
            </a:r>
          </a:p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HOME—SCHOOL COMMUNICATION</a:t>
            </a:r>
          </a:p>
          <a:p>
            <a:pPr lvl="1"/>
            <a:r>
              <a:rPr lang="en-US" dirty="0" smtClean="0"/>
              <a:t>UPDATE EMAIL AND PROFILE DATA</a:t>
            </a:r>
          </a:p>
          <a:p>
            <a:pPr lvl="1"/>
            <a:r>
              <a:rPr lang="en-US" u="sng" dirty="0" smtClean="0"/>
              <a:t>HTTP://CONNECTION.NAVIANCE.COM/LUDLOWE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896534" cy="1080938"/>
          </a:xfrm>
        </p:spPr>
        <p:txBody>
          <a:bodyPr/>
          <a:lstStyle/>
          <a:p>
            <a:r>
              <a:rPr lang="en-US" dirty="0" smtClean="0"/>
              <a:t>College Career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-Resources for Post High School Planning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College Listings</a:t>
            </a:r>
            <a:endParaRPr lang="en-US" dirty="0"/>
          </a:p>
          <a:p>
            <a:pPr lvl="1"/>
            <a:r>
              <a:rPr lang="en-US" dirty="0" smtClean="0"/>
              <a:t>Alumni Ambassadors</a:t>
            </a:r>
          </a:p>
          <a:p>
            <a:pPr lvl="1"/>
            <a:r>
              <a:rPr lang="en-US" dirty="0" smtClean="0"/>
              <a:t>Choosing a Major</a:t>
            </a:r>
          </a:p>
          <a:p>
            <a:pPr lvl="1"/>
            <a:r>
              <a:rPr lang="en-US" dirty="0" smtClean="0"/>
              <a:t>Scholarship/Financial Aid</a:t>
            </a:r>
          </a:p>
          <a:p>
            <a:pPr lvl="1"/>
            <a:r>
              <a:rPr lang="en-US" dirty="0" smtClean="0"/>
              <a:t>Test Prep Programs &amp; Practice Materials</a:t>
            </a:r>
          </a:p>
          <a:p>
            <a:pPr lvl="1"/>
            <a:r>
              <a:rPr lang="en-US" dirty="0" smtClean="0"/>
              <a:t>PSAT, SAT, ACT Registration Information</a:t>
            </a:r>
          </a:p>
          <a:p>
            <a:pPr lvl="1"/>
            <a:r>
              <a:rPr lang="en-US" dirty="0" smtClean="0"/>
              <a:t>Summer Programs</a:t>
            </a:r>
          </a:p>
          <a:p>
            <a:pPr lvl="1"/>
            <a:r>
              <a:rPr lang="en-US" dirty="0" smtClean="0"/>
              <a:t>Gap Year Options</a:t>
            </a:r>
          </a:p>
          <a:p>
            <a:pPr lvl="1"/>
            <a:r>
              <a:rPr lang="en-US" dirty="0" smtClean="0"/>
              <a:t>Military Programs</a:t>
            </a:r>
          </a:p>
          <a:p>
            <a:pPr lvl="1"/>
            <a:r>
              <a:rPr lang="en-US" dirty="0" smtClean="0"/>
              <a:t>Career Information</a:t>
            </a:r>
          </a:p>
          <a:p>
            <a:pPr lvl="1"/>
            <a:r>
              <a:rPr lang="en-US" dirty="0" smtClean="0"/>
              <a:t>Job Searches</a:t>
            </a:r>
          </a:p>
        </p:txBody>
      </p:sp>
    </p:spTree>
    <p:extLst>
      <p:ext uri="{BB962C8B-B14F-4D97-AF65-F5344CB8AC3E}">
        <p14:creationId xmlns:p14="http://schemas.microsoft.com/office/powerpoint/2010/main" val="39799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Career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College Visits</a:t>
            </a:r>
          </a:p>
          <a:p>
            <a:pPr lvl="1"/>
            <a:r>
              <a:rPr lang="en-US" dirty="0" smtClean="0"/>
              <a:t>Start in mid-September</a:t>
            </a:r>
          </a:p>
          <a:p>
            <a:pPr lvl="1"/>
            <a:r>
              <a:rPr lang="en-US" dirty="0" smtClean="0"/>
              <a:t>Listed on </a:t>
            </a:r>
            <a:r>
              <a:rPr lang="en-US" dirty="0" err="1" smtClean="0"/>
              <a:t>Naviance</a:t>
            </a:r>
            <a:endParaRPr lang="en-US" dirty="0" smtClean="0"/>
          </a:p>
          <a:p>
            <a:pPr lvl="1"/>
            <a:r>
              <a:rPr lang="en-US" dirty="0" smtClean="0"/>
              <a:t>Register on-line to visit with a representative</a:t>
            </a:r>
          </a:p>
          <a:p>
            <a:pPr lvl="1"/>
            <a:r>
              <a:rPr lang="en-US" dirty="0" smtClean="0"/>
              <a:t>Explore many other options</a:t>
            </a:r>
            <a:endParaRPr lang="en-US" dirty="0"/>
          </a:p>
          <a:p>
            <a:pPr lvl="1"/>
            <a:r>
              <a:rPr lang="en-US" dirty="0" smtClean="0"/>
              <a:t>Part Time Job Bank</a:t>
            </a:r>
          </a:p>
          <a:p>
            <a:pPr lvl="1"/>
            <a:r>
              <a:rPr lang="en-US" dirty="0" smtClean="0"/>
              <a:t>Register for job opportunities</a:t>
            </a:r>
          </a:p>
          <a:p>
            <a:pPr marL="457200" lvl="1" indent="0">
              <a:buNone/>
            </a:pPr>
            <a:r>
              <a:rPr lang="en-US" b="1" i="1" dirty="0" smtClean="0"/>
              <a:t>Alice Gorman-</a:t>
            </a:r>
            <a:r>
              <a:rPr lang="en-US" b="1" dirty="0" smtClean="0"/>
              <a:t>coordinator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19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PLANNING NIGHT</a:t>
            </a:r>
            <a:br>
              <a:rPr lang="en-US" dirty="0" smtClean="0"/>
            </a:br>
            <a:r>
              <a:rPr lang="en-US" dirty="0" smtClean="0"/>
              <a:t>FALL/WINTER  2017-2018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SPEAKERS FROM COLLEGES</a:t>
            </a:r>
          </a:p>
          <a:p>
            <a:pPr lvl="1"/>
            <a:r>
              <a:rPr lang="en-US" dirty="0" smtClean="0"/>
              <a:t>OVERVIEW OF ADMISSIONS PROCESS</a:t>
            </a:r>
          </a:p>
          <a:p>
            <a:pPr lvl="1"/>
            <a:r>
              <a:rPr lang="en-US" dirty="0" smtClean="0"/>
              <a:t>DIFFERENCES AMONG COLLEGES</a:t>
            </a:r>
          </a:p>
          <a:p>
            <a:pPr lvl="1"/>
            <a:r>
              <a:rPr lang="en-US" dirty="0" smtClean="0"/>
              <a:t>WHAT’S IMPORTANT</a:t>
            </a:r>
          </a:p>
          <a:p>
            <a:pPr lvl="1"/>
            <a:r>
              <a:rPr lang="en-US" dirty="0" smtClean="0"/>
              <a:t>HOW TO PRESENT APPLICATIONS</a:t>
            </a:r>
          </a:p>
          <a:p>
            <a:pPr lvl="1"/>
            <a:r>
              <a:rPr lang="en-US" dirty="0" smtClean="0"/>
              <a:t>TIMELINES</a:t>
            </a:r>
          </a:p>
          <a:p>
            <a:pPr lvl="1"/>
            <a:r>
              <a:rPr lang="en-US" dirty="0" smtClean="0"/>
              <a:t>HOW ARE ADMISSIONS DECISIONS MADE</a:t>
            </a:r>
          </a:p>
          <a:p>
            <a:pPr lvl="1"/>
            <a:r>
              <a:rPr lang="en-US" dirty="0" smtClean="0"/>
              <a:t>FOCUS ON GRADES &amp;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1962</TotalTime>
  <Words>783</Words>
  <Application>Microsoft Office PowerPoint</Application>
  <PresentationFormat>On-screen Show (4:3)</PresentationFormat>
  <Paragraphs>222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Berlin</vt:lpstr>
      <vt:lpstr>     SOPHOMORE PARENT NIGHT</vt:lpstr>
      <vt:lpstr>Preparation to Date</vt:lpstr>
      <vt:lpstr>SUMMER EXPERIENCES &amp; OPPORTUNITIES</vt:lpstr>
      <vt:lpstr>JUNIOR YEAR ACTIVITIES</vt:lpstr>
      <vt:lpstr>PSAT/NMSQT</vt:lpstr>
      <vt:lpstr>NAVIANCE</vt:lpstr>
      <vt:lpstr>College Career Center</vt:lpstr>
      <vt:lpstr>College Career Center</vt:lpstr>
      <vt:lpstr>COLLEGE PLANNING NIGHT FALL/WINTER  2017-2018</vt:lpstr>
      <vt:lpstr>ADDITIONAL PROGRAMS</vt:lpstr>
      <vt:lpstr>What Is The Right College?</vt:lpstr>
      <vt:lpstr>JUNIOR APPOINTMENTS</vt:lpstr>
      <vt:lpstr>Finding the Right Fit</vt:lpstr>
      <vt:lpstr>STANDARDIZED TESTS</vt:lpstr>
      <vt:lpstr>COLLEGE CAMPUS VISITS</vt:lpstr>
      <vt:lpstr>TIMELINES</vt:lpstr>
      <vt:lpstr>TIMELINE</vt:lpstr>
      <vt:lpstr>TIMELINE</vt:lpstr>
      <vt:lpstr>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PARENT NIGHT  PLANNING FOR JUNIOR YEAR</dc:title>
  <dc:creator>Bob</dc:creator>
  <cp:lastModifiedBy>Montorsi, Vanessa K</cp:lastModifiedBy>
  <cp:revision>50</cp:revision>
  <cp:lastPrinted>2017-03-16T12:28:33Z</cp:lastPrinted>
  <dcterms:created xsi:type="dcterms:W3CDTF">2012-05-20T11:47:16Z</dcterms:created>
  <dcterms:modified xsi:type="dcterms:W3CDTF">2017-03-16T14:15:32Z</dcterms:modified>
</cp:coreProperties>
</file>