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0"/>
  </p:notesMasterIdLst>
  <p:sldIdLst>
    <p:sldId id="256" r:id="rId3"/>
    <p:sldId id="257" r:id="rId4"/>
    <p:sldId id="259" r:id="rId5"/>
    <p:sldId id="261" r:id="rId6"/>
    <p:sldId id="266" r:id="rId7"/>
    <p:sldId id="267" r:id="rId8"/>
    <p:sldId id="268" r:id="rId9"/>
  </p:sldIdLst>
  <p:sldSz cx="9144000" cy="6858000" type="screen4x3"/>
  <p:notesSz cx="6858000" cy="9296400"/>
  <p:embeddedFontLst>
    <p:embeddedFont>
      <p:font typeface="Book Antiqua" panose="02040602050305030304" pitchFamily="18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399" cy="418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829967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399" cy="41833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Vanessa: During the next hour we will discuss: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-History &amp; benefits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-How it’s becoming popular in every day culture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-What we did in Cheshire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-Interviews with students/staff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-Practice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Ask ?’s: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“Raise your hand if you’ve ever?....” (just ask a couple of these, no need to ask all)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said something that you wish you could take back?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felt angry and out of control?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been in a bad mood and not sure why?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felt like you needed a break and wanted everyone to leave you alone?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can’t fall asleep at night because your mind won’t quiet down?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been accidentally spacing out in class when the teacher calls on you?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car metaphore: drive, neutral, reverse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3884612" y="8829967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399" cy="41833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Vanessa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3884612" y="8829967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399" cy="41833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Jenna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3884612" y="8829967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399" cy="41833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Jenna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829967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399" cy="41833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Jenna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3884612" y="8829967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399" cy="41833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Jenna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3884612" y="8829967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415791"/>
            <a:ext cx="5486399" cy="41833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Vanessa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Breath-Engage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Personally vs classroom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Breath: Where do you notice your breath?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Notice: look around. What do you hear/see?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Engage: Focus on the task at hand: reference car again. Don’t worry about your to do list, etc.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Discover: personally-take a walk without headphones in; stop and smell the roses; students walking around halls with headphones in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Accept: No judgment, it’s ok to wander, come back to the present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Savor: So many things throughout our day we tend to miss. Be mindful helps you appreciate the little moments in life. 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3884612" y="8829967"/>
            <a:ext cx="2971799" cy="4648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17" descr="CoverOverla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21" name="Shape 21"/>
          <p:cNvGrpSpPr/>
          <p:nvPr/>
        </p:nvGrpSpPr>
        <p:grpSpPr>
          <a:xfrm>
            <a:off x="1194100" y="2887529"/>
            <a:ext cx="6779109" cy="923329"/>
            <a:chOff x="1172583" y="1381458"/>
            <a:chExt cx="6779109" cy="923329"/>
          </a:xfrm>
        </p:grpSpPr>
        <p:sp>
          <p:nvSpPr>
            <p:cNvPr id="22" name="Shape 22"/>
            <p:cNvSpPr txBox="1"/>
            <p:nvPr/>
          </p:nvSpPr>
          <p:spPr>
            <a:xfrm>
              <a:off x="4147073" y="1381458"/>
              <a:ext cx="877162" cy="923329"/>
            </a:xfrm>
            <a:prstGeom prst="rect">
              <a:avLst/>
            </a:prstGeom>
            <a:noFill/>
            <a:ln>
              <a:noFill/>
            </a:ln>
            <a:effectLst>
              <a:outerShdw blurRad="38100" dist="12700" dir="16200000" rotWithShape="0">
                <a:srgbClr val="000000">
                  <a:alpha val="29803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5400" b="0" i="0" u="none" strike="noStrike" cap="none">
                  <a:solidFill>
                    <a:srgbClr val="A7D6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</a:p>
          </p:txBody>
        </p:sp>
        <p:cxnSp>
          <p:nvCxnSpPr>
            <p:cNvPr id="23" name="Shape 23"/>
            <p:cNvCxnSpPr/>
            <p:nvPr/>
          </p:nvCxnSpPr>
          <p:spPr>
            <a:xfrm rot="10800000">
              <a:off x="1172583" y="1925620"/>
              <a:ext cx="3119718" cy="1587"/>
            </a:xfrm>
            <a:prstGeom prst="straightConnector1">
              <a:avLst/>
            </a:prstGeom>
            <a:noFill/>
            <a:ln w="12700" cap="flat" cmpd="sng">
              <a:solidFill>
                <a:srgbClr val="A7D6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Shape 24"/>
            <p:cNvCxnSpPr/>
            <p:nvPr/>
          </p:nvCxnSpPr>
          <p:spPr>
            <a:xfrm rot="10800000">
              <a:off x="4831975" y="1922929"/>
              <a:ext cx="3119718" cy="1587"/>
            </a:xfrm>
            <a:prstGeom prst="straightConnector1">
              <a:avLst/>
            </a:prstGeom>
            <a:noFill/>
            <a:ln w="12700" cap="flat" cmpd="sng">
              <a:solidFill>
                <a:srgbClr val="A7D6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1183341" y="1387737"/>
            <a:ext cx="6777317" cy="17319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Book Antiqua"/>
              <a:buNone/>
              <a:defRPr sz="5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3767862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ctr" rtl="0">
              <a:spcBef>
                <a:spcPts val="440"/>
              </a:spcBef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ctr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 rot="5400000">
            <a:off x="2633092" y="314502"/>
            <a:ext cx="3877815" cy="77455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65760" marR="0" lvl="0" indent="-213359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77240" marR="0" lvl="1" indent="-231140" algn="l" rtl="0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marR="0" lvl="2" indent="-2413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508760" marR="0" lvl="3" indent="-21336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-2286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148840" marR="0" lvl="5" indent="-19303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468880" marR="0" lvl="6" indent="-19557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788920" marR="0" lvl="7" indent="-18542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108960" marR="0" lvl="8" indent="-18796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-US" sz="1200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123" name="Shape 123"/>
          <p:cNvGrpSpPr/>
          <p:nvPr/>
        </p:nvGrpSpPr>
        <p:grpSpPr>
          <a:xfrm>
            <a:off x="1172583" y="1392216"/>
            <a:ext cx="6779109" cy="923329"/>
            <a:chOff x="1172583" y="1381458"/>
            <a:chExt cx="6779109" cy="923329"/>
          </a:xfrm>
        </p:grpSpPr>
        <p:sp>
          <p:nvSpPr>
            <p:cNvPr id="124" name="Shape 124"/>
            <p:cNvSpPr txBox="1"/>
            <p:nvPr/>
          </p:nvSpPr>
          <p:spPr>
            <a:xfrm>
              <a:off x="4147073" y="1381458"/>
              <a:ext cx="877162" cy="9233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5400">
                  <a:solidFill>
                    <a:srgbClr val="8C9AA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</a:p>
          </p:txBody>
        </p:sp>
        <p:cxnSp>
          <p:nvCxnSpPr>
            <p:cNvPr id="125" name="Shape 125"/>
            <p:cNvCxnSpPr/>
            <p:nvPr/>
          </p:nvCxnSpPr>
          <p:spPr>
            <a:xfrm rot="10800000">
              <a:off x="1172583" y="1925620"/>
              <a:ext cx="3119718" cy="1587"/>
            </a:xfrm>
            <a:prstGeom prst="straightConnector1">
              <a:avLst/>
            </a:prstGeom>
            <a:noFill/>
            <a:ln w="12700" cap="flat" cmpd="sng">
              <a:solidFill>
                <a:srgbClr val="8C9AA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Shape 126"/>
            <p:cNvCxnSpPr/>
            <p:nvPr/>
          </p:nvCxnSpPr>
          <p:spPr>
            <a:xfrm rot="10800000">
              <a:off x="4831975" y="1922650"/>
              <a:ext cx="3119718" cy="1587"/>
            </a:xfrm>
            <a:prstGeom prst="straightConnector1">
              <a:avLst/>
            </a:prstGeom>
            <a:noFill/>
            <a:ln w="12700" cap="flat" cmpd="sng">
              <a:solidFill>
                <a:srgbClr val="8C9AA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 rot="5400000">
            <a:off x="4822274" y="2503684"/>
            <a:ext cx="5566764" cy="16781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 rot="5400000">
            <a:off x="930536" y="607806"/>
            <a:ext cx="5023821" cy="55079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213359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77240" marR="0" lvl="1" indent="-231140" algn="l" rtl="0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marR="0" lvl="2" indent="-2413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508760" marR="0" lvl="3" indent="-21336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-2286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148840" marR="0" lvl="5" indent="-19303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468880" marR="0" lvl="6" indent="-19557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788920" marR="0" lvl="7" indent="-18542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108960" marR="0" lvl="8" indent="-18796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-US" sz="1200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133" name="Shape 133"/>
          <p:cNvGrpSpPr/>
          <p:nvPr/>
        </p:nvGrpSpPr>
        <p:grpSpPr>
          <a:xfrm rot="5400000">
            <a:off x="3909049" y="2880823"/>
            <a:ext cx="5480153" cy="923329"/>
            <a:chOff x="1815339" y="1381458"/>
            <a:chExt cx="5480153" cy="923329"/>
          </a:xfrm>
        </p:grpSpPr>
        <p:sp>
          <p:nvSpPr>
            <p:cNvPr id="134" name="Shape 134"/>
            <p:cNvSpPr txBox="1"/>
            <p:nvPr/>
          </p:nvSpPr>
          <p:spPr>
            <a:xfrm>
              <a:off x="4147073" y="1381458"/>
              <a:ext cx="877162" cy="9233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5400">
                  <a:solidFill>
                    <a:srgbClr val="8C9AA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</a:p>
          </p:txBody>
        </p:sp>
        <p:cxnSp>
          <p:nvCxnSpPr>
            <p:cNvPr id="135" name="Shape 135"/>
            <p:cNvCxnSpPr/>
            <p:nvPr/>
          </p:nvCxnSpPr>
          <p:spPr>
            <a:xfrm rot="10800000">
              <a:off x="1815339" y="1924709"/>
              <a:ext cx="2468880" cy="2505"/>
            </a:xfrm>
            <a:prstGeom prst="straightConnector1">
              <a:avLst/>
            </a:prstGeom>
            <a:noFill/>
            <a:ln w="12700" cap="flat" cmpd="sng">
              <a:solidFill>
                <a:srgbClr val="8C9AA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Shape 136"/>
            <p:cNvCxnSpPr/>
            <p:nvPr/>
          </p:nvCxnSpPr>
          <p:spPr>
            <a:xfrm rot="10800000">
              <a:off x="4826612" y="1927417"/>
              <a:ext cx="2468880" cy="1587"/>
            </a:xfrm>
            <a:prstGeom prst="straightConnector1">
              <a:avLst/>
            </a:prstGeom>
            <a:noFill/>
            <a:ln w="12700" cap="flat" cmpd="sng">
              <a:solidFill>
                <a:srgbClr val="8C9AA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051559" y="2240280"/>
            <a:ext cx="3442446" cy="6583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88487" y="2947594"/>
            <a:ext cx="3803904" cy="3172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213359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77240" marR="0" lvl="1" indent="-24384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marR="0" lvl="2" indent="-2540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508760" marR="0" lvl="3" indent="-22606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-2286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148840" marR="0" lvl="5" indent="-18033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468880" marR="0" lvl="6" indent="-18287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788920" marR="0" lvl="7" indent="-17272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108960" marR="0" lvl="8" indent="-17526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5002305" y="2240280"/>
            <a:ext cx="3447288" cy="6583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4"/>
          </p:nvPr>
        </p:nvSpPr>
        <p:spPr>
          <a:xfrm>
            <a:off x="4645026" y="2944367"/>
            <a:ext cx="3799728" cy="3172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213359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77240" marR="0" lvl="1" indent="-24384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marR="0" lvl="2" indent="-2540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508760" marR="0" lvl="3" indent="-22606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-2286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148840" marR="0" lvl="5" indent="-18033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468880" marR="0" lvl="6" indent="-18287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788920" marR="0" lvl="7" indent="-17272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108960" marR="0" lvl="8" indent="-17526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-US" sz="1200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43" name="Shape 43"/>
          <p:cNvGrpSpPr/>
          <p:nvPr/>
        </p:nvGrpSpPr>
        <p:grpSpPr>
          <a:xfrm>
            <a:off x="1172583" y="1392216"/>
            <a:ext cx="6779109" cy="923329"/>
            <a:chOff x="1172583" y="1381458"/>
            <a:chExt cx="6779109" cy="923329"/>
          </a:xfrm>
        </p:grpSpPr>
        <p:sp>
          <p:nvSpPr>
            <p:cNvPr id="44" name="Shape 44"/>
            <p:cNvSpPr txBox="1"/>
            <p:nvPr/>
          </p:nvSpPr>
          <p:spPr>
            <a:xfrm>
              <a:off x="4147073" y="1381458"/>
              <a:ext cx="877162" cy="9233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5400">
                  <a:solidFill>
                    <a:srgbClr val="8C9AA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</a:p>
          </p:txBody>
        </p:sp>
        <p:cxnSp>
          <p:nvCxnSpPr>
            <p:cNvPr id="45" name="Shape 45"/>
            <p:cNvCxnSpPr/>
            <p:nvPr/>
          </p:nvCxnSpPr>
          <p:spPr>
            <a:xfrm rot="10800000">
              <a:off x="1172583" y="1925620"/>
              <a:ext cx="3119718" cy="1587"/>
            </a:xfrm>
            <a:prstGeom prst="straightConnector1">
              <a:avLst/>
            </a:prstGeom>
            <a:noFill/>
            <a:ln w="12700" cap="flat" cmpd="sng">
              <a:solidFill>
                <a:srgbClr val="8C9AA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 rot="10800000">
              <a:off x="4831975" y="1922650"/>
              <a:ext cx="3119718" cy="1587"/>
            </a:xfrm>
            <a:prstGeom prst="straightConnector1">
              <a:avLst/>
            </a:prstGeom>
            <a:noFill/>
            <a:ln w="12700" cap="flat" cmpd="sng">
              <a:solidFill>
                <a:srgbClr val="8C9AA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1">
          <a:blip r:embed="rId2">
            <a:alphaModFix/>
          </a:blip>
          <a:tile tx="0" ty="0" sx="60000" sy="60000" flip="none" algn="tl"/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213359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77240" marR="0" lvl="1" indent="-231140" algn="l" rtl="0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marR="0" lvl="2" indent="-2413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508760" marR="0" lvl="3" indent="-21336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-2286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148840" marR="0" lvl="5" indent="-19303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468880" marR="0" lvl="6" indent="-19557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788920" marR="0" lvl="7" indent="-18542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108960" marR="0" lvl="8" indent="-18796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-US" sz="1200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53" name="Shape 53"/>
          <p:cNvGrpSpPr/>
          <p:nvPr/>
        </p:nvGrpSpPr>
        <p:grpSpPr>
          <a:xfrm>
            <a:off x="1172583" y="1392216"/>
            <a:ext cx="6779109" cy="923329"/>
            <a:chOff x="1172583" y="1381458"/>
            <a:chExt cx="6779109" cy="923329"/>
          </a:xfrm>
        </p:grpSpPr>
        <p:sp>
          <p:nvSpPr>
            <p:cNvPr id="54" name="Shape 54"/>
            <p:cNvSpPr txBox="1"/>
            <p:nvPr/>
          </p:nvSpPr>
          <p:spPr>
            <a:xfrm>
              <a:off x="4147073" y="1381458"/>
              <a:ext cx="877162" cy="9233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5400">
                  <a:solidFill>
                    <a:srgbClr val="8C9AA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</a:p>
          </p:txBody>
        </p:sp>
        <p:cxnSp>
          <p:nvCxnSpPr>
            <p:cNvPr id="55" name="Shape 55"/>
            <p:cNvCxnSpPr/>
            <p:nvPr/>
          </p:nvCxnSpPr>
          <p:spPr>
            <a:xfrm rot="10800000">
              <a:off x="1172583" y="1925620"/>
              <a:ext cx="3119718" cy="1587"/>
            </a:xfrm>
            <a:prstGeom prst="straightConnector1">
              <a:avLst/>
            </a:prstGeom>
            <a:noFill/>
            <a:ln w="12700" cap="flat" cmpd="sng">
              <a:solidFill>
                <a:srgbClr val="8C9AA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Shape 56"/>
            <p:cNvCxnSpPr/>
            <p:nvPr/>
          </p:nvCxnSpPr>
          <p:spPr>
            <a:xfrm rot="10800000">
              <a:off x="4831975" y="1922650"/>
              <a:ext cx="3119718" cy="1587"/>
            </a:xfrm>
            <a:prstGeom prst="straightConnector1">
              <a:avLst/>
            </a:prstGeom>
            <a:noFill/>
            <a:ln w="12700" cap="flat" cmpd="sng">
              <a:solidFill>
                <a:srgbClr val="8C9AA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 descr="CoverOverla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u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-US" sz="1200" b="0" u="none">
              <a:solidFill>
                <a:schemeClr val="lt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66" name="Shape 66"/>
          <p:cNvGrpSpPr/>
          <p:nvPr/>
        </p:nvGrpSpPr>
        <p:grpSpPr>
          <a:xfrm>
            <a:off x="1194100" y="2887529"/>
            <a:ext cx="6779109" cy="923329"/>
            <a:chOff x="1172583" y="1381458"/>
            <a:chExt cx="6779109" cy="923329"/>
          </a:xfrm>
        </p:grpSpPr>
        <p:sp>
          <p:nvSpPr>
            <p:cNvPr id="67" name="Shape 67"/>
            <p:cNvSpPr txBox="1"/>
            <p:nvPr/>
          </p:nvSpPr>
          <p:spPr>
            <a:xfrm>
              <a:off x="4147073" y="1381458"/>
              <a:ext cx="877162" cy="923329"/>
            </a:xfrm>
            <a:prstGeom prst="rect">
              <a:avLst/>
            </a:prstGeom>
            <a:noFill/>
            <a:ln>
              <a:noFill/>
            </a:ln>
            <a:effectLst>
              <a:outerShdw blurRad="38100" dist="12700" dir="16200000" rotWithShape="0">
                <a:srgbClr val="000000">
                  <a:alpha val="29803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5400">
                  <a:solidFill>
                    <a:srgbClr val="A7D6F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</a:p>
          </p:txBody>
        </p:sp>
        <p:cxnSp>
          <p:nvCxnSpPr>
            <p:cNvPr id="68" name="Shape 68"/>
            <p:cNvCxnSpPr/>
            <p:nvPr/>
          </p:nvCxnSpPr>
          <p:spPr>
            <a:xfrm rot="10800000">
              <a:off x="1172583" y="1925620"/>
              <a:ext cx="3119718" cy="1587"/>
            </a:xfrm>
            <a:prstGeom prst="straightConnector1">
              <a:avLst/>
            </a:prstGeom>
            <a:noFill/>
            <a:ln w="12700" cap="flat" cmpd="sng">
              <a:solidFill>
                <a:srgbClr val="A7D6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Shape 69"/>
            <p:cNvCxnSpPr/>
            <p:nvPr/>
          </p:nvCxnSpPr>
          <p:spPr>
            <a:xfrm rot="10800000">
              <a:off x="4831975" y="1922929"/>
              <a:ext cx="3119718" cy="1587"/>
            </a:xfrm>
            <a:prstGeom prst="straightConnector1">
              <a:avLst/>
            </a:prstGeom>
            <a:noFill/>
            <a:ln w="12700" cap="flat" cmpd="sng">
              <a:solidFill>
                <a:srgbClr val="A7D6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1183341" y="1387737"/>
            <a:ext cx="6777317" cy="17319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Book Antiqua"/>
              <a:buNone/>
              <a:defRPr sz="5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1371600" y="3767862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ctr" rtl="0">
              <a:spcBef>
                <a:spcPts val="440"/>
              </a:spcBef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ctr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rotWithShape="1">
          <a:blip r:embed="rId2">
            <a:alphaModFix/>
          </a:blip>
          <a:tile tx="0" ty="0" sx="60000" sy="60000" flip="none" algn="tl"/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 descr="CoverOverla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" name="Shape 74"/>
          <p:cNvGrpSpPr/>
          <p:nvPr/>
        </p:nvGrpSpPr>
        <p:grpSpPr>
          <a:xfrm>
            <a:off x="1172583" y="2887579"/>
            <a:ext cx="6779109" cy="923329"/>
            <a:chOff x="1172583" y="1381458"/>
            <a:chExt cx="6779109" cy="923329"/>
          </a:xfrm>
        </p:grpSpPr>
        <p:sp>
          <p:nvSpPr>
            <p:cNvPr id="75" name="Shape 75"/>
            <p:cNvSpPr txBox="1"/>
            <p:nvPr/>
          </p:nvSpPr>
          <p:spPr>
            <a:xfrm>
              <a:off x="4147073" y="1381458"/>
              <a:ext cx="877162" cy="9233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5400">
                  <a:solidFill>
                    <a:srgbClr val="8C9AA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</a:p>
          </p:txBody>
        </p:sp>
        <p:cxnSp>
          <p:nvCxnSpPr>
            <p:cNvPr id="76" name="Shape 76"/>
            <p:cNvCxnSpPr/>
            <p:nvPr/>
          </p:nvCxnSpPr>
          <p:spPr>
            <a:xfrm rot="10800000">
              <a:off x="1172583" y="1925620"/>
              <a:ext cx="3119718" cy="1587"/>
            </a:xfrm>
            <a:prstGeom prst="straightConnector1">
              <a:avLst/>
            </a:prstGeom>
            <a:noFill/>
            <a:ln w="12700" cap="flat" cmpd="sng">
              <a:solidFill>
                <a:srgbClr val="8C9AA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Shape 77"/>
            <p:cNvCxnSpPr/>
            <p:nvPr/>
          </p:nvCxnSpPr>
          <p:spPr>
            <a:xfrm rot="10800000">
              <a:off x="4831975" y="1927412"/>
              <a:ext cx="3119718" cy="1587"/>
            </a:xfrm>
            <a:prstGeom prst="straightConnector1">
              <a:avLst/>
            </a:prstGeom>
            <a:noFill/>
            <a:ln w="12700" cap="flat" cmpd="sng">
              <a:solidFill>
                <a:srgbClr val="8C9AA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690039" y="1204857"/>
            <a:ext cx="7754713" cy="19107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99247" y="3767316"/>
            <a:ext cx="7734746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-US" sz="1200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-US" sz="1200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88" name="Shape 88"/>
          <p:cNvGrpSpPr/>
          <p:nvPr/>
        </p:nvGrpSpPr>
        <p:grpSpPr>
          <a:xfrm>
            <a:off x="1172583" y="1392216"/>
            <a:ext cx="6779109" cy="923329"/>
            <a:chOff x="1172583" y="1381458"/>
            <a:chExt cx="6779109" cy="923329"/>
          </a:xfrm>
        </p:grpSpPr>
        <p:sp>
          <p:nvSpPr>
            <p:cNvPr id="89" name="Shape 89"/>
            <p:cNvSpPr txBox="1"/>
            <p:nvPr/>
          </p:nvSpPr>
          <p:spPr>
            <a:xfrm>
              <a:off x="4147073" y="1381458"/>
              <a:ext cx="877162" cy="9233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5400">
                  <a:solidFill>
                    <a:srgbClr val="8C9AA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</a:p>
          </p:txBody>
        </p:sp>
        <p:cxnSp>
          <p:nvCxnSpPr>
            <p:cNvPr id="90" name="Shape 90"/>
            <p:cNvCxnSpPr/>
            <p:nvPr/>
          </p:nvCxnSpPr>
          <p:spPr>
            <a:xfrm rot="10800000">
              <a:off x="1172583" y="1925620"/>
              <a:ext cx="3119718" cy="1587"/>
            </a:xfrm>
            <a:prstGeom prst="straightConnector1">
              <a:avLst/>
            </a:prstGeom>
            <a:noFill/>
            <a:ln w="12700" cap="flat" cmpd="sng">
              <a:solidFill>
                <a:srgbClr val="8C9AA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Shape 91"/>
            <p:cNvCxnSpPr/>
            <p:nvPr/>
          </p:nvCxnSpPr>
          <p:spPr>
            <a:xfrm rot="10800000">
              <a:off x="4831975" y="1922650"/>
              <a:ext cx="3119718" cy="1587"/>
            </a:xfrm>
            <a:prstGeom prst="straightConnector1">
              <a:avLst/>
            </a:prstGeom>
            <a:noFill/>
            <a:ln w="12700" cap="flat" cmpd="sng">
              <a:solidFill>
                <a:srgbClr val="8C9AA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2240280"/>
            <a:ext cx="3803904" cy="38770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213359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77240" marR="0" lvl="1" indent="-231140" algn="l" rtl="0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marR="0" lvl="2" indent="-2413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508760" marR="0" lvl="3" indent="-21336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-2286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148840" marR="0" lvl="5" indent="-19303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468880" marR="0" lvl="6" indent="-19557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788920" marR="0" lvl="7" indent="-18542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108960" marR="0" lvl="8" indent="-18796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645151" y="2240280"/>
            <a:ext cx="3803904" cy="38770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213359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77240" marR="0" lvl="1" indent="-231140" algn="l" rtl="0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marR="0" lvl="2" indent="-2413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508760" marR="0" lvl="3" indent="-21336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-2286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148840" marR="0" lvl="5" indent="-19303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468880" marR="0" lvl="6" indent="-19557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788920" marR="0" lvl="7" indent="-18542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108960" marR="0" lvl="8" indent="-18796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-US" sz="1200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99" name="Shape 99"/>
          <p:cNvGrpSpPr/>
          <p:nvPr/>
        </p:nvGrpSpPr>
        <p:grpSpPr>
          <a:xfrm>
            <a:off x="1172583" y="1392216"/>
            <a:ext cx="6779109" cy="923329"/>
            <a:chOff x="1172583" y="1381458"/>
            <a:chExt cx="6779109" cy="923329"/>
          </a:xfrm>
        </p:grpSpPr>
        <p:sp>
          <p:nvSpPr>
            <p:cNvPr id="100" name="Shape 100"/>
            <p:cNvSpPr txBox="1"/>
            <p:nvPr/>
          </p:nvSpPr>
          <p:spPr>
            <a:xfrm>
              <a:off x="4147073" y="1381458"/>
              <a:ext cx="877162" cy="9233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5400">
                  <a:solidFill>
                    <a:srgbClr val="8C9AAF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</a:p>
          </p:txBody>
        </p:sp>
        <p:cxnSp>
          <p:nvCxnSpPr>
            <p:cNvPr id="101" name="Shape 101"/>
            <p:cNvCxnSpPr/>
            <p:nvPr/>
          </p:nvCxnSpPr>
          <p:spPr>
            <a:xfrm rot="10800000">
              <a:off x="1172583" y="1925620"/>
              <a:ext cx="3119718" cy="1587"/>
            </a:xfrm>
            <a:prstGeom prst="straightConnector1">
              <a:avLst/>
            </a:prstGeom>
            <a:noFill/>
            <a:ln w="12700" cap="flat" cmpd="sng">
              <a:solidFill>
                <a:srgbClr val="8C9AA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Shape 102"/>
            <p:cNvCxnSpPr/>
            <p:nvPr/>
          </p:nvCxnSpPr>
          <p:spPr>
            <a:xfrm rot="10800000">
              <a:off x="4831975" y="1922650"/>
              <a:ext cx="3119718" cy="1587"/>
            </a:xfrm>
            <a:prstGeom prst="straightConnector1">
              <a:avLst/>
            </a:prstGeom>
            <a:noFill/>
            <a:ln w="12700" cap="flat" cmpd="sng">
              <a:solidFill>
                <a:srgbClr val="8C9AA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5034578" y="1678194"/>
            <a:ext cx="3422482" cy="1886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Book Antiqua"/>
              <a:buNone/>
              <a:defRPr sz="2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92000" y="559397"/>
            <a:ext cx="4116666" cy="55667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65760" marR="0" lvl="0" indent="-213359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77240" marR="0" lvl="1" indent="-231140" algn="l" rtl="0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marR="0" lvl="2" indent="-2413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508760" marR="0" lvl="3" indent="-21336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-2286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148840" marR="0" lvl="5" indent="-15493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468880" marR="0" lvl="6" indent="-15747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788920" marR="0" lvl="7" indent="-14732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108960" marR="0" lvl="8" indent="-14986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2"/>
          </p:nvPr>
        </p:nvSpPr>
        <p:spPr>
          <a:xfrm>
            <a:off x="5034578" y="3603812"/>
            <a:ext cx="3411725" cy="2517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-US" sz="1200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677731" y="4668817"/>
            <a:ext cx="7767020" cy="6447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Book Antiqua"/>
              <a:buNone/>
              <a:defRPr sz="2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2"/>
          </p:nvPr>
        </p:nvSpPr>
        <p:spPr>
          <a:xfrm rot="240000">
            <a:off x="2183792" y="666965"/>
            <a:ext cx="4772155" cy="3598015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65000" dist="50800" dir="12900000" kx="195000" ky="195000" algn="tl" rotWithShape="0">
              <a:srgbClr val="000000">
                <a:alpha val="23921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1"/>
              </a:buClr>
              <a:buFont typeface="Noto Sans Symbols"/>
              <a:buNone/>
              <a:defRPr sz="2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8489" y="5324305"/>
            <a:ext cx="7756263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-US" sz="1200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60000" sy="6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>
                  <a:alpha val="10980"/>
                </a:srgbClr>
              </a:gs>
              <a:gs pos="83000">
                <a:srgbClr val="000000">
                  <a:alpha val="10980"/>
                </a:srgbClr>
              </a:gs>
              <a:gs pos="100000">
                <a:srgbClr val="3A4453">
                  <a:alpha val="2274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Book Antiqua"/>
              <a:buNone/>
              <a:defRPr sz="54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213359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400" b="0" i="0" u="none" strike="noStrike" cap="non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77240" marR="0" lvl="1" indent="-231140" algn="l" rtl="0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200" b="0" i="0" u="none" strike="noStrike" cap="non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marR="0" lvl="2" indent="-2413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000" b="0" i="0" u="none" strike="noStrike" cap="non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508760" marR="0" lvl="3" indent="-21336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800" b="0" i="0" u="none" strike="noStrike" cap="non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-2286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148840" marR="0" lvl="5" indent="-19303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468880" marR="0" lvl="6" indent="-19557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788920" marR="0" lvl="7" indent="-18542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108960" marR="0" lvl="8" indent="-18796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-US" sz="1200" b="0" i="0" u="none" strike="noStrike" cap="none">
              <a:solidFill>
                <a:schemeClr val="lt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tile tx="0" ty="0" sx="60000" sy="60000" flip="none" algn="tl"/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10980"/>
                </a:srgbClr>
              </a:gs>
              <a:gs pos="83000">
                <a:srgbClr val="FFFFFF">
                  <a:alpha val="10980"/>
                </a:srgbClr>
              </a:gs>
              <a:gs pos="100000">
                <a:srgbClr val="60B5FE">
                  <a:alpha val="22745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213359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777240" marR="0" lvl="1" indent="-231140" algn="l" rtl="0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43000" marR="0" lvl="2" indent="-2413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508760" marR="0" lvl="3" indent="-21336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-2286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148840" marR="0" lvl="5" indent="-19303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468880" marR="0" lvl="6" indent="-195579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788920" marR="0" lvl="7" indent="-18542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108960" marR="0" lvl="8" indent="-18796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-US" sz="1200" b="0" u="none">
              <a:solidFill>
                <a:schemeClr val="dk2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qbuds.com/2014/10/07/what-is-the-difference-between-buddhism-and-mindfulnes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HhsnyvqfLAhXMaz4KHU_VBRMQjRwIBw&amp;url=http://www.hollywoodreporter.com/live-feed/lesbian-comedy-ellen-degeneres-gets-674861&amp;psig=AFQjCNGHLxagIAfines9v_qJUAkZxIDeIg&amp;ust=1457196706112598" TargetMode="External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ctrTitle"/>
          </p:nvPr>
        </p:nvSpPr>
        <p:spPr>
          <a:xfrm>
            <a:off x="800100" y="4572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000"/>
              </a:buClr>
              <a:buSzPct val="25000"/>
              <a:buFont typeface="Book Antiqua"/>
              <a:buNone/>
            </a:pPr>
            <a:r>
              <a:rPr lang="en-US" sz="4800" b="1" i="0" u="none" strike="noStrike" cap="none">
                <a:solidFill>
                  <a:srgbClr val="FFC000"/>
                </a:solidFill>
                <a:latin typeface="Book Antiqua"/>
                <a:ea typeface="Book Antiqua"/>
                <a:cs typeface="Book Antiqua"/>
                <a:sym typeface="Book Antiqua"/>
              </a:rPr>
              <a:t>Mindfulness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subTitle" idx="1"/>
          </p:nvPr>
        </p:nvSpPr>
        <p:spPr>
          <a:xfrm>
            <a:off x="1371600" y="3767862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2057400"/>
            <a:ext cx="7239000" cy="4356615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6"/>
              </a:buClr>
              <a:buSzPct val="25000"/>
              <a:buFont typeface="Book Antiqua"/>
              <a:buNone/>
            </a:pPr>
            <a:r>
              <a:rPr lang="en-US" sz="3600" b="0" i="0" u="none" strike="noStrike" cap="none">
                <a:solidFill>
                  <a:schemeClr val="accent6"/>
                </a:solidFill>
                <a:latin typeface="Book Antiqua"/>
                <a:ea typeface="Book Antiqua"/>
                <a:cs typeface="Book Antiqua"/>
                <a:sym typeface="Book Antiqua"/>
              </a:rPr>
              <a:t>What is Mindfulness?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2"/>
          </p:nvPr>
        </p:nvSpPr>
        <p:spPr>
          <a:xfrm>
            <a:off x="381000" y="2743200"/>
            <a:ext cx="4876799" cy="3352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en-US"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Being present in every moment to have awareness of our thoughts, feelings, body, and outside environment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760" marR="0" lvl="0" indent="-36576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en-US"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Acceptance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760" marR="0" lvl="0" indent="-36576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en-US"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Paying attention on purpose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760" marR="0" lvl="0" indent="-36576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en-US"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Non-judgmental</a:t>
            </a:r>
          </a:p>
        </p:txBody>
      </p:sp>
      <p:pic>
        <p:nvPicPr>
          <p:cNvPr id="152" name="Shape 152" descr="https://uqbuds.files.wordpress.com/2014/10/cache_8273659.jpg">
            <a:hlinkClick r:id="rId3"/>
          </p:cNvPr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638800" y="3048000"/>
            <a:ext cx="3048000" cy="228035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rPr>
              <a:t>Mindfulness improves: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0" i="0" u="sng" strike="noStrike" cap="none">
              <a:solidFill>
                <a:srgbClr val="425EA9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Well being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Physical health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en-US"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Mental health</a:t>
            </a:r>
          </a:p>
          <a:p>
            <a:pPr marL="365760" marR="0" lvl="0" indent="-3657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2400" b="0" i="0" u="none" strike="noStrike" cap="none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760" marR="0" lvl="0" indent="-365760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None/>
            </a:pPr>
            <a:endParaRPr sz="2400" b="0" i="0" u="none" strike="noStrike" cap="none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6"/>
              </a:buClr>
              <a:buSzPct val="25000"/>
              <a:buFont typeface="Book Antiqua"/>
              <a:buNone/>
            </a:pPr>
            <a:r>
              <a:rPr lang="en-US" sz="4000" b="0" i="0" u="none" strike="noStrike" cap="none">
                <a:solidFill>
                  <a:schemeClr val="accent6"/>
                </a:solidFill>
                <a:latin typeface="Book Antiqua"/>
                <a:ea typeface="Book Antiqua"/>
                <a:cs typeface="Book Antiqua"/>
                <a:sym typeface="Book Antiqua"/>
              </a:rPr>
              <a:t>Benefits of Mindfulness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2971800"/>
            <a:ext cx="3656869" cy="243839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6"/>
              </a:buClr>
              <a:buSzPct val="25000"/>
              <a:buFont typeface="Book Antiqua"/>
              <a:buNone/>
            </a:pPr>
            <a:r>
              <a:rPr lang="en-US" sz="3600" b="0" i="0" u="none" strike="noStrike" cap="none">
                <a:solidFill>
                  <a:schemeClr val="accent6"/>
                </a:solidFill>
                <a:latin typeface="Book Antiqua"/>
                <a:ea typeface="Book Antiqua"/>
                <a:cs typeface="Book Antiqua"/>
                <a:sym typeface="Book Antiqua"/>
              </a:rPr>
              <a:t>Types of Mindful Practicing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2"/>
          </p:nvPr>
        </p:nvSpPr>
        <p:spPr>
          <a:xfrm>
            <a:off x="688487" y="2514600"/>
            <a:ext cx="3803904" cy="360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1" indent="-36576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307"/>
              <a:buFont typeface="Noto Sans Symbols"/>
              <a:buChar char="❧"/>
            </a:pPr>
            <a:r>
              <a:rPr lang="en-US" sz="133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Mindful movements</a:t>
            </a:r>
          </a:p>
          <a:p>
            <a:pPr marL="365760" marR="0" lvl="1" indent="-365760" algn="l" rtl="0">
              <a:lnSpc>
                <a:spcPct val="180000"/>
              </a:lnSpc>
              <a:spcBef>
                <a:spcPts val="266"/>
              </a:spcBef>
              <a:spcAft>
                <a:spcPts val="0"/>
              </a:spcAft>
              <a:buClr>
                <a:schemeClr val="accent1"/>
              </a:buClr>
              <a:buSzPct val="102307"/>
              <a:buFont typeface="Noto Sans Symbols"/>
              <a:buChar char="❧"/>
            </a:pPr>
            <a:r>
              <a:rPr lang="en-US" sz="133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Body scan</a:t>
            </a:r>
          </a:p>
          <a:p>
            <a:pPr marL="365760" marR="0" lvl="1" indent="-365760" algn="l" rtl="0">
              <a:lnSpc>
                <a:spcPct val="180000"/>
              </a:lnSpc>
              <a:spcBef>
                <a:spcPts val="266"/>
              </a:spcBef>
              <a:spcAft>
                <a:spcPts val="0"/>
              </a:spcAft>
              <a:buClr>
                <a:schemeClr val="accent1"/>
              </a:buClr>
              <a:buSzPct val="102307"/>
              <a:buFont typeface="Noto Sans Symbols"/>
              <a:buChar char="❧"/>
            </a:pPr>
            <a:r>
              <a:rPr lang="en-US" sz="133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Mindful eating </a:t>
            </a:r>
          </a:p>
          <a:p>
            <a:pPr marL="365760" marR="0" lvl="1" indent="-365760" algn="l" rtl="0">
              <a:lnSpc>
                <a:spcPct val="180000"/>
              </a:lnSpc>
              <a:spcBef>
                <a:spcPts val="266"/>
              </a:spcBef>
              <a:spcAft>
                <a:spcPts val="0"/>
              </a:spcAft>
              <a:buClr>
                <a:schemeClr val="accent1"/>
              </a:buClr>
              <a:buSzPct val="102307"/>
              <a:buFont typeface="Noto Sans Symbols"/>
              <a:buChar char="❧"/>
            </a:pPr>
            <a:r>
              <a:rPr lang="en-US" sz="133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Sending compassion </a:t>
            </a:r>
          </a:p>
          <a:p>
            <a:pPr marL="365760" marR="0" lvl="1" indent="-365760" algn="l" rtl="0">
              <a:lnSpc>
                <a:spcPct val="180000"/>
              </a:lnSpc>
              <a:spcBef>
                <a:spcPts val="266"/>
              </a:spcBef>
              <a:spcAft>
                <a:spcPts val="0"/>
              </a:spcAft>
              <a:buClr>
                <a:schemeClr val="accent1"/>
              </a:buClr>
              <a:buSzPct val="102307"/>
              <a:buFont typeface="Noto Sans Symbols"/>
              <a:buChar char="❧"/>
            </a:pPr>
            <a:r>
              <a:rPr lang="en-US" sz="133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Gratitude</a:t>
            </a:r>
          </a:p>
          <a:p>
            <a:pPr marL="365760" marR="0" lvl="1" indent="-365760" algn="l" rtl="0">
              <a:lnSpc>
                <a:spcPct val="180000"/>
              </a:lnSpc>
              <a:spcBef>
                <a:spcPts val="266"/>
              </a:spcBef>
              <a:spcAft>
                <a:spcPts val="0"/>
              </a:spcAft>
              <a:buClr>
                <a:schemeClr val="accent1"/>
              </a:buClr>
              <a:buSzPct val="102307"/>
              <a:buFont typeface="Noto Sans Symbols"/>
              <a:buChar char="❧"/>
            </a:pPr>
            <a:r>
              <a:rPr lang="en-US" sz="133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Imagery </a:t>
            </a:r>
          </a:p>
          <a:p>
            <a:pPr marL="365760" marR="0" lvl="1" indent="-365760" algn="l" rtl="0">
              <a:lnSpc>
                <a:spcPct val="180000"/>
              </a:lnSpc>
              <a:spcBef>
                <a:spcPts val="266"/>
              </a:spcBef>
              <a:spcAft>
                <a:spcPts val="0"/>
              </a:spcAft>
              <a:buClr>
                <a:schemeClr val="accent1"/>
              </a:buClr>
              <a:buSzPct val="102307"/>
              <a:buFont typeface="Noto Sans Symbols"/>
              <a:buChar char="❧"/>
            </a:pPr>
            <a:r>
              <a:rPr lang="en-US" sz="133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Comfort color </a:t>
            </a:r>
          </a:p>
          <a:p>
            <a:pPr marL="365760" marR="0" lvl="1" indent="-365760" algn="l" rtl="0">
              <a:lnSpc>
                <a:spcPct val="180000"/>
              </a:lnSpc>
              <a:spcBef>
                <a:spcPts val="266"/>
              </a:spcBef>
              <a:spcAft>
                <a:spcPts val="0"/>
              </a:spcAft>
              <a:buClr>
                <a:schemeClr val="accent1"/>
              </a:buClr>
              <a:buSzPct val="102307"/>
              <a:buFont typeface="Noto Sans Symbols"/>
              <a:buChar char="❧"/>
            </a:pPr>
            <a:r>
              <a:rPr lang="en-US" sz="133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Comfort place</a:t>
            </a:r>
          </a:p>
          <a:p>
            <a:pPr marL="365760" marR="0" lvl="0" indent="-365760" algn="l" rtl="0">
              <a:lnSpc>
                <a:spcPct val="80000"/>
              </a:lnSpc>
              <a:spcBef>
                <a:spcPts val="336"/>
              </a:spcBef>
              <a:buClr>
                <a:schemeClr val="accent1"/>
              </a:buClr>
              <a:buSzPct val="98823"/>
              <a:buFont typeface="Noto Sans Symbols"/>
              <a:buNone/>
            </a:pPr>
            <a:endParaRPr sz="1679" b="0" i="0" u="none" strike="noStrike" cap="none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5457548" y="5468035"/>
            <a:ext cx="1933851" cy="3231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5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http://blogs.plos.org/mindthebrain/2015/05/20/is-mindfulness-based-therapy-ready-for-rollout-to-prevent-relapse-and-recurrence-in-depression/</a:t>
            </a:r>
          </a:p>
        </p:txBody>
      </p:sp>
      <p:pic>
        <p:nvPicPr>
          <p:cNvPr id="189" name="Shape 189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2819400"/>
            <a:ext cx="1924049" cy="295275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6"/>
              </a:buClr>
              <a:buSzPct val="25000"/>
              <a:buFont typeface="Book Antiqua"/>
              <a:buNone/>
            </a:pPr>
            <a:r>
              <a:rPr lang="en-US" sz="3600" b="0" i="0" u="none" strike="noStrike" cap="none">
                <a:solidFill>
                  <a:schemeClr val="accent6"/>
                </a:solidFill>
                <a:latin typeface="Book Antiqua"/>
                <a:ea typeface="Book Antiqua"/>
                <a:cs typeface="Book Antiqua"/>
                <a:sym typeface="Book Antiqua"/>
              </a:rPr>
              <a:t>Who else uses Mindfulness?</a:t>
            </a:r>
          </a:p>
        </p:txBody>
      </p:sp>
      <p:sp>
        <p:nvSpPr>
          <p:cNvPr id="228" name="Shape 228"/>
          <p:cNvSpPr/>
          <p:nvPr/>
        </p:nvSpPr>
        <p:spPr>
          <a:xfrm>
            <a:off x="1981200" y="2304774"/>
            <a:ext cx="2743199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“All the benefits that you can achieve from just sitting still and going within, it just really is a beautiful experience.” - Ellen DeGeneres</a:t>
            </a:r>
          </a:p>
        </p:txBody>
      </p:sp>
      <p:pic>
        <p:nvPicPr>
          <p:cNvPr id="229" name="Shape 229" descr="http://cdn3.thr.com/sites/default/files/2013/08/ellen_degeneres.jp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1938" y="2133600"/>
            <a:ext cx="1580843" cy="2004342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30" name="Shape 230" descr="http://a4.files.biography.com/image/upload/c_fill,cs_srgb,dpr_1.0,g_face,h_300,q_80,w_300/MTE1ODA0OTcxOTA3NTgxNDUz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80108" y="3965394"/>
            <a:ext cx="2036153" cy="2036153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31" name="Shape 231"/>
          <p:cNvSpPr/>
          <p:nvPr/>
        </p:nvSpPr>
        <p:spPr>
          <a:xfrm>
            <a:off x="0" y="4572000"/>
            <a:ext cx="270954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“ In Meditation, I can let go of everything. I’m not Hugh Jackman. I’m not dad. I’m not a husband. I’m just dipping into that powerful source that creates everything. I take a little bath in it” -Hugh Jackman</a:t>
            </a:r>
          </a:p>
        </p:txBody>
      </p:sp>
      <p:pic>
        <p:nvPicPr>
          <p:cNvPr id="232" name="Shape 232" descr="https://lh3.googleusercontent.com/oaToSCVNiVPRqgOBHF1JmR3dVjhsIq8Y0-KRK6khl2Pp6VdejdrVKDhzV1ysoJctu27NnaRwigh4y2UaeDYsMDVcL3VjSPq2e7vsI5_ATizlkbjZp4qcrkB7rHL6nJqgmlR6YqWKnQ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29200" y="1170165"/>
            <a:ext cx="1657350" cy="2311567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33" name="Shape 233"/>
          <p:cNvSpPr/>
          <p:nvPr/>
        </p:nvSpPr>
        <p:spPr>
          <a:xfrm>
            <a:off x="6762750" y="1981200"/>
            <a:ext cx="2381249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“ I’m quite an erratic thinker, quite an adrenalized person, but after meditation, I feel this beautiful serenity and selfless connection.”-Russell Brand</a:t>
            </a:r>
          </a:p>
        </p:txBody>
      </p:sp>
      <p:pic>
        <p:nvPicPr>
          <p:cNvPr id="234" name="Shape 234" descr="http://wwlg4life.com/wp-content/uploads/2015/11/kobe-bryant_416x416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62750" y="3821975"/>
            <a:ext cx="2179571" cy="2179573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35" name="Shape 235"/>
          <p:cNvSpPr/>
          <p:nvPr/>
        </p:nvSpPr>
        <p:spPr>
          <a:xfrm>
            <a:off x="4894000" y="4166055"/>
            <a:ext cx="1792549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“It’s crazy to me that meditation is viewed as hokey. Just look at the people who’ve done phenomenal things. Do they meditate? Absolutely.”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- Kobe Bryant    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6"/>
              </a:buClr>
              <a:buSzPct val="25000"/>
              <a:buFont typeface="Book Antiqua"/>
              <a:buNone/>
            </a:pPr>
            <a:r>
              <a:rPr lang="en-US" sz="3600" b="0" i="0" u="none" strike="noStrike" cap="none">
                <a:solidFill>
                  <a:schemeClr val="accent6"/>
                </a:solidFill>
                <a:latin typeface="Book Antiqua"/>
                <a:ea typeface="Book Antiqua"/>
                <a:cs typeface="Book Antiqua"/>
                <a:sym typeface="Book Antiqua"/>
              </a:rPr>
              <a:t>Who else uses Mindfulness?</a:t>
            </a:r>
          </a:p>
        </p:txBody>
      </p:sp>
      <p:sp>
        <p:nvSpPr>
          <p:cNvPr id="242" name="Shape 242"/>
          <p:cNvSpPr/>
          <p:nvPr/>
        </p:nvSpPr>
        <p:spPr>
          <a:xfrm>
            <a:off x="1981200" y="2304774"/>
            <a:ext cx="2743199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“That way of being still with ourselves-coming back to the center and recognizing that something is more important than you”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		-Oprah</a:t>
            </a:r>
          </a:p>
        </p:txBody>
      </p:sp>
      <p:sp>
        <p:nvSpPr>
          <p:cNvPr id="243" name="Shape 243"/>
          <p:cNvSpPr/>
          <p:nvPr/>
        </p:nvSpPr>
        <p:spPr>
          <a:xfrm>
            <a:off x="142375" y="4580878"/>
            <a:ext cx="2179875" cy="1384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Olympic gold medal-winning volleyball players Misty May-Treanor and Kerri Walsh practice mindfulness skills to maintain high performance under pressure</a:t>
            </a:r>
          </a:p>
        </p:txBody>
      </p:sp>
      <p:pic>
        <p:nvPicPr>
          <p:cNvPr id="244" name="Shape 244" descr="https://lh6.googleusercontent.com/FS8PVKtXi1SRCMzxavEkYgURRZZWoQ01VpmmPEc0RjHZDgFIKyRRomj35Bkj0VCJmnkARQteq5YI_q75G6hxErE6hKzV5ElQX5Mfl_9bhYFSTU1TcGBZHAJ7kFWMAFvyk98CUhelxg"/>
          <p:cNvPicPr preferRelativeResize="0"/>
          <p:nvPr/>
        </p:nvPicPr>
        <p:blipFill rotWithShape="1">
          <a:blip r:embed="rId3">
            <a:alphaModFix/>
          </a:blip>
          <a:srcRect b="6086"/>
          <a:stretch/>
        </p:blipFill>
        <p:spPr>
          <a:xfrm>
            <a:off x="304800" y="2130777"/>
            <a:ext cx="1465148" cy="183461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45" name="Shape 245" descr="http://i4.mirror.co.uk/incoming/article850072.ece/ALTERNATES/s615/ONE%20USE%20ONLY%20Eva%20Mendes"/>
          <p:cNvPicPr preferRelativeResize="0"/>
          <p:nvPr/>
        </p:nvPicPr>
        <p:blipFill rotWithShape="1">
          <a:blip r:embed="rId4">
            <a:alphaModFix/>
          </a:blip>
          <a:srcRect l="13094" r="15456"/>
          <a:stretch/>
        </p:blipFill>
        <p:spPr>
          <a:xfrm>
            <a:off x="5257800" y="1676400"/>
            <a:ext cx="2156766" cy="1947862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46" name="Shape 246"/>
          <p:cNvSpPr/>
          <p:nvPr/>
        </p:nvSpPr>
        <p:spPr>
          <a:xfrm>
            <a:off x="6248400" y="3810000"/>
            <a:ext cx="2743199" cy="1384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“I’m actually huge into meditation, transcendental meditation, and that really helps create not only a sense of balance, but all the other stuff-this is going to sound cliche-but, serenity and kind of a calm state of mind”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                     -Eva Mendes</a:t>
            </a: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5">
            <a:alphaModFix/>
          </a:blip>
          <a:srcRect b="7930"/>
          <a:stretch/>
        </p:blipFill>
        <p:spPr>
          <a:xfrm>
            <a:off x="2524125" y="3517603"/>
            <a:ext cx="2124074" cy="2349796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09600" y="2099691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en-US" sz="2000" b="1" i="0" u="none" strike="noStrike" cap="none">
                <a:solidFill>
                  <a:schemeClr val="accent5"/>
                </a:solidFill>
                <a:latin typeface="Book Antiqua"/>
                <a:ea typeface="Book Antiqua"/>
                <a:cs typeface="Book Antiqua"/>
                <a:sym typeface="Book Antiqua"/>
              </a:rPr>
              <a:t>Breath: </a:t>
            </a:r>
            <a:r>
              <a:rPr lang="en-US"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Begin with respiration</a:t>
            </a:r>
          </a:p>
          <a:p>
            <a:pPr marL="365760" marR="0" lvl="0" indent="-3657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2000" b="0" i="0" u="none" strike="noStrike" cap="none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760" marR="0" lvl="0" indent="-3657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en-US" sz="2000" b="1" i="0" u="none" strike="noStrike" cap="none">
                <a:solidFill>
                  <a:schemeClr val="accent5"/>
                </a:solidFill>
                <a:latin typeface="Book Antiqua"/>
                <a:ea typeface="Book Antiqua"/>
                <a:cs typeface="Book Antiqua"/>
                <a:sym typeface="Book Antiqua"/>
              </a:rPr>
              <a:t>Notice: </a:t>
            </a:r>
            <a:r>
              <a:rPr lang="en-US"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Take it all in</a:t>
            </a:r>
          </a:p>
          <a:p>
            <a:pPr marL="365760" marR="0" lvl="0" indent="-3657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2000" b="0" i="0" u="none" strike="noStrike" cap="none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760" marR="0" lvl="0" indent="-3657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en-US" sz="2000" b="1" i="0" u="none" strike="noStrike" cap="none">
                <a:solidFill>
                  <a:schemeClr val="accent5"/>
                </a:solidFill>
                <a:latin typeface="Book Antiqua"/>
                <a:ea typeface="Book Antiqua"/>
                <a:cs typeface="Book Antiqua"/>
                <a:sym typeface="Book Antiqua"/>
              </a:rPr>
              <a:t>Engage: </a:t>
            </a:r>
            <a:r>
              <a:rPr lang="en-US"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Be in the moment</a:t>
            </a:r>
          </a:p>
          <a:p>
            <a:pPr marL="365760" marR="0" lvl="0" indent="-3657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2000" b="0" i="0" u="none" strike="noStrike" cap="none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760" marR="0" lvl="0" indent="-3657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en-US" sz="2000" b="1" i="0" u="none" strike="noStrike" cap="none">
                <a:solidFill>
                  <a:schemeClr val="accent5"/>
                </a:solidFill>
                <a:latin typeface="Book Antiqua"/>
                <a:ea typeface="Book Antiqua"/>
                <a:cs typeface="Book Antiqua"/>
                <a:sym typeface="Book Antiqua"/>
              </a:rPr>
              <a:t>Discover: </a:t>
            </a:r>
            <a:r>
              <a:rPr lang="en-US"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Delight in the unexpected</a:t>
            </a:r>
          </a:p>
          <a:p>
            <a:pPr marL="365760" marR="0" lvl="0" indent="-3657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2000" b="0" i="0" u="none" strike="noStrike" cap="none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760" marR="0" lvl="0" indent="-3657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en-US" sz="2000" b="1" i="0" u="none" strike="noStrike" cap="none">
                <a:solidFill>
                  <a:schemeClr val="accent5"/>
                </a:solidFill>
                <a:latin typeface="Book Antiqua"/>
                <a:ea typeface="Book Antiqua"/>
                <a:cs typeface="Book Antiqua"/>
                <a:sym typeface="Book Antiqua"/>
              </a:rPr>
              <a:t>Accept: </a:t>
            </a:r>
            <a:r>
              <a:rPr lang="en-US"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Acknowledge distractions, return to actions</a:t>
            </a:r>
          </a:p>
          <a:p>
            <a:pPr marL="365760" marR="0" lvl="0" indent="-3657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2000" b="0" i="0" u="none" strike="noStrike" cap="none">
              <a:solidFill>
                <a:srgbClr val="262626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365760" marR="0" lvl="0" indent="-36576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❧"/>
            </a:pPr>
            <a:r>
              <a:rPr lang="en-US" sz="2000" b="1" i="0" u="none" strike="noStrike" cap="none">
                <a:solidFill>
                  <a:schemeClr val="accent5"/>
                </a:solidFill>
                <a:latin typeface="Book Antiqua"/>
                <a:ea typeface="Book Antiqua"/>
                <a:cs typeface="Book Antiqua"/>
                <a:sym typeface="Book Antiqua"/>
              </a:rPr>
              <a:t>Savor</a:t>
            </a:r>
            <a:r>
              <a:rPr lang="en-US" sz="2000" b="1" i="0" u="none" strike="noStrike" cap="none">
                <a:solidFill>
                  <a:srgbClr val="425EA9"/>
                </a:solidFill>
                <a:latin typeface="Book Antiqua"/>
                <a:ea typeface="Book Antiqua"/>
                <a:cs typeface="Book Antiqua"/>
                <a:sym typeface="Book Antiqua"/>
              </a:rPr>
              <a:t>: </a:t>
            </a:r>
            <a:r>
              <a:rPr lang="en-US"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Revel in the joy of small moments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688489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6"/>
              </a:buClr>
              <a:buSzPct val="25000"/>
              <a:buFont typeface="Book Antiqua"/>
              <a:buNone/>
            </a:pPr>
            <a:r>
              <a:rPr lang="en-US" sz="4000" b="0" i="0" u="none" strike="noStrike" cap="none">
                <a:solidFill>
                  <a:schemeClr val="accent6"/>
                </a:solidFill>
                <a:latin typeface="Book Antiqua"/>
                <a:ea typeface="Book Antiqua"/>
                <a:cs typeface="Book Antiqua"/>
                <a:sym typeface="Book Antiqua"/>
              </a:rPr>
              <a:t>How can I be mindful?</a:t>
            </a: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2667000"/>
            <a:ext cx="4114800" cy="137159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ardcover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ardcover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600</Words>
  <Application>Microsoft Office PowerPoint</Application>
  <PresentationFormat>On-screen Show (4:3)</PresentationFormat>
  <Paragraphs>92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Book Antiqua</vt:lpstr>
      <vt:lpstr>Arial</vt:lpstr>
      <vt:lpstr>Noto Sans Symbols</vt:lpstr>
      <vt:lpstr>Calibri</vt:lpstr>
      <vt:lpstr>Hardcover</vt:lpstr>
      <vt:lpstr>Hardcover</vt:lpstr>
      <vt:lpstr>Mindfulness</vt:lpstr>
      <vt:lpstr>What is Mindfulness?</vt:lpstr>
      <vt:lpstr>Benefits of Mindfulness</vt:lpstr>
      <vt:lpstr>Types of Mindful Practicing</vt:lpstr>
      <vt:lpstr>Who else uses Mindfulness?</vt:lpstr>
      <vt:lpstr>Who else uses Mindfulness?</vt:lpstr>
      <vt:lpstr>How can I be mindful?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</dc:title>
  <dc:creator>Montorsi, Vanessa K</dc:creator>
  <cp:lastModifiedBy>Montorsi, Vanessa K</cp:lastModifiedBy>
  <cp:revision>2</cp:revision>
  <dcterms:modified xsi:type="dcterms:W3CDTF">2017-08-11T13:42:45Z</dcterms:modified>
</cp:coreProperties>
</file>