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notesMasterIdLst>
    <p:notesMasterId r:id="rId23"/>
  </p:notesMasterIdLst>
  <p:handoutMasterIdLst>
    <p:handoutMasterId r:id="rId24"/>
  </p:handoutMasterIdLst>
  <p:sldIdLst>
    <p:sldId id="256" r:id="rId2"/>
    <p:sldId id="280" r:id="rId3"/>
    <p:sldId id="279" r:id="rId4"/>
    <p:sldId id="258" r:id="rId5"/>
    <p:sldId id="257" r:id="rId6"/>
    <p:sldId id="259" r:id="rId7"/>
    <p:sldId id="261" r:id="rId8"/>
    <p:sldId id="268" r:id="rId9"/>
    <p:sldId id="269" r:id="rId10"/>
    <p:sldId id="260" r:id="rId11"/>
    <p:sldId id="270" r:id="rId12"/>
    <p:sldId id="276" r:id="rId13"/>
    <p:sldId id="277" r:id="rId14"/>
    <p:sldId id="262" r:id="rId15"/>
    <p:sldId id="264" r:id="rId16"/>
    <p:sldId id="263" r:id="rId17"/>
    <p:sldId id="265" r:id="rId18"/>
    <p:sldId id="266" r:id="rId19"/>
    <p:sldId id="267" r:id="rId20"/>
    <p:sldId id="272" r:id="rId21"/>
    <p:sldId id="281" r:id="rId22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2353" autoAdjust="0"/>
  </p:normalViewPr>
  <p:slideViewPr>
    <p:cSldViewPr>
      <p:cViewPr varScale="1">
        <p:scale>
          <a:sx n="95" d="100"/>
          <a:sy n="95" d="100"/>
        </p:scale>
        <p:origin x="206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8C81C194-9BD8-4704-9590-B05D142E7BFA}"/>
    <pc:docChg chg="modSld">
      <pc:chgData name="" userId="" providerId="" clId="Web-{8C81C194-9BD8-4704-9590-B05D142E7BFA}" dt="2018-03-07T14:10:35.929" v="1"/>
      <pc:docMkLst>
        <pc:docMk/>
      </pc:docMkLst>
      <pc:sldChg chg="modSp">
        <pc:chgData name="" userId="" providerId="" clId="Web-{8C81C194-9BD8-4704-9590-B05D142E7BFA}" dt="2018-03-07T14:10:35.929" v="0"/>
        <pc:sldMkLst>
          <pc:docMk/>
          <pc:sldMk cId="0" sldId="256"/>
        </pc:sldMkLst>
        <pc:spChg chg="mod">
          <ac:chgData name="" userId="" providerId="" clId="Web-{8C81C194-9BD8-4704-9590-B05D142E7BFA}" dt="2018-03-07T14:10:35.929" v="0"/>
          <ac:spMkLst>
            <pc:docMk/>
            <pc:sldMk cId="0" sldId="256"/>
            <ac:spMk id="3" creationId="{00000000-0000-0000-0000-000000000000}"/>
          </ac:spMkLst>
        </pc:spChg>
      </pc:sldChg>
    </pc:docChg>
  </pc:docChgLst>
  <pc:docChgLst>
    <pc:chgData clId="Web-{265D5FFF-9DCC-4827-BF21-F43916AD0E29}"/>
    <pc:docChg chg="addSld modSld sldOrd">
      <pc:chgData name="" userId="" providerId="" clId="Web-{265D5FFF-9DCC-4827-BF21-F43916AD0E29}" dt="2018-03-07T15:03:31.379" v="1516"/>
      <pc:docMkLst>
        <pc:docMk/>
      </pc:docMkLst>
      <pc:sldChg chg="modSp">
        <pc:chgData name="" userId="" providerId="" clId="Web-{265D5FFF-9DCC-4827-BF21-F43916AD0E29}" dt="2018-03-07T14:34:21.829" v="8"/>
        <pc:sldMkLst>
          <pc:docMk/>
          <pc:sldMk cId="0" sldId="256"/>
        </pc:sldMkLst>
        <pc:spChg chg="mod">
          <ac:chgData name="" userId="" providerId="" clId="Web-{265D5FFF-9DCC-4827-BF21-F43916AD0E29}" dt="2018-03-07T14:34:21.829" v="8"/>
          <ac:spMkLst>
            <pc:docMk/>
            <pc:sldMk cId="0" sldId="256"/>
            <ac:spMk id="3" creationId="{00000000-0000-0000-0000-000000000000}"/>
          </ac:spMkLst>
        </pc:spChg>
      </pc:sldChg>
      <pc:sldChg chg="modSp">
        <pc:chgData name="" userId="" providerId="" clId="Web-{265D5FFF-9DCC-4827-BF21-F43916AD0E29}" dt="2018-03-07T15:01:03.129" v="1452"/>
        <pc:sldMkLst>
          <pc:docMk/>
          <pc:sldMk cId="0" sldId="257"/>
        </pc:sldMkLst>
        <pc:spChg chg="mod">
          <ac:chgData name="" userId="" providerId="" clId="Web-{265D5FFF-9DCC-4827-BF21-F43916AD0E29}" dt="2018-03-07T15:01:03.129" v="1452"/>
          <ac:spMkLst>
            <pc:docMk/>
            <pc:sldMk cId="0" sldId="257"/>
            <ac:spMk id="2" creationId="{00000000-0000-0000-0000-000000000000}"/>
          </ac:spMkLst>
        </pc:spChg>
        <pc:spChg chg="mod">
          <ac:chgData name="" userId="" providerId="" clId="Web-{265D5FFF-9DCC-4827-BF21-F43916AD0E29}" dt="2018-03-07T14:36:23.719" v="61"/>
          <ac:spMkLst>
            <pc:docMk/>
            <pc:sldMk cId="0" sldId="257"/>
            <ac:spMk id="3" creationId="{00000000-0000-0000-0000-000000000000}"/>
          </ac:spMkLst>
        </pc:spChg>
      </pc:sldChg>
      <pc:sldChg chg="modSp">
        <pc:chgData name="" userId="" providerId="" clId="Web-{265D5FFF-9DCC-4827-BF21-F43916AD0E29}" dt="2018-03-07T15:00:55.254" v="1448"/>
        <pc:sldMkLst>
          <pc:docMk/>
          <pc:sldMk cId="0" sldId="258"/>
        </pc:sldMkLst>
        <pc:spChg chg="mod">
          <ac:chgData name="" userId="" providerId="" clId="Web-{265D5FFF-9DCC-4827-BF21-F43916AD0E29}" dt="2018-03-07T15:00:55.254" v="1448"/>
          <ac:spMkLst>
            <pc:docMk/>
            <pc:sldMk cId="0" sldId="258"/>
            <ac:spMk id="2" creationId="{00000000-0000-0000-0000-000000000000}"/>
          </ac:spMkLst>
        </pc:spChg>
        <pc:spChg chg="mod">
          <ac:chgData name="" userId="" providerId="" clId="Web-{265D5FFF-9DCC-4827-BF21-F43916AD0E29}" dt="2018-03-07T14:36:04.641" v="53"/>
          <ac:spMkLst>
            <pc:docMk/>
            <pc:sldMk cId="0" sldId="258"/>
            <ac:spMk id="3" creationId="{00000000-0000-0000-0000-000000000000}"/>
          </ac:spMkLst>
        </pc:spChg>
      </pc:sldChg>
      <pc:sldChg chg="modSp">
        <pc:chgData name="" userId="" providerId="" clId="Web-{265D5FFF-9DCC-4827-BF21-F43916AD0E29}" dt="2018-03-07T14:38:21.176" v="185"/>
        <pc:sldMkLst>
          <pc:docMk/>
          <pc:sldMk cId="0" sldId="259"/>
        </pc:sldMkLst>
        <pc:spChg chg="mod">
          <ac:chgData name="" userId="" providerId="" clId="Web-{265D5FFF-9DCC-4827-BF21-F43916AD0E29}" dt="2018-03-07T14:38:21.176" v="185"/>
          <ac:spMkLst>
            <pc:docMk/>
            <pc:sldMk cId="0" sldId="259"/>
            <ac:spMk id="3" creationId="{00000000-0000-0000-0000-000000000000}"/>
          </ac:spMkLst>
        </pc:spChg>
      </pc:sldChg>
      <pc:sldChg chg="modSp">
        <pc:chgData name="" userId="" providerId="" clId="Web-{265D5FFF-9DCC-4827-BF21-F43916AD0E29}" dt="2018-03-07T14:43:02.801" v="433"/>
        <pc:sldMkLst>
          <pc:docMk/>
          <pc:sldMk cId="0" sldId="260"/>
        </pc:sldMkLst>
        <pc:spChg chg="mod">
          <ac:chgData name="" userId="" providerId="" clId="Web-{265D5FFF-9DCC-4827-BF21-F43916AD0E29}" dt="2018-03-07T14:41:33.067" v="335"/>
          <ac:spMkLst>
            <pc:docMk/>
            <pc:sldMk cId="0" sldId="260"/>
            <ac:spMk id="2" creationId="{00000000-0000-0000-0000-000000000000}"/>
          </ac:spMkLst>
        </pc:spChg>
        <pc:spChg chg="mod">
          <ac:chgData name="" userId="" providerId="" clId="Web-{265D5FFF-9DCC-4827-BF21-F43916AD0E29}" dt="2018-03-07T14:43:02.801" v="433"/>
          <ac:spMkLst>
            <pc:docMk/>
            <pc:sldMk cId="0" sldId="260"/>
            <ac:spMk id="3" creationId="{00000000-0000-0000-0000-000000000000}"/>
          </ac:spMkLst>
        </pc:spChg>
      </pc:sldChg>
      <pc:sldChg chg="modSp">
        <pc:chgData name="" userId="" providerId="" clId="Web-{265D5FFF-9DCC-4827-BF21-F43916AD0E29}" dt="2018-03-07T15:01:12.035" v="1455"/>
        <pc:sldMkLst>
          <pc:docMk/>
          <pc:sldMk cId="0" sldId="261"/>
        </pc:sldMkLst>
        <pc:spChg chg="mod">
          <ac:chgData name="" userId="" providerId="" clId="Web-{265D5FFF-9DCC-4827-BF21-F43916AD0E29}" dt="2018-03-07T15:01:12.035" v="1455"/>
          <ac:spMkLst>
            <pc:docMk/>
            <pc:sldMk cId="0" sldId="261"/>
            <ac:spMk id="2" creationId="{00000000-0000-0000-0000-000000000000}"/>
          </ac:spMkLst>
        </pc:spChg>
        <pc:spChg chg="mod">
          <ac:chgData name="" userId="" providerId="" clId="Web-{265D5FFF-9DCC-4827-BF21-F43916AD0E29}" dt="2018-03-07T14:40:23.629" v="291"/>
          <ac:spMkLst>
            <pc:docMk/>
            <pc:sldMk cId="0" sldId="261"/>
            <ac:spMk id="3" creationId="{00000000-0000-0000-0000-000000000000}"/>
          </ac:spMkLst>
        </pc:spChg>
      </pc:sldChg>
      <pc:sldChg chg="modSp">
        <pc:chgData name="" userId="" providerId="" clId="Web-{265D5FFF-9DCC-4827-BF21-F43916AD0E29}" dt="2018-03-07T14:46:52.723" v="624"/>
        <pc:sldMkLst>
          <pc:docMk/>
          <pc:sldMk cId="0" sldId="262"/>
        </pc:sldMkLst>
        <pc:spChg chg="mod">
          <ac:chgData name="" userId="" providerId="" clId="Web-{265D5FFF-9DCC-4827-BF21-F43916AD0E29}" dt="2018-03-07T14:44:39.613" v="469"/>
          <ac:spMkLst>
            <pc:docMk/>
            <pc:sldMk cId="0" sldId="262"/>
            <ac:spMk id="2" creationId="{00000000-0000-0000-0000-000000000000}"/>
          </ac:spMkLst>
        </pc:spChg>
        <pc:spChg chg="mod">
          <ac:chgData name="" userId="" providerId="" clId="Web-{265D5FFF-9DCC-4827-BF21-F43916AD0E29}" dt="2018-03-07T14:46:52.723" v="624"/>
          <ac:spMkLst>
            <pc:docMk/>
            <pc:sldMk cId="0" sldId="262"/>
            <ac:spMk id="3" creationId="{00000000-0000-0000-0000-000000000000}"/>
          </ac:spMkLst>
        </pc:spChg>
      </pc:sldChg>
      <pc:sldChg chg="modSp">
        <pc:chgData name="" userId="" providerId="" clId="Web-{265D5FFF-9DCC-4827-BF21-F43916AD0E29}" dt="2018-03-07T14:59:54.270" v="1420"/>
        <pc:sldMkLst>
          <pc:docMk/>
          <pc:sldMk cId="0" sldId="263"/>
        </pc:sldMkLst>
        <pc:spChg chg="mod">
          <ac:chgData name="" userId="" providerId="" clId="Web-{265D5FFF-9DCC-4827-BF21-F43916AD0E29}" dt="2018-03-07T14:59:54.270" v="1420"/>
          <ac:spMkLst>
            <pc:docMk/>
            <pc:sldMk cId="0" sldId="263"/>
            <ac:spMk id="2" creationId="{00000000-0000-0000-0000-000000000000}"/>
          </ac:spMkLst>
        </pc:spChg>
        <pc:spChg chg="mod">
          <ac:chgData name="" userId="" providerId="" clId="Web-{265D5FFF-9DCC-4827-BF21-F43916AD0E29}" dt="2018-03-07T14:49:53.035" v="803"/>
          <ac:spMkLst>
            <pc:docMk/>
            <pc:sldMk cId="0" sldId="263"/>
            <ac:spMk id="3" creationId="{00000000-0000-0000-0000-000000000000}"/>
          </ac:spMkLst>
        </pc:spChg>
      </pc:sldChg>
      <pc:sldChg chg="modSp">
        <pc:chgData name="" userId="" providerId="" clId="Web-{265D5FFF-9DCC-4827-BF21-F43916AD0E29}" dt="2018-03-07T14:59:44.473" v="1411"/>
        <pc:sldMkLst>
          <pc:docMk/>
          <pc:sldMk cId="0" sldId="264"/>
        </pc:sldMkLst>
        <pc:spChg chg="mod">
          <ac:chgData name="" userId="" providerId="" clId="Web-{265D5FFF-9DCC-4827-BF21-F43916AD0E29}" dt="2018-03-07T14:59:44.473" v="1411"/>
          <ac:spMkLst>
            <pc:docMk/>
            <pc:sldMk cId="0" sldId="264"/>
            <ac:spMk id="2" creationId="{00000000-0000-0000-0000-000000000000}"/>
          </ac:spMkLst>
        </pc:spChg>
        <pc:spChg chg="mod">
          <ac:chgData name="" userId="" providerId="" clId="Web-{265D5FFF-9DCC-4827-BF21-F43916AD0E29}" dt="2018-03-07T14:47:23.410" v="634"/>
          <ac:spMkLst>
            <pc:docMk/>
            <pc:sldMk cId="0" sldId="264"/>
            <ac:spMk id="3" creationId="{00000000-0000-0000-0000-000000000000}"/>
          </ac:spMkLst>
        </pc:spChg>
      </pc:sldChg>
      <pc:sldChg chg="modSp">
        <pc:chgData name="" userId="" providerId="" clId="Web-{265D5FFF-9DCC-4827-BF21-F43916AD0E29}" dt="2018-03-07T14:53:31.301" v="1023"/>
        <pc:sldMkLst>
          <pc:docMk/>
          <pc:sldMk cId="0" sldId="265"/>
        </pc:sldMkLst>
        <pc:spChg chg="mod">
          <ac:chgData name="" userId="" providerId="" clId="Web-{265D5FFF-9DCC-4827-BF21-F43916AD0E29}" dt="2018-03-07T14:53:31.301" v="1023"/>
          <ac:spMkLst>
            <pc:docMk/>
            <pc:sldMk cId="0" sldId="265"/>
            <ac:spMk id="2" creationId="{00000000-0000-0000-0000-000000000000}"/>
          </ac:spMkLst>
        </pc:spChg>
        <pc:spChg chg="mod">
          <ac:chgData name="" userId="" providerId="" clId="Web-{265D5FFF-9DCC-4827-BF21-F43916AD0E29}" dt="2018-03-07T14:53:11.770" v="1010"/>
          <ac:spMkLst>
            <pc:docMk/>
            <pc:sldMk cId="0" sldId="265"/>
            <ac:spMk id="3" creationId="{00000000-0000-0000-0000-000000000000}"/>
          </ac:spMkLst>
        </pc:spChg>
      </pc:sldChg>
      <pc:sldChg chg="modSp">
        <pc:chgData name="" userId="" providerId="" clId="Web-{265D5FFF-9DCC-4827-BF21-F43916AD0E29}" dt="2018-03-07T14:55:46.145" v="1163"/>
        <pc:sldMkLst>
          <pc:docMk/>
          <pc:sldMk cId="0" sldId="266"/>
        </pc:sldMkLst>
        <pc:spChg chg="mod">
          <ac:chgData name="" userId="" providerId="" clId="Web-{265D5FFF-9DCC-4827-BF21-F43916AD0E29}" dt="2018-03-07T14:53:39.020" v="1032"/>
          <ac:spMkLst>
            <pc:docMk/>
            <pc:sldMk cId="0" sldId="266"/>
            <ac:spMk id="2" creationId="{00000000-0000-0000-0000-000000000000}"/>
          </ac:spMkLst>
        </pc:spChg>
        <pc:spChg chg="mod">
          <ac:chgData name="" userId="" providerId="" clId="Web-{265D5FFF-9DCC-4827-BF21-F43916AD0E29}" dt="2018-03-07T14:55:46.145" v="1163"/>
          <ac:spMkLst>
            <pc:docMk/>
            <pc:sldMk cId="0" sldId="266"/>
            <ac:spMk id="3" creationId="{00000000-0000-0000-0000-000000000000}"/>
          </ac:spMkLst>
        </pc:spChg>
      </pc:sldChg>
      <pc:sldChg chg="modSp">
        <pc:chgData name="" userId="" providerId="" clId="Web-{265D5FFF-9DCC-4827-BF21-F43916AD0E29}" dt="2018-03-07T14:58:17.379" v="1328"/>
        <pc:sldMkLst>
          <pc:docMk/>
          <pc:sldMk cId="0" sldId="267"/>
        </pc:sldMkLst>
        <pc:spChg chg="mod">
          <ac:chgData name="" userId="" providerId="" clId="Web-{265D5FFF-9DCC-4827-BF21-F43916AD0E29}" dt="2018-03-07T14:55:51.035" v="1167"/>
          <ac:spMkLst>
            <pc:docMk/>
            <pc:sldMk cId="0" sldId="267"/>
            <ac:spMk id="2" creationId="{00000000-0000-0000-0000-000000000000}"/>
          </ac:spMkLst>
        </pc:spChg>
        <pc:spChg chg="mod">
          <ac:chgData name="" userId="" providerId="" clId="Web-{265D5FFF-9DCC-4827-BF21-F43916AD0E29}" dt="2018-03-07T14:58:17.379" v="1328"/>
          <ac:spMkLst>
            <pc:docMk/>
            <pc:sldMk cId="0" sldId="267"/>
            <ac:spMk id="3" creationId="{00000000-0000-0000-0000-000000000000}"/>
          </ac:spMkLst>
        </pc:spChg>
      </pc:sldChg>
      <pc:sldChg chg="modSp">
        <pc:chgData name="" userId="" providerId="" clId="Web-{265D5FFF-9DCC-4827-BF21-F43916AD0E29}" dt="2018-03-07T14:40:53.301" v="313"/>
        <pc:sldMkLst>
          <pc:docMk/>
          <pc:sldMk cId="2391997232" sldId="269"/>
        </pc:sldMkLst>
        <pc:spChg chg="mod">
          <ac:chgData name="" userId="" providerId="" clId="Web-{265D5FFF-9DCC-4827-BF21-F43916AD0E29}" dt="2018-03-07T14:40:53.301" v="313"/>
          <ac:spMkLst>
            <pc:docMk/>
            <pc:sldMk cId="2391997232" sldId="269"/>
            <ac:spMk id="3" creationId="{00000000-0000-0000-0000-000000000000}"/>
          </ac:spMkLst>
        </pc:spChg>
      </pc:sldChg>
      <pc:sldChg chg="modSp">
        <pc:chgData name="" userId="" providerId="" clId="Web-{265D5FFF-9DCC-4827-BF21-F43916AD0E29}" dt="2018-03-07T15:01:21.145" v="1458"/>
        <pc:sldMkLst>
          <pc:docMk/>
          <pc:sldMk cId="4140198562" sldId="270"/>
        </pc:sldMkLst>
        <pc:spChg chg="mod">
          <ac:chgData name="" userId="" providerId="" clId="Web-{265D5FFF-9DCC-4827-BF21-F43916AD0E29}" dt="2018-03-07T15:01:21.145" v="1458"/>
          <ac:spMkLst>
            <pc:docMk/>
            <pc:sldMk cId="4140198562" sldId="270"/>
            <ac:spMk id="2" creationId="{00000000-0000-0000-0000-000000000000}"/>
          </ac:spMkLst>
        </pc:spChg>
        <pc:spChg chg="mod">
          <ac:chgData name="" userId="" providerId="" clId="Web-{265D5FFF-9DCC-4827-BF21-F43916AD0E29}" dt="2018-03-07T14:44:09.035" v="465"/>
          <ac:spMkLst>
            <pc:docMk/>
            <pc:sldMk cId="4140198562" sldId="270"/>
            <ac:spMk id="3" creationId="{00000000-0000-0000-0000-000000000000}"/>
          </ac:spMkLst>
        </pc:spChg>
      </pc:sldChg>
      <pc:sldChg chg="modSp">
        <pc:chgData name="" userId="" providerId="" clId="Web-{265D5FFF-9DCC-4827-BF21-F43916AD0E29}" dt="2018-03-07T14:59:28.535" v="1404"/>
        <pc:sldMkLst>
          <pc:docMk/>
          <pc:sldMk cId="1461899275" sldId="272"/>
        </pc:sldMkLst>
        <pc:spChg chg="mod">
          <ac:chgData name="" userId="" providerId="" clId="Web-{265D5FFF-9DCC-4827-BF21-F43916AD0E29}" dt="2018-03-07T14:59:28.535" v="1404"/>
          <ac:spMkLst>
            <pc:docMk/>
            <pc:sldMk cId="1461899275" sldId="272"/>
            <ac:spMk id="2" creationId="{00000000-0000-0000-0000-000000000000}"/>
          </ac:spMkLst>
        </pc:spChg>
        <pc:spChg chg="mod">
          <ac:chgData name="" userId="" providerId="" clId="Web-{265D5FFF-9DCC-4827-BF21-F43916AD0E29}" dt="2018-03-07T14:59:23.988" v="1400"/>
          <ac:spMkLst>
            <pc:docMk/>
            <pc:sldMk cId="1461899275" sldId="272"/>
            <ac:spMk id="3" creationId="{00000000-0000-0000-0000-000000000000}"/>
          </ac:spMkLst>
        </pc:spChg>
      </pc:sldChg>
      <pc:sldChg chg="ord">
        <pc:chgData name="" userId="" providerId="" clId="Web-{265D5FFF-9DCC-4827-BF21-F43916AD0E29}" dt="2018-03-07T14:44:26.676" v="468"/>
        <pc:sldMkLst>
          <pc:docMk/>
          <pc:sldMk cId="3024475171" sldId="277"/>
        </pc:sldMkLst>
      </pc:sldChg>
      <pc:sldChg chg="modSp new">
        <pc:chgData name="" userId="" providerId="" clId="Web-{265D5FFF-9DCC-4827-BF21-F43916AD0E29}" dt="2018-03-07T15:03:31.379" v="1515"/>
        <pc:sldMkLst>
          <pc:docMk/>
          <pc:sldMk cId="633186551" sldId="280"/>
        </pc:sldMkLst>
        <pc:spChg chg="mod">
          <ac:chgData name="" userId="" providerId="" clId="Web-{265D5FFF-9DCC-4827-BF21-F43916AD0E29}" dt="2018-03-07T15:01:53.613" v="1478"/>
          <ac:spMkLst>
            <pc:docMk/>
            <pc:sldMk cId="633186551" sldId="280"/>
            <ac:spMk id="2" creationId="{09ACD8BD-9D71-45BD-8945-BAD4DC9DC84A}"/>
          </ac:spMkLst>
        </pc:spChg>
        <pc:spChg chg="mod">
          <ac:chgData name="" userId="" providerId="" clId="Web-{265D5FFF-9DCC-4827-BF21-F43916AD0E29}" dt="2018-03-07T15:03:31.379" v="1515"/>
          <ac:spMkLst>
            <pc:docMk/>
            <pc:sldMk cId="633186551" sldId="280"/>
            <ac:spMk id="3" creationId="{800024CB-30F5-4C4C-936C-FD3931309B75}"/>
          </ac:spMkLst>
        </pc:spChg>
      </pc:sldChg>
    </pc:docChg>
  </pc:docChgLst>
  <pc:docChgLst>
    <pc:chgData clId="Web-{71395576-D1FA-41B6-A658-893B80029FA7}"/>
    <pc:docChg chg="modSld">
      <pc:chgData name="" userId="" providerId="" clId="Web-{71395576-D1FA-41B6-A658-893B80029FA7}" dt="2018-03-07T14:09:06.745" v="1"/>
      <pc:docMkLst>
        <pc:docMk/>
      </pc:docMkLst>
      <pc:sldChg chg="modSp">
        <pc:chgData name="" userId="" providerId="" clId="Web-{71395576-D1FA-41B6-A658-893B80029FA7}" dt="2018-03-07T14:09:06.745" v="0"/>
        <pc:sldMkLst>
          <pc:docMk/>
          <pc:sldMk cId="0" sldId="256"/>
        </pc:sldMkLst>
        <pc:spChg chg="mod">
          <ac:chgData name="" userId="" providerId="" clId="Web-{71395576-D1FA-41B6-A658-893B80029FA7}" dt="2018-03-07T14:09:06.745" v="0"/>
          <ac:spMkLst>
            <pc:docMk/>
            <pc:sldMk cId="0" sldId="256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5CD37D-12CF-4CB4-9ECE-35C769EE9972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B6FB95-CA35-4277-A5E9-B1816376BF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3109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0E441D-CB3C-447B-A289-D9ADD636D403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6D509E-0F74-4272-92B4-263AAAB6B2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0165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Vanessa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6D509E-0F74-4272-92B4-263AAAB6B25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50602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Vanessa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6D509E-0F74-4272-92B4-263AAAB6B25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42085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Vanessa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6D509E-0F74-4272-92B4-263AAAB6B25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50528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Joanna</a:t>
            </a:r>
          </a:p>
          <a:p>
            <a:endParaRPr lang="en-US" dirty="0" smtClean="0"/>
          </a:p>
          <a:p>
            <a:r>
              <a:rPr lang="en-US" dirty="0" smtClean="0"/>
              <a:t>Someone else’s choice? </a:t>
            </a:r>
          </a:p>
          <a:p>
            <a:r>
              <a:rPr lang="en-US" dirty="0" smtClean="0"/>
              <a:t>College with</a:t>
            </a:r>
            <a:r>
              <a:rPr lang="en-US" baseline="0" dirty="0" smtClean="0"/>
              <a:t> best basketball team?</a:t>
            </a:r>
          </a:p>
          <a:p>
            <a:r>
              <a:rPr lang="en-US" baseline="0" dirty="0" smtClean="0"/>
              <a:t>US News and World Report’s #1? </a:t>
            </a:r>
          </a:p>
          <a:p>
            <a:r>
              <a:rPr lang="en-US" baseline="0" dirty="0" smtClean="0"/>
              <a:t>The college I can afford?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6D509E-0F74-4272-92B4-263AAAB6B25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80075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Joanna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6D509E-0F74-4272-92B4-263AAAB6B25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12522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Vanessa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6D509E-0F74-4272-92B4-263AAAB6B25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43291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Vanessa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6D509E-0F74-4272-92B4-263AAAB6B25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9685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Joanna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6D509E-0F74-4272-92B4-263AAAB6B25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93554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Vanessa and Joanna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6D509E-0F74-4272-92B4-263AAAB6B253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3785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Vanessa and Joanna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6D509E-0F74-4272-92B4-263AAAB6B253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90914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Vanessa and Joanna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6D509E-0F74-4272-92B4-263AAAB6B253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1965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Vanessa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6D509E-0F74-4272-92B4-263AAAB6B25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63638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Vanessa and Joanna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6D509E-0F74-4272-92B4-263AAAB6B253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34626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6D509E-0F74-4272-92B4-263AAAB6B253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6699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Joanna</a:t>
            </a:r>
          </a:p>
          <a:p>
            <a:endParaRPr lang="en-US" dirty="0" smtClean="0"/>
          </a:p>
          <a:p>
            <a:r>
              <a:rPr lang="en-US" dirty="0" smtClean="0"/>
              <a:t>Grade </a:t>
            </a:r>
            <a:r>
              <a:rPr lang="en-US" dirty="0"/>
              <a:t>9-small group-Activities, grading, homework, math center, academic center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6D509E-0F74-4272-92B4-263AAAB6B25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6291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Joanna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6D509E-0F74-4272-92B4-263AAAB6B25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2679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Vanessa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6D509E-0F74-4272-92B4-263AAAB6B25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9267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Vanessa</a:t>
            </a:r>
          </a:p>
          <a:p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 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 about 1.5 million juniors who take the PSAT/NMSQT each year, approximately 50,000 juniors with the highest PSAT/NMSQT Selection Index scores (or total PSAT scores) who meet the eligibility requirements described above qualify for NMSP recognition.  That is, roughly the top 3% of 11th grade testers will qualify.  Note that the Selection Index qualifying scores vary from year to year and state to state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6D509E-0F74-4272-92B4-263AAAB6B25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1243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Joanna</a:t>
            </a:r>
          </a:p>
          <a:p>
            <a:endParaRPr lang="en-US" dirty="0" smtClean="0"/>
          </a:p>
          <a:p>
            <a:r>
              <a:rPr lang="en-US" dirty="0" smtClean="0"/>
              <a:t>Go </a:t>
            </a:r>
            <a:r>
              <a:rPr lang="en-US" dirty="0"/>
              <a:t>live on </a:t>
            </a:r>
            <a:r>
              <a:rPr lang="en-US" dirty="0" err="1"/>
              <a:t>Naviance</a:t>
            </a:r>
            <a:r>
              <a:rPr lang="en-US" dirty="0"/>
              <a:t>-show DWYA results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6D509E-0F74-4272-92B4-263AAAB6B25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0661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Joanna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6D509E-0F74-4272-92B4-263AAAB6B25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8749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Joanna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6D509E-0F74-4272-92B4-263AAAB6B25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7672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6726063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3787" y="4243845"/>
            <a:ext cx="2307831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6726064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6833787" y="2590078"/>
            <a:ext cx="2307832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0242" y="2733709"/>
            <a:ext cx="6069268" cy="1373070"/>
          </a:xfrm>
        </p:spPr>
        <p:txBody>
          <a:bodyPr anchor="b">
            <a:noAutofit/>
          </a:bodyPr>
          <a:lstStyle>
            <a:lvl1pPr algn="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0241" y="4394040"/>
            <a:ext cx="6108101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55655" y="5936188"/>
            <a:ext cx="2057400" cy="365125"/>
          </a:xfrm>
        </p:spPr>
        <p:txBody>
          <a:bodyPr/>
          <a:lstStyle/>
          <a:p>
            <a:fld id="{FC204F10-58BD-4B50-B179-995A9BCAEB31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1" y="5936189"/>
            <a:ext cx="402166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399" y="2750337"/>
            <a:ext cx="1370293" cy="1356442"/>
          </a:xfrm>
        </p:spPr>
        <p:txBody>
          <a:bodyPr/>
          <a:lstStyle/>
          <a:p>
            <a:fld id="{50EFF63B-2BBD-4B7A-81A3-A5D99FAE3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65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3" y="4711617"/>
            <a:ext cx="6894770" cy="544482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31639" y="609598"/>
            <a:ext cx="6896534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5256098"/>
            <a:ext cx="6894772" cy="5478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04F10-58BD-4B50-B179-995A9BCAEB31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310"/>
            <a:ext cx="1149836" cy="1090789"/>
          </a:xfrm>
        </p:spPr>
        <p:txBody>
          <a:bodyPr/>
          <a:lstStyle/>
          <a:p>
            <a:fld id="{50EFF63B-2BBD-4B7A-81A3-A5D99FAE3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495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2" name="Picture 21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3" name="Picture 22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4" name="Rectangle 23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255" y="609597"/>
            <a:ext cx="6896534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889151" cy="1101764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04F10-58BD-4B50-B179-995A9BCAEB31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616"/>
            <a:ext cx="1149836" cy="1090789"/>
          </a:xfrm>
        </p:spPr>
        <p:txBody>
          <a:bodyPr/>
          <a:lstStyle/>
          <a:p>
            <a:fld id="{50EFF63B-2BBD-4B7A-81A3-A5D99FAE3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9042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30" name="Picture 29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1" name="Picture 30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2" name="Rectangle 31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921" y="616983"/>
            <a:ext cx="642514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89438" y="3660763"/>
            <a:ext cx="5987731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903919" cy="110176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04F10-58BD-4B50-B179-995A9BCAEB31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50EFF63B-2BBD-4B7A-81A3-A5D99FAE366C}" type="slidenum">
              <a:rPr lang="en-US" smtClean="0"/>
              <a:t>‹#›</a:t>
            </a:fld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270932" y="748116"/>
            <a:ext cx="5334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967191" y="2998573"/>
            <a:ext cx="457200" cy="5847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908637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3" name="Picture 22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4" name="Picture 23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5" name="Rectangle 24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8" y="4710340"/>
            <a:ext cx="6896534" cy="5898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9" y="5300150"/>
            <a:ext cx="6896534" cy="51195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04F10-58BD-4B50-B179-995A9BCAEB31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50EFF63B-2BBD-4B7A-81A3-A5D99FAE3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1146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32629" y="2329489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39777" y="3015290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8413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2879710" y="3007906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26136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233520" y="3007905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04F10-58BD-4B50-B179-995A9BCAEB31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FF63B-2BBD-4B7A-81A3-A5D99FAE3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785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35" name="Picture 34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6" name="Picture 35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7" name="Rectangle 36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Rectangle 37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32391" y="4297503"/>
            <a:ext cx="21922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32391" y="2336873"/>
            <a:ext cx="2192257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32391" y="4873765"/>
            <a:ext cx="219225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0497" y="4297503"/>
            <a:ext cx="221507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870497" y="2336873"/>
            <a:ext cx="221507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2869483" y="4873764"/>
            <a:ext cx="2218004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31028" y="4297503"/>
            <a:ext cx="219433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231027" y="2336873"/>
            <a:ext cx="2194333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230934" y="4873762"/>
            <a:ext cx="2197239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04F10-58BD-4B50-B179-995A9BCAEB31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FF63B-2BBD-4B7A-81A3-A5D99FAE3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3610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7" name="Picture 16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8" name="Picture 17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9" name="Rectangle 18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19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04F10-58BD-4B50-B179-995A9BCAEB31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FF63B-2BBD-4B7A-81A3-A5D99FAE3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1479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 rot="5400000">
            <a:off x="4575305" y="2747178"/>
            <a:ext cx="6862555" cy="1368199"/>
            <a:chOff x="2281445" y="609600"/>
            <a:chExt cx="6862555" cy="1368199"/>
          </a:xfrm>
        </p:grpSpPr>
        <p:sp>
          <p:nvSpPr>
            <p:cNvPr id="12" name="Rectangle 11"/>
            <p:cNvSpPr/>
            <p:nvPr/>
          </p:nvSpPr>
          <p:spPr bwMode="ltGray">
            <a:xfrm>
              <a:off x="2281445" y="609601"/>
              <a:ext cx="5285695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12"/>
            <p:cNvSpPr/>
            <p:nvPr/>
          </p:nvSpPr>
          <p:spPr>
            <a:xfrm>
              <a:off x="7710769" y="609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4798" y="609597"/>
            <a:ext cx="1069602" cy="446193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241" y="609598"/>
            <a:ext cx="6576359" cy="53265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29144" y="5936188"/>
            <a:ext cx="2057400" cy="365125"/>
          </a:xfrm>
        </p:spPr>
        <p:txBody>
          <a:bodyPr/>
          <a:lstStyle/>
          <a:p>
            <a:fld id="{FC204F10-58BD-4B50-B179-995A9BCAEB31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0241" y="5936189"/>
            <a:ext cx="451895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31152" y="5432500"/>
            <a:ext cx="1149636" cy="1273100"/>
          </a:xfrm>
        </p:spPr>
        <p:txBody>
          <a:bodyPr anchor="t"/>
          <a:lstStyle>
            <a:lvl1pPr algn="ctr">
              <a:defRPr/>
            </a:lvl1pPr>
          </a:lstStyle>
          <a:p>
            <a:fld id="{50EFF63B-2BBD-4B7A-81A3-A5D99FAE3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673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8" name="Picture 2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9" name="Picture 2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0" name="Rectangle 2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Rectangle 3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04F10-58BD-4B50-B179-995A9BCAEB31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FF63B-2BBD-4B7A-81A3-A5D99FAE3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786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2728432"/>
            <a:ext cx="9161969" cy="1677035"/>
            <a:chOff x="0" y="2895600"/>
            <a:chExt cx="9161969" cy="1677035"/>
          </a:xfrm>
        </p:grpSpPr>
        <p:pic>
          <p:nvPicPr>
            <p:cNvPr id="19" name="Picture 1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0" name="Picture 19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1" name="Rectangle 20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2869895"/>
            <a:ext cx="688915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1639" y="4232172"/>
            <a:ext cx="688915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65810" y="5936188"/>
            <a:ext cx="2057400" cy="365125"/>
          </a:xfrm>
        </p:spPr>
        <p:txBody>
          <a:bodyPr/>
          <a:lstStyle/>
          <a:p>
            <a:fld id="{FC204F10-58BD-4B50-B179-995A9BCAEB31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0" y="5936189"/>
            <a:ext cx="483467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56438" y="2869896"/>
            <a:ext cx="1149836" cy="1090789"/>
          </a:xfrm>
        </p:spPr>
        <p:txBody>
          <a:bodyPr/>
          <a:lstStyle/>
          <a:p>
            <a:fld id="{50EFF63B-2BBD-4B7A-81A3-A5D99FAE3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266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53228"/>
            <a:ext cx="688739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2336873"/>
            <a:ext cx="3357899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61128" y="2336873"/>
            <a:ext cx="3359661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04F10-58BD-4B50-B179-995A9BCAEB31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FF63B-2BBD-4B7A-81A3-A5D99FAE3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654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9" name="Picture 2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0" name="Picture 29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1" name="Rectangle 30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Rectangle 3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30"/>
            <a:ext cx="6896534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0988" y="2336874"/>
            <a:ext cx="3145080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1638" y="3030009"/>
            <a:ext cx="3367045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82646" y="2336873"/>
            <a:ext cx="3145527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61129" y="3030009"/>
            <a:ext cx="3367044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04F10-58BD-4B50-B179-995A9BCAEB31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FF63B-2BBD-4B7A-81A3-A5D99FAE3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415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6" name="Picture 15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7" name="Picture 16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8" name="Rectangle 17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04F10-58BD-4B50-B179-995A9BCAEB31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FF63B-2BBD-4B7A-81A3-A5D99FAE3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630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HD-ShadowShort.p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871"/>
          <a:stretch/>
        </p:blipFill>
        <p:spPr>
          <a:xfrm>
            <a:off x="7717217" y="1973262"/>
            <a:ext cx="1444752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7710769" y="609600"/>
            <a:ext cx="1433231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04F10-58BD-4B50-B179-995A9BCAEB31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FF63B-2BBD-4B7A-81A3-A5D99FAE3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384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7"/>
            <a:ext cx="6896534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4385" y="2336874"/>
            <a:ext cx="3913788" cy="35993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2336873"/>
            <a:ext cx="2796240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04F10-58BD-4B50-B179-995A9BCAEB31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FF63B-2BBD-4B7A-81A3-A5D99FAE3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154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10956" y="2336874"/>
            <a:ext cx="3917217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2336874"/>
            <a:ext cx="2798487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04F10-58BD-4B50-B179-995A9BCAEB31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FF63B-2BBD-4B7A-81A3-A5D99FAE3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001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James\Desktop\msft\Berlin\build Assets\hashOverlaySD-FullResolve.png"/>
          <p:cNvPicPr>
            <a:picLocks noChangeAspect="1" noChangeArrowheads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2336873"/>
            <a:ext cx="6887389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67881" y="593618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204F10-58BD-4B50-B179-995A9BCAEB31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5936189"/>
            <a:ext cx="48346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48600" y="753228"/>
            <a:ext cx="1157674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EFF63B-2BBD-4B7A-81A3-A5D99FAE3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36418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Agorman@fairfieldschools.org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066799"/>
            <a:ext cx="7772400" cy="1219201"/>
          </a:xfrm>
        </p:spPr>
        <p:txBody>
          <a:bodyPr/>
          <a:lstStyle/>
          <a:p>
            <a:pPr algn="ctr"/>
            <a:r>
              <a:rPr lang="en-US" sz="4400" dirty="0"/>
              <a:t/>
            </a:r>
            <a:br>
              <a:rPr lang="en-US" sz="4400" dirty="0"/>
            </a:br>
            <a:r>
              <a:rPr lang="en-US" sz="4400" dirty="0"/>
              <a:t/>
            </a:r>
            <a:br>
              <a:rPr lang="en-US" sz="4400" dirty="0"/>
            </a:br>
            <a:r>
              <a:rPr lang="en-US" sz="4400" dirty="0"/>
              <a:t/>
            </a:r>
            <a:br>
              <a:rPr lang="en-US" sz="4400" dirty="0"/>
            </a:br>
            <a:r>
              <a:rPr lang="en-US" sz="4400" dirty="0"/>
              <a:t/>
            </a:r>
            <a:br>
              <a:rPr lang="en-US" sz="4400" dirty="0"/>
            </a:br>
            <a:r>
              <a:rPr lang="en-US" sz="4400" dirty="0"/>
              <a:t/>
            </a:r>
            <a:br>
              <a:rPr lang="en-US" sz="4400" dirty="0"/>
            </a:br>
            <a:r>
              <a:rPr lang="en-US" sz="4400" dirty="0"/>
              <a:t>SOPHOMORE PARENT NIGHT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419600"/>
            <a:ext cx="8534400" cy="2057400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ctr"/>
            <a:r>
              <a:rPr lang="en-US" sz="2400" b="1" dirty="0" smtClean="0"/>
              <a:t>Vanessa Montorsi, Director of Pupil Services &amp; Counseling</a:t>
            </a:r>
          </a:p>
          <a:p>
            <a:pPr algn="ctr"/>
            <a:r>
              <a:rPr lang="en-US" sz="2400" b="1" dirty="0" smtClean="0"/>
              <a:t>Joanna Caserta, School Counselor</a:t>
            </a:r>
          </a:p>
          <a:p>
            <a:pPr algn="ctr"/>
            <a:endParaRPr lang="en-US" sz="2400" b="1" dirty="0"/>
          </a:p>
          <a:p>
            <a:pPr algn="ctr"/>
            <a:r>
              <a:rPr lang="en-US" sz="2400" b="1" dirty="0" smtClean="0"/>
              <a:t>March </a:t>
            </a:r>
            <a:r>
              <a:rPr lang="en-US" sz="2400" b="1" dirty="0"/>
              <a:t>14, 2018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College Panel Night</a:t>
            </a:r>
            <a:br>
              <a:rPr lang="en-US" dirty="0"/>
            </a:br>
            <a:r>
              <a:rPr lang="en-US" dirty="0"/>
              <a:t>January 2019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Several Speakers from colleges</a:t>
            </a:r>
          </a:p>
          <a:p>
            <a:pPr lvl="1"/>
            <a:r>
              <a:rPr lang="en-US" dirty="0"/>
              <a:t>Overview of admissions process</a:t>
            </a:r>
          </a:p>
          <a:p>
            <a:pPr lvl="1"/>
            <a:r>
              <a:rPr lang="en-US" dirty="0"/>
              <a:t>Differences among colleges</a:t>
            </a:r>
          </a:p>
          <a:p>
            <a:pPr lvl="1"/>
            <a:r>
              <a:rPr lang="en-US" dirty="0"/>
              <a:t>What's important</a:t>
            </a:r>
          </a:p>
          <a:p>
            <a:pPr lvl="1"/>
            <a:r>
              <a:rPr lang="en-US" dirty="0"/>
              <a:t>How to present applications</a:t>
            </a:r>
          </a:p>
          <a:p>
            <a:pPr lvl="1"/>
            <a:r>
              <a:rPr lang="en-US" dirty="0"/>
              <a:t>Timelines</a:t>
            </a:r>
          </a:p>
          <a:p>
            <a:pPr lvl="1"/>
            <a:r>
              <a:rPr lang="en-US" dirty="0"/>
              <a:t>How are admissions decisions made</a:t>
            </a:r>
          </a:p>
          <a:p>
            <a:pPr lvl="1"/>
            <a:r>
              <a:rPr lang="en-US" dirty="0"/>
              <a:t>Focus on grades and activities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Programs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336872"/>
            <a:ext cx="8077200" cy="4292527"/>
          </a:xfr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r>
              <a:rPr lang="en-US" sz="2400" dirty="0"/>
              <a:t>Art School Fair—tentatively scheduled for Fall</a:t>
            </a:r>
          </a:p>
          <a:p>
            <a:r>
              <a:rPr lang="en-US" sz="2400" dirty="0"/>
              <a:t>Area College Fairs</a:t>
            </a:r>
          </a:p>
          <a:p>
            <a:pPr lvl="1"/>
            <a:r>
              <a:rPr lang="en-US" sz="2400" dirty="0"/>
              <a:t>Dozens of Colleges visiting in the State</a:t>
            </a:r>
          </a:p>
          <a:p>
            <a:pPr lvl="1"/>
            <a:r>
              <a:rPr lang="en-US" sz="2400" dirty="0"/>
              <a:t>April 4, 2018 4:00—8:00 p.m.</a:t>
            </a:r>
          </a:p>
          <a:p>
            <a:pPr lvl="3"/>
            <a:r>
              <a:rPr lang="en-US" sz="3200" dirty="0"/>
              <a:t> Webster Bank Arena—200+ Schools</a:t>
            </a:r>
          </a:p>
          <a:p>
            <a:r>
              <a:rPr lang="en-US" sz="2400" dirty="0"/>
              <a:t>Gap Year Fair</a:t>
            </a:r>
            <a:endParaRPr lang="en-US" dirty="0"/>
          </a:p>
          <a:p>
            <a:r>
              <a:rPr lang="en-US" dirty="0"/>
              <a:t>Community College Fair</a:t>
            </a:r>
            <a:endParaRPr lang="en-US" sz="2400" dirty="0"/>
          </a:p>
          <a:p>
            <a:r>
              <a:rPr lang="en-US" dirty="0"/>
              <a:t>Apprenticeship Program</a:t>
            </a:r>
            <a:endParaRPr lang="en-US" sz="2400" dirty="0"/>
          </a:p>
          <a:p>
            <a:r>
              <a:rPr lang="en-US" sz="2400" dirty="0"/>
              <a:t>Military Day</a:t>
            </a:r>
          </a:p>
          <a:p>
            <a:r>
              <a:rPr lang="en-US" sz="2400" dirty="0"/>
              <a:t>Career Schools &amp; Colleges Fair</a:t>
            </a:r>
          </a:p>
          <a:p>
            <a:endParaRPr lang="en-US" sz="2400" dirty="0"/>
          </a:p>
          <a:p>
            <a:pPr marL="0" indent="0" algn="ctr">
              <a:buNone/>
            </a:pPr>
            <a:r>
              <a:rPr lang="en-US" sz="2400" b="1" dirty="0">
                <a:solidFill>
                  <a:srgbClr val="FFFF00"/>
                </a:solidFill>
              </a:rPr>
              <a:t>All information posted on FLHS website</a:t>
            </a:r>
            <a:r>
              <a:rPr lang="en-US" b="1" dirty="0">
                <a:solidFill>
                  <a:srgbClr val="FFFF00"/>
                </a:solidFill>
              </a:rPr>
              <a:t>, </a:t>
            </a:r>
            <a:r>
              <a:rPr lang="en-US" sz="2400" b="1" dirty="0">
                <a:solidFill>
                  <a:srgbClr val="FFFF00"/>
                </a:solidFill>
              </a:rPr>
              <a:t>in Infinite Campus</a:t>
            </a:r>
            <a:r>
              <a:rPr lang="en-US" b="1" dirty="0">
                <a:solidFill>
                  <a:srgbClr val="FFFF00"/>
                </a:solidFill>
              </a:rPr>
              <a:t> and FLHS School Counseling newsletter.</a:t>
            </a:r>
            <a:endParaRPr lang="en-US" sz="24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01985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Right College?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Someone else’s choice?</a:t>
            </a:r>
          </a:p>
          <a:p>
            <a:r>
              <a:rPr lang="en-US" dirty="0"/>
              <a:t>The college with the best basketball team?</a:t>
            </a:r>
          </a:p>
          <a:p>
            <a:r>
              <a:rPr lang="en-US" dirty="0"/>
              <a:t>US News &amp; World Report’s #1?</a:t>
            </a:r>
          </a:p>
          <a:p>
            <a:r>
              <a:rPr lang="en-US" dirty="0"/>
              <a:t>The college I can afford?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REMEMBER:</a:t>
            </a:r>
          </a:p>
          <a:p>
            <a:r>
              <a:rPr lang="en-US" dirty="0"/>
              <a:t>The answer will be different for each student.</a:t>
            </a:r>
          </a:p>
        </p:txBody>
      </p:sp>
    </p:spTree>
    <p:extLst>
      <p:ext uri="{BB962C8B-B14F-4D97-AF65-F5344CB8AC3E}">
        <p14:creationId xmlns:p14="http://schemas.microsoft.com/office/powerpoint/2010/main" val="3120766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the Right Fit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336873"/>
            <a:ext cx="8001000" cy="3599316"/>
          </a:xfrm>
        </p:spPr>
        <p:txBody>
          <a:bodyPr>
            <a:normAutofit/>
          </a:bodyPr>
          <a:lstStyle/>
          <a:p>
            <a:r>
              <a:rPr lang="en-US" dirty="0"/>
              <a:t>It’s not about finding the best college…</a:t>
            </a:r>
          </a:p>
          <a:p>
            <a:pPr lvl="1"/>
            <a:r>
              <a:rPr lang="en-US" dirty="0"/>
              <a:t>It’s about finding the </a:t>
            </a:r>
            <a:r>
              <a:rPr lang="en-US" b="1" u="sng" dirty="0"/>
              <a:t>right</a:t>
            </a:r>
            <a:r>
              <a:rPr lang="en-US" dirty="0"/>
              <a:t> college</a:t>
            </a:r>
          </a:p>
          <a:p>
            <a:pPr lvl="1"/>
            <a:r>
              <a:rPr lang="en-US" dirty="0"/>
              <a:t>The right college is where students can be happy and successful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There are more than 3,000 schools in U.S.</a:t>
            </a:r>
          </a:p>
          <a:p>
            <a:r>
              <a:rPr lang="en-US" dirty="0"/>
              <a:t>Average of 7-9 applications per student.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REMEMBER: Each student’s choice will be different.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44751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Junior Appointments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/>
          </a:bodyPr>
          <a:lstStyle/>
          <a:p>
            <a:r>
              <a:rPr lang="en-US" dirty="0"/>
              <a:t>Student and parent both attend</a:t>
            </a:r>
          </a:p>
          <a:p>
            <a:r>
              <a:rPr lang="en-US" dirty="0"/>
              <a:t>Second Semester—between Feb and April break</a:t>
            </a:r>
          </a:p>
          <a:p>
            <a:r>
              <a:rPr lang="en-US" i="1" dirty="0"/>
              <a:t>FLHS Post-High School Planning Guide</a:t>
            </a:r>
          </a:p>
          <a:p>
            <a:r>
              <a:rPr lang="en-US" dirty="0"/>
              <a:t>Overview of colleges</a:t>
            </a:r>
          </a:p>
          <a:p>
            <a:pPr lvl="2"/>
            <a:r>
              <a:rPr lang="en-US" sz="2000" dirty="0"/>
              <a:t>Starting to sort: </a:t>
            </a:r>
          </a:p>
          <a:p>
            <a:pPr lvl="3"/>
            <a:r>
              <a:rPr lang="en-US" sz="1800" dirty="0"/>
              <a:t>Size, location, majors, extra-curricular activities</a:t>
            </a:r>
          </a:p>
          <a:p>
            <a:pPr lvl="3"/>
            <a:r>
              <a:rPr lang="en-US" sz="1800" dirty="0"/>
              <a:t>Developing a "list"</a:t>
            </a:r>
          </a:p>
          <a:p>
            <a:pPr lvl="3"/>
            <a:r>
              <a:rPr lang="en-US" sz="1800" dirty="0"/>
              <a:t>Testing timelines</a:t>
            </a:r>
          </a:p>
          <a:p>
            <a:pPr lvl="3"/>
            <a:r>
              <a:rPr lang="en-US" sz="1800" dirty="0"/>
              <a:t>Communication</a:t>
            </a:r>
          </a:p>
          <a:p>
            <a:pPr lvl="3"/>
            <a:r>
              <a:rPr lang="en-US" sz="1800" dirty="0" err="1"/>
              <a:t>Responsibilites</a:t>
            </a:r>
            <a:r>
              <a:rPr lang="en-US" sz="1800" dirty="0"/>
              <a:t> 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Standardized Tests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en-US" sz="1800" dirty="0">
                <a:solidFill>
                  <a:srgbClr val="FFFF00"/>
                </a:solidFill>
              </a:rPr>
              <a:t>SAT AND SUBJECT TESTS</a:t>
            </a:r>
          </a:p>
          <a:p>
            <a:pPr lvl="1"/>
            <a:r>
              <a:rPr lang="en-US" sz="1800" dirty="0"/>
              <a:t>March-Connecticut School Day Administration</a:t>
            </a:r>
          </a:p>
          <a:p>
            <a:pPr lvl="1"/>
            <a:r>
              <a:rPr lang="en-US" sz="1800" dirty="0"/>
              <a:t> MAY, JUNE-Additional SAT Dates</a:t>
            </a:r>
          </a:p>
          <a:p>
            <a:r>
              <a:rPr lang="en-US" sz="1600" dirty="0"/>
              <a:t>Reading, Writing &amp; Language, Math</a:t>
            </a:r>
          </a:p>
          <a:p>
            <a:r>
              <a:rPr lang="en-US" sz="1600" dirty="0"/>
              <a:t>Essay (Optional)</a:t>
            </a:r>
          </a:p>
          <a:p>
            <a:pPr marL="457200" lvl="1" indent="0">
              <a:buNone/>
            </a:pPr>
            <a:endParaRPr lang="en-US" sz="1600" dirty="0"/>
          </a:p>
          <a:p>
            <a:pPr marL="457200" lvl="1" indent="0">
              <a:buNone/>
            </a:pPr>
            <a:r>
              <a:rPr lang="en-US" sz="1600" dirty="0">
                <a:solidFill>
                  <a:srgbClr val="FFFF00"/>
                </a:solidFill>
              </a:rPr>
              <a:t>ACT</a:t>
            </a:r>
            <a:r>
              <a:rPr lang="en-US" sz="1600" dirty="0"/>
              <a:t> </a:t>
            </a:r>
          </a:p>
          <a:p>
            <a:pPr lvl="1"/>
            <a:r>
              <a:rPr lang="en-US" dirty="0"/>
              <a:t>DIFFERENT SCORE RANGE</a:t>
            </a:r>
          </a:p>
          <a:p>
            <a:r>
              <a:rPr lang="en-US" sz="1600" dirty="0"/>
              <a:t>English, Math, Reading, Science Reasoning Essay (Optional)</a:t>
            </a:r>
          </a:p>
          <a:p>
            <a:pPr marL="1371600" lvl="3" indent="0">
              <a:buNone/>
            </a:pPr>
            <a:endParaRPr lang="en-US" dirty="0"/>
          </a:p>
          <a:p>
            <a:pPr marL="1371600" lvl="3" indent="0">
              <a:buNone/>
            </a:pPr>
            <a:r>
              <a:rPr lang="en-US" dirty="0">
                <a:solidFill>
                  <a:srgbClr val="FFFF00"/>
                </a:solidFill>
              </a:rPr>
              <a:t>ADVANCED PLACEMENT EXAMS </a:t>
            </a:r>
            <a:r>
              <a:rPr lang="en-US" dirty="0"/>
              <a:t>—MAY</a:t>
            </a:r>
          </a:p>
          <a:p>
            <a:pPr lvl="4"/>
            <a:r>
              <a:rPr lang="en-US" sz="1800" dirty="0"/>
              <a:t>Scores for credit or placement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College Campus Visits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85000" lnSpcReduction="20000"/>
          </a:bodyPr>
          <a:lstStyle/>
          <a:p>
            <a:r>
              <a:rPr lang="en-US" dirty="0"/>
              <a:t>Any time you travel-stop in!</a:t>
            </a:r>
          </a:p>
          <a:p>
            <a:r>
              <a:rPr lang="en-US" dirty="0"/>
              <a:t>Plan ahead and decide what to see and what to ask</a:t>
            </a:r>
          </a:p>
          <a:p>
            <a:r>
              <a:rPr lang="en-US" dirty="0"/>
              <a:t>Visit while in session </a:t>
            </a:r>
          </a:p>
          <a:p>
            <a:r>
              <a:rPr lang="en-US" dirty="0"/>
              <a:t>Take a tour</a:t>
            </a:r>
          </a:p>
          <a:p>
            <a:r>
              <a:rPr lang="en-US" dirty="0"/>
              <a:t>Stay over if possible</a:t>
            </a:r>
          </a:p>
          <a:p>
            <a:r>
              <a:rPr lang="en-US" dirty="0"/>
              <a:t>Register with admissions office for visits/open houses</a:t>
            </a:r>
          </a:p>
          <a:p>
            <a:r>
              <a:rPr lang="en-US" dirty="0"/>
              <a:t>Talk with students and professors</a:t>
            </a:r>
          </a:p>
          <a:p>
            <a:r>
              <a:rPr lang="en-US" dirty="0"/>
              <a:t>Get a "feel" for campus</a:t>
            </a:r>
          </a:p>
          <a:p>
            <a:pPr lvl="1"/>
            <a:r>
              <a:rPr lang="en-US" dirty="0"/>
              <a:t>Picture yourself here</a:t>
            </a:r>
          </a:p>
          <a:p>
            <a:pPr lvl="1"/>
            <a:r>
              <a:rPr lang="en-US" dirty="0"/>
              <a:t>Sort what is import and what is not</a:t>
            </a:r>
          </a:p>
          <a:p>
            <a:pPr lvl="1"/>
            <a:r>
              <a:rPr lang="en-US" dirty="0"/>
              <a:t>Don't go simply because of "the name"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TIMELINE 2018-2019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338" y="1955042"/>
            <a:ext cx="6886575" cy="3701221"/>
          </a:xfrm>
        </p:spPr>
        <p:txBody>
          <a:bodyPr vert="horz" lIns="91440" tIns="45720" rIns="91440" bIns="45720" rtlCol="0" anchor="t">
            <a:normAutofit fontScale="25000" lnSpcReduction="20000"/>
          </a:bodyPr>
          <a:lstStyle/>
          <a:p>
            <a:r>
              <a:rPr lang="en-US" sz="8000" dirty="0"/>
              <a:t>SEPTEMBER</a:t>
            </a:r>
          </a:p>
          <a:p>
            <a:pPr lvl="1"/>
            <a:r>
              <a:rPr lang="en-US" sz="8000" dirty="0" err="1"/>
              <a:t>Colege</a:t>
            </a:r>
            <a:r>
              <a:rPr lang="en-US" sz="8000" dirty="0"/>
              <a:t> rep visits</a:t>
            </a:r>
          </a:p>
          <a:p>
            <a:pPr lvl="1"/>
            <a:r>
              <a:rPr lang="en-US" sz="8000" dirty="0"/>
              <a:t>Visit college career center</a:t>
            </a:r>
          </a:p>
          <a:p>
            <a:pPr lvl="1"/>
            <a:r>
              <a:rPr lang="en-US" sz="8000" dirty="0"/>
              <a:t>Register on Naviance-explore options</a:t>
            </a:r>
          </a:p>
          <a:p>
            <a:pPr lvl="1"/>
            <a:endParaRPr lang="en-US" sz="6200" dirty="0"/>
          </a:p>
          <a:p>
            <a:r>
              <a:rPr lang="en-US" sz="8000" dirty="0"/>
              <a:t>OCTOBER</a:t>
            </a:r>
          </a:p>
          <a:p>
            <a:pPr lvl="1"/>
            <a:r>
              <a:rPr lang="en-US" sz="8000" dirty="0"/>
              <a:t>PSAT ON Wednesday October 10, 2018</a:t>
            </a:r>
          </a:p>
          <a:p>
            <a:pPr lvl="1"/>
            <a:r>
              <a:rPr lang="en-US" sz="8000" dirty="0"/>
              <a:t>Continue college rep visits</a:t>
            </a:r>
          </a:p>
          <a:p>
            <a:pPr lvl="1"/>
            <a:r>
              <a:rPr lang="en-US" sz="8000" dirty="0"/>
              <a:t>Attend Financial Aid Night-Optional for Juniors</a:t>
            </a:r>
          </a:p>
          <a:p>
            <a:pPr lvl="1"/>
            <a:endParaRPr lang="en-US" sz="8000" dirty="0"/>
          </a:p>
          <a:p>
            <a:pPr lvl="1"/>
            <a:r>
              <a:rPr lang="en-US" sz="8000" dirty="0"/>
              <a:t>NOVEMBER</a:t>
            </a:r>
          </a:p>
          <a:p>
            <a:pPr lvl="2"/>
            <a:r>
              <a:rPr lang="en-US" sz="7800" dirty="0"/>
              <a:t>Alumni Day</a:t>
            </a:r>
          </a:p>
          <a:p>
            <a:pPr lvl="2"/>
            <a:r>
              <a:rPr lang="en-US" sz="7800" dirty="0"/>
              <a:t>Continue college rep visits</a:t>
            </a:r>
          </a:p>
          <a:p>
            <a:pPr lvl="1">
              <a:buNone/>
            </a:pPr>
            <a:endParaRPr lang="en-US" sz="6200" dirty="0"/>
          </a:p>
          <a:p>
            <a:r>
              <a:rPr lang="en-US" sz="8000" dirty="0"/>
              <a:t>DECEMBER</a:t>
            </a:r>
          </a:p>
          <a:p>
            <a:pPr lvl="1"/>
            <a:r>
              <a:rPr lang="en-US" sz="8000" dirty="0"/>
              <a:t>Continue college rep visits and exploring Naviance</a:t>
            </a:r>
          </a:p>
          <a:p>
            <a:pPr lvl="1"/>
            <a:r>
              <a:rPr lang="en-US" sz="8000" dirty="0"/>
              <a:t>Review PSAT results</a:t>
            </a:r>
          </a:p>
          <a:p>
            <a:pPr lvl="1"/>
            <a:r>
              <a:rPr lang="en-US" sz="8000" dirty="0"/>
              <a:t>Begin using Khan Academy if want to improve SAT scores</a:t>
            </a:r>
          </a:p>
          <a:p>
            <a:pPr lvl="1">
              <a:buNone/>
            </a:pPr>
            <a:endParaRPr lang="en-US" dirty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TIMELINE 2018-2019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85000" lnSpcReduction="20000"/>
          </a:bodyPr>
          <a:lstStyle/>
          <a:p>
            <a:r>
              <a:rPr lang="en-US" dirty="0"/>
              <a:t>JANUARY</a:t>
            </a:r>
          </a:p>
          <a:p>
            <a:pPr lvl="1"/>
            <a:r>
              <a:rPr lang="en-US" dirty="0"/>
              <a:t>Attend College Panel Night</a:t>
            </a:r>
          </a:p>
          <a:p>
            <a:pPr lvl="1"/>
            <a:r>
              <a:rPr lang="en-US" dirty="0"/>
              <a:t>Continue preparing for SAT using Khan Academy</a:t>
            </a:r>
          </a:p>
          <a:p>
            <a:pPr lvl="1"/>
            <a:r>
              <a:rPr lang="en-US" dirty="0"/>
              <a:t>Visit colleges</a:t>
            </a:r>
          </a:p>
          <a:p>
            <a:r>
              <a:rPr lang="en-US" dirty="0"/>
              <a:t>FEBRUARY</a:t>
            </a:r>
          </a:p>
          <a:p>
            <a:pPr lvl="1"/>
            <a:r>
              <a:rPr lang="en-US" dirty="0"/>
              <a:t>Course registration for senior year</a:t>
            </a:r>
          </a:p>
          <a:p>
            <a:pPr lvl="1"/>
            <a:r>
              <a:rPr lang="en-US" dirty="0"/>
              <a:t>AP exam registration</a:t>
            </a:r>
          </a:p>
          <a:p>
            <a:pPr lvl="1"/>
            <a:r>
              <a:rPr lang="en-US" dirty="0"/>
              <a:t>Individual junior planning meetings</a:t>
            </a:r>
          </a:p>
          <a:p>
            <a:pPr lvl="1"/>
            <a:r>
              <a:rPr lang="en-US" dirty="0"/>
              <a:t>Visit colleges</a:t>
            </a:r>
          </a:p>
          <a:p>
            <a:r>
              <a:rPr lang="en-US" dirty="0"/>
              <a:t>MARCH</a:t>
            </a:r>
          </a:p>
          <a:p>
            <a:pPr lvl="1"/>
            <a:r>
              <a:rPr lang="en-US" dirty="0"/>
              <a:t>Individual junior planning meetings</a:t>
            </a:r>
          </a:p>
          <a:p>
            <a:pPr lvl="1"/>
            <a:r>
              <a:rPr lang="en-US" dirty="0"/>
              <a:t>SAT/ACT exams</a:t>
            </a:r>
          </a:p>
          <a:p>
            <a:pPr lvl="1"/>
            <a:r>
              <a:rPr lang="en-US" dirty="0"/>
              <a:t>Visit colleges</a:t>
            </a:r>
          </a:p>
          <a:p>
            <a:pPr lvl="1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TIMELINE 2018-2019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55000" lnSpcReduction="20000"/>
          </a:bodyPr>
          <a:lstStyle/>
          <a:p>
            <a:r>
              <a:rPr lang="en-US" dirty="0"/>
              <a:t>APRIL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College Fair at Webster Bank Arena</a:t>
            </a:r>
          </a:p>
          <a:p>
            <a:pPr lvl="1"/>
            <a:r>
              <a:rPr lang="en-US" dirty="0"/>
              <a:t>SAT/ACT exams</a:t>
            </a:r>
          </a:p>
          <a:p>
            <a:pPr lvl="1"/>
            <a:r>
              <a:rPr lang="en-US" dirty="0"/>
              <a:t>Individual junior planning meetings</a:t>
            </a:r>
          </a:p>
          <a:p>
            <a:pPr lvl="1"/>
            <a:r>
              <a:rPr lang="en-US" dirty="0"/>
              <a:t>Visit colleges</a:t>
            </a:r>
          </a:p>
          <a:p>
            <a:pPr marL="285750" lvl="1" indent="-285750"/>
            <a:endParaRPr lang="en-US"/>
          </a:p>
          <a:p>
            <a:r>
              <a:rPr lang="en-US" dirty="0"/>
              <a:t>MAY</a:t>
            </a:r>
          </a:p>
          <a:p>
            <a:pPr lvl="1"/>
            <a:r>
              <a:rPr lang="en-US" dirty="0"/>
              <a:t>AP exams</a:t>
            </a:r>
          </a:p>
          <a:p>
            <a:pPr lvl="1"/>
            <a:r>
              <a:rPr lang="en-US" dirty="0"/>
              <a:t>SAT/ACT exams</a:t>
            </a:r>
          </a:p>
          <a:p>
            <a:pPr lvl="1"/>
            <a:r>
              <a:rPr lang="en-US" dirty="0"/>
              <a:t>Visit colleges</a:t>
            </a:r>
          </a:p>
          <a:p>
            <a:pPr lvl="1"/>
            <a:r>
              <a:rPr lang="en-US" dirty="0"/>
              <a:t>Plan letters of recommendations</a:t>
            </a:r>
          </a:p>
          <a:p>
            <a:r>
              <a:rPr lang="en-US" dirty="0"/>
              <a:t>JUNE</a:t>
            </a:r>
          </a:p>
          <a:p>
            <a:pPr lvl="1"/>
            <a:r>
              <a:rPr lang="en-US" dirty="0"/>
              <a:t>SAT/ACT exams</a:t>
            </a:r>
          </a:p>
          <a:p>
            <a:pPr lvl="1"/>
            <a:r>
              <a:rPr lang="en-US" dirty="0"/>
              <a:t>Visit colleges</a:t>
            </a:r>
          </a:p>
          <a:p>
            <a:pPr lvl="1"/>
            <a:r>
              <a:rPr lang="en-US" dirty="0"/>
              <a:t>Plan summer visits/activities</a:t>
            </a:r>
          </a:p>
          <a:p>
            <a:pPr lvl="1"/>
            <a:r>
              <a:rPr lang="en-US" dirty="0"/>
              <a:t>Plan development of colleges to visit-consider early applications</a:t>
            </a:r>
          </a:p>
          <a:p>
            <a:pPr lvl="1"/>
            <a:r>
              <a:rPr lang="en-US" dirty="0"/>
              <a:t>Final exams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ACD8BD-9D71-45BD-8945-BAD4DC9DC8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Tonight's 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0024CB-30F5-4C4C-936C-FD3931309B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dirty="0"/>
              <a:t>Post-secondary Options</a:t>
            </a:r>
          </a:p>
          <a:p>
            <a:r>
              <a:rPr lang="en-US" dirty="0"/>
              <a:t>Opportunities &amp; Experiences</a:t>
            </a:r>
          </a:p>
          <a:p>
            <a:r>
              <a:rPr lang="en-US" dirty="0"/>
              <a:t>PSAT/SAT/ACT</a:t>
            </a:r>
          </a:p>
          <a:p>
            <a:r>
              <a:rPr lang="en-US" dirty="0"/>
              <a:t>College &amp; Career Center</a:t>
            </a:r>
          </a:p>
          <a:p>
            <a:r>
              <a:rPr lang="en-US" dirty="0"/>
              <a:t>Naviance</a:t>
            </a:r>
          </a:p>
          <a:p>
            <a:r>
              <a:rPr lang="en-US" dirty="0" smtClean="0"/>
              <a:t>Timelines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***Discussion of the elimination of mid-terms***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318655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Communication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en-US" dirty="0"/>
              <a:t>Stay in touch with counselor</a:t>
            </a:r>
          </a:p>
          <a:p>
            <a:pPr lvl="1"/>
            <a:r>
              <a:rPr lang="en-US" dirty="0"/>
              <a:t>First initiallastname@fairfieldschools.org</a:t>
            </a:r>
          </a:p>
          <a:p>
            <a:pPr lvl="1"/>
            <a:r>
              <a:rPr lang="en-US" dirty="0"/>
              <a:t>emails are on the FLHS website on School Counseling Tab        </a:t>
            </a:r>
          </a:p>
          <a:p>
            <a:pPr lvl="1"/>
            <a:endParaRPr lang="en-US" dirty="0"/>
          </a:p>
          <a:p>
            <a:pPr lvl="2"/>
            <a:r>
              <a:rPr lang="en-US" sz="2000" dirty="0" err="1"/>
              <a:t>Udpate</a:t>
            </a:r>
            <a:r>
              <a:rPr lang="en-US" sz="2000" dirty="0"/>
              <a:t> Infinite Campus Info</a:t>
            </a:r>
          </a:p>
          <a:p>
            <a:pPr lvl="3"/>
            <a:r>
              <a:rPr lang="en-US" dirty="0"/>
              <a:t>Emails, texts            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FLHS Counseling Website</a:t>
            </a:r>
          </a:p>
          <a:p>
            <a:pPr lvl="2"/>
            <a:r>
              <a:rPr lang="en-US" dirty="0"/>
              <a:t>Newsletter </a:t>
            </a:r>
          </a:p>
          <a:p>
            <a:pPr marL="914400" lvl="2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READ, READ, READ   TALK, TALK, TALK</a:t>
            </a:r>
          </a:p>
        </p:txBody>
      </p:sp>
    </p:spTree>
    <p:extLst>
      <p:ext uri="{BB962C8B-B14F-4D97-AF65-F5344CB8AC3E}">
        <p14:creationId xmlns:p14="http://schemas.microsoft.com/office/powerpoint/2010/main" val="14618992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2667000"/>
            <a:ext cx="4248067" cy="2387600"/>
          </a:xfrm>
        </p:spPr>
      </p:pic>
    </p:spTree>
    <p:extLst>
      <p:ext uri="{BB962C8B-B14F-4D97-AF65-F5344CB8AC3E}">
        <p14:creationId xmlns:p14="http://schemas.microsoft.com/office/powerpoint/2010/main" val="15906718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Preparation to Date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6883972"/>
              </p:ext>
            </p:extLst>
          </p:nvPr>
        </p:nvGraphicFramePr>
        <p:xfrm>
          <a:off x="838200" y="2438400"/>
          <a:ext cx="7467600" cy="2691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9201">
                  <a:extLst>
                    <a:ext uri="{9D8B030D-6E8A-4147-A177-3AD203B41FA5}">
                      <a16:colId xmlns:a16="http://schemas.microsoft.com/office/drawing/2014/main" val="525072258"/>
                    </a:ext>
                  </a:extLst>
                </a:gridCol>
                <a:gridCol w="6098399">
                  <a:extLst>
                    <a:ext uri="{9D8B030D-6E8A-4147-A177-3AD203B41FA5}">
                      <a16:colId xmlns:a16="http://schemas.microsoft.com/office/drawing/2014/main" val="2954273923"/>
                    </a:ext>
                  </a:extLst>
                </a:gridCol>
              </a:tblGrid>
              <a:tr h="93874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Grade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Activity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3004227"/>
                  </a:ext>
                </a:extLst>
              </a:tr>
              <a:tr h="81385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</a:t>
                      </a:r>
                      <a:r>
                        <a:rPr lang="en-US" baseline="30000" dirty="0"/>
                        <a:t>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-Small</a:t>
                      </a:r>
                      <a:r>
                        <a:rPr lang="en-US" baseline="0" dirty="0"/>
                        <a:t> group meetings in September</a:t>
                      </a:r>
                    </a:p>
                    <a:p>
                      <a:pPr algn="l"/>
                      <a:r>
                        <a:rPr lang="en-US" baseline="0" dirty="0"/>
                        <a:t>-Course Selection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0119124"/>
                  </a:ext>
                </a:extLst>
              </a:tr>
              <a:tr h="93874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  <a:r>
                        <a:rPr lang="en-US" baseline="30000" dirty="0"/>
                        <a:t>th</a:t>
                      </a:r>
                      <a:r>
                        <a:rPr lang="en-US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-Do What You Are in </a:t>
                      </a:r>
                      <a:r>
                        <a:rPr lang="en-US" dirty="0" err="1"/>
                        <a:t>Naviance</a:t>
                      </a:r>
                      <a:endParaRPr lang="en-US" dirty="0"/>
                    </a:p>
                    <a:p>
                      <a:pPr algn="l"/>
                      <a:r>
                        <a:rPr lang="en-US" dirty="0"/>
                        <a:t>-Planning meeting (classes,</a:t>
                      </a:r>
                      <a:r>
                        <a:rPr lang="en-US" baseline="0" dirty="0"/>
                        <a:t> activities, Khan Academy)</a:t>
                      </a:r>
                      <a:endParaRPr lang="en-US" dirty="0"/>
                    </a:p>
                    <a:p>
                      <a:pPr algn="l"/>
                      <a:r>
                        <a:rPr lang="en-US" dirty="0"/>
                        <a:t>-Course Selection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6821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99702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Summer Experiences &amp; Opportunities 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Develop Your Interests</a:t>
            </a:r>
          </a:p>
          <a:p>
            <a:pPr lvl="1"/>
            <a:r>
              <a:rPr lang="en-US" dirty="0"/>
              <a:t>Jobs</a:t>
            </a:r>
          </a:p>
          <a:p>
            <a:pPr lvl="1"/>
            <a:r>
              <a:rPr lang="en-US" dirty="0"/>
              <a:t>Volunteer work/community service</a:t>
            </a:r>
          </a:p>
          <a:p>
            <a:pPr lvl="1"/>
            <a:r>
              <a:rPr lang="en-US" dirty="0"/>
              <a:t>Sports</a:t>
            </a:r>
          </a:p>
          <a:p>
            <a:pPr lvl="1"/>
            <a:r>
              <a:rPr lang="en-US" dirty="0"/>
              <a:t>Summer programs</a:t>
            </a:r>
          </a:p>
          <a:p>
            <a:pPr lvl="2"/>
            <a:r>
              <a:rPr lang="en-US" dirty="0"/>
              <a:t>Courses, classes, camps</a:t>
            </a:r>
          </a:p>
          <a:p>
            <a:pPr lvl="2"/>
            <a:r>
              <a:rPr lang="en-US" dirty="0"/>
              <a:t>Travel</a:t>
            </a:r>
          </a:p>
          <a:p>
            <a:pPr lvl="3"/>
            <a:r>
              <a:rPr lang="en-US" dirty="0"/>
              <a:t>Campus visits</a:t>
            </a:r>
          </a:p>
          <a:p>
            <a:pPr lvl="4"/>
            <a:r>
              <a:rPr lang="en-US" dirty="0"/>
              <a:t>Contact info-emails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Junior Year Activities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en-US" dirty="0"/>
              <a:t>Get Involved in FLHS and the community</a:t>
            </a:r>
          </a:p>
          <a:p>
            <a:r>
              <a:rPr lang="en-US" dirty="0"/>
              <a:t>PSAT/NMSQT</a:t>
            </a:r>
          </a:p>
          <a:p>
            <a:r>
              <a:rPr lang="en-US" dirty="0"/>
              <a:t>College Panel Night</a:t>
            </a:r>
          </a:p>
          <a:p>
            <a:r>
              <a:rPr lang="en-US" dirty="0"/>
              <a:t>NAVIANCE</a:t>
            </a:r>
          </a:p>
          <a:p>
            <a:r>
              <a:rPr lang="en-US" dirty="0"/>
              <a:t>Junior Appointments</a:t>
            </a:r>
          </a:p>
          <a:p>
            <a:r>
              <a:rPr lang="en-US" dirty="0"/>
              <a:t>College Visits</a:t>
            </a:r>
          </a:p>
          <a:p>
            <a:r>
              <a:rPr lang="en-US" dirty="0"/>
              <a:t>Other standardized tests</a:t>
            </a:r>
          </a:p>
          <a:p>
            <a:r>
              <a:rPr lang="en-US" dirty="0"/>
              <a:t>College &amp; Career Center</a:t>
            </a:r>
          </a:p>
          <a:p>
            <a:r>
              <a:rPr lang="en-US" dirty="0"/>
              <a:t>General timelines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PSAT/NMSQT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Math/Evidence-Based Reading &amp; Writing</a:t>
            </a:r>
          </a:p>
          <a:p>
            <a:r>
              <a:rPr lang="en-US" dirty="0"/>
              <a:t>TEST AT FLHS Wednesday, OCTOBER 10, 2018</a:t>
            </a:r>
          </a:p>
          <a:p>
            <a:pPr lvl="1"/>
            <a:r>
              <a:rPr lang="en-US" dirty="0"/>
              <a:t>Results in Mid-December</a:t>
            </a:r>
          </a:p>
          <a:p>
            <a:pPr lvl="2"/>
            <a:r>
              <a:rPr lang="en-US" dirty="0"/>
              <a:t>Specific answers</a:t>
            </a:r>
          </a:p>
          <a:p>
            <a:pPr lvl="2"/>
            <a:r>
              <a:rPr lang="en-US" dirty="0"/>
              <a:t>Levels of difficulty</a:t>
            </a:r>
          </a:p>
          <a:p>
            <a:pPr lvl="2"/>
            <a:r>
              <a:rPr lang="en-US" dirty="0"/>
              <a:t>Study opportunities for SAT's (Khan Academy)</a:t>
            </a:r>
          </a:p>
          <a:p>
            <a:pPr lvl="2"/>
            <a:r>
              <a:rPr lang="en-US" dirty="0"/>
              <a:t>College Board Resources</a:t>
            </a:r>
          </a:p>
          <a:p>
            <a:pPr lvl="2"/>
            <a:r>
              <a:rPr lang="en-US" dirty="0"/>
              <a:t>National Merit Scholarship Qualifications</a:t>
            </a:r>
          </a:p>
          <a:p>
            <a:pPr marL="914400" lvl="2" indent="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Naviance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336872"/>
            <a:ext cx="6887389" cy="414012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Web-based service</a:t>
            </a:r>
          </a:p>
          <a:p>
            <a:r>
              <a:rPr lang="en-US" dirty="0"/>
              <a:t>Career inventory</a:t>
            </a:r>
          </a:p>
          <a:p>
            <a:r>
              <a:rPr lang="en-US" dirty="0"/>
              <a:t>Career search</a:t>
            </a:r>
          </a:p>
          <a:p>
            <a:r>
              <a:rPr lang="en-US" dirty="0"/>
              <a:t>Signing up for college rep visits</a:t>
            </a:r>
          </a:p>
          <a:p>
            <a:r>
              <a:rPr lang="en-US" dirty="0"/>
              <a:t>Researching colleges</a:t>
            </a:r>
          </a:p>
          <a:p>
            <a:r>
              <a:rPr lang="en-US" dirty="0"/>
              <a:t>Checking FLHS history and data</a:t>
            </a:r>
          </a:p>
          <a:p>
            <a:r>
              <a:rPr lang="en-US" dirty="0"/>
              <a:t>Scholarships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6896534" cy="1080938"/>
          </a:xfrm>
        </p:spPr>
        <p:txBody>
          <a:bodyPr/>
          <a:lstStyle/>
          <a:p>
            <a:r>
              <a:rPr lang="en-US" dirty="0"/>
              <a:t>College Career Center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-Resources for Post High School Planning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College Listings</a:t>
            </a:r>
          </a:p>
          <a:p>
            <a:pPr lvl="1"/>
            <a:r>
              <a:rPr lang="en-US" dirty="0"/>
              <a:t>Alumni Ambassadors</a:t>
            </a:r>
          </a:p>
          <a:p>
            <a:pPr lvl="1"/>
            <a:r>
              <a:rPr lang="en-US" dirty="0"/>
              <a:t>Choosing a Major</a:t>
            </a:r>
          </a:p>
          <a:p>
            <a:pPr lvl="1"/>
            <a:r>
              <a:rPr lang="en-US" dirty="0"/>
              <a:t>Scholarship/Financial Aid</a:t>
            </a:r>
          </a:p>
          <a:p>
            <a:pPr lvl="1"/>
            <a:r>
              <a:rPr lang="en-US" dirty="0"/>
              <a:t>Test Prep Programs &amp; Practice Materials</a:t>
            </a:r>
          </a:p>
          <a:p>
            <a:pPr lvl="1"/>
            <a:r>
              <a:rPr lang="en-US" dirty="0"/>
              <a:t>PSAT, SAT, ACT Registration Information</a:t>
            </a:r>
          </a:p>
          <a:p>
            <a:pPr lvl="1"/>
            <a:r>
              <a:rPr lang="en-US" dirty="0"/>
              <a:t>Summer Programs</a:t>
            </a:r>
          </a:p>
          <a:p>
            <a:pPr lvl="1"/>
            <a:r>
              <a:rPr lang="en-US" dirty="0"/>
              <a:t>Gap Year Options</a:t>
            </a:r>
          </a:p>
          <a:p>
            <a:pPr lvl="1"/>
            <a:r>
              <a:rPr lang="en-US" dirty="0"/>
              <a:t>Military Programs</a:t>
            </a:r>
          </a:p>
          <a:p>
            <a:pPr lvl="1"/>
            <a:r>
              <a:rPr lang="en-US" dirty="0"/>
              <a:t>Career Information</a:t>
            </a:r>
          </a:p>
          <a:p>
            <a:pPr lvl="1"/>
            <a:r>
              <a:rPr lang="en-US" dirty="0"/>
              <a:t>Job Searches</a:t>
            </a:r>
          </a:p>
        </p:txBody>
      </p:sp>
    </p:spTree>
    <p:extLst>
      <p:ext uri="{BB962C8B-B14F-4D97-AF65-F5344CB8AC3E}">
        <p14:creationId xmlns:p14="http://schemas.microsoft.com/office/powerpoint/2010/main" val="39799764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College Career Center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Coordinate College Visits</a:t>
            </a:r>
          </a:p>
          <a:p>
            <a:pPr lvl="1"/>
            <a:r>
              <a:rPr lang="en-US" dirty="0"/>
              <a:t>Start in mid-September</a:t>
            </a:r>
          </a:p>
          <a:p>
            <a:pPr lvl="1"/>
            <a:r>
              <a:rPr lang="en-US" dirty="0"/>
              <a:t>Listed on Naviance</a:t>
            </a:r>
          </a:p>
          <a:p>
            <a:pPr lvl="1"/>
            <a:r>
              <a:rPr lang="en-US" dirty="0"/>
              <a:t>Register on-line to visit with a representative</a:t>
            </a:r>
          </a:p>
          <a:p>
            <a:pPr lvl="1"/>
            <a:r>
              <a:rPr lang="en-US" dirty="0"/>
              <a:t>Explore many other options</a:t>
            </a:r>
          </a:p>
          <a:p>
            <a:pPr lvl="1"/>
            <a:r>
              <a:rPr lang="en-US" dirty="0"/>
              <a:t>Part Time Job Bank</a:t>
            </a:r>
          </a:p>
          <a:p>
            <a:pPr lvl="1"/>
            <a:r>
              <a:rPr lang="en-US" dirty="0"/>
              <a:t>Register for job opportunities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b="1" i="1" dirty="0"/>
              <a:t>Alice Gorman-</a:t>
            </a:r>
            <a:r>
              <a:rPr lang="en-US" b="1" dirty="0"/>
              <a:t>coordinator</a:t>
            </a:r>
          </a:p>
          <a:p>
            <a:pPr marL="457200" lvl="1" indent="0">
              <a:buNone/>
            </a:pPr>
            <a:r>
              <a:rPr lang="en-US" b="1" dirty="0">
                <a:hlinkClick r:id="rId3"/>
              </a:rPr>
              <a:t>Agorman@fairfieldschools.org</a:t>
            </a:r>
            <a:r>
              <a:rPr lang="en-US" b="1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391997232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1F8094"/>
      </a:dk2>
      <a:lt2>
        <a:srgbClr val="E7E6E6"/>
      </a:lt2>
      <a:accent1>
        <a:srgbClr val="39CDE7"/>
      </a:accent1>
      <a:accent2>
        <a:srgbClr val="60DE72"/>
      </a:accent2>
      <a:accent3>
        <a:srgbClr val="DDCC64"/>
      </a:accent3>
      <a:accent4>
        <a:srgbClr val="F49D50"/>
      </a:accent4>
      <a:accent5>
        <a:srgbClr val="E44951"/>
      </a:accent5>
      <a:accent6>
        <a:srgbClr val="D666F9"/>
      </a:accent6>
      <a:hlink>
        <a:srgbClr val="4BF7ED"/>
      </a:hlink>
      <a:folHlink>
        <a:srgbClr val="95E9F4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7DC10E3-4FF5-456B-A359-A0F378C1E5F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2301</TotalTime>
  <Words>816</Words>
  <Application>Microsoft Office PowerPoint</Application>
  <PresentationFormat>On-screen Show (4:3)</PresentationFormat>
  <Paragraphs>279</Paragraphs>
  <Slides>21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Calibri</vt:lpstr>
      <vt:lpstr>Trebuchet MS</vt:lpstr>
      <vt:lpstr>Berlin</vt:lpstr>
      <vt:lpstr>     SOPHOMORE PARENT NIGHT</vt:lpstr>
      <vt:lpstr>Tonight's Agenda</vt:lpstr>
      <vt:lpstr>Preparation to Date</vt:lpstr>
      <vt:lpstr>Summer Experiences &amp; Opportunities </vt:lpstr>
      <vt:lpstr>Junior Year Activities</vt:lpstr>
      <vt:lpstr>PSAT/NMSQT</vt:lpstr>
      <vt:lpstr>Naviance</vt:lpstr>
      <vt:lpstr>College Career Center</vt:lpstr>
      <vt:lpstr>College Career Center</vt:lpstr>
      <vt:lpstr>College Panel Night January 2019</vt:lpstr>
      <vt:lpstr>Additional Programs</vt:lpstr>
      <vt:lpstr>What Is The Right College?</vt:lpstr>
      <vt:lpstr>Finding the Right Fit</vt:lpstr>
      <vt:lpstr>Junior Appointments</vt:lpstr>
      <vt:lpstr>Standardized Tests</vt:lpstr>
      <vt:lpstr>College Campus Visits</vt:lpstr>
      <vt:lpstr>TIMELINE 2018-2019</vt:lpstr>
      <vt:lpstr>TIMELINE 2018-2019</vt:lpstr>
      <vt:lpstr>TIMELINE 2018-2019</vt:lpstr>
      <vt:lpstr>Communication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SOPHOMORE PARENT NIGHT  PLANNING FOR JUNIOR YEAR</dc:title>
  <dc:creator>Bob</dc:creator>
  <cp:lastModifiedBy>Montorsi, Vanessa K</cp:lastModifiedBy>
  <cp:revision>185</cp:revision>
  <cp:lastPrinted>2018-03-14T15:06:03Z</cp:lastPrinted>
  <dcterms:created xsi:type="dcterms:W3CDTF">2012-05-20T11:47:16Z</dcterms:created>
  <dcterms:modified xsi:type="dcterms:W3CDTF">2018-03-14T16:28:48Z</dcterms:modified>
</cp:coreProperties>
</file>