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5143500" type="screen16x9"/>
  <p:notesSz cx="6858000" cy="9144000"/>
  <p:embeddedFontLst>
    <p:embeddedFont>
      <p:font typeface="PT Sans Narrow" panose="020B0604020202020204" charset="0"/>
      <p:regular r:id="rId20"/>
      <p:bold r:id="rId21"/>
    </p:embeddedFont>
    <p:embeddedFont>
      <p:font typeface="Open Sans" panose="020B060402020202020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297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BC668C4-2123-427B-AC92-EA8C83D0A0A0}">
  <a:tblStyle styleId="{4BC668C4-2123-427B-AC92-EA8C83D0A0A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540" autoAdjust="0"/>
  </p:normalViewPr>
  <p:slideViewPr>
    <p:cSldViewPr snapToGrid="0">
      <p:cViewPr varScale="1">
        <p:scale>
          <a:sx n="127" d="100"/>
          <a:sy n="127" d="100"/>
        </p:scale>
        <p:origin x="116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fsa.gov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bigfuture.collegeboard.org" TargetMode="External"/><Relationship Id="rId5" Type="http://schemas.openxmlformats.org/officeDocument/2006/relationships/hyperlink" Target="http://www.finaid.org" TargetMode="External"/><Relationship Id="rId4" Type="http://schemas.openxmlformats.org/officeDocument/2006/relationships/hyperlink" Target="https://profileonline.collegeboard.org" TargetMode="Externa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7c95d3f5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7c95d3f5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 dirty="0">
                <a:latin typeface="Open Sans"/>
                <a:ea typeface="Open Sans"/>
                <a:cs typeface="Open Sans"/>
                <a:sym typeface="Open Sans"/>
              </a:rPr>
              <a:t>Financial Aid Night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 - TBD</a:t>
            </a:r>
            <a:endParaRPr i="1"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 dirty="0">
                <a:latin typeface="Open Sans"/>
                <a:ea typeface="Open Sans"/>
                <a:cs typeface="Open Sans"/>
                <a:sym typeface="Open Sans"/>
              </a:rPr>
              <a:t>Naviance 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- Scholarships that have been sent to FLHS are all listed in Naviance. 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 dirty="0">
                <a:latin typeface="Open Sans"/>
                <a:ea typeface="Open Sans"/>
                <a:cs typeface="Open Sans"/>
                <a:sym typeface="Open Sans"/>
              </a:rPr>
              <a:t>FAFSA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 - file after October 1st (</a:t>
            </a:r>
            <a:r>
              <a:rPr lang="en" u="sng" dirty="0">
                <a:latin typeface="Open Sans"/>
                <a:ea typeface="Open Sans"/>
                <a:cs typeface="Open Sans"/>
                <a:sym typeface="Open Sans"/>
                <a:hlinkClick r:id="rId3"/>
              </a:rPr>
              <a:t>www.FAFSA.gov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)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 dirty="0">
                <a:latin typeface="Open Sans"/>
                <a:ea typeface="Open Sans"/>
                <a:cs typeface="Open Sans"/>
                <a:sym typeface="Open Sans"/>
              </a:rPr>
              <a:t>CSS Financial Aid Profile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 - available in counselor’s office or College Career Center or online. </a:t>
            </a:r>
            <a:r>
              <a:rPr lang="en" u="sng" dirty="0">
                <a:latin typeface="Open Sans"/>
                <a:ea typeface="Open Sans"/>
                <a:cs typeface="Open Sans"/>
                <a:sym typeface="Open Sans"/>
                <a:hlinkClick r:id="rId4"/>
              </a:rPr>
              <a:t>https://</a:t>
            </a:r>
            <a:r>
              <a:rPr lang="en" u="sng" dirty="0" smtClean="0">
                <a:latin typeface="Open Sans"/>
                <a:ea typeface="Open Sans"/>
                <a:cs typeface="Open Sans"/>
                <a:sym typeface="Open Sans"/>
                <a:hlinkClick r:id="rId4"/>
              </a:rPr>
              <a:t>profileonline.collegeboard.org</a:t>
            </a:r>
            <a:r>
              <a:rPr lang="en" u="sng" dirty="0" smtClean="0">
                <a:latin typeface="Open Sans"/>
                <a:ea typeface="Open Sans"/>
                <a:cs typeface="Open Sans"/>
                <a:sym typeface="Open Sans"/>
              </a:rPr>
              <a:t>. This</a:t>
            </a:r>
            <a:r>
              <a:rPr lang="en" u="sng" baseline="0" dirty="0" smtClean="0">
                <a:latin typeface="Open Sans"/>
                <a:ea typeface="Open Sans"/>
                <a:cs typeface="Open Sans"/>
                <a:sym typeface="Open Sans"/>
              </a:rPr>
              <a:t> is a private school application.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 dirty="0">
                <a:latin typeface="Open Sans"/>
                <a:ea typeface="Open Sans"/>
                <a:cs typeface="Open Sans"/>
                <a:sym typeface="Open Sans"/>
              </a:rPr>
              <a:t>Smart Guide to Financial Aid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 (</a:t>
            </a:r>
            <a:r>
              <a:rPr lang="en" u="sng" dirty="0">
                <a:latin typeface="Open Sans"/>
                <a:ea typeface="Open Sans"/>
                <a:cs typeface="Open Sans"/>
                <a:sym typeface="Open Sans"/>
                <a:hlinkClick r:id="rId5"/>
              </a:rPr>
              <a:t>www.finaid.org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)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 dirty="0">
                <a:latin typeface="Open Sans"/>
                <a:ea typeface="Open Sans"/>
                <a:cs typeface="Open Sans"/>
                <a:sym typeface="Open Sans"/>
              </a:rPr>
              <a:t>Expected Family Contribution (EFC)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 (</a:t>
            </a:r>
            <a:r>
              <a:rPr lang="en" u="sng" dirty="0">
                <a:latin typeface="Open Sans"/>
                <a:ea typeface="Open Sans"/>
                <a:cs typeface="Open Sans"/>
                <a:sym typeface="Open Sans"/>
                <a:hlinkClick r:id="rId6"/>
              </a:rPr>
              <a:t>http://bigfuture.collegeboard.org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)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 dirty="0">
                <a:latin typeface="Open Sans"/>
                <a:ea typeface="Open Sans"/>
                <a:cs typeface="Open Sans"/>
                <a:sym typeface="Open Sans"/>
              </a:rPr>
              <a:t>Net Price Calculator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 (On each individual college website)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 dirty="0">
                <a:latin typeface="Open Sans"/>
                <a:ea typeface="Open Sans"/>
                <a:cs typeface="Open Sans"/>
                <a:sym typeface="Open Sans"/>
              </a:rPr>
              <a:t>National Programs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 - National Merit Scholarship and Military</a:t>
            </a: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47c1d5edca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47c1d5edca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Cost is $90</a:t>
            </a: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7c1d5edca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47c1d5edca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Specified dates TBD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47c1d5edca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47c1d5edca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482d07626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482d07626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482d07626f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482d07626f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47c1d5edca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47c1d5edca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If no time, have</a:t>
            </a:r>
            <a:r>
              <a:rPr lang="en-US" baseline="0" dirty="0" smtClean="0"/>
              <a:t> parents write down questions and bring them to your </a:t>
            </a:r>
            <a:r>
              <a:rPr lang="en-US" baseline="0" smtClean="0"/>
              <a:t>individual meeting. 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5178a4305_1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45178a4305_1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47c1d5edc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47c1d5edc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>
                <a:latin typeface="Open Sans"/>
                <a:ea typeface="Open Sans"/>
                <a:cs typeface="Open Sans"/>
                <a:sym typeface="Open Sans"/>
              </a:rPr>
              <a:t>Two-year college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- certificate and specialized job training; cost; transition; transfer credits to four-year colleges.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>
                <a:latin typeface="Open Sans"/>
                <a:ea typeface="Open Sans"/>
                <a:cs typeface="Open Sans"/>
                <a:sym typeface="Open Sans"/>
              </a:rPr>
              <a:t>Vocational training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- more focused and practically oriented learning experience (i.e. automotive; manufacturing; computer; cosmetology).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>
                <a:latin typeface="Open Sans"/>
                <a:ea typeface="Open Sans"/>
                <a:cs typeface="Open Sans"/>
                <a:sym typeface="Open Sans"/>
              </a:rPr>
              <a:t>Military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- i.e. Service Academies; ROTC; National Guard; Simultaneous Membership Program; enlistment with delayed college study.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>
                <a:latin typeface="Open Sans"/>
                <a:ea typeface="Open Sans"/>
                <a:cs typeface="Open Sans"/>
                <a:sym typeface="Open Sans"/>
              </a:rPr>
              <a:t>Gap Year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- structured programs for graduated seniors; travel, career exploration, volunteerism.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45178a4305_1_4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45178a4305_1_4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Schedule with secretary individual meeting with counselor in January.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SAT and SAT II (Subject Test) April-June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SAT II for Early Decision. 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7c95d3f5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7c95d3f5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 dirty="0">
                <a:latin typeface="Open Sans"/>
                <a:ea typeface="Open Sans"/>
                <a:cs typeface="Open Sans"/>
                <a:sym typeface="Open Sans"/>
              </a:rPr>
              <a:t>Regular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 - notified of college’s decision at beginning of April and asked to commit by May 1.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 dirty="0">
                <a:latin typeface="Open Sans"/>
                <a:ea typeface="Open Sans"/>
                <a:cs typeface="Open Sans"/>
                <a:sym typeface="Open Sans"/>
              </a:rPr>
              <a:t>Rolling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 - admission granted on first-come, first-serve basis so submit application ASAP; no limit.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 dirty="0">
                <a:latin typeface="Open Sans"/>
                <a:ea typeface="Open Sans"/>
                <a:cs typeface="Open Sans"/>
                <a:sym typeface="Open Sans"/>
              </a:rPr>
              <a:t>Open 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- nearly all students accepted provided HS diploma or GED.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 dirty="0">
                <a:latin typeface="Open Sans"/>
                <a:ea typeface="Open Sans"/>
                <a:cs typeface="Open Sans"/>
                <a:sym typeface="Open Sans"/>
              </a:rPr>
              <a:t>Early Decision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 - apply on or before 11/1; agree to attend this school if accepted and must withdraw all other applications. If not admitted, apply ED II in January. </a:t>
            </a:r>
            <a:r>
              <a:rPr lang="en" dirty="0" smtClean="0">
                <a:latin typeface="Open Sans"/>
                <a:ea typeface="Open Sans"/>
                <a:cs typeface="Open Sans"/>
                <a:sym typeface="Open Sans"/>
              </a:rPr>
              <a:t>Explain what “binding” means. 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 dirty="0">
                <a:latin typeface="Open Sans"/>
                <a:ea typeface="Open Sans"/>
                <a:cs typeface="Open Sans"/>
                <a:sym typeface="Open Sans"/>
              </a:rPr>
              <a:t>Early Action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 - EA I - apply on or before 11/1; applying only to top-choice school; can apply to more than one university. Flexibility in decision.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Open Sans"/>
              <a:buChar char="●"/>
            </a:pPr>
            <a:r>
              <a:rPr lang="en" b="1" dirty="0"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rPr>
              <a:t>Restricted Early Action</a:t>
            </a:r>
            <a:r>
              <a:rPr lang="en" dirty="0"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rPr>
              <a:t> - student may not apply to any other private schools’ program except the following above. Has until May 1 to decide if want to attend. </a:t>
            </a:r>
            <a:endParaRPr dirty="0">
              <a:solidFill>
                <a:srgbClr val="43434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47c1d5edca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47c1d5edca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Decided to not have a Transcript slide due to changes next year being made to GPA...</a:t>
            </a:r>
            <a:endParaRPr b="1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482d07626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482d07626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47c1d5edca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47c1d5edca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Demonstrate: College search, Signing up for College Visits </a:t>
            </a:r>
            <a:endParaRPr sz="14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Hyperlink will connect to Naviance to demonstrate signing up for college visits; attend sessions at the College Career Center.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College Visits </a:t>
            </a:r>
            <a:endParaRPr/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Be Realistic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Don’t limit yourself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47c1d5edc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47c1d5edc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Few schools require the writing test.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Fairtest.org</a:t>
            </a:r>
            <a:r>
              <a:rPr lang="en-US" baseline="0" dirty="0" smtClean="0"/>
              <a:t> </a:t>
            </a: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fsa.gov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bigfuture.collegeboard.org" TargetMode="External"/><Relationship Id="rId5" Type="http://schemas.openxmlformats.org/officeDocument/2006/relationships/hyperlink" Target="http://www.finaid.org" TargetMode="External"/><Relationship Id="rId4" Type="http://schemas.openxmlformats.org/officeDocument/2006/relationships/hyperlink" Target="https://profileonline.collegeboard.or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aa.org/playcollegesport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ncsasports.org/ncaa-eligibility-center/ncaa-sliding-scale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legeboard.or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actstudent.org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eb1.ncaa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WELCOME</a:t>
            </a:r>
            <a:endParaRPr sz="4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Fairfield Ludlowe High School</a:t>
            </a:r>
            <a:endParaRPr sz="4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1"/>
          </p:nvPr>
        </p:nvSpPr>
        <p:spPr>
          <a:xfrm>
            <a:off x="258525" y="3638750"/>
            <a:ext cx="8222100" cy="13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8288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/>
          </a:p>
          <a:p>
            <a:pPr marL="18288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/>
              <a:t>Junior Post High School</a:t>
            </a:r>
            <a:endParaRPr sz="3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/>
              <a:t>Planning Information Night</a:t>
            </a:r>
            <a:endParaRPr sz="3000" b="1"/>
          </a:p>
        </p:txBody>
      </p:sp>
      <p:pic>
        <p:nvPicPr>
          <p:cNvPr id="68" name="Google Shape;6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44375" y="1986355"/>
            <a:ext cx="2334229" cy="16166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SAT &amp; ACT Dates 2019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63045"/>
              </p:ext>
            </p:extLst>
          </p:nvPr>
        </p:nvGraphicFramePr>
        <p:xfrm>
          <a:off x="1524000" y="1266325"/>
          <a:ext cx="6096000" cy="3230880"/>
        </p:xfrm>
        <a:graphic>
          <a:graphicData uri="http://schemas.openxmlformats.org/drawingml/2006/table">
            <a:tbl>
              <a:tblPr firstRow="1" bandRow="1">
                <a:tableStyleId>{4BC668C4-2123-427B-AC92-EA8C83D0A0A0}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26434691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9282211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SAT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ACT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341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March</a:t>
                      </a:r>
                      <a:r>
                        <a:rPr lang="en-US" sz="2000" baseline="0" dirty="0" smtClean="0"/>
                        <a:t> 9</a:t>
                      </a:r>
                    </a:p>
                    <a:p>
                      <a:r>
                        <a:rPr lang="en-US" sz="2000" baseline="0" dirty="0" smtClean="0"/>
                        <a:t> May 4</a:t>
                      </a:r>
                    </a:p>
                    <a:p>
                      <a:r>
                        <a:rPr lang="en-US" sz="2000" baseline="0" dirty="0" smtClean="0"/>
                        <a:t>June 1</a:t>
                      </a:r>
                    </a:p>
                    <a:p>
                      <a:endParaRPr lang="en-US" sz="2000" baseline="0" dirty="0" smtClean="0"/>
                    </a:p>
                    <a:p>
                      <a:r>
                        <a:rPr lang="en-US" sz="2000" u="sng" baseline="0" dirty="0" smtClean="0">
                          <a:solidFill>
                            <a:srgbClr val="FF0000"/>
                          </a:solidFill>
                        </a:rPr>
                        <a:t>Anticipated Dates:</a:t>
                      </a:r>
                    </a:p>
                    <a:p>
                      <a:r>
                        <a:rPr lang="en-US" sz="2000" baseline="0" dirty="0" smtClean="0"/>
                        <a:t>August 24</a:t>
                      </a:r>
                    </a:p>
                    <a:p>
                      <a:r>
                        <a:rPr lang="en-US" sz="2000" baseline="0" dirty="0" smtClean="0"/>
                        <a:t>October 5</a:t>
                      </a:r>
                    </a:p>
                    <a:p>
                      <a:r>
                        <a:rPr lang="en-US" sz="2000" baseline="0" dirty="0" smtClean="0"/>
                        <a:t>November 2</a:t>
                      </a:r>
                    </a:p>
                    <a:p>
                      <a:r>
                        <a:rPr lang="en-US" sz="2000" baseline="0" dirty="0" smtClean="0"/>
                        <a:t>December 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February</a:t>
                      </a:r>
                      <a:r>
                        <a:rPr lang="en-US" sz="2000" baseline="0" dirty="0" smtClean="0"/>
                        <a:t> 9</a:t>
                      </a:r>
                    </a:p>
                    <a:p>
                      <a:r>
                        <a:rPr lang="en-US" sz="2000" baseline="0" dirty="0" smtClean="0"/>
                        <a:t>April 13</a:t>
                      </a:r>
                    </a:p>
                    <a:p>
                      <a:r>
                        <a:rPr lang="en-US" sz="2000" baseline="0" dirty="0" smtClean="0"/>
                        <a:t>June 8</a:t>
                      </a:r>
                    </a:p>
                    <a:p>
                      <a:r>
                        <a:rPr lang="en-US" sz="2000" baseline="0" dirty="0" smtClean="0"/>
                        <a:t>July 13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525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326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>
            <a:spLocks noGrp="1"/>
          </p:cNvSpPr>
          <p:nvPr>
            <p:ph type="title"/>
          </p:nvPr>
        </p:nvSpPr>
        <p:spPr>
          <a:xfrm>
            <a:off x="311700" y="16541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Financial Aid</a:t>
            </a:r>
            <a:endParaRPr dirty="0"/>
          </a:p>
        </p:txBody>
      </p:sp>
      <p:sp>
        <p:nvSpPr>
          <p:cNvPr id="123" name="Google Shape;123;p22"/>
          <p:cNvSpPr txBox="1">
            <a:spLocks noGrp="1"/>
          </p:cNvSpPr>
          <p:nvPr>
            <p:ph type="body" idx="1"/>
          </p:nvPr>
        </p:nvSpPr>
        <p:spPr>
          <a:xfrm>
            <a:off x="311700" y="872815"/>
            <a:ext cx="8520600" cy="41669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 smtClean="0"/>
              <a:t>Submit as early as October 1, 2019 </a:t>
            </a:r>
            <a:r>
              <a:rPr lang="en" dirty="0" smtClean="0"/>
              <a:t>(recommended)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 smtClean="0"/>
              <a:t>Financial </a:t>
            </a:r>
            <a:r>
              <a:rPr lang="en" b="1" dirty="0"/>
              <a:t>Aid Night</a:t>
            </a:r>
            <a:r>
              <a:rPr lang="en" dirty="0"/>
              <a:t> </a:t>
            </a:r>
            <a:r>
              <a:rPr lang="en" dirty="0" smtClean="0"/>
              <a:t>– </a:t>
            </a:r>
            <a:r>
              <a:rPr lang="en-US" dirty="0" smtClean="0"/>
              <a:t>Fall 2019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FAFSA</a:t>
            </a:r>
            <a:r>
              <a:rPr lang="en" dirty="0"/>
              <a:t> - </a:t>
            </a:r>
            <a:r>
              <a:rPr lang="en" u="sng" dirty="0" smtClean="0">
                <a:solidFill>
                  <a:srgbClr val="0070C0"/>
                </a:solidFill>
                <a:hlinkClick r:id="rId3"/>
              </a:rPr>
              <a:t>www.FAFSA.gov</a:t>
            </a:r>
            <a:endParaRPr lang="en" u="sng" dirty="0" smtClean="0">
              <a:solidFill>
                <a:srgbClr val="0070C0"/>
              </a:solidFill>
            </a:endParaRPr>
          </a:p>
          <a:p>
            <a:pPr lvl="0">
              <a:spcBef>
                <a:spcPts val="1000"/>
              </a:spcBef>
            </a:pPr>
            <a:r>
              <a:rPr lang="en" b="1" dirty="0" smtClean="0"/>
              <a:t>FAFSA4caster-</a:t>
            </a: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</a:rPr>
              <a:t>https</a:t>
            </a:r>
            <a:r>
              <a:rPr lang="en-US" u="sng" dirty="0">
                <a:solidFill>
                  <a:schemeClr val="accent5">
                    <a:lumMod val="75000"/>
                  </a:schemeClr>
                </a:solidFill>
              </a:rPr>
              <a:t>://</a:t>
            </a: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</a:rPr>
              <a:t>fafsa.ed.gov/FAFSA/app/f4cForm?execution=e1s1</a:t>
            </a:r>
          </a:p>
          <a:p>
            <a:pPr lvl="0">
              <a:spcBef>
                <a:spcPts val="1000"/>
              </a:spcBef>
            </a:pPr>
            <a:r>
              <a:rPr lang="en" b="1" dirty="0" smtClean="0"/>
              <a:t>CSS </a:t>
            </a:r>
            <a:r>
              <a:rPr lang="en" b="1" dirty="0"/>
              <a:t>Financial Aid Profile</a:t>
            </a:r>
            <a:r>
              <a:rPr lang="en" dirty="0"/>
              <a:t> - </a:t>
            </a:r>
            <a:r>
              <a:rPr lang="en" u="sng" dirty="0">
                <a:solidFill>
                  <a:schemeClr val="hlink"/>
                </a:solidFill>
                <a:hlinkClick r:id="rId4"/>
              </a:rPr>
              <a:t>https://profileonline.collegeboard.org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Smart Guide to Financial Aid </a:t>
            </a:r>
            <a:r>
              <a:rPr lang="en" dirty="0"/>
              <a:t>- </a:t>
            </a:r>
            <a:r>
              <a:rPr lang="en" u="sng" dirty="0">
                <a:solidFill>
                  <a:schemeClr val="hlink"/>
                </a:solidFill>
                <a:hlinkClick r:id="rId5"/>
              </a:rPr>
              <a:t>www.finaid.org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Expected Family Contribution (EFC) </a:t>
            </a:r>
            <a:r>
              <a:rPr lang="en" dirty="0"/>
              <a:t>- </a:t>
            </a:r>
            <a:r>
              <a:rPr lang="en" u="sng" dirty="0">
                <a:solidFill>
                  <a:schemeClr val="hlink"/>
                </a:solidFill>
                <a:hlinkClick r:id="rId6"/>
              </a:rPr>
              <a:t>http://bigfuture.collegeboard.org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Net Price Calculator</a:t>
            </a:r>
            <a:r>
              <a:rPr lang="en" dirty="0"/>
              <a:t> (on each individual college website)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1000"/>
              </a:spcAft>
              <a:buSzPts val="1800"/>
              <a:buChar char="●"/>
            </a:pPr>
            <a:r>
              <a:rPr lang="en" b="1" dirty="0"/>
              <a:t>National Programs</a:t>
            </a:r>
            <a:r>
              <a:rPr lang="en" dirty="0"/>
              <a:t> - National Merit Scholarship and Military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 Athletes</a:t>
            </a:r>
            <a:endParaRPr/>
          </a:p>
        </p:txBody>
      </p:sp>
      <p:sp>
        <p:nvSpPr>
          <p:cNvPr id="129" name="Google Shape;129;p23"/>
          <p:cNvSpPr txBox="1">
            <a:spLocks noGrp="1"/>
          </p:cNvSpPr>
          <p:nvPr>
            <p:ph type="body" idx="1"/>
          </p:nvPr>
        </p:nvSpPr>
        <p:spPr>
          <a:xfrm>
            <a:off x="311700" y="12317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NCAA Division I or II Eligibility:</a:t>
            </a:r>
            <a:r>
              <a:rPr lang="en" dirty="0"/>
              <a:t> Students wishing to play Division I or II athletics must file online with the NCAA Eligibility Center: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www.NCAA.org/playcollegesports</a:t>
            </a:r>
            <a:r>
              <a:rPr lang="en" dirty="0" smtClean="0"/>
              <a:t>.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SAT Scores must be sent directly from College Board to the Eligibility Center. </a:t>
            </a:r>
            <a:r>
              <a:rPr lang="en" b="1" dirty="0"/>
              <a:t>The NCAA code is: </a:t>
            </a:r>
            <a:r>
              <a:rPr lang="en" b="1" dirty="0" smtClean="0"/>
              <a:t>9999</a:t>
            </a:r>
          </a:p>
          <a:p>
            <a:pPr marL="114300" lvl="0" indent="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b="1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NCAA Sliding Scale GPA &amp; SAT/ACT Requirements: </a:t>
            </a:r>
            <a:r>
              <a:rPr lang="en" u="sng" dirty="0">
                <a:solidFill>
                  <a:schemeClr val="hlink"/>
                </a:solidFill>
                <a:hlinkClick r:id="rId4"/>
              </a:rPr>
              <a:t>https://www.ncsasports.org/ncaa-eligibility-center/ncaa-sliding-scale</a:t>
            </a:r>
            <a:endParaRPr dirty="0"/>
          </a:p>
          <a:p>
            <a:pPr marL="45720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4"/>
          <p:cNvSpPr txBox="1">
            <a:spLocks noGrp="1"/>
          </p:cNvSpPr>
          <p:nvPr>
            <p:ph type="title"/>
          </p:nvPr>
        </p:nvSpPr>
        <p:spPr>
          <a:xfrm>
            <a:off x="311700" y="4688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Looking Ahead to </a:t>
            </a:r>
            <a:r>
              <a:rPr lang="en" dirty="0" smtClean="0"/>
              <a:t>September 2019</a:t>
            </a:r>
            <a:endParaRPr dirty="0"/>
          </a:p>
        </p:txBody>
      </p:sp>
      <p:sp>
        <p:nvSpPr>
          <p:cNvPr id="135" name="Google Shape;135;p2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u="sng" dirty="0"/>
          </a:p>
          <a:p>
            <a: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 smtClean="0"/>
              <a:t>Senior </a:t>
            </a:r>
            <a:r>
              <a:rPr lang="en" dirty="0"/>
              <a:t>Parent Chat </a:t>
            </a:r>
            <a:endParaRPr lang="en" dirty="0" smtClean="0"/>
          </a:p>
          <a:p>
            <a:pPr marL="114300" lvl="0" indent="0" algn="ctr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" dirty="0" smtClean="0"/>
          </a:p>
          <a:p>
            <a: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 smtClean="0"/>
              <a:t>Large </a:t>
            </a:r>
            <a:r>
              <a:rPr lang="en" dirty="0"/>
              <a:t>group </a:t>
            </a:r>
            <a:r>
              <a:rPr lang="en" dirty="0" smtClean="0"/>
              <a:t>Senior Student </a:t>
            </a:r>
            <a:r>
              <a:rPr lang="en" dirty="0"/>
              <a:t>Meeting </a:t>
            </a:r>
            <a:endParaRPr lang="en" dirty="0" smtClean="0"/>
          </a:p>
          <a:p>
            <a: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lang="en" dirty="0" smtClean="0"/>
          </a:p>
          <a:p>
            <a: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 smtClean="0"/>
              <a:t>Sign-up </a:t>
            </a:r>
            <a:r>
              <a:rPr lang="en" dirty="0"/>
              <a:t>for Fall </a:t>
            </a:r>
            <a:r>
              <a:rPr lang="en" dirty="0" smtClean="0"/>
              <a:t>SAT/ACT (if necessary)</a:t>
            </a:r>
          </a:p>
          <a:p>
            <a: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lang="en" dirty="0" smtClean="0"/>
          </a:p>
          <a:p>
            <a: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 smtClean="0"/>
              <a:t>Individual </a:t>
            </a:r>
            <a:r>
              <a:rPr lang="en" dirty="0"/>
              <a:t>Senior Meeting with </a:t>
            </a:r>
            <a:r>
              <a:rPr lang="en" dirty="0" smtClean="0"/>
              <a:t>student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5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5608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Frequently Asked Questions</a:t>
            </a:r>
            <a:endParaRPr dirty="0"/>
          </a:p>
        </p:txBody>
      </p:sp>
      <p:sp>
        <p:nvSpPr>
          <p:cNvPr id="141" name="Google Shape;141;p25"/>
          <p:cNvSpPr txBox="1">
            <a:spLocks noGrp="1"/>
          </p:cNvSpPr>
          <p:nvPr>
            <p:ph type="body" idx="1"/>
          </p:nvPr>
        </p:nvSpPr>
        <p:spPr>
          <a:xfrm>
            <a:off x="311700" y="620110"/>
            <a:ext cx="8520600" cy="344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How many colleges should I apply to?</a:t>
            </a:r>
            <a:endParaRPr b="1" dirty="0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 dirty="0"/>
              <a:t>In general, we suggest submitting applications to 5-8 schools. Those schools should include 2-3 target, 2-3 favorable or “safety,” and 1-2 reach.</a:t>
            </a:r>
            <a:endParaRPr sz="140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How many days of school can my child miss to visit colleges?</a:t>
            </a:r>
            <a:endParaRPr b="1" dirty="0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 dirty="0"/>
              <a:t>Absences are considered excused but make sure visits do not have an adverse effect on child’s grades. Depending on your schedule, the best time to visit is during February/April break. </a:t>
            </a:r>
            <a:endParaRPr sz="140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Does it matter how far in advance of the application deadline my child sends in the application materials?</a:t>
            </a:r>
            <a:endParaRPr b="1" dirty="0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 dirty="0"/>
              <a:t>We advise you to set an artificial deadline two weeks in advance of college’s application       deadline. </a:t>
            </a:r>
            <a:endParaRPr sz="140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How does my child send his/her SAT/ACT scores to colleges?</a:t>
            </a:r>
            <a:endParaRPr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	</a:t>
            </a:r>
            <a:r>
              <a:rPr lang="en" sz="1400" dirty="0"/>
              <a:t>Log on to </a:t>
            </a:r>
            <a:r>
              <a:rPr lang="en" sz="1400" u="sng" dirty="0">
                <a:solidFill>
                  <a:schemeClr val="hlink"/>
                </a:solidFill>
                <a:hlinkClick r:id="rId3"/>
              </a:rPr>
              <a:t>www.collegeboard.org</a:t>
            </a:r>
            <a:r>
              <a:rPr lang="en" sz="1400" dirty="0"/>
              <a:t> and/or </a:t>
            </a:r>
            <a:r>
              <a:rPr lang="en" sz="1400" u="sng" dirty="0">
                <a:solidFill>
                  <a:schemeClr val="hlink"/>
                </a:solidFill>
                <a:hlinkClick r:id="rId4"/>
              </a:rPr>
              <a:t>www.actstudent.org</a:t>
            </a:r>
            <a:r>
              <a:rPr lang="en" sz="1400" dirty="0"/>
              <a:t> </a:t>
            </a:r>
            <a:endParaRPr sz="1400" dirty="0"/>
          </a:p>
          <a:p>
            <a:pPr marL="0" lvl="0" indent="0" algn="l" rtl="0">
              <a:spcBef>
                <a:spcPts val="0"/>
              </a:spcBef>
              <a:spcAft>
                <a:spcPts val="10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6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Frequently Asked Questions (Continued)</a:t>
            </a:r>
            <a:endParaRPr/>
          </a:p>
        </p:txBody>
      </p:sp>
      <p:sp>
        <p:nvSpPr>
          <p:cNvPr id="147" name="Google Shape;147;p26"/>
          <p:cNvSpPr txBox="1">
            <a:spLocks noGrp="1"/>
          </p:cNvSpPr>
          <p:nvPr>
            <p:ph type="body" idx="1"/>
          </p:nvPr>
        </p:nvSpPr>
        <p:spPr>
          <a:xfrm>
            <a:off x="311700" y="1113925"/>
            <a:ext cx="8520600" cy="426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Will it make a difference whether I use the Common Application or the college’s own application?</a:t>
            </a:r>
            <a:endParaRPr b="1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/>
              <a:t>No. Colleges who use the Common Application have voluntarily agreed to accept it in lieu of their own. However, many who take the Common Application require their own supplement as well. </a:t>
            </a:r>
            <a:endParaRPr sz="140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How do we motivate our child to take control of the process?</a:t>
            </a:r>
            <a:endParaRPr b="1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/>
              <a:t>Students should own the process. Some students, for a variety of reasons - stress, feeling overwhelmed, fear - display resistance to owning the process. It is important that parents provide their child with support by affirming their sense of self-worth, not by taking over the application process. Contact your child’s counselor for advice if this continues to be an issue.</a:t>
            </a:r>
            <a:endParaRPr sz="1400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Frequently Asked Questions (Lastly...)</a:t>
            </a:r>
            <a:endParaRPr/>
          </a:p>
        </p:txBody>
      </p:sp>
      <p:sp>
        <p:nvSpPr>
          <p:cNvPr id="153" name="Google Shape;153;p2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What grades are on the transcript? </a:t>
            </a:r>
            <a:endParaRPr b="1" dirty="0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 dirty="0"/>
              <a:t>All final grades for each year of your child’s attendance here at FLHS. </a:t>
            </a:r>
            <a:endParaRPr sz="140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How do I narrow down my choices when applying to college?</a:t>
            </a:r>
            <a:endParaRPr b="1" dirty="0"/>
          </a:p>
          <a:p>
            <a:pPr marL="457200" lvl="0" indent="0" algn="l" rtl="0"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 b="1" dirty="0"/>
              <a:t>Size, location</a:t>
            </a:r>
            <a:r>
              <a:rPr lang="en" sz="1400" b="1" dirty="0" smtClean="0"/>
              <a:t>, cost</a:t>
            </a:r>
            <a:r>
              <a:rPr lang="en" sz="1400" dirty="0" smtClean="0"/>
              <a:t> </a:t>
            </a:r>
            <a:r>
              <a:rPr lang="en" sz="1400" dirty="0"/>
              <a:t>and </a:t>
            </a:r>
            <a:r>
              <a:rPr lang="en" sz="1400" b="1" dirty="0"/>
              <a:t>major</a:t>
            </a:r>
            <a:r>
              <a:rPr lang="en" sz="1400" dirty="0"/>
              <a:t> are </a:t>
            </a:r>
            <a:r>
              <a:rPr lang="en" sz="1400" dirty="0" smtClean="0"/>
              <a:t>four </a:t>
            </a:r>
            <a:r>
              <a:rPr lang="en" sz="1400" dirty="0"/>
              <a:t>essential factors when deciding which colleges to apply to.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Any additional QUESTIONS?</a:t>
            </a:r>
            <a:endParaRPr/>
          </a:p>
        </p:txBody>
      </p:sp>
      <p:sp>
        <p:nvSpPr>
          <p:cNvPr id="159" name="Google Shape;159;p2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60" name="Google Shape;160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95654" y="1417479"/>
            <a:ext cx="2911625" cy="2911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471900" y="446500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School Counseling Department</a:t>
            </a:r>
            <a:endParaRPr sz="4800"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56550" y="1310325"/>
            <a:ext cx="9021300" cy="370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Director of Pupil Service &amp; Counseling: </a:t>
            </a: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Vanessa Montorsi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College &amp; Career Center: </a:t>
            </a: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Alice Gorman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School Counseling Intern:</a:t>
            </a: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Jessica Krzeminski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graphicFrame>
        <p:nvGraphicFramePr>
          <p:cNvPr id="75" name="Google Shape;75;p14"/>
          <p:cNvGraphicFramePr/>
          <p:nvPr/>
        </p:nvGraphicFramePr>
        <p:xfrm>
          <a:off x="1027900" y="2172563"/>
          <a:ext cx="7239000" cy="1984035"/>
        </p:xfrm>
        <a:graphic>
          <a:graphicData uri="http://schemas.openxmlformats.org/drawingml/2006/table">
            <a:tbl>
              <a:tblPr>
                <a:noFill/>
                <a:tableStyleId>{4BC668C4-2123-427B-AC92-EA8C83D0A0A0}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27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/>
                        <a:t>Warner House</a:t>
                      </a:r>
                      <a:endParaRPr sz="2400" b="1"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/>
                        <a:t>Webster House</a:t>
                      </a:r>
                      <a:endParaRPr sz="24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/>
                        <a:t>Wright House</a:t>
                      </a:r>
                      <a:endParaRPr sz="24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Kim Bauco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Christina Caron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Allison Ofir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Danielle Marseglia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Joanna Caserta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Bridget McHugh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Courtenay Trahan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Brian Sutcliffe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Matt Sutton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311700" y="245328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Post-Secondary Options</a:t>
            </a:r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body" idx="1"/>
          </p:nvPr>
        </p:nvSpPr>
        <p:spPr>
          <a:xfrm>
            <a:off x="301190" y="1040353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Four-year college </a:t>
            </a:r>
            <a:endParaRPr lang="en" b="1" dirty="0" smtClean="0"/>
          </a:p>
          <a:p>
            <a:pPr marL="114300" lvl="0" indent="0" algn="ctr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b="1" dirty="0"/>
          </a:p>
          <a:p>
            <a:pPr marL="457200" lvl="0" indent="-342900" algn="ctr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Two-year college </a:t>
            </a:r>
          </a:p>
          <a:p>
            <a:pPr marL="114300" lvl="0" indent="0" algn="ctr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457200" lvl="0" indent="-342900" algn="ctr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Vocational training</a:t>
            </a:r>
            <a:r>
              <a:rPr lang="en" dirty="0"/>
              <a:t> </a:t>
            </a:r>
            <a:endParaRPr lang="en" dirty="0" smtClean="0"/>
          </a:p>
          <a:p>
            <a:pPr marL="114300" lvl="0" indent="0" algn="ctr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457200" lvl="0" indent="-342900" algn="ctr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Military </a:t>
            </a:r>
            <a:endParaRPr lang="en" b="1" dirty="0" smtClean="0"/>
          </a:p>
          <a:p>
            <a:pPr marL="114300" lvl="0" indent="0" algn="ctr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457200" lvl="0" indent="-342900" algn="ctr" rtl="0">
              <a:spcBef>
                <a:spcPts val="1000"/>
              </a:spcBef>
              <a:spcAft>
                <a:spcPts val="1000"/>
              </a:spcAft>
              <a:buSzPts val="1800"/>
              <a:buChar char="●"/>
            </a:pPr>
            <a:r>
              <a:rPr lang="en" b="1" dirty="0"/>
              <a:t>Gap Year</a:t>
            </a:r>
            <a:r>
              <a:rPr lang="en" dirty="0"/>
              <a:t> 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Junior Timetable (January - May)</a:t>
            </a:r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body" idx="1"/>
          </p:nvPr>
        </p:nvSpPr>
        <p:spPr>
          <a:xfrm>
            <a:off x="311700" y="1113925"/>
            <a:ext cx="8520600" cy="375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Register for SAT and/or ACT in the spring. FLHS code is </a:t>
            </a:r>
            <a:r>
              <a:rPr lang="en" sz="1400" b="1" dirty="0"/>
              <a:t>070187</a:t>
            </a:r>
            <a:r>
              <a:rPr lang="en" sz="1400" dirty="0" smtClean="0"/>
              <a:t>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har char="❏"/>
            </a:pPr>
            <a:r>
              <a:rPr lang="en" sz="1000" dirty="0" smtClean="0"/>
              <a:t>CT School Day Test Day April 9, 2019</a:t>
            </a:r>
            <a:endParaRPr sz="1000" dirty="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 smtClean="0"/>
              <a:t>Schedule Junior Family Meetings between January 14–April 12  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 smtClean="0"/>
              <a:t>Attend </a:t>
            </a:r>
            <a:r>
              <a:rPr lang="en" sz="1400" dirty="0"/>
              <a:t>Southern CT College Fair on </a:t>
            </a:r>
            <a:r>
              <a:rPr lang="en" sz="1400" b="1" dirty="0"/>
              <a:t>April 4, 2019 </a:t>
            </a:r>
            <a:r>
              <a:rPr lang="en" sz="1400" dirty="0"/>
              <a:t>from 4-8 pm at Webster Bank Arena </a:t>
            </a:r>
            <a:endParaRPr sz="1400" dirty="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Arrange for college visits and/or interviews during the summer.</a:t>
            </a:r>
            <a:endParaRPr sz="1400" dirty="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If you are going to participate in D1 or D2 athletics, you must register with the NCAA Eligibility Center. </a:t>
            </a:r>
            <a:r>
              <a:rPr lang="en" sz="1400" u="sng" dirty="0">
                <a:solidFill>
                  <a:schemeClr val="hlink"/>
                </a:solidFill>
                <a:hlinkClick r:id="rId3"/>
              </a:rPr>
              <a:t>http://web1.ncaa.org</a:t>
            </a:r>
            <a:r>
              <a:rPr lang="en" sz="1400" dirty="0"/>
              <a:t>  </a:t>
            </a:r>
            <a:endParaRPr sz="1400" dirty="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Ask 2 teachers to write you a letter of recommendation for the fall.</a:t>
            </a:r>
            <a:endParaRPr sz="1400" dirty="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Compile resume/list of activities, jobs, and community service ventures.  </a:t>
            </a:r>
            <a:endParaRPr sz="1400" dirty="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 smtClean="0"/>
              <a:t>Begin </a:t>
            </a:r>
            <a:r>
              <a:rPr lang="en" sz="1400" dirty="0"/>
              <a:t>to outline possible college essays.</a:t>
            </a:r>
            <a:endParaRPr sz="1400"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b="1" u="sng" dirty="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b="1" u="sng" dirty="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b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College Admissions Options</a:t>
            </a:r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body" idx="1"/>
          </p:nvPr>
        </p:nvSpPr>
        <p:spPr>
          <a:xfrm>
            <a:off x="311700" y="1113925"/>
            <a:ext cx="8520600" cy="376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 smtClean="0"/>
              <a:t>Regular:</a:t>
            </a:r>
            <a:r>
              <a:rPr lang="en" dirty="0" smtClean="0"/>
              <a:t> </a:t>
            </a:r>
            <a:r>
              <a:rPr lang="en" dirty="0"/>
              <a:t>November - January. 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 smtClean="0"/>
              <a:t>Rolling: </a:t>
            </a:r>
            <a:r>
              <a:rPr lang="en" dirty="0"/>
              <a:t>apply any time during September - July period.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 smtClean="0"/>
              <a:t>Open:</a:t>
            </a:r>
            <a:r>
              <a:rPr lang="en" dirty="0" smtClean="0"/>
              <a:t> </a:t>
            </a:r>
            <a:r>
              <a:rPr lang="en" dirty="0"/>
              <a:t>community colleges, online. 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Early Decision I &amp; </a:t>
            </a:r>
            <a:r>
              <a:rPr lang="en" b="1" dirty="0" smtClean="0"/>
              <a:t>II: </a:t>
            </a:r>
            <a:r>
              <a:rPr lang="en" dirty="0" smtClean="0"/>
              <a:t>11/1-</a:t>
            </a:r>
            <a:r>
              <a:rPr lang="en" u="sng" dirty="0" smtClean="0"/>
              <a:t>binding</a:t>
            </a:r>
            <a:r>
              <a:rPr lang="en" dirty="0"/>
              <a:t>; if </a:t>
            </a:r>
            <a:r>
              <a:rPr lang="en" u="sng" dirty="0"/>
              <a:t>not</a:t>
            </a:r>
            <a:r>
              <a:rPr lang="en" dirty="0"/>
              <a:t> admitted, can apply ED II in Jan.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Early Action I &amp; </a:t>
            </a:r>
            <a:r>
              <a:rPr lang="en" b="1" dirty="0" smtClean="0"/>
              <a:t>II</a:t>
            </a:r>
            <a:r>
              <a:rPr lang="en" dirty="0" smtClean="0"/>
              <a:t>: 11/1- </a:t>
            </a:r>
            <a:r>
              <a:rPr lang="en" dirty="0"/>
              <a:t>if accepted, </a:t>
            </a:r>
            <a:r>
              <a:rPr lang="en" u="sng" dirty="0"/>
              <a:t>not</a:t>
            </a:r>
            <a:r>
              <a:rPr lang="en" dirty="0"/>
              <a:t> obligated to commit until May 1; EA II apply early in January.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1000"/>
              </a:spcAft>
              <a:buSzPts val="1800"/>
              <a:buChar char="●"/>
            </a:pPr>
            <a:r>
              <a:rPr lang="en" b="1" dirty="0"/>
              <a:t>Restricted Early </a:t>
            </a:r>
            <a:r>
              <a:rPr lang="en" b="1" dirty="0" smtClean="0"/>
              <a:t>Action</a:t>
            </a:r>
            <a:r>
              <a:rPr lang="en" dirty="0" smtClean="0"/>
              <a:t>: </a:t>
            </a:r>
            <a:r>
              <a:rPr lang="en" u="sng" dirty="0" smtClean="0"/>
              <a:t>non-binding</a:t>
            </a:r>
            <a:r>
              <a:rPr lang="en" dirty="0"/>
              <a:t>; may apply to international colleges; non-binding rolling admissions; non-binding public colleges or universities; ED II program after January 1. 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Colleges Review Applications</a:t>
            </a:r>
            <a:endParaRPr/>
          </a:p>
        </p:txBody>
      </p:sp>
      <p:sp>
        <p:nvSpPr>
          <p:cNvPr id="99" name="Google Shape;99;p18"/>
          <p:cNvSpPr txBox="1">
            <a:spLocks noGrp="1"/>
          </p:cNvSpPr>
          <p:nvPr>
            <p:ph type="body" idx="1"/>
          </p:nvPr>
        </p:nvSpPr>
        <p:spPr>
          <a:xfrm>
            <a:off x="311700" y="1031402"/>
            <a:ext cx="8520600" cy="29209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600" dirty="0"/>
              <a:t>Transcript</a:t>
            </a:r>
            <a:endParaRPr sz="1600" dirty="0"/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sz="1600" dirty="0"/>
              <a:t>Standardized Test </a:t>
            </a:r>
            <a:r>
              <a:rPr lang="en" sz="1600" dirty="0" smtClean="0"/>
              <a:t>Results:</a:t>
            </a:r>
          </a:p>
          <a:p>
            <a:pPr lvl="1" indent="-342900">
              <a:lnSpc>
                <a:spcPct val="100000"/>
              </a:lnSpc>
              <a:spcBef>
                <a:spcPts val="1000"/>
              </a:spcBef>
              <a:buSzPts val="1800"/>
              <a:buChar char="●"/>
            </a:pPr>
            <a:r>
              <a:rPr lang="en" sz="1200" dirty="0" smtClean="0"/>
              <a:t>SAT/ACT</a:t>
            </a:r>
            <a:endParaRPr lang="en" sz="1200" dirty="0"/>
          </a:p>
          <a:p>
            <a:pPr lvl="1" indent="-342900">
              <a:lnSpc>
                <a:spcPct val="100000"/>
              </a:lnSpc>
              <a:spcBef>
                <a:spcPts val="1000"/>
              </a:spcBef>
              <a:buSzPts val="1800"/>
              <a:buChar char="●"/>
            </a:pPr>
            <a:r>
              <a:rPr lang="en" sz="1200" dirty="0" smtClean="0"/>
              <a:t>Subject Tests (if necessary)</a:t>
            </a:r>
            <a:endParaRPr sz="1200" dirty="0"/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sz="1600" dirty="0"/>
              <a:t>Student Essay</a:t>
            </a:r>
            <a:endParaRPr sz="1600" dirty="0"/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sz="1600" dirty="0"/>
              <a:t>Extracurricular activities - athletics, performing arts, clubs, work, volunteer</a:t>
            </a:r>
            <a:endParaRPr sz="1600" dirty="0"/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sz="1600" dirty="0"/>
              <a:t>Teacher and Counselor Recommendations</a:t>
            </a:r>
            <a:endParaRPr sz="1600" dirty="0"/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sz="1600" dirty="0"/>
              <a:t>Demonstrated </a:t>
            </a:r>
            <a:r>
              <a:rPr lang="en" sz="1600" dirty="0" smtClean="0"/>
              <a:t>Interest</a:t>
            </a:r>
            <a:endParaRPr sz="1600" dirty="0"/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sz="1600" dirty="0" smtClean="0"/>
              <a:t>Interview (if </a:t>
            </a:r>
            <a:r>
              <a:rPr lang="en" sz="1600" dirty="0"/>
              <a:t>offered by </a:t>
            </a:r>
            <a:r>
              <a:rPr lang="en" sz="1600" dirty="0" smtClean="0"/>
              <a:t>institution)</a:t>
            </a:r>
            <a:endParaRPr sz="1600" dirty="0"/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sz="1600" dirty="0"/>
              <a:t>Special talents, unusual achievements, alumni relations</a:t>
            </a:r>
            <a:endParaRPr sz="1600"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1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College Search - Naviance</a:t>
            </a:r>
            <a:endParaRPr/>
          </a:p>
        </p:txBody>
      </p:sp>
      <p:sp>
        <p:nvSpPr>
          <p:cNvPr id="105" name="Google Shape;105;p19"/>
          <p:cNvSpPr txBox="1">
            <a:spLocks noGrp="1"/>
          </p:cNvSpPr>
          <p:nvPr>
            <p:ph type="body" idx="1"/>
          </p:nvPr>
        </p:nvSpPr>
        <p:spPr>
          <a:xfrm>
            <a:off x="311700" y="885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600" b="1" dirty="0">
                <a:solidFill>
                  <a:schemeClr val="tx2">
                    <a:lumMod val="50000"/>
                  </a:schemeClr>
                </a:solidFill>
              </a:rPr>
              <a:t>G</a:t>
            </a:r>
            <a:r>
              <a:rPr lang="en" sz="1600" b="1" dirty="0" smtClean="0">
                <a:solidFill>
                  <a:schemeClr val="tx2">
                    <a:lumMod val="50000"/>
                  </a:schemeClr>
                </a:solidFill>
              </a:rPr>
              <a:t>et </a:t>
            </a:r>
            <a:r>
              <a:rPr lang="en" sz="1600" b="1" dirty="0">
                <a:solidFill>
                  <a:schemeClr val="tx2">
                    <a:lumMod val="50000"/>
                  </a:schemeClr>
                </a:solidFill>
              </a:rPr>
              <a:t>involved in the planning and advising process </a:t>
            </a:r>
            <a:r>
              <a:rPr lang="en" sz="1600" dirty="0">
                <a:solidFill>
                  <a:schemeClr val="tx2">
                    <a:lumMod val="50000"/>
                  </a:schemeClr>
                </a:solidFill>
              </a:rPr>
              <a:t>- build a resume; manage timelines and deadlines for colleges and careers.</a:t>
            </a:r>
            <a:endParaRPr sz="1600" dirty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600" b="1" dirty="0">
                <a:solidFill>
                  <a:schemeClr val="tx2">
                    <a:lumMod val="50000"/>
                  </a:schemeClr>
                </a:solidFill>
              </a:rPr>
              <a:t>Research careers</a:t>
            </a:r>
            <a:endParaRPr sz="16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600" b="1" dirty="0">
                <a:solidFill>
                  <a:schemeClr val="tx2">
                    <a:lumMod val="50000"/>
                  </a:schemeClr>
                </a:solidFill>
              </a:rPr>
              <a:t>Research colleges </a:t>
            </a:r>
            <a:r>
              <a:rPr lang="en" sz="1600" dirty="0">
                <a:solidFill>
                  <a:schemeClr val="tx2">
                    <a:lumMod val="50000"/>
                  </a:schemeClr>
                </a:solidFill>
              </a:rPr>
              <a:t>- compare GPA and standardized test scores to determine safety/target/reach schools.</a:t>
            </a:r>
            <a:endParaRPr sz="1600" dirty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600" b="1" dirty="0">
                <a:solidFill>
                  <a:schemeClr val="tx2">
                    <a:lumMod val="50000"/>
                  </a:schemeClr>
                </a:solidFill>
              </a:rPr>
              <a:t>Research Gap Year opportunities and summer programs</a:t>
            </a:r>
            <a:endParaRPr sz="16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600" b="1" dirty="0">
                <a:solidFill>
                  <a:schemeClr val="tx2">
                    <a:lumMod val="50000"/>
                  </a:schemeClr>
                </a:solidFill>
              </a:rPr>
              <a:t>Sign up for college visits</a:t>
            </a:r>
            <a:r>
              <a:rPr lang="en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sz="1600" dirty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600" b="1" dirty="0">
                <a:solidFill>
                  <a:schemeClr val="tx2">
                    <a:lumMod val="50000"/>
                  </a:schemeClr>
                </a:solidFill>
              </a:rPr>
              <a:t>Research Scholarships</a:t>
            </a:r>
            <a:r>
              <a:rPr lang="en" sz="1600" dirty="0">
                <a:solidFill>
                  <a:schemeClr val="tx2">
                    <a:lumMod val="50000"/>
                  </a:schemeClr>
                </a:solidFill>
              </a:rPr>
              <a:t> - local, regional, and national.</a:t>
            </a:r>
            <a:endParaRPr sz="1600" dirty="0">
              <a:solidFill>
                <a:schemeClr val="tx2">
                  <a:lumMod val="50000"/>
                </a:schemeClr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College Visits </a:t>
            </a:r>
            <a:endParaRPr/>
          </a:p>
        </p:txBody>
      </p:sp>
      <p:sp>
        <p:nvSpPr>
          <p:cNvPr id="111" name="Google Shape;111;p20"/>
          <p:cNvSpPr txBox="1">
            <a:spLocks noGrp="1"/>
          </p:cNvSpPr>
          <p:nvPr>
            <p:ph type="body" idx="1"/>
          </p:nvPr>
        </p:nvSpPr>
        <p:spPr>
          <a:xfrm>
            <a:off x="311700" y="9615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 dirty="0"/>
              <a:t>FLHS Offers:</a:t>
            </a:r>
            <a:endParaRPr b="1" u="sng" dirty="0"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College visits at the College and Career Center - sign up on </a:t>
            </a:r>
            <a:r>
              <a:rPr lang="en" dirty="0" smtClean="0"/>
              <a:t>Naviance.:</a:t>
            </a:r>
            <a:endParaRPr lang="en" dirty="0" smtClean="0"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 smtClean="0"/>
              <a:t>Opportunity </a:t>
            </a:r>
            <a:r>
              <a:rPr lang="en" dirty="0"/>
              <a:t>to meet with College Representative and ask questions.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u="sng" dirty="0" smtClean="0"/>
              <a:t>When </a:t>
            </a:r>
            <a:r>
              <a:rPr lang="en" b="1" u="sng" dirty="0"/>
              <a:t>visiting campuses consider:</a:t>
            </a:r>
            <a:endParaRPr b="1" u="sng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Size and location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Academics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Student Body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Student Life/Services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Admissions</a:t>
            </a:r>
            <a:endParaRPr dirty="0"/>
          </a:p>
          <a:p>
            <a:pPr marL="45720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Standardized Testing</a:t>
            </a:r>
            <a:endParaRPr/>
          </a:p>
        </p:txBody>
      </p:sp>
      <p:sp>
        <p:nvSpPr>
          <p:cNvPr id="117" name="Google Shape;117;p2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PSAT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SAT w/Writing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SAT Subject Tests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ACT w/Writing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AP Exams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Test Optional </a:t>
            </a:r>
            <a:r>
              <a:rPr lang="en" dirty="0" smtClean="0"/>
              <a:t>Colleges (www.fairtest.org)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dirty="0" smtClean="0"/>
              <a:t>TOEFL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1424</Words>
  <Application>Microsoft Office PowerPoint</Application>
  <PresentationFormat>On-screen Show (16:9)</PresentationFormat>
  <Paragraphs>187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PT Sans Narrow</vt:lpstr>
      <vt:lpstr>Open Sans</vt:lpstr>
      <vt:lpstr>Arial</vt:lpstr>
      <vt:lpstr>Tropic</vt:lpstr>
      <vt:lpstr>WELCOME Fairfield Ludlowe High School </vt:lpstr>
      <vt:lpstr>School Counseling Department</vt:lpstr>
      <vt:lpstr>Post-Secondary Options</vt:lpstr>
      <vt:lpstr>Junior Timetable (January - May)</vt:lpstr>
      <vt:lpstr>College Admissions Options</vt:lpstr>
      <vt:lpstr>How Colleges Review Applications</vt:lpstr>
      <vt:lpstr>College Search - Naviance</vt:lpstr>
      <vt:lpstr>College Visits </vt:lpstr>
      <vt:lpstr>Standardized Testing</vt:lpstr>
      <vt:lpstr>SAT &amp; ACT Dates 2019</vt:lpstr>
      <vt:lpstr>Financial Aid</vt:lpstr>
      <vt:lpstr>Student Athletes</vt:lpstr>
      <vt:lpstr>Looking Ahead to September 2019</vt:lpstr>
      <vt:lpstr>Frequently Asked Questions</vt:lpstr>
      <vt:lpstr>Frequently Asked Questions (Continued)</vt:lpstr>
      <vt:lpstr>Frequently Asked Questions (Lastly...)</vt:lpstr>
      <vt:lpstr>Any additional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Fairfield Ludlowe High School</dc:title>
  <dc:creator>Marseglia, Danielle</dc:creator>
  <cp:lastModifiedBy>Montorsi, Vanessa K</cp:lastModifiedBy>
  <cp:revision>12</cp:revision>
  <dcterms:modified xsi:type="dcterms:W3CDTF">2019-01-02T16:51:00Z</dcterms:modified>
</cp:coreProperties>
</file>