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74" d="100"/>
          <a:sy n="74" d="100"/>
        </p:scale>
        <p:origin x="-12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19F469-67D4-4C3F-90AB-170BBBE941A4}" type="datetimeFigureOut">
              <a:rPr lang="en-US" smtClean="0"/>
              <a:t>9/9/2014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26E85-8815-4CCE-B4D9-77CE1730DD26}" type="slidenum">
              <a:rPr lang="en-US" smtClean="0"/>
              <a:t>‹#›</a:t>
            </a:fld>
            <a:endParaRPr lang="en-US"/>
          </a:p>
        </p:txBody>
      </p:sp>
    </p:spTree>
    <p:extLst>
      <p:ext uri="{BB962C8B-B14F-4D97-AF65-F5344CB8AC3E}">
        <p14:creationId xmlns:p14="http://schemas.microsoft.com/office/powerpoint/2010/main" val="6446639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97B2A7-9C69-4218-8ABC-386BE3763A14}" type="datetimeFigureOut">
              <a:rPr lang="en-US" smtClean="0"/>
              <a:t>9/9/2014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44F10C0-8766-4CCD-8080-F4AD8FE51E0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97B2A7-9C69-4218-8ABC-386BE3763A1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F10C0-8766-4CCD-8080-F4AD8FE51E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44F10C0-8766-4CCD-8080-F4AD8FE51E0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97B2A7-9C69-4218-8ABC-386BE3763A1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97B2A7-9C69-4218-8ABC-386BE3763A14}"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44F10C0-8766-4CCD-8080-F4AD8FE51E0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197B2A7-9C69-4218-8ABC-386BE3763A14}" type="datetimeFigureOut">
              <a:rPr lang="en-US" smtClean="0"/>
              <a:t>9/9/2014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44F10C0-8766-4CCD-8080-F4AD8FE51E0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197B2A7-9C69-4218-8ABC-386BE3763A14}"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F10C0-8766-4CCD-8080-F4AD8FE51E0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97B2A7-9C69-4218-8ABC-386BE3763A14}" type="datetimeFigureOut">
              <a:rPr lang="en-US" smtClean="0"/>
              <a:t>9/9/2014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44F10C0-8766-4CCD-8080-F4AD8FE51E0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97B2A7-9C69-4218-8ABC-386BE3763A14}"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44F10C0-8766-4CCD-8080-F4AD8FE51E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197B2A7-9C69-4218-8ABC-386BE3763A14}"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44F10C0-8766-4CCD-8080-F4AD8FE51E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44F10C0-8766-4CCD-8080-F4AD8FE51E0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197B2A7-9C69-4218-8ABC-386BE3763A14}" type="datetimeFigureOut">
              <a:rPr lang="en-US" smtClean="0"/>
              <a:t>9/9/2014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44F10C0-8766-4CCD-8080-F4AD8FE51E0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197B2A7-9C69-4218-8ABC-386BE3763A14}" type="datetimeFigureOut">
              <a:rPr lang="en-US" smtClean="0"/>
              <a:t>9/9/2014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97B2A7-9C69-4218-8ABC-386BE3763A14}" type="datetimeFigureOut">
              <a:rPr lang="en-US" smtClean="0"/>
              <a:t>9/9/2014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44F10C0-8766-4CCD-8080-F4AD8FE51E0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eTX42lVDwA4?rel=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implypsychology.org/thirdguy.wa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hyperlink" Target="http://www.simplypsychology.org/theexperimentrequires.wa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www.youtube.com/v/yr5cjyokVUs?version=3&amp;hl=en_US&amp;rel=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Adapted from </a:t>
            </a:r>
            <a:r>
              <a:rPr lang="en-US" dirty="0" err="1" smtClean="0"/>
              <a:t>simplypsychology</a:t>
            </a:r>
            <a:endParaRPr lang="en-US" dirty="0"/>
          </a:p>
        </p:txBody>
      </p:sp>
      <p:sp>
        <p:nvSpPr>
          <p:cNvPr id="2" name="Title 1"/>
          <p:cNvSpPr>
            <a:spLocks noGrp="1"/>
          </p:cNvSpPr>
          <p:nvPr>
            <p:ph type="ctrTitle"/>
          </p:nvPr>
        </p:nvSpPr>
        <p:spPr/>
        <p:txBody>
          <a:bodyPr/>
          <a:lstStyle/>
          <a:p>
            <a:r>
              <a:rPr lang="en-US" dirty="0" smtClean="0"/>
              <a:t>The Milgram Experiment</a:t>
            </a:r>
            <a:endParaRPr lang="en-US" dirty="0"/>
          </a:p>
        </p:txBody>
      </p:sp>
    </p:spTree>
    <p:extLst>
      <p:ext uri="{BB962C8B-B14F-4D97-AF65-F5344CB8AC3E}">
        <p14:creationId xmlns:p14="http://schemas.microsoft.com/office/powerpoint/2010/main" val="2508366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Milgram’s Conclusions </a:t>
            </a:r>
            <a:endParaRPr lang="en-US" dirty="0"/>
          </a:p>
        </p:txBody>
      </p:sp>
      <p:sp>
        <p:nvSpPr>
          <p:cNvPr id="3" name="Content Placeholder 2"/>
          <p:cNvSpPr>
            <a:spLocks noGrp="1"/>
          </p:cNvSpPr>
          <p:nvPr>
            <p:ph sz="quarter" idx="1"/>
          </p:nvPr>
        </p:nvSpPr>
        <p:spPr>
          <a:xfrm>
            <a:off x="457200" y="1524000"/>
            <a:ext cx="8229600" cy="4525963"/>
          </a:xfrm>
        </p:spPr>
        <p:txBody>
          <a:bodyPr>
            <a:normAutofit/>
          </a:bodyPr>
          <a:lstStyle/>
          <a:p>
            <a:r>
              <a:rPr lang="en-US" dirty="0"/>
              <a:t>Ordinary people are likely to follow orders given by an authority figure, even to the extent of killing an innocent human being. Obedience to authority is ingrained in us all from the way we are brought up. Obey parents, teachers, anyone in authority etc.</a:t>
            </a:r>
          </a:p>
        </p:txBody>
      </p:sp>
    </p:spTree>
    <p:extLst>
      <p:ext uri="{BB962C8B-B14F-4D97-AF65-F5344CB8AC3E}">
        <p14:creationId xmlns:p14="http://schemas.microsoft.com/office/powerpoint/2010/main" val="577854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Clip of Stanly Milgram Explaining his Experiment</a:t>
            </a:r>
            <a:endParaRPr lang="en-US" sz="2800" dirty="0"/>
          </a:p>
        </p:txBody>
      </p:sp>
      <p:pic>
        <p:nvPicPr>
          <p:cNvPr id="4" name="eTX42lVDwA4?rel=0"/>
          <p:cNvPicPr>
            <a:picLocks noGrp="1" noRot="1" noChangeAspect="1"/>
          </p:cNvPicPr>
          <p:nvPr>
            <p:ph sz="quarter" idx="1"/>
            <a:videoFile r:link="rId1"/>
          </p:nvPr>
        </p:nvPicPr>
        <p:blipFill>
          <a:blip r:embed="rId3"/>
          <a:stretch>
            <a:fillRect/>
          </a:stretch>
        </p:blipFill>
        <p:spPr>
          <a:xfrm>
            <a:off x="762000" y="1676400"/>
            <a:ext cx="7620000" cy="4286250"/>
          </a:xfrm>
          <a:prstGeom prst="rect">
            <a:avLst/>
          </a:prstGeom>
          <a:ln>
            <a:noFill/>
          </a:ln>
          <a:effectLst/>
          <a:scene3d>
            <a:camera prst="orthographicFront"/>
            <a:lightRig rig="balanced" dir="t"/>
          </a:scene3d>
          <a:sp3d prstMaterial="softEdge">
            <a:bevelT w="203200" h="101600" prst="cross"/>
            <a:contourClr>
              <a:srgbClr val="FFFFFF"/>
            </a:contourClr>
          </a:sp3d>
        </p:spPr>
      </p:pic>
    </p:spTree>
    <p:extLst>
      <p:ext uri="{BB962C8B-B14F-4D97-AF65-F5344CB8AC3E}">
        <p14:creationId xmlns:p14="http://schemas.microsoft.com/office/powerpoint/2010/main" val="1752948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Experiment</a:t>
            </a:r>
            <a:endParaRPr lang="en-US" dirty="0"/>
          </a:p>
        </p:txBody>
      </p:sp>
      <p:sp>
        <p:nvSpPr>
          <p:cNvPr id="3" name="Content Placeholder 2"/>
          <p:cNvSpPr>
            <a:spLocks noGrp="1"/>
          </p:cNvSpPr>
          <p:nvPr>
            <p:ph sz="quarter" idx="1"/>
          </p:nvPr>
        </p:nvSpPr>
        <p:spPr/>
        <p:txBody>
          <a:bodyPr/>
          <a:lstStyle/>
          <a:p>
            <a:pPr marL="0" indent="0">
              <a:buNone/>
            </a:pPr>
            <a:r>
              <a:rPr lang="en-US" dirty="0" smtClean="0"/>
              <a:t>Milgram was interested in researching how far people would go in obeying an instruction if it involved harming another person. </a:t>
            </a:r>
          </a:p>
          <a:p>
            <a:pPr marL="0" indent="0">
              <a:buNone/>
            </a:pPr>
            <a:endParaRPr lang="en-US" dirty="0"/>
          </a:p>
          <a:p>
            <a:pPr marL="0" indent="0">
              <a:buNone/>
            </a:pPr>
            <a:r>
              <a:rPr lang="en-US" dirty="0" smtClean="0"/>
              <a:t>Stanley Milgram was interested in how easily ordinary people could be influenced into committing atrocities for example, Germans in WWII.</a:t>
            </a:r>
            <a:endParaRPr lang="en-US" dirty="0"/>
          </a:p>
        </p:txBody>
      </p:sp>
    </p:spTree>
    <p:extLst>
      <p:ext uri="{BB962C8B-B14F-4D97-AF65-F5344CB8AC3E}">
        <p14:creationId xmlns:p14="http://schemas.microsoft.com/office/powerpoint/2010/main" val="1536510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of Experiment</a:t>
            </a:r>
            <a:endParaRPr lang="en-US" dirty="0"/>
          </a:p>
        </p:txBody>
      </p:sp>
      <p:sp>
        <p:nvSpPr>
          <p:cNvPr id="3" name="Content Placeholder 2"/>
          <p:cNvSpPr>
            <a:spLocks noGrp="1"/>
          </p:cNvSpPr>
          <p:nvPr>
            <p:ph sz="quarter" idx="1"/>
          </p:nvPr>
        </p:nvSpPr>
        <p:spPr/>
        <p:txBody>
          <a:bodyPr/>
          <a:lstStyle/>
          <a:p>
            <a:pPr marL="0" indent="0">
              <a:buNone/>
            </a:pPr>
            <a:r>
              <a:rPr lang="en-US" dirty="0" smtClean="0"/>
              <a:t>Volunteers were recruited for a lab experiment investigating “learning”.</a:t>
            </a:r>
          </a:p>
          <a:p>
            <a:pPr marL="0" indent="0">
              <a:buNone/>
            </a:pPr>
            <a:r>
              <a:rPr lang="en-US" dirty="0" smtClean="0"/>
              <a:t>Participants were 49 males, ages between 20 and 50, whose jobs ranged from unskilled to professional.</a:t>
            </a:r>
            <a:endParaRPr lang="en-US" dirty="0"/>
          </a:p>
        </p:txBody>
      </p:sp>
    </p:spTree>
    <p:extLst>
      <p:ext uri="{BB962C8B-B14F-4D97-AF65-F5344CB8AC3E}">
        <p14:creationId xmlns:p14="http://schemas.microsoft.com/office/powerpoint/2010/main" val="153599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Experiment</a:t>
            </a:r>
            <a:endParaRPr lang="en-US" dirty="0"/>
          </a:p>
        </p:txBody>
      </p:sp>
      <p:sp>
        <p:nvSpPr>
          <p:cNvPr id="3" name="Content Placeholder 2"/>
          <p:cNvSpPr>
            <a:spLocks noGrp="1"/>
          </p:cNvSpPr>
          <p:nvPr>
            <p:ph sz="quarter" idx="1"/>
          </p:nvPr>
        </p:nvSpPr>
        <p:spPr/>
        <p:txBody>
          <a:bodyPr/>
          <a:lstStyle/>
          <a:p>
            <a:r>
              <a:rPr lang="en-US" dirty="0" smtClean="0"/>
              <a:t>Volunteers were introduced to another participant, who was actually working with Milgram. They drew straws to determine their roles-learner or teacher</a:t>
            </a:r>
            <a:endParaRPr lang="en-US" dirty="0"/>
          </a:p>
          <a:p>
            <a:r>
              <a:rPr lang="en-US" dirty="0" smtClean="0"/>
              <a:t>This was fixed; the participant working with Milgram always was the learner. </a:t>
            </a:r>
          </a:p>
          <a:p>
            <a:r>
              <a:rPr lang="en-US" dirty="0" smtClean="0"/>
              <a:t>There was also an “experimenter” dressed in a white lab coat, played by an actor. </a:t>
            </a:r>
            <a:endParaRPr lang="en-US" dirty="0"/>
          </a:p>
        </p:txBody>
      </p:sp>
    </p:spTree>
    <p:extLst>
      <p:ext uri="{BB962C8B-B14F-4D97-AF65-F5344CB8AC3E}">
        <p14:creationId xmlns:p14="http://schemas.microsoft.com/office/powerpoint/2010/main" val="2000459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Experiment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2. The “learner” was strapped to a chair in another room with electrodes. After he has learned a list of word pairs given, the “teacher” tests him by naming a word and asking the learner to recall its pair from a list of four possible choices. </a:t>
            </a:r>
          </a:p>
          <a:p>
            <a:pPr marL="0" indent="0">
              <a:buNone/>
            </a:pPr>
            <a:endParaRPr lang="en-US" dirty="0" smtClean="0"/>
          </a:p>
          <a:p>
            <a:pPr marL="0" indent="0">
              <a:buNone/>
            </a:pPr>
            <a:r>
              <a:rPr lang="en-US" sz="2800" dirty="0" smtClean="0"/>
              <a:t>Click on the star to hear audio of the actual experiment!</a:t>
            </a:r>
            <a:endParaRPr lang="en-US" sz="2800" dirty="0"/>
          </a:p>
        </p:txBody>
      </p:sp>
      <p:sp>
        <p:nvSpPr>
          <p:cNvPr id="4" name="5-Point Star 3">
            <a:hlinkClick r:id="rId2"/>
          </p:cNvPr>
          <p:cNvSpPr/>
          <p:nvPr/>
        </p:nvSpPr>
        <p:spPr>
          <a:xfrm>
            <a:off x="6477000" y="4267200"/>
            <a:ext cx="2514600" cy="2133600"/>
          </a:xfrm>
          <a:prstGeom prst="star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963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of Experiment</a:t>
            </a:r>
            <a:endParaRPr lang="en-US" dirty="0"/>
          </a:p>
        </p:txBody>
      </p:sp>
      <p:pic>
        <p:nvPicPr>
          <p:cNvPr id="1026" name="Picture 2" descr="milgram obedience mr wall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65134"/>
            <a:ext cx="3225532" cy="25146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pic>
        <p:nvPicPr>
          <p:cNvPr id="1028" name="Picture 4" descr="milgram obedience shock genera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267199"/>
            <a:ext cx="3149332" cy="2247807"/>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pic>
        <p:nvPicPr>
          <p:cNvPr id="1030" name="Picture 6" descr="milgram obedience IV variati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199" y="2023005"/>
            <a:ext cx="4487975" cy="369199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3816317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Experiment</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The teacher is told to administer an electric shock every time the learner makes a mistake, increasing the level of shock each time. There were 30 switches on the shock generator marked from 15 volts (slight shock) to 450 (danger – severe shock).</a:t>
            </a:r>
            <a:br>
              <a:rPr lang="en-US" dirty="0" smtClean="0"/>
            </a:br>
            <a:endParaRPr lang="en-US" dirty="0" smtClean="0"/>
          </a:p>
          <a:p>
            <a:r>
              <a:rPr lang="en-US" dirty="0" smtClean="0"/>
              <a:t>The learner gave mainly wrong answers (on purpose) and for each of these the teacher gave him an electric shock. When the teacher refused to administer a shock and turned to the experimenter for guidance, he was given the standard order (consisting of 4 prods):</a:t>
            </a:r>
            <a:br>
              <a:rPr lang="en-US" dirty="0" smtClean="0"/>
            </a:br>
            <a:endParaRPr lang="en-US" dirty="0" smtClean="0"/>
          </a:p>
          <a:p>
            <a:r>
              <a:rPr lang="en-US" b="1" dirty="0" smtClean="0"/>
              <a:t>Prod 1</a:t>
            </a:r>
            <a:r>
              <a:rPr lang="en-US" dirty="0" smtClean="0"/>
              <a:t>: please continue.</a:t>
            </a:r>
            <a:br>
              <a:rPr lang="en-US" dirty="0" smtClean="0"/>
            </a:br>
            <a:endParaRPr lang="en-US" dirty="0" smtClean="0"/>
          </a:p>
          <a:p>
            <a:r>
              <a:rPr lang="en-US" b="1" dirty="0" smtClean="0"/>
              <a:t>Prod 2:</a:t>
            </a:r>
            <a:r>
              <a:rPr lang="en-US" dirty="0" smtClean="0"/>
              <a:t> the experiment requires you to continue.</a:t>
            </a:r>
            <a:br>
              <a:rPr lang="en-US" dirty="0" smtClean="0"/>
            </a:br>
            <a:endParaRPr lang="en-US" dirty="0" smtClean="0"/>
          </a:p>
          <a:p>
            <a:r>
              <a:rPr lang="en-US" b="1" dirty="0" smtClean="0"/>
              <a:t>Prod 3</a:t>
            </a:r>
            <a:r>
              <a:rPr lang="en-US" dirty="0" smtClean="0"/>
              <a:t>: It is absolutely essential that you continue.</a:t>
            </a:r>
            <a:br>
              <a:rPr lang="en-US" dirty="0" smtClean="0"/>
            </a:br>
            <a:endParaRPr lang="en-US" dirty="0" smtClean="0"/>
          </a:p>
          <a:p>
            <a:r>
              <a:rPr lang="en-US" b="1" dirty="0" smtClean="0"/>
              <a:t>Prod 4</a:t>
            </a:r>
            <a:r>
              <a:rPr lang="en-US" dirty="0" smtClean="0"/>
              <a:t>: you have no other choice but to continue.</a:t>
            </a:r>
            <a:br>
              <a:rPr lang="en-US" dirty="0" smtClean="0"/>
            </a:br>
            <a:endParaRPr lang="en-US" dirty="0" smtClean="0"/>
          </a:p>
          <a:p>
            <a:pPr marL="0" indent="0">
              <a:buNone/>
            </a:pPr>
            <a:endParaRPr lang="en-US" dirty="0" smtClean="0"/>
          </a:p>
          <a:p>
            <a:pPr marL="0" indent="0">
              <a:buNone/>
            </a:pPr>
            <a:r>
              <a:rPr lang="en-US" dirty="0" smtClean="0"/>
              <a:t>Click the circle to hear an experimenter prod a teacher</a:t>
            </a:r>
            <a:endParaRPr lang="en-US" dirty="0"/>
          </a:p>
        </p:txBody>
      </p:sp>
      <p:sp>
        <p:nvSpPr>
          <p:cNvPr id="4" name="Oval 3">
            <a:hlinkClick r:id="rId2"/>
          </p:cNvPr>
          <p:cNvSpPr/>
          <p:nvPr/>
        </p:nvSpPr>
        <p:spPr>
          <a:xfrm>
            <a:off x="5867400" y="5181600"/>
            <a:ext cx="1371600" cy="11430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5076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of Milgram Experiment</a:t>
            </a:r>
            <a:endParaRPr lang="en-US" dirty="0"/>
          </a:p>
        </p:txBody>
      </p:sp>
      <p:pic>
        <p:nvPicPr>
          <p:cNvPr id="4" name="yr5cjyokVUs?version=3&amp;hl=en_US&amp;rel=0"/>
          <p:cNvPicPr>
            <a:picLocks noGrp="1" noRot="1" noChangeAspect="1"/>
          </p:cNvPicPr>
          <p:nvPr>
            <p:ph sz="quarter" idx="1"/>
            <a:videoFile r:link="rId1"/>
          </p:nvPr>
        </p:nvPicPr>
        <p:blipFill>
          <a:blip r:embed="rId3"/>
          <a:stretch>
            <a:fillRect/>
          </a:stretch>
        </p:blipFill>
        <p:spPr>
          <a:xfrm>
            <a:off x="2057400" y="2057400"/>
            <a:ext cx="5091141" cy="32766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6430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a:bodyPr>
          <a:lstStyle/>
          <a:p>
            <a:r>
              <a:rPr lang="en-US" dirty="0" smtClean="0"/>
              <a:t>65</a:t>
            </a:r>
            <a:r>
              <a:rPr lang="en-US" dirty="0"/>
              <a:t>% (two-thirds) of participants (i.e. teachers) continued to the highest level of 450 volts. All the participants continued to 300 volts.</a:t>
            </a:r>
            <a:br>
              <a:rPr lang="en-US" dirty="0"/>
            </a:br>
            <a:endParaRPr lang="en-US" dirty="0"/>
          </a:p>
          <a:p>
            <a:r>
              <a:rPr lang="en-US" dirty="0"/>
              <a:t>Milgram did more than one experiment – he carried out 18 variations of his study. All he did was alter the situation (IV) to see how this affected obedience (DV).</a:t>
            </a:r>
          </a:p>
          <a:p>
            <a:endParaRPr lang="en-US" dirty="0"/>
          </a:p>
        </p:txBody>
      </p:sp>
    </p:spTree>
    <p:extLst>
      <p:ext uri="{BB962C8B-B14F-4D97-AF65-F5344CB8AC3E}">
        <p14:creationId xmlns:p14="http://schemas.microsoft.com/office/powerpoint/2010/main" val="6654900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263</TotalTime>
  <Words>362</Words>
  <Application>Microsoft Office PowerPoint</Application>
  <PresentationFormat>On-screen Show (4:3)</PresentationFormat>
  <Paragraphs>34</Paragraphs>
  <Slides>11</Slides>
  <Notes>0</Notes>
  <HiddenSlides>0</HiddenSlides>
  <MMClips>2</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The Milgram Experiment</vt:lpstr>
      <vt:lpstr>Purpose of Experiment</vt:lpstr>
      <vt:lpstr>Participants of Experiment</vt:lpstr>
      <vt:lpstr>Procedure of Experiment</vt:lpstr>
      <vt:lpstr>Procedure of Experiment</vt:lpstr>
      <vt:lpstr>Set up of Experiment</vt:lpstr>
      <vt:lpstr>Procedure of Experiment</vt:lpstr>
      <vt:lpstr>Clip of Milgram Experiment</vt:lpstr>
      <vt:lpstr>Results</vt:lpstr>
      <vt:lpstr>Milgram’s Conclusions </vt:lpstr>
      <vt:lpstr>Clip of Stanly Milgram Explaining his Experiment</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Milgram Experiment</dc:title>
  <dc:creator>Windows User</dc:creator>
  <cp:lastModifiedBy>Liz</cp:lastModifiedBy>
  <cp:revision>13</cp:revision>
  <cp:lastPrinted>2013-02-06T01:54:18Z</cp:lastPrinted>
  <dcterms:created xsi:type="dcterms:W3CDTF">2013-02-05T14:08:50Z</dcterms:created>
  <dcterms:modified xsi:type="dcterms:W3CDTF">2014-09-09T23:57:45Z</dcterms:modified>
</cp:coreProperties>
</file>