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58" r:id="rId4"/>
    <p:sldId id="273" r:id="rId5"/>
    <p:sldId id="259" r:id="rId6"/>
    <p:sldId id="260" r:id="rId7"/>
    <p:sldId id="261" r:id="rId8"/>
    <p:sldId id="262" r:id="rId9"/>
    <p:sldId id="274" r:id="rId10"/>
    <p:sldId id="263" r:id="rId11"/>
    <p:sldId id="264"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ED95A0-EE13-495C-9F48-B8F3987AEDCA}" type="datetimeFigureOut">
              <a:rPr lang="en-US" smtClean="0"/>
              <a:t>9/9/2014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A126DE-790D-49A4-A50F-3D0C2374F9A9}" type="slidenum">
              <a:rPr lang="en-US" smtClean="0"/>
              <a:t>‹#›</a:t>
            </a:fld>
            <a:endParaRPr lang="en-US"/>
          </a:p>
        </p:txBody>
      </p:sp>
    </p:spTree>
    <p:extLst>
      <p:ext uri="{BB962C8B-B14F-4D97-AF65-F5344CB8AC3E}">
        <p14:creationId xmlns:p14="http://schemas.microsoft.com/office/powerpoint/2010/main" val="31311942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174FE5-5C3F-41C9-83D3-012053CC1164}"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74FE5-5C3F-41C9-83D3-012053CC1164}"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74FE5-5C3F-41C9-83D3-012053CC1164}"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74FE5-5C3F-41C9-83D3-012053CC1164}"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174FE5-5C3F-41C9-83D3-012053CC1164}"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174FE5-5C3F-41C9-83D3-012053CC1164}"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174FE5-5C3F-41C9-83D3-012053CC1164}" type="datetimeFigureOut">
              <a:rPr lang="en-US" smtClean="0"/>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174FE5-5C3F-41C9-83D3-012053CC1164}" type="datetimeFigureOut">
              <a:rPr lang="en-US" smtClean="0"/>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74FE5-5C3F-41C9-83D3-012053CC1164}" type="datetimeFigureOut">
              <a:rPr lang="en-US" smtClean="0"/>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45D895-CB59-4347-89A0-411CD0ED01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174FE5-5C3F-41C9-83D3-012053CC1164}"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5D895-CB59-4347-89A0-411CD0ED01D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0174FE5-5C3F-41C9-83D3-012053CC1164}" type="datetimeFigureOut">
              <a:rPr lang="en-US" smtClean="0"/>
              <a:t>9/9/2014</a:t>
            </a:fld>
            <a:endParaRPr lang="en-US"/>
          </a:p>
        </p:txBody>
      </p:sp>
      <p:sp>
        <p:nvSpPr>
          <p:cNvPr id="9" name="Slide Number Placeholder 8"/>
          <p:cNvSpPr>
            <a:spLocks noGrp="1"/>
          </p:cNvSpPr>
          <p:nvPr>
            <p:ph type="sldNum" sz="quarter" idx="11"/>
          </p:nvPr>
        </p:nvSpPr>
        <p:spPr/>
        <p:txBody>
          <a:bodyPr/>
          <a:lstStyle/>
          <a:p>
            <a:fld id="{0345D895-CB59-4347-89A0-411CD0ED01D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345D895-CB59-4347-89A0-411CD0ED01D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0174FE5-5C3F-41C9-83D3-012053CC1164}" type="datetimeFigureOut">
              <a:rPr lang="en-US" smtClean="0"/>
              <a:t>9/9/2014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ideo" Target="http://www.youtube.com/v/x3wxEmHqVCY?hl=en_US&amp;version=3&amp;rel=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ideo" Target="http://www.youtube.com/v/gbDy4ZtB2fU?hl=en_US&amp;version=3&amp;rel=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ideo" Target="http://www.youtube.com/v/fQnOkmvigi0?version=3&amp;hl=en_US&amp;rel=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risonexp.org/pdf/consen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ideo" Target="http://www.youtube.com/v/TShFPParenk?hl=en_US&amp;version=3&amp;rel=0"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prisonexp.org/pdf/rul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Stanford Prison Experiment </a:t>
            </a:r>
            <a:endParaRPr lang="en-US" dirty="0"/>
          </a:p>
        </p:txBody>
      </p:sp>
      <p:sp>
        <p:nvSpPr>
          <p:cNvPr id="3" name="Subtitle 2"/>
          <p:cNvSpPr>
            <a:spLocks noGrp="1"/>
          </p:cNvSpPr>
          <p:nvPr>
            <p:ph type="subTitle" idx="1"/>
          </p:nvPr>
        </p:nvSpPr>
        <p:spPr/>
        <p:txBody>
          <a:bodyPr/>
          <a:lstStyle/>
          <a:p>
            <a:r>
              <a:rPr lang="en-US" dirty="0" smtClean="0"/>
              <a:t>Adapted from Phil Zimbardo’s website</a:t>
            </a:r>
            <a:endParaRPr lang="en-US" dirty="0"/>
          </a:p>
        </p:txBody>
      </p:sp>
    </p:spTree>
    <p:extLst>
      <p:ext uri="{BB962C8B-B14F-4D97-AF65-F5344CB8AC3E}">
        <p14:creationId xmlns:p14="http://schemas.microsoft.com/office/powerpoint/2010/main" val="2667104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Creation of Guards</a:t>
            </a:r>
            <a:endParaRPr lang="en-US" dirty="0"/>
          </a:p>
        </p:txBody>
      </p:sp>
      <p:sp>
        <p:nvSpPr>
          <p:cNvPr id="3" name="Content Placeholder 2"/>
          <p:cNvSpPr>
            <a:spLocks noGrp="1"/>
          </p:cNvSpPr>
          <p:nvPr>
            <p:ph sz="half" idx="1"/>
          </p:nvPr>
        </p:nvSpPr>
        <p:spPr>
          <a:xfrm>
            <a:off x="228600" y="1371600"/>
            <a:ext cx="5562600" cy="5257800"/>
          </a:xfrm>
        </p:spPr>
        <p:txBody>
          <a:bodyPr>
            <a:normAutofit lnSpcReduction="10000"/>
          </a:bodyPr>
          <a:lstStyle/>
          <a:p>
            <a:r>
              <a:rPr lang="en-US" dirty="0"/>
              <a:t>The guards were given no specific training on how to be guards. Instead they were free, within limits, to do whatever they thought was necessary to maintain law and order in the prison and to command the respect of the prisoners. The guards made up their own set of rules, which they then carried into effect under the supervision of Warden David Jaffe, an undergraduate from Stanford University. </a:t>
            </a:r>
            <a:endParaRPr lang="en-US" dirty="0" smtClean="0"/>
          </a:p>
          <a:p>
            <a:endParaRPr lang="en-US" dirty="0"/>
          </a:p>
        </p:txBody>
      </p:sp>
      <p:pic>
        <p:nvPicPr>
          <p:cNvPr id="3074" name="Picture 2" descr="http://www.prisonexp.org/images/spic3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752600"/>
            <a:ext cx="3200400" cy="4038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675072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the Prison?</a:t>
            </a:r>
            <a:endParaRPr lang="en-US" dirty="0"/>
          </a:p>
        </p:txBody>
      </p:sp>
      <p:pic>
        <p:nvPicPr>
          <p:cNvPr id="5" name="x3wxEmHqVCY?hl=en_US&amp;version=3&amp;rel=0"/>
          <p:cNvPicPr>
            <a:picLocks noRot="1" noChangeAspect="1"/>
          </p:cNvPicPr>
          <p:nvPr>
            <a:videoFile r:link="rId1"/>
          </p:nvPr>
        </p:nvPicPr>
        <p:blipFill>
          <a:blip r:embed="rId3"/>
          <a:stretch>
            <a:fillRect/>
          </a:stretch>
        </p:blipFill>
        <p:spPr>
          <a:xfrm>
            <a:off x="1371600" y="1697864"/>
            <a:ext cx="6248400" cy="4167121"/>
          </a:xfrm>
          <a:prstGeom prst="rect">
            <a:avLst/>
          </a:prstGeom>
          <a:ln w="107950" cap="rnd">
            <a:solidFill>
              <a:srgbClr val="C8C6BD"/>
            </a:solidFill>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171450" prst="hardEdge"/>
            <a:extrusionClr>
              <a:srgbClr val="FFFFFF"/>
            </a:extrusionClr>
          </a:sp3d>
        </p:spPr>
      </p:pic>
    </p:spTree>
    <p:extLst>
      <p:ext uri="{BB962C8B-B14F-4D97-AF65-F5344CB8AC3E}">
        <p14:creationId xmlns:p14="http://schemas.microsoft.com/office/powerpoint/2010/main" val="312719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the Prison?</a:t>
            </a:r>
            <a:endParaRPr lang="en-US" dirty="0"/>
          </a:p>
        </p:txBody>
      </p:sp>
      <p:sp>
        <p:nvSpPr>
          <p:cNvPr id="3" name="Content Placeholder 2"/>
          <p:cNvSpPr>
            <a:spLocks noGrp="1"/>
          </p:cNvSpPr>
          <p:nvPr>
            <p:ph sz="half" idx="1"/>
          </p:nvPr>
        </p:nvSpPr>
        <p:spPr>
          <a:xfrm>
            <a:off x="457200" y="1600200"/>
            <a:ext cx="7772400" cy="4525963"/>
          </a:xfrm>
        </p:spPr>
        <p:txBody>
          <a:bodyPr>
            <a:normAutofit lnSpcReduction="10000"/>
          </a:bodyPr>
          <a:lstStyle/>
          <a:p>
            <a:r>
              <a:rPr lang="en-US" dirty="0"/>
              <a:t>Every aspect of the prisoners' behavior fell under the total and arbitrary control of the guards. Even going to the toilet became a privilege which a guard could grant or deny at his whim. Indeed, after the nightly 10:00 P.M. lights out "lock-up," prisoners were often forced to urinate or defecate in a bucket that was left in their cell. On occasion the guards would not allow prisoners to empty these buckets, and soon the prison began to smell of urine and feces -- further adding to the degrading quality of the environment.</a:t>
            </a:r>
          </a:p>
        </p:txBody>
      </p:sp>
    </p:spTree>
    <p:extLst>
      <p:ext uri="{BB962C8B-B14F-4D97-AF65-F5344CB8AC3E}">
        <p14:creationId xmlns:p14="http://schemas.microsoft.com/office/powerpoint/2010/main" val="908700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to the Prisoners?</a:t>
            </a:r>
            <a:endParaRPr lang="en-US" dirty="0"/>
          </a:p>
        </p:txBody>
      </p:sp>
      <p:pic>
        <p:nvPicPr>
          <p:cNvPr id="5" name="gbDy4ZtB2fU?hl=en_US&amp;version=3&amp;rel=0"/>
          <p:cNvPicPr>
            <a:picLocks noRot="1" noChangeAspect="1"/>
          </p:cNvPicPr>
          <p:nvPr>
            <a:videoFile r:link="rId1"/>
          </p:nvPr>
        </p:nvPicPr>
        <p:blipFill>
          <a:blip r:embed="rId3"/>
          <a:stretch>
            <a:fillRect/>
          </a:stretch>
        </p:blipFill>
        <p:spPr>
          <a:xfrm>
            <a:off x="1676400" y="1905000"/>
            <a:ext cx="5588000" cy="4191000"/>
          </a:xfrm>
          <a:prstGeom prst="rect">
            <a:avLst/>
          </a:prstGeom>
          <a:ln w="107950" cap="rnd">
            <a:solidFill>
              <a:srgbClr val="C8C6BD"/>
            </a:solidFill>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171450" prst="hardEdge"/>
            <a:extrusionClr>
              <a:srgbClr val="FFFFFF"/>
            </a:extrusionClr>
          </a:sp3d>
        </p:spPr>
      </p:pic>
    </p:spTree>
    <p:extLst>
      <p:ext uri="{BB962C8B-B14F-4D97-AF65-F5344CB8AC3E}">
        <p14:creationId xmlns:p14="http://schemas.microsoft.com/office/powerpoint/2010/main" val="297593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dirty="0"/>
              <a:t>A</a:t>
            </a:r>
            <a:r>
              <a:rPr lang="en-US" dirty="0" smtClean="0"/>
              <a:t> </a:t>
            </a:r>
            <a:r>
              <a:rPr lang="en-US" dirty="0"/>
              <a:t>Catholic priest ,</a:t>
            </a:r>
            <a:r>
              <a:rPr lang="en-US" dirty="0" smtClean="0"/>
              <a:t>who </a:t>
            </a:r>
            <a:r>
              <a:rPr lang="en-US" dirty="0"/>
              <a:t>had been a prison </a:t>
            </a:r>
            <a:r>
              <a:rPr lang="en-US" dirty="0" smtClean="0"/>
              <a:t>chaplain, was invited to </a:t>
            </a:r>
            <a:r>
              <a:rPr lang="en-US" dirty="0"/>
              <a:t>evaluate how realistic </a:t>
            </a:r>
            <a:r>
              <a:rPr lang="en-US" dirty="0" smtClean="0"/>
              <a:t>the prison </a:t>
            </a:r>
            <a:r>
              <a:rPr lang="en-US" dirty="0"/>
              <a:t>situation </a:t>
            </a:r>
            <a:r>
              <a:rPr lang="en-US" dirty="0" smtClean="0"/>
              <a:t>was. </a:t>
            </a:r>
            <a:r>
              <a:rPr lang="en-US" dirty="0"/>
              <a:t>The chaplain interviewed each prisoner individually, and </a:t>
            </a:r>
            <a:r>
              <a:rPr lang="en-US" dirty="0" smtClean="0"/>
              <a:t>half </a:t>
            </a:r>
            <a:r>
              <a:rPr lang="en-US" dirty="0"/>
              <a:t>the prisoners introduced themselves by number rather than name. After some small talk, he popped the key question: "Son, what are you doing to get out of here?" When the prisoners responded with puzzlement, he explained that the only way to get out of prison was with the help of a lawyer. He then volunteered to contact their parents to get legal aid if they wanted him to, and some of the prisoners accepted his offer</a:t>
            </a:r>
            <a:r>
              <a:rPr lang="en-US" dirty="0" smtClean="0"/>
              <a:t>.</a:t>
            </a:r>
          </a:p>
          <a:p>
            <a:r>
              <a:rPr lang="en-US" dirty="0" smtClean="0"/>
              <a:t>Their </a:t>
            </a:r>
            <a:r>
              <a:rPr lang="en-US" dirty="0"/>
              <a:t>sense of reality had shifted, and they no longer perceived their imprisonment as an experiment. In the psychological prison we had created, only the correctional staff had the power to grant paroles. </a:t>
            </a:r>
          </a:p>
          <a:p>
            <a:endParaRPr lang="en-US" dirty="0"/>
          </a:p>
          <a:p>
            <a:endParaRPr lang="en-US" dirty="0"/>
          </a:p>
        </p:txBody>
      </p:sp>
    </p:spTree>
    <p:extLst>
      <p:ext uri="{BB962C8B-B14F-4D97-AF65-F5344CB8AC3E}">
        <p14:creationId xmlns:p14="http://schemas.microsoft.com/office/powerpoint/2010/main" val="2213217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Guards v. Prisoners</a:t>
            </a:r>
            <a:endParaRPr lang="en-US" dirty="0"/>
          </a:p>
        </p:txBody>
      </p:sp>
      <p:sp>
        <p:nvSpPr>
          <p:cNvPr id="5" name="Text Placeholder 4"/>
          <p:cNvSpPr>
            <a:spLocks noGrp="1"/>
          </p:cNvSpPr>
          <p:nvPr>
            <p:ph type="body" idx="1"/>
          </p:nvPr>
        </p:nvSpPr>
        <p:spPr/>
        <p:txBody>
          <a:bodyPr/>
          <a:lstStyle/>
          <a:p>
            <a:pPr algn="ctr"/>
            <a:r>
              <a:rPr lang="en-US" dirty="0" smtClean="0"/>
              <a:t>Guards</a:t>
            </a:r>
            <a:endParaRPr lang="en-US" dirty="0"/>
          </a:p>
        </p:txBody>
      </p:sp>
      <p:sp>
        <p:nvSpPr>
          <p:cNvPr id="3" name="Content Placeholder 2"/>
          <p:cNvSpPr>
            <a:spLocks noGrp="1"/>
          </p:cNvSpPr>
          <p:nvPr>
            <p:ph sz="half" idx="2"/>
          </p:nvPr>
        </p:nvSpPr>
        <p:spPr>
          <a:xfrm>
            <a:off x="228600" y="2174875"/>
            <a:ext cx="4268788" cy="3951288"/>
          </a:xfrm>
        </p:spPr>
        <p:txBody>
          <a:bodyPr>
            <a:normAutofit fontScale="85000" lnSpcReduction="10000"/>
          </a:bodyPr>
          <a:lstStyle/>
          <a:p>
            <a:r>
              <a:rPr lang="en-US" dirty="0"/>
              <a:t>There were three types of guards. First, there were tough but fair guards who followed prison rules. Second, there were "good guys" who did little favors for the prisoners and never punished them. And finally, about a third of the guards were hostile, arbitrary, and inventive in their forms of prisoner humiliation. These guards appeared to thoroughly enjoy the power they wielded, yet none of </a:t>
            </a:r>
            <a:r>
              <a:rPr lang="en-US" dirty="0" smtClean="0"/>
              <a:t>the preliminary </a:t>
            </a:r>
            <a:r>
              <a:rPr lang="en-US" dirty="0"/>
              <a:t>personality tests were able to predict this behavior. </a:t>
            </a:r>
          </a:p>
        </p:txBody>
      </p:sp>
      <p:sp>
        <p:nvSpPr>
          <p:cNvPr id="6" name="Text Placeholder 5"/>
          <p:cNvSpPr>
            <a:spLocks noGrp="1"/>
          </p:cNvSpPr>
          <p:nvPr>
            <p:ph type="body" sz="quarter" idx="3"/>
          </p:nvPr>
        </p:nvSpPr>
        <p:spPr/>
        <p:txBody>
          <a:bodyPr/>
          <a:lstStyle/>
          <a:p>
            <a:pPr algn="ctr"/>
            <a:r>
              <a:rPr lang="en-US" dirty="0" smtClean="0"/>
              <a:t>Prisoners</a:t>
            </a:r>
            <a:endParaRPr lang="en-US" dirty="0"/>
          </a:p>
        </p:txBody>
      </p:sp>
      <p:sp>
        <p:nvSpPr>
          <p:cNvPr id="4" name="Content Placeholder 3"/>
          <p:cNvSpPr>
            <a:spLocks noGrp="1"/>
          </p:cNvSpPr>
          <p:nvPr>
            <p:ph sz="quarter" idx="4"/>
          </p:nvPr>
        </p:nvSpPr>
        <p:spPr/>
        <p:txBody>
          <a:bodyPr>
            <a:normAutofit fontScale="77500" lnSpcReduction="20000"/>
          </a:bodyPr>
          <a:lstStyle/>
          <a:p>
            <a:r>
              <a:rPr lang="en-US" dirty="0"/>
              <a:t>Prisoners coped with their feelings of frustration and powerlessness in a variety of ways. At first, some prisoners rebelled or fought with the guards. Four prisoners reacted by breaking down emotionally as a way to escape the situation. </a:t>
            </a:r>
            <a:r>
              <a:rPr lang="en-US" dirty="0" smtClean="0"/>
              <a:t>Others </a:t>
            </a:r>
            <a:r>
              <a:rPr lang="en-US" dirty="0"/>
              <a:t>tried to cope by being good prisoners, doing everything the guards wanted them to do. </a:t>
            </a:r>
            <a:endParaRPr lang="en-US" dirty="0" smtClean="0"/>
          </a:p>
          <a:p>
            <a:r>
              <a:rPr lang="en-US" dirty="0" smtClean="0"/>
              <a:t>The </a:t>
            </a:r>
            <a:r>
              <a:rPr lang="en-US" dirty="0"/>
              <a:t>guards had won total control of the prison, and they commanded the blind obedience of each prisoner.</a:t>
            </a:r>
          </a:p>
          <a:p>
            <a:endParaRPr lang="en-US" dirty="0"/>
          </a:p>
        </p:txBody>
      </p:sp>
    </p:spTree>
    <p:extLst>
      <p:ext uri="{BB962C8B-B14F-4D97-AF65-F5344CB8AC3E}">
        <p14:creationId xmlns:p14="http://schemas.microsoft.com/office/powerpoint/2010/main" val="3827681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pic>
        <p:nvPicPr>
          <p:cNvPr id="6" name="fQnOkmvigi0?version=3&amp;hl=en_US&amp;rel=0"/>
          <p:cNvPicPr>
            <a:picLocks noGrp="1" noRot="1" noChangeAspect="1"/>
          </p:cNvPicPr>
          <p:nvPr>
            <p:ph sz="half" idx="1"/>
            <a:videoFile r:link="rId1"/>
          </p:nvPr>
        </p:nvPicPr>
        <p:blipFill>
          <a:blip r:embed="rId3"/>
          <a:stretch>
            <a:fillRect/>
          </a:stretch>
        </p:blipFill>
        <p:spPr>
          <a:xfrm>
            <a:off x="4800600" y="2095500"/>
            <a:ext cx="3962400" cy="2971800"/>
          </a:xfrm>
          <a:prstGeom prst="rect">
            <a:avLst/>
          </a:prstGeom>
          <a:ln w="107950" cap="rnd">
            <a:solidFill>
              <a:srgbClr val="C8C6BD"/>
            </a:solidFill>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171450" prst="hardEdge"/>
            <a:extrusionClr>
              <a:srgbClr val="FFFFFF"/>
            </a:extrusionClr>
          </a:sp3d>
        </p:spPr>
      </p:pic>
      <p:sp>
        <p:nvSpPr>
          <p:cNvPr id="4" name="Content Placeholder 3"/>
          <p:cNvSpPr>
            <a:spLocks noGrp="1"/>
          </p:cNvSpPr>
          <p:nvPr>
            <p:ph sz="half" idx="2"/>
          </p:nvPr>
        </p:nvSpPr>
        <p:spPr>
          <a:xfrm>
            <a:off x="457200" y="1600200"/>
            <a:ext cx="4038600" cy="4525963"/>
          </a:xfrm>
        </p:spPr>
        <p:txBody>
          <a:bodyPr>
            <a:normAutofit/>
          </a:bodyPr>
          <a:lstStyle/>
          <a:p>
            <a:r>
              <a:rPr lang="en-US" dirty="0"/>
              <a:t>On the last day, </a:t>
            </a:r>
            <a:r>
              <a:rPr lang="en-US" dirty="0" smtClean="0"/>
              <a:t>a </a:t>
            </a:r>
            <a:r>
              <a:rPr lang="en-US" dirty="0"/>
              <a:t>series of </a:t>
            </a:r>
            <a:r>
              <a:rPr lang="en-US" dirty="0" smtClean="0"/>
              <a:t>debriefing sessions was held, </a:t>
            </a:r>
            <a:r>
              <a:rPr lang="en-US" dirty="0"/>
              <a:t>first with all the guards, then with all the prisoners (including those who had been released earlier), and finally with the guards, prisoners, and staff together. </a:t>
            </a:r>
          </a:p>
        </p:txBody>
      </p:sp>
    </p:spTree>
    <p:extLst>
      <p:ext uri="{BB962C8B-B14F-4D97-AF65-F5344CB8AC3E}">
        <p14:creationId xmlns:p14="http://schemas.microsoft.com/office/powerpoint/2010/main" val="53717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Zimbardo’s Experiment</a:t>
            </a:r>
            <a:endParaRPr lang="en-US" dirty="0"/>
          </a:p>
        </p:txBody>
      </p:sp>
      <p:sp>
        <p:nvSpPr>
          <p:cNvPr id="3" name="Content Placeholder 2"/>
          <p:cNvSpPr>
            <a:spLocks noGrp="1"/>
          </p:cNvSpPr>
          <p:nvPr>
            <p:ph idx="1"/>
          </p:nvPr>
        </p:nvSpPr>
        <p:spPr/>
        <p:txBody>
          <a:bodyPr>
            <a:normAutofit/>
          </a:bodyPr>
          <a:lstStyle/>
          <a:p>
            <a:pPr marL="0" indent="0">
              <a:buNone/>
            </a:pPr>
            <a:r>
              <a:rPr lang="en-US" dirty="0"/>
              <a:t>What happens when you put good people in an evil place? </a:t>
            </a:r>
            <a:endParaRPr lang="en-US" dirty="0" smtClean="0"/>
          </a:p>
          <a:p>
            <a:pPr marL="0" indent="0">
              <a:buNone/>
            </a:pPr>
            <a:endParaRPr lang="en-US" dirty="0" smtClean="0"/>
          </a:p>
          <a:p>
            <a:pPr marL="0" indent="0">
              <a:buNone/>
            </a:pPr>
            <a:r>
              <a:rPr lang="en-US" dirty="0" smtClean="0"/>
              <a:t>He </a:t>
            </a:r>
            <a:r>
              <a:rPr lang="en-US" dirty="0"/>
              <a:t>wanted to see what the psychological effects were of becoming a prisoner or prison guard. To do this, </a:t>
            </a:r>
            <a:r>
              <a:rPr lang="en-US" dirty="0" smtClean="0"/>
              <a:t>he </a:t>
            </a:r>
            <a:r>
              <a:rPr lang="en-US" dirty="0"/>
              <a:t>decided to set up a simulated prison and then carefully note the effects of this institution on the behavior of all those within its walls.</a:t>
            </a:r>
          </a:p>
          <a:p>
            <a:pPr marL="0" indent="0">
              <a:buNone/>
            </a:pPr>
            <a:endParaRPr lang="en-US" dirty="0" smtClean="0"/>
          </a:p>
          <a:p>
            <a:pPr marL="0" indent="0">
              <a:buNone/>
            </a:pPr>
            <a:r>
              <a:rPr lang="en-US" dirty="0" smtClean="0"/>
              <a:t>His investigation had </a:t>
            </a:r>
            <a:r>
              <a:rPr lang="en-US" dirty="0"/>
              <a:t>to be ended prematurely after only six days because of what the situation was doing to the college students who participated. In only a few days, </a:t>
            </a:r>
            <a:r>
              <a:rPr lang="en-US" dirty="0" smtClean="0"/>
              <a:t>the guards </a:t>
            </a:r>
            <a:r>
              <a:rPr lang="en-US" dirty="0"/>
              <a:t>became sadistic </a:t>
            </a:r>
            <a:r>
              <a:rPr lang="en-US" dirty="0" smtClean="0"/>
              <a:t>and the prisoners </a:t>
            </a:r>
            <a:r>
              <a:rPr lang="en-US" dirty="0"/>
              <a:t>became depressed and showed signs of extreme stress. </a:t>
            </a:r>
          </a:p>
        </p:txBody>
      </p:sp>
    </p:spTree>
    <p:extLst>
      <p:ext uri="{BB962C8B-B14F-4D97-AF65-F5344CB8AC3E}">
        <p14:creationId xmlns:p14="http://schemas.microsoft.com/office/powerpoint/2010/main" val="1698544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in the Experiment </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US" dirty="0" smtClean="0"/>
              <a:t>More </a:t>
            </a:r>
            <a:r>
              <a:rPr lang="en-US" dirty="0"/>
              <a:t>than </a:t>
            </a:r>
            <a:r>
              <a:rPr lang="en-US" dirty="0" smtClean="0"/>
              <a:t>70 college students answered the ad in the local paper </a:t>
            </a:r>
            <a:r>
              <a:rPr lang="en-US" dirty="0"/>
              <a:t>and were given diagnostic interviews and personality tests to eliminate candidates with psychological problems, medical disabilities, or a history of crime or drug abuse. </a:t>
            </a:r>
            <a:endParaRPr lang="en-US" dirty="0" smtClean="0"/>
          </a:p>
          <a:p>
            <a:r>
              <a:rPr lang="en-US" dirty="0" smtClean="0"/>
              <a:t>Ultimately</a:t>
            </a:r>
            <a:r>
              <a:rPr lang="en-US" dirty="0"/>
              <a:t>, </a:t>
            </a:r>
            <a:r>
              <a:rPr lang="en-US" dirty="0" smtClean="0"/>
              <a:t>they </a:t>
            </a:r>
            <a:r>
              <a:rPr lang="en-US" dirty="0"/>
              <a:t>were left with a sample of 24 college students from the U.S. and Canada who happened to be in the Stanford area and wanted to earn $15/day by participating in a study. </a:t>
            </a:r>
            <a:endParaRPr lang="en-US" dirty="0" smtClean="0"/>
          </a:p>
          <a:p>
            <a:r>
              <a:rPr lang="en-US" dirty="0" smtClean="0"/>
              <a:t>The study </a:t>
            </a:r>
            <a:r>
              <a:rPr lang="en-US" dirty="0"/>
              <a:t>of prison life began, then, with an average group of healthy, intelligent, middle-class males. </a:t>
            </a:r>
          </a:p>
        </p:txBody>
      </p:sp>
    </p:spTree>
    <p:extLst>
      <p:ext uri="{BB962C8B-B14F-4D97-AF65-F5344CB8AC3E}">
        <p14:creationId xmlns:p14="http://schemas.microsoft.com/office/powerpoint/2010/main" val="1387099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of Experiment</a:t>
            </a:r>
            <a:endParaRPr lang="en-US" dirty="0"/>
          </a:p>
        </p:txBody>
      </p:sp>
      <p:sp>
        <p:nvSpPr>
          <p:cNvPr id="3" name="Content Placeholder 2"/>
          <p:cNvSpPr>
            <a:spLocks noGrp="1"/>
          </p:cNvSpPr>
          <p:nvPr>
            <p:ph idx="1"/>
          </p:nvPr>
        </p:nvSpPr>
        <p:spPr/>
        <p:txBody>
          <a:bodyPr>
            <a:normAutofit/>
          </a:bodyPr>
          <a:lstStyle/>
          <a:p>
            <a:r>
              <a:rPr lang="en-US" dirty="0"/>
              <a:t>These boys were arbitrarily divided into two groups by a flip of the coin. Half were randomly assigned to be guards, the other to be prisoners. It is important to remember that at the beginning of the experiment there were no differences between boys assigned to be a prisoner and boys assigned to be a guard.</a:t>
            </a:r>
          </a:p>
          <a:p>
            <a:r>
              <a:rPr lang="en-US" dirty="0" smtClean="0"/>
              <a:t>Click on the link to see the consent form given to participants: </a:t>
            </a:r>
            <a:r>
              <a:rPr lang="en-US" dirty="0">
                <a:hlinkClick r:id="rId2"/>
              </a:rPr>
              <a:t>http://www.prisonexp.org/pdf/consent.pdf</a:t>
            </a:r>
            <a:r>
              <a:rPr lang="en-US" dirty="0"/>
              <a:t>  </a:t>
            </a:r>
          </a:p>
          <a:p>
            <a:endParaRPr lang="en-US" dirty="0"/>
          </a:p>
        </p:txBody>
      </p:sp>
    </p:spTree>
    <p:extLst>
      <p:ext uri="{BB962C8B-B14F-4D97-AF65-F5344CB8AC3E}">
        <p14:creationId xmlns:p14="http://schemas.microsoft.com/office/powerpoint/2010/main" val="2470276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Prison</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a:t>To </a:t>
            </a:r>
            <a:r>
              <a:rPr lang="en-US" dirty="0" smtClean="0"/>
              <a:t>closely </a:t>
            </a:r>
            <a:r>
              <a:rPr lang="en-US" dirty="0"/>
              <a:t>simulate a prison environment, </a:t>
            </a:r>
            <a:r>
              <a:rPr lang="en-US" dirty="0" smtClean="0"/>
              <a:t>they </a:t>
            </a:r>
            <a:r>
              <a:rPr lang="en-US" dirty="0"/>
              <a:t>called upon the services of experienced </a:t>
            </a:r>
            <a:r>
              <a:rPr lang="en-US" dirty="0" smtClean="0"/>
              <a:t>consultants, such as  a </a:t>
            </a:r>
            <a:r>
              <a:rPr lang="en-US" dirty="0"/>
              <a:t>former prisoner who had served nearly seventeen years behind bars. </a:t>
            </a:r>
            <a:endParaRPr lang="en-US" dirty="0" smtClean="0"/>
          </a:p>
          <a:p>
            <a:r>
              <a:rPr lang="en-US" dirty="0" smtClean="0"/>
              <a:t>To </a:t>
            </a:r>
            <a:r>
              <a:rPr lang="en-US" dirty="0"/>
              <a:t>create prison cells, </a:t>
            </a:r>
            <a:r>
              <a:rPr lang="en-US" dirty="0" smtClean="0"/>
              <a:t>they </a:t>
            </a:r>
            <a:r>
              <a:rPr lang="en-US" dirty="0"/>
              <a:t>took the doors off some laboratory rooms and replaced them with specially made doors with steel bars and cell numbers.</a:t>
            </a:r>
          </a:p>
          <a:p>
            <a:pPr marL="0" indent="0">
              <a:buNone/>
            </a:pPr>
            <a:endParaRPr lang="en-US" dirty="0"/>
          </a:p>
        </p:txBody>
      </p:sp>
      <p:pic>
        <p:nvPicPr>
          <p:cNvPr id="5" name="TShFPParenk?hl=en_US&amp;version=3&amp;rel=0"/>
          <p:cNvPicPr>
            <a:picLocks noGrp="1" noRot="1" noChangeAspect="1"/>
          </p:cNvPicPr>
          <p:nvPr>
            <p:ph sz="half" idx="2"/>
            <a:videoFile r:link="rId1"/>
          </p:nvPr>
        </p:nvPicPr>
        <p:blipFill>
          <a:blip r:embed="rId3"/>
          <a:stretch>
            <a:fillRect/>
          </a:stretch>
        </p:blipFill>
        <p:spPr>
          <a:xfrm>
            <a:off x="4191000" y="1676400"/>
            <a:ext cx="4641850" cy="3481387"/>
          </a:xfrm>
          <a:prstGeom prst="rect">
            <a:avLst/>
          </a:prstGeom>
          <a:ln w="107950" cap="rnd">
            <a:solidFill>
              <a:srgbClr val="C8C6BD"/>
            </a:solidFill>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171450" prst="hardEdge"/>
            <a:extrusionClr>
              <a:srgbClr val="FFFFFF"/>
            </a:extrusionClr>
          </a:sp3d>
        </p:spPr>
      </p:pic>
    </p:spTree>
    <p:extLst>
      <p:ext uri="{BB962C8B-B14F-4D97-AF65-F5344CB8AC3E}">
        <p14:creationId xmlns:p14="http://schemas.microsoft.com/office/powerpoint/2010/main" val="169495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Creating an Experimental Prison</a:t>
            </a:r>
            <a:endParaRPr lang="en-US" dirty="0"/>
          </a:p>
        </p:txBody>
      </p:sp>
      <p:sp>
        <p:nvSpPr>
          <p:cNvPr id="3" name="Content Placeholder 2"/>
          <p:cNvSpPr>
            <a:spLocks noGrp="1"/>
          </p:cNvSpPr>
          <p:nvPr>
            <p:ph idx="1"/>
          </p:nvPr>
        </p:nvSpPr>
        <p:spPr>
          <a:xfrm>
            <a:off x="457200" y="1219201"/>
            <a:ext cx="8229600" cy="2438399"/>
          </a:xfrm>
        </p:spPr>
        <p:txBody>
          <a:bodyPr>
            <a:normAutofit/>
          </a:bodyPr>
          <a:lstStyle/>
          <a:p>
            <a:r>
              <a:rPr lang="en-US" dirty="0"/>
              <a:t>At one end of the hall was a small opening through which </a:t>
            </a:r>
            <a:r>
              <a:rPr lang="en-US" dirty="0" smtClean="0"/>
              <a:t>they </a:t>
            </a:r>
            <a:r>
              <a:rPr lang="en-US" dirty="0"/>
              <a:t>could videotape and record the events that occurred. </a:t>
            </a:r>
            <a:endParaRPr lang="en-US" sz="3000" dirty="0"/>
          </a:p>
        </p:txBody>
      </p:sp>
      <p:pic>
        <p:nvPicPr>
          <p:cNvPr id="1026" name="Picture 2" descr="http://www.prisonexp.org/images/spic1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8445" y="2514600"/>
            <a:ext cx="2543175" cy="24649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4" name="Rectangle 3"/>
          <p:cNvSpPr/>
          <p:nvPr/>
        </p:nvSpPr>
        <p:spPr>
          <a:xfrm>
            <a:off x="492259" y="3124200"/>
            <a:ext cx="5537200" cy="2308324"/>
          </a:xfrm>
          <a:prstGeom prst="rect">
            <a:avLst/>
          </a:prstGeom>
        </p:spPr>
        <p:txBody>
          <a:bodyPr wrap="square">
            <a:spAutoFit/>
          </a:bodyPr>
          <a:lstStyle/>
          <a:p>
            <a:pPr marL="285750" indent="-285750">
              <a:buFont typeface="Arial" pitchFamily="34" charset="0"/>
              <a:buChar char="•"/>
            </a:pPr>
            <a:r>
              <a:rPr lang="en-US" sz="2400" dirty="0"/>
              <a:t>An intercom system allowed researchers to secretly bug the cells to monitor what the prisoners discussed, and also to make public announcements to the prisoners. There were no windows or clocks to judge the passage of time.</a:t>
            </a:r>
          </a:p>
        </p:txBody>
      </p:sp>
    </p:spTree>
    <p:extLst>
      <p:ext uri="{BB962C8B-B14F-4D97-AF65-F5344CB8AC3E}">
        <p14:creationId xmlns:p14="http://schemas.microsoft.com/office/powerpoint/2010/main" val="3197748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Creation of Prisoners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a:t>
            </a:r>
            <a:r>
              <a:rPr lang="en-US" dirty="0"/>
              <a:t>prisoners were </a:t>
            </a:r>
            <a:r>
              <a:rPr lang="en-US" dirty="0" smtClean="0"/>
              <a:t>brought </a:t>
            </a:r>
            <a:r>
              <a:rPr lang="en-US" dirty="0"/>
              <a:t>into </a:t>
            </a:r>
            <a:r>
              <a:rPr lang="en-US" dirty="0" smtClean="0"/>
              <a:t>the </a:t>
            </a:r>
            <a:r>
              <a:rPr lang="en-US" dirty="0"/>
              <a:t>jail one at a time and greeted by the warden, who conveyed the seriousness of their offense and their new status as prisoners</a:t>
            </a:r>
            <a:r>
              <a:rPr lang="en-US" dirty="0" smtClean="0"/>
              <a:t>.</a:t>
            </a:r>
          </a:p>
          <a:p>
            <a:r>
              <a:rPr lang="en-US" dirty="0"/>
              <a:t>Each prisoner was systematically searched and stripped naked. He was then deloused with a spray, to convey </a:t>
            </a:r>
            <a:r>
              <a:rPr lang="en-US" dirty="0" smtClean="0"/>
              <a:t>the </a:t>
            </a:r>
            <a:r>
              <a:rPr lang="en-US" dirty="0"/>
              <a:t>belief that he may have germs or </a:t>
            </a:r>
            <a:r>
              <a:rPr lang="en-US" dirty="0" smtClean="0"/>
              <a:t>lice.</a:t>
            </a:r>
            <a:endParaRPr lang="en-US" dirty="0"/>
          </a:p>
          <a:p>
            <a:endParaRPr lang="en-US" dirty="0"/>
          </a:p>
        </p:txBody>
      </p:sp>
      <p:pic>
        <p:nvPicPr>
          <p:cNvPr id="1026" name="Picture 2" descr="http://www.prisonexp.org/images/spic1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573627"/>
            <a:ext cx="4207464" cy="45985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0112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Creation of Prisoners</a:t>
            </a:r>
            <a:endParaRPr lang="en-US" dirty="0"/>
          </a:p>
        </p:txBody>
      </p:sp>
      <p:sp>
        <p:nvSpPr>
          <p:cNvPr id="3" name="Content Placeholder 2"/>
          <p:cNvSpPr>
            <a:spLocks noGrp="1"/>
          </p:cNvSpPr>
          <p:nvPr>
            <p:ph sz="half" idx="1"/>
          </p:nvPr>
        </p:nvSpPr>
        <p:spPr>
          <a:xfrm>
            <a:off x="457200" y="1419985"/>
            <a:ext cx="4038600" cy="4678363"/>
          </a:xfrm>
        </p:spPr>
        <p:txBody>
          <a:bodyPr>
            <a:normAutofit fontScale="92500" lnSpcReduction="20000"/>
          </a:bodyPr>
          <a:lstStyle/>
          <a:p>
            <a:r>
              <a:rPr lang="en-US" dirty="0"/>
              <a:t>The prisoner was </a:t>
            </a:r>
            <a:r>
              <a:rPr lang="en-US" dirty="0" smtClean="0"/>
              <a:t>issued </a:t>
            </a:r>
            <a:r>
              <a:rPr lang="en-US" dirty="0"/>
              <a:t>a uniform. The main part of this uniform was a dress, or smock, which each prisoner wore at all times with no underclothes. On the smock, in front and in back, was his prison ID number. On each prisoner's right ankle was a heavy chain, bolted on and worn at all times. Rubber sandals were the </a:t>
            </a:r>
            <a:r>
              <a:rPr lang="en-US" dirty="0" smtClean="0"/>
              <a:t>footwear.</a:t>
            </a:r>
            <a:endParaRPr lang="en-US" dirty="0"/>
          </a:p>
        </p:txBody>
      </p:sp>
      <p:pic>
        <p:nvPicPr>
          <p:cNvPr id="2050" name="Picture 2" descr="http://www.prisonexp.org/images/spic2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5727879"/>
            <a:ext cx="1485900" cy="96202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prisonexp.org/images/spic2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600200"/>
            <a:ext cx="4038600" cy="4419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60046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Creation of Prisoners</a:t>
            </a:r>
            <a:endParaRPr lang="en-US" dirty="0"/>
          </a:p>
        </p:txBody>
      </p:sp>
      <p:sp>
        <p:nvSpPr>
          <p:cNvPr id="5" name="Content Placeholder 4"/>
          <p:cNvSpPr>
            <a:spLocks noGrp="1"/>
          </p:cNvSpPr>
          <p:nvPr>
            <p:ph idx="1"/>
          </p:nvPr>
        </p:nvSpPr>
        <p:spPr/>
        <p:txBody>
          <a:bodyPr/>
          <a:lstStyle/>
          <a:p>
            <a:pPr marL="0" indent="0">
              <a:buNone/>
            </a:pPr>
            <a:r>
              <a:rPr lang="en-US" dirty="0" smtClean="0"/>
              <a:t>Click on the link to see the list of rules read to the Prisoners.</a:t>
            </a:r>
          </a:p>
          <a:p>
            <a:pPr marL="0" indent="0">
              <a:buNone/>
            </a:pPr>
            <a:endParaRPr lang="en-US" dirty="0"/>
          </a:p>
          <a:p>
            <a:pPr marL="0" indent="0">
              <a:buNone/>
            </a:pPr>
            <a:r>
              <a:rPr lang="en-US" dirty="0">
                <a:hlinkClick r:id="rId2"/>
              </a:rPr>
              <a:t>http://</a:t>
            </a:r>
            <a:r>
              <a:rPr lang="en-US" dirty="0" smtClean="0">
                <a:hlinkClick r:id="rId2"/>
              </a:rPr>
              <a:t>www.prisonexp.org/pdf/rules.pdf</a:t>
            </a:r>
            <a:endParaRPr lang="en-US" dirty="0" smtClean="0"/>
          </a:p>
          <a:p>
            <a:pPr marL="0" indent="0">
              <a:buNone/>
            </a:pPr>
            <a:endParaRPr lang="en-US" dirty="0"/>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627668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214</TotalTime>
  <Words>1166</Words>
  <Application>Microsoft Office PowerPoint</Application>
  <PresentationFormat>On-screen Show (4:3)</PresentationFormat>
  <Paragraphs>50</Paragraphs>
  <Slides>16</Slides>
  <Notes>0</Notes>
  <HiddenSlides>0</HiddenSlides>
  <MMClips>4</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The Stanford Prison Experiment </vt:lpstr>
      <vt:lpstr>Purpose of Zimbardo’s Experiment</vt:lpstr>
      <vt:lpstr>Participants in the Experiment </vt:lpstr>
      <vt:lpstr>Participants of Experiment</vt:lpstr>
      <vt:lpstr>Creating a Prison</vt:lpstr>
      <vt:lpstr>Creating an Experimental Prison</vt:lpstr>
      <vt:lpstr>The Creation of Prisoners</vt:lpstr>
      <vt:lpstr>The Creation of Prisoners</vt:lpstr>
      <vt:lpstr>The Creation of Prisoners</vt:lpstr>
      <vt:lpstr>The Creation of Guards</vt:lpstr>
      <vt:lpstr>What happened in the Prison?</vt:lpstr>
      <vt:lpstr>What happened in the Prison?</vt:lpstr>
      <vt:lpstr>What happened to the Prisoners?</vt:lpstr>
      <vt:lpstr>Conclusions</vt:lpstr>
      <vt:lpstr>Conclusions: Guards v. Prisoners</vt:lpstr>
      <vt:lpstr>Conclusions</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Stanford Prison Experiment</dc:title>
  <dc:creator>Windows User</dc:creator>
  <cp:lastModifiedBy>Liz</cp:lastModifiedBy>
  <cp:revision>13</cp:revision>
  <cp:lastPrinted>2013-02-06T01:54:02Z</cp:lastPrinted>
  <dcterms:created xsi:type="dcterms:W3CDTF">2013-02-05T16:41:38Z</dcterms:created>
  <dcterms:modified xsi:type="dcterms:W3CDTF">2014-09-09T23:57:32Z</dcterms:modified>
</cp:coreProperties>
</file>