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5"/>
  </p:handoutMasterIdLst>
  <p:sldIdLst>
    <p:sldId id="261" r:id="rId2"/>
    <p:sldId id="268" r:id="rId3"/>
    <p:sldId id="272" r:id="rId4"/>
    <p:sldId id="269" r:id="rId5"/>
    <p:sldId id="267" r:id="rId6"/>
    <p:sldId id="270" r:id="rId7"/>
    <p:sldId id="264" r:id="rId8"/>
    <p:sldId id="271" r:id="rId9"/>
    <p:sldId id="274" r:id="rId10"/>
    <p:sldId id="275" r:id="rId11"/>
    <p:sldId id="273" r:id="rId12"/>
    <p:sldId id="277" r:id="rId13"/>
    <p:sldId id="262"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3" d="100"/>
          <a:sy n="103" d="100"/>
        </p:scale>
        <p:origin x="-8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83F55C8-022D-475B-8A6C-C86B7FFA08C2}" type="datetimeFigureOut">
              <a:rPr lang="en-US" smtClean="0"/>
              <a:t>1/14/2016</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890B21C-72A5-4644-ADD0-4ADFE8D94C4A}" type="slidenum">
              <a:rPr lang="en-US" smtClean="0"/>
              <a:t>‹#›</a:t>
            </a:fld>
            <a:endParaRPr lang="en-US" dirty="0"/>
          </a:p>
        </p:txBody>
      </p:sp>
    </p:spTree>
    <p:extLst>
      <p:ext uri="{BB962C8B-B14F-4D97-AF65-F5344CB8AC3E}">
        <p14:creationId xmlns:p14="http://schemas.microsoft.com/office/powerpoint/2010/main" val="147265886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C60BBC8-29EF-4549-969C-A62C92BCF6BC}" type="datetimeFigureOut">
              <a:rPr lang="en-US" smtClean="0"/>
              <a:pPr/>
              <a:t>1/14/2016</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B561439A-0BB2-4B6B-952C-F07B7A7191C3}"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60BBC8-29EF-4549-969C-A62C92BCF6BC}" type="datetimeFigureOut">
              <a:rPr lang="en-US" smtClean="0"/>
              <a:pPr/>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61439A-0BB2-4B6B-952C-F07B7A7191C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60BBC8-29EF-4549-969C-A62C92BCF6BC}" type="datetimeFigureOut">
              <a:rPr lang="en-US" smtClean="0"/>
              <a:pPr/>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61439A-0BB2-4B6B-952C-F07B7A7191C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60BBC8-29EF-4549-969C-A62C92BCF6BC}" type="datetimeFigureOut">
              <a:rPr lang="en-US" smtClean="0"/>
              <a:pPr/>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61439A-0BB2-4B6B-952C-F07B7A7191C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C60BBC8-29EF-4549-969C-A62C92BCF6BC}" type="datetimeFigureOut">
              <a:rPr lang="en-US" smtClean="0"/>
              <a:pPr/>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B561439A-0BB2-4B6B-952C-F07B7A7191C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60BBC8-29EF-4549-969C-A62C92BCF6BC}" type="datetimeFigureOut">
              <a:rPr lang="en-US" smtClean="0"/>
              <a:pPr/>
              <a:t>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61439A-0BB2-4B6B-952C-F07B7A7191C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C60BBC8-29EF-4549-969C-A62C92BCF6BC}" type="datetimeFigureOut">
              <a:rPr lang="en-US" smtClean="0"/>
              <a:pPr/>
              <a:t>1/14/2016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561439A-0BB2-4B6B-952C-F07B7A7191C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C60BBC8-29EF-4549-969C-A62C92BCF6BC}" type="datetimeFigureOut">
              <a:rPr lang="en-US" smtClean="0"/>
              <a:pPr/>
              <a:t>1/14/2016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561439A-0BB2-4B6B-952C-F07B7A7191C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60BBC8-29EF-4549-969C-A62C92BCF6BC}" type="datetimeFigureOut">
              <a:rPr lang="en-US" smtClean="0"/>
              <a:pPr/>
              <a:t>1/14/2016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561439A-0BB2-4B6B-952C-F07B7A7191C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60BBC8-29EF-4549-969C-A62C92BCF6BC}" type="datetimeFigureOut">
              <a:rPr lang="en-US" smtClean="0"/>
              <a:pPr/>
              <a:t>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61439A-0BB2-4B6B-952C-F07B7A7191C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C60BBC8-29EF-4549-969C-A62C92BCF6BC}" type="datetimeFigureOut">
              <a:rPr lang="en-US" smtClean="0"/>
              <a:pPr/>
              <a:t>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61439A-0BB2-4B6B-952C-F07B7A7191C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C60BBC8-29EF-4549-969C-A62C92BCF6BC}" type="datetimeFigureOut">
              <a:rPr lang="en-US" smtClean="0"/>
              <a:pPr/>
              <a:t>1/14/2016</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561439A-0BB2-4B6B-952C-F07B7A7191C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gdigiacomo@fairfieldschools.org" TargetMode="External"/><Relationship Id="rId2" Type="http://schemas.openxmlformats.org/officeDocument/2006/relationships/hyperlink" Target="mailto:achagnon@fairfieldschools.org" TargetMode="External"/><Relationship Id="rId1" Type="http://schemas.openxmlformats.org/officeDocument/2006/relationships/slideLayout" Target="../slideLayouts/slideLayout2.xml"/><Relationship Id="rId5" Type="http://schemas.openxmlformats.org/officeDocument/2006/relationships/hyperlink" Target="mailto:karsenault@fairfieldschools.org" TargetMode="External"/><Relationship Id="rId4" Type="http://schemas.openxmlformats.org/officeDocument/2006/relationships/hyperlink" Target="mailto:sdrexel@fairfieldschools.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fairfieldschools.org/schools/fwhs/"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p:spPr>
        <p:txBody>
          <a:bodyPr>
            <a:normAutofit/>
          </a:bodyPr>
          <a:lstStyle/>
          <a:p>
            <a:r>
              <a:rPr lang="en-US" dirty="0" smtClean="0">
                <a:solidFill>
                  <a:srgbClr val="FF0000"/>
                </a:solidFill>
              </a:rPr>
              <a:t>Welcome Class of 2019</a:t>
            </a:r>
            <a:br>
              <a:rPr lang="en-US" dirty="0" smtClean="0">
                <a:solidFill>
                  <a:srgbClr val="FF0000"/>
                </a:solidFill>
              </a:rPr>
            </a:br>
            <a:r>
              <a:rPr lang="en-US" dirty="0" smtClean="0">
                <a:solidFill>
                  <a:srgbClr val="FF0000"/>
                </a:solidFill>
              </a:rPr>
              <a:t>Parents and Guardians </a:t>
            </a:r>
            <a:endParaRPr lang="en-US" dirty="0">
              <a:solidFill>
                <a:srgbClr val="FF0000"/>
              </a:solidFill>
            </a:endParaRPr>
          </a:p>
        </p:txBody>
      </p:sp>
      <p:pic>
        <p:nvPicPr>
          <p:cNvPr id="3" name="Picture 2"/>
          <p:cNvPicPr/>
          <p:nvPr/>
        </p:nvPicPr>
        <p:blipFill>
          <a:blip r:embed="rId2" cstate="print">
            <a:extLst>
              <a:ext uri="{28A0092B-C50C-407E-A947-70E740481C1C}">
                <a14:useLocalDpi xmlns:a14="http://schemas.microsoft.com/office/drawing/2010/main" val="0"/>
              </a:ext>
            </a:extLst>
          </a:blip>
          <a:stretch>
            <a:fillRect/>
          </a:stretch>
        </p:blipFill>
        <p:spPr>
          <a:xfrm>
            <a:off x="2895600" y="2438400"/>
            <a:ext cx="2438400" cy="20574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Support</a:t>
            </a:r>
            <a:endParaRPr lang="en-US" dirty="0"/>
          </a:p>
        </p:txBody>
      </p:sp>
      <p:sp>
        <p:nvSpPr>
          <p:cNvPr id="3" name="Content Placeholder 2"/>
          <p:cNvSpPr>
            <a:spLocks noGrp="1"/>
          </p:cNvSpPr>
          <p:nvPr>
            <p:ph idx="1"/>
          </p:nvPr>
        </p:nvSpPr>
        <p:spPr/>
        <p:txBody>
          <a:bodyPr/>
          <a:lstStyle/>
          <a:p>
            <a:r>
              <a:rPr lang="en-US" dirty="0"/>
              <a:t>Extra help sessions with classroom </a:t>
            </a:r>
            <a:r>
              <a:rPr lang="en-US" dirty="0" smtClean="0"/>
              <a:t>teacher</a:t>
            </a:r>
          </a:p>
          <a:p>
            <a:r>
              <a:rPr lang="en-US" dirty="0" smtClean="0"/>
              <a:t>Academic Center (during school hours)</a:t>
            </a:r>
          </a:p>
          <a:p>
            <a:r>
              <a:rPr lang="en-US" dirty="0" smtClean="0"/>
              <a:t>Math </a:t>
            </a:r>
            <a:r>
              <a:rPr lang="en-US" dirty="0"/>
              <a:t>Lab (during school hours</a:t>
            </a:r>
            <a:r>
              <a:rPr lang="en-US" dirty="0" smtClean="0"/>
              <a:t>)</a:t>
            </a:r>
          </a:p>
          <a:p>
            <a:r>
              <a:rPr lang="en-US" dirty="0" smtClean="0"/>
              <a:t>The LMC </a:t>
            </a:r>
            <a:r>
              <a:rPr lang="en-US" dirty="0"/>
              <a:t>is open Monday - Thursday from 7:15am - 4:00pm and on Fridays from 7:15am - 3</a:t>
            </a:r>
            <a:r>
              <a:rPr lang="en-US" dirty="0" smtClean="0"/>
              <a:t>:30pm</a:t>
            </a:r>
          </a:p>
          <a:p>
            <a:r>
              <a:rPr lang="en-US" dirty="0" smtClean="0"/>
              <a:t>Homework Help Program</a:t>
            </a:r>
          </a:p>
          <a:p>
            <a:pPr lvl="1"/>
            <a:r>
              <a:rPr lang="en-US" dirty="0" smtClean="0"/>
              <a:t>Monday, Wednesday and Thursday 2:15-3:45</a:t>
            </a:r>
          </a:p>
          <a:p>
            <a:pPr lvl="1"/>
            <a:r>
              <a:rPr lang="en-US" dirty="0" smtClean="0"/>
              <a:t>College and Career Center</a:t>
            </a:r>
          </a:p>
        </p:txBody>
      </p:sp>
    </p:spTree>
    <p:extLst>
      <p:ext uri="{BB962C8B-B14F-4D97-AF65-F5344CB8AC3E}">
        <p14:creationId xmlns:p14="http://schemas.microsoft.com/office/powerpoint/2010/main" val="41083024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dirty="0" smtClean="0">
                <a:solidFill>
                  <a:srgbClr val="FF0000"/>
                </a:solidFill>
              </a:rPr>
              <a:t/>
            </a:r>
            <a:br>
              <a:rPr lang="en-US" sz="5300" dirty="0" smtClean="0">
                <a:solidFill>
                  <a:srgbClr val="FF0000"/>
                </a:solidFill>
              </a:rPr>
            </a:br>
            <a:r>
              <a:rPr lang="en-US" sz="5300" dirty="0" smtClean="0">
                <a:solidFill>
                  <a:srgbClr val="FF0000"/>
                </a:solidFill>
              </a:rPr>
              <a:t>Get Involved!</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4" name="Content Placeholder 3"/>
          <p:cNvSpPr>
            <a:spLocks noGrp="1"/>
          </p:cNvSpPr>
          <p:nvPr>
            <p:ph idx="1"/>
          </p:nvPr>
        </p:nvSpPr>
        <p:spPr/>
        <p:txBody>
          <a:bodyPr>
            <a:normAutofit fontScale="92500" lnSpcReduction="20000"/>
          </a:bodyPr>
          <a:lstStyle/>
          <a:p>
            <a:pPr marL="137160" indent="0" algn="ctr">
              <a:buNone/>
            </a:pPr>
            <a:r>
              <a:rPr lang="en-US" dirty="0" smtClean="0"/>
              <a:t>For Parents/Guardians</a:t>
            </a:r>
          </a:p>
          <a:p>
            <a:r>
              <a:rPr lang="en-US" dirty="0" smtClean="0"/>
              <a:t>Daily Bulletin</a:t>
            </a:r>
          </a:p>
          <a:p>
            <a:r>
              <a:rPr lang="en-US" dirty="0" smtClean="0"/>
              <a:t>PTA Blast</a:t>
            </a:r>
          </a:p>
          <a:p>
            <a:r>
              <a:rPr lang="en-US" dirty="0" smtClean="0"/>
              <a:t>Infinite Campus</a:t>
            </a:r>
          </a:p>
          <a:p>
            <a:r>
              <a:rPr lang="en-US" dirty="0" smtClean="0"/>
              <a:t>Communicating with teachers</a:t>
            </a:r>
          </a:p>
          <a:p>
            <a:pPr marL="137160" indent="0" algn="ctr">
              <a:buNone/>
            </a:pPr>
            <a:endParaRPr lang="en-US" dirty="0" smtClean="0"/>
          </a:p>
          <a:p>
            <a:pPr marL="137160" indent="0" algn="ctr">
              <a:buNone/>
            </a:pPr>
            <a:r>
              <a:rPr lang="en-US" dirty="0" smtClean="0"/>
              <a:t>For Students</a:t>
            </a:r>
          </a:p>
          <a:p>
            <a:r>
              <a:rPr lang="en-US" dirty="0" smtClean="0"/>
              <a:t>Student Activities – Activity Period </a:t>
            </a:r>
          </a:p>
          <a:p>
            <a:pPr marL="137160" indent="0">
              <a:buNone/>
            </a:pPr>
            <a:r>
              <a:rPr lang="en-US" sz="1700" dirty="0" smtClean="0"/>
              <a:t>*Online </a:t>
            </a:r>
            <a:r>
              <a:rPr lang="en-US" sz="1700" dirty="0"/>
              <a:t>registration </a:t>
            </a:r>
            <a:r>
              <a:rPr lang="en-US" sz="1700" dirty="0" smtClean="0"/>
              <a:t>will be available for second semester. </a:t>
            </a:r>
          </a:p>
          <a:p>
            <a:r>
              <a:rPr lang="en-US" dirty="0" smtClean="0"/>
              <a:t>Athletics, Community Service</a:t>
            </a:r>
          </a:p>
          <a:p>
            <a:r>
              <a:rPr lang="en-US" dirty="0" smtClean="0"/>
              <a:t>Encourage your child to explore and evaluate their current involvement</a:t>
            </a:r>
          </a:p>
          <a:p>
            <a:pPr marL="137160" indent="0">
              <a:buNone/>
            </a:pPr>
            <a:endParaRPr lang="en-US" dirty="0"/>
          </a:p>
        </p:txBody>
      </p:sp>
    </p:spTree>
    <p:extLst>
      <p:ext uri="{BB962C8B-B14F-4D97-AF65-F5344CB8AC3E}">
        <p14:creationId xmlns:p14="http://schemas.microsoft.com/office/powerpoint/2010/main" val="30809744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Counseling Center</a:t>
            </a:r>
            <a:endParaRPr lang="en-US" dirty="0"/>
          </a:p>
        </p:txBody>
      </p:sp>
      <p:sp>
        <p:nvSpPr>
          <p:cNvPr id="3" name="Content Placeholder 2"/>
          <p:cNvSpPr>
            <a:spLocks noGrp="1"/>
          </p:cNvSpPr>
          <p:nvPr>
            <p:ph idx="1"/>
          </p:nvPr>
        </p:nvSpPr>
        <p:spPr/>
        <p:txBody>
          <a:bodyPr>
            <a:normAutofit fontScale="92500" lnSpcReduction="20000"/>
          </a:bodyPr>
          <a:lstStyle/>
          <a:p>
            <a:r>
              <a:rPr lang="en-US" dirty="0"/>
              <a:t>Individual and Group Counseling </a:t>
            </a:r>
          </a:p>
          <a:p>
            <a:r>
              <a:rPr lang="en-US" dirty="0" smtClean="0"/>
              <a:t>Psycho-educational </a:t>
            </a:r>
            <a:r>
              <a:rPr lang="en-US" dirty="0"/>
              <a:t>Evaluations</a:t>
            </a:r>
          </a:p>
          <a:p>
            <a:r>
              <a:rPr lang="en-US" dirty="0" smtClean="0"/>
              <a:t>Assessment and education regarding emotional well-being</a:t>
            </a:r>
          </a:p>
          <a:p>
            <a:r>
              <a:rPr lang="en-US" dirty="0" smtClean="0"/>
              <a:t>Community Referrals</a:t>
            </a:r>
          </a:p>
          <a:p>
            <a:r>
              <a:rPr lang="en-US" dirty="0" smtClean="0"/>
              <a:t>Crisis Intervention</a:t>
            </a:r>
          </a:p>
          <a:p>
            <a:r>
              <a:rPr lang="en-US" dirty="0" smtClean="0"/>
              <a:t>Halley Ceglia – School Social Worker</a:t>
            </a:r>
          </a:p>
          <a:p>
            <a:r>
              <a:rPr lang="en-US" dirty="0" smtClean="0"/>
              <a:t>Michael Saad – School Social Worker</a:t>
            </a:r>
          </a:p>
          <a:p>
            <a:r>
              <a:rPr lang="en-US" dirty="0" smtClean="0"/>
              <a:t>Stephanie Swist – Student Assistance Counselor</a:t>
            </a:r>
          </a:p>
          <a:p>
            <a:r>
              <a:rPr lang="en-US" dirty="0" smtClean="0"/>
              <a:t>Ryan Passarelli - School Psychologist</a:t>
            </a:r>
          </a:p>
          <a:p>
            <a:r>
              <a:rPr lang="en-US" dirty="0" smtClean="0"/>
              <a:t>Sue Redgate – School Psychologist </a:t>
            </a:r>
          </a:p>
          <a:p>
            <a:r>
              <a:rPr lang="en-US" dirty="0" smtClean="0"/>
              <a:t>Chelsea Ackerman-School Psychologist Intern</a:t>
            </a:r>
            <a:endParaRPr lang="en-US" dirty="0"/>
          </a:p>
        </p:txBody>
      </p:sp>
    </p:spTree>
    <p:extLst>
      <p:ext uri="{BB962C8B-B14F-4D97-AF65-F5344CB8AC3E}">
        <p14:creationId xmlns:p14="http://schemas.microsoft.com/office/powerpoint/2010/main" val="11704572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0"/>
            <a:ext cx="8991600" cy="4343400"/>
          </a:xfrm>
        </p:spPr>
        <p:txBody>
          <a:bodyPr>
            <a:noAutofit/>
          </a:bodyPr>
          <a:lstStyle/>
          <a:p>
            <a:r>
              <a:rPr lang="en-US" sz="3200" dirty="0" smtClean="0">
                <a:solidFill>
                  <a:srgbClr val="FF0000"/>
                </a:solidFill>
              </a:rPr>
              <a:t>Ali Chagnon</a:t>
            </a:r>
            <a:r>
              <a:rPr lang="en-US" sz="3200" dirty="0">
                <a:solidFill>
                  <a:srgbClr val="FF0000"/>
                </a:solidFill>
              </a:rPr>
              <a:t/>
            </a:r>
            <a:br>
              <a:rPr lang="en-US" sz="3200" dirty="0">
                <a:solidFill>
                  <a:srgbClr val="FF0000"/>
                </a:solidFill>
              </a:rPr>
            </a:br>
            <a:r>
              <a:rPr lang="en-US" sz="3200" dirty="0" smtClean="0">
                <a:solidFill>
                  <a:srgbClr val="FF0000"/>
                </a:solidFill>
                <a:hlinkClick r:id="rId2"/>
              </a:rPr>
              <a:t>achagnon@fairfieldschools.org</a:t>
            </a:r>
            <a:r>
              <a:rPr lang="en-US" sz="3200" dirty="0">
                <a:solidFill>
                  <a:srgbClr val="FF0000"/>
                </a:solidFill>
              </a:rPr>
              <a:t/>
            </a:r>
            <a:br>
              <a:rPr lang="en-US" sz="3200" dirty="0">
                <a:solidFill>
                  <a:srgbClr val="FF0000"/>
                </a:solidFill>
              </a:rPr>
            </a:br>
            <a:r>
              <a:rPr lang="en-US" sz="3200" dirty="0" smtClean="0">
                <a:solidFill>
                  <a:srgbClr val="FF0000"/>
                </a:solidFill>
              </a:rPr>
              <a:t>Gina DiGiacomo</a:t>
            </a:r>
            <a:r>
              <a:rPr lang="en-US" sz="3200" dirty="0">
                <a:solidFill>
                  <a:srgbClr val="FF0000"/>
                </a:solidFill>
              </a:rPr>
              <a:t/>
            </a:r>
            <a:br>
              <a:rPr lang="en-US" sz="3200" dirty="0">
                <a:solidFill>
                  <a:srgbClr val="FF0000"/>
                </a:solidFill>
              </a:rPr>
            </a:br>
            <a:r>
              <a:rPr lang="en-US" sz="3200" dirty="0" smtClean="0">
                <a:solidFill>
                  <a:srgbClr val="FF0000"/>
                </a:solidFill>
                <a:hlinkClick r:id="rId3"/>
              </a:rPr>
              <a:t>gdigiacomo@fairfieldschools.org</a:t>
            </a:r>
            <a:r>
              <a:rPr lang="en-US" sz="3200" dirty="0">
                <a:solidFill>
                  <a:srgbClr val="FF0000"/>
                </a:solidFill>
              </a:rPr>
              <a:t/>
            </a:r>
            <a:br>
              <a:rPr lang="en-US" sz="3200" dirty="0">
                <a:solidFill>
                  <a:srgbClr val="FF0000"/>
                </a:solidFill>
              </a:rPr>
            </a:br>
            <a:r>
              <a:rPr lang="en-US" sz="3200" dirty="0" smtClean="0">
                <a:solidFill>
                  <a:srgbClr val="FF0000"/>
                </a:solidFill>
              </a:rPr>
              <a:t>Danielle Jurkiewicz</a:t>
            </a:r>
            <a:r>
              <a:rPr lang="en-US" sz="3200" dirty="0">
                <a:solidFill>
                  <a:srgbClr val="FF0000"/>
                </a:solidFill>
              </a:rPr>
              <a:t/>
            </a:r>
            <a:br>
              <a:rPr lang="en-US" sz="3200" dirty="0">
                <a:solidFill>
                  <a:srgbClr val="FF0000"/>
                </a:solidFill>
              </a:rPr>
            </a:br>
            <a:r>
              <a:rPr lang="en-US" sz="3200" dirty="0" smtClean="0">
                <a:solidFill>
                  <a:srgbClr val="FF0000"/>
                </a:solidFill>
                <a:hlinkClick r:id="rId4"/>
              </a:rPr>
              <a:t>djurkiewicz@fairfieldschools.org</a:t>
            </a:r>
            <a:r>
              <a:rPr lang="en-US" sz="3200" dirty="0">
                <a:solidFill>
                  <a:srgbClr val="FF0000"/>
                </a:solidFill>
              </a:rPr>
              <a:t/>
            </a:r>
            <a:br>
              <a:rPr lang="en-US" sz="3200" dirty="0">
                <a:solidFill>
                  <a:srgbClr val="FF0000"/>
                </a:solidFill>
              </a:rPr>
            </a:br>
            <a:r>
              <a:rPr lang="en-US" sz="3200" dirty="0">
                <a:solidFill>
                  <a:srgbClr val="FF0000"/>
                </a:solidFill>
              </a:rPr>
              <a:t/>
            </a:r>
            <a:br>
              <a:rPr lang="en-US" sz="3200" dirty="0">
                <a:solidFill>
                  <a:srgbClr val="FF0000"/>
                </a:solidFill>
              </a:rPr>
            </a:br>
            <a:r>
              <a:rPr lang="en-US" sz="3000" dirty="0" smtClean="0">
                <a:solidFill>
                  <a:srgbClr val="FF0000"/>
                </a:solidFill>
              </a:rPr>
              <a:t>Kristen Arsenault </a:t>
            </a:r>
            <a:r>
              <a:rPr lang="en-US" sz="3000" dirty="0">
                <a:solidFill>
                  <a:srgbClr val="FF0000"/>
                </a:solidFill>
              </a:rPr>
              <a:t>(Administrative Assistant)</a:t>
            </a:r>
            <a:r>
              <a:rPr lang="en-US" sz="3200" dirty="0">
                <a:solidFill>
                  <a:srgbClr val="FF0000"/>
                </a:solidFill>
              </a:rPr>
              <a:t/>
            </a:r>
            <a:br>
              <a:rPr lang="en-US" sz="3200" dirty="0">
                <a:solidFill>
                  <a:srgbClr val="FF0000"/>
                </a:solidFill>
              </a:rPr>
            </a:br>
            <a:r>
              <a:rPr lang="en-US" sz="3200" dirty="0" smtClean="0">
                <a:solidFill>
                  <a:srgbClr val="FF0000"/>
                </a:solidFill>
                <a:hlinkClick r:id="rId5"/>
              </a:rPr>
              <a:t>karsenault@fairfieldschools.org</a:t>
            </a:r>
            <a:r>
              <a:rPr lang="en-US" sz="3200" dirty="0" smtClean="0">
                <a:solidFill>
                  <a:srgbClr val="FF0000"/>
                </a:solidFill>
              </a:rPr>
              <a:t>  </a:t>
            </a:r>
            <a:r>
              <a:rPr lang="en-US" sz="3200" dirty="0">
                <a:solidFill>
                  <a:srgbClr val="FF0000"/>
                </a:solidFill>
              </a:rPr>
              <a:t/>
            </a:r>
            <a:br>
              <a:rPr lang="en-US" sz="3200" dirty="0">
                <a:solidFill>
                  <a:srgbClr val="FF0000"/>
                </a:solidFill>
              </a:rPr>
            </a:br>
            <a:r>
              <a:rPr lang="en-US" sz="3200" dirty="0">
                <a:solidFill>
                  <a:srgbClr val="FF0000"/>
                </a:solidFill>
              </a:rPr>
              <a:t/>
            </a:r>
            <a:br>
              <a:rPr lang="en-US" sz="3200" dirty="0">
                <a:solidFill>
                  <a:srgbClr val="FF0000"/>
                </a:solidFill>
              </a:rPr>
            </a:br>
            <a:r>
              <a:rPr lang="en-US" sz="3200" dirty="0" smtClean="0">
                <a:solidFill>
                  <a:srgbClr val="FF0000"/>
                </a:solidFill>
              </a:rPr>
              <a:t>203-255-8363</a:t>
            </a:r>
            <a:endParaRPr lang="en-US" sz="3200" dirty="0">
              <a:solidFill>
                <a:schemeClr val="accent4">
                  <a:lumMod val="60000"/>
                  <a:lumOff val="4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4724400" cy="5943600"/>
          </a:xfrm>
        </p:spPr>
        <p:txBody>
          <a:bodyPr>
            <a:normAutofit/>
          </a:bodyPr>
          <a:lstStyle/>
          <a:p>
            <a:pPr algn="l"/>
            <a:r>
              <a:rPr lang="en-US" sz="6000" dirty="0" smtClean="0">
                <a:solidFill>
                  <a:srgbClr val="FF0000"/>
                </a:solidFill>
              </a:rPr>
              <a:t>W</a:t>
            </a:r>
            <a:r>
              <a:rPr lang="en-US" sz="6000" dirty="0" smtClean="0">
                <a:solidFill>
                  <a:schemeClr val="bg1">
                    <a:lumMod val="95000"/>
                    <a:lumOff val="5000"/>
                  </a:schemeClr>
                </a:solidFill>
              </a:rPr>
              <a:t>elcoming</a:t>
            </a:r>
            <a:r>
              <a:rPr lang="en-US" sz="6000" dirty="0" smtClean="0">
                <a:solidFill>
                  <a:srgbClr val="FF0000"/>
                </a:solidFill>
              </a:rPr>
              <a:t> A</a:t>
            </a:r>
            <a:r>
              <a:rPr lang="en-US" sz="6000" dirty="0" smtClean="0">
                <a:solidFill>
                  <a:schemeClr val="bg1">
                    <a:lumMod val="95000"/>
                    <a:lumOff val="5000"/>
                  </a:schemeClr>
                </a:solidFill>
              </a:rPr>
              <a:t>cademic</a:t>
            </a:r>
            <a:r>
              <a:rPr lang="en-US" sz="6000" dirty="0" smtClean="0">
                <a:solidFill>
                  <a:srgbClr val="FF0000"/>
                </a:solidFill>
              </a:rPr>
              <a:t> R</a:t>
            </a:r>
            <a:r>
              <a:rPr lang="en-US" sz="6000" dirty="0" smtClean="0">
                <a:solidFill>
                  <a:schemeClr val="bg1">
                    <a:lumMod val="95000"/>
                    <a:lumOff val="5000"/>
                  </a:schemeClr>
                </a:solidFill>
              </a:rPr>
              <a:t>espectful</a:t>
            </a:r>
            <a:r>
              <a:rPr lang="en-US" sz="6000" dirty="0" smtClean="0">
                <a:solidFill>
                  <a:srgbClr val="FF0000"/>
                </a:solidFill>
              </a:rPr>
              <a:t> D</a:t>
            </a:r>
            <a:r>
              <a:rPr lang="en-US" sz="6000" dirty="0" smtClean="0">
                <a:solidFill>
                  <a:schemeClr val="bg1">
                    <a:lumMod val="95000"/>
                    <a:lumOff val="5000"/>
                  </a:schemeClr>
                </a:solidFill>
              </a:rPr>
              <a:t>ynamic</a:t>
            </a:r>
            <a:r>
              <a:rPr lang="en-US" sz="6000" dirty="0" smtClean="0">
                <a:solidFill>
                  <a:srgbClr val="FF0000"/>
                </a:solidFill>
              </a:rPr>
              <a:t> </a:t>
            </a:r>
            <a:br>
              <a:rPr lang="en-US" sz="6000" dirty="0" smtClean="0">
                <a:solidFill>
                  <a:srgbClr val="FF0000"/>
                </a:solidFill>
              </a:rPr>
            </a:br>
            <a:r>
              <a:rPr lang="en-US" sz="6000" dirty="0" smtClean="0">
                <a:solidFill>
                  <a:srgbClr val="FF0000"/>
                </a:solidFill>
              </a:rPr>
              <a:t>E</a:t>
            </a:r>
            <a:r>
              <a:rPr lang="en-US" sz="6000" dirty="0" smtClean="0">
                <a:solidFill>
                  <a:schemeClr val="bg1">
                    <a:lumMod val="95000"/>
                    <a:lumOff val="5000"/>
                  </a:schemeClr>
                </a:solidFill>
              </a:rPr>
              <a:t>thical</a:t>
            </a:r>
            <a:endParaRPr lang="en-US" sz="6000" dirty="0">
              <a:solidFill>
                <a:schemeClr val="bg1">
                  <a:lumMod val="95000"/>
                  <a:lumOff val="5000"/>
                </a:schemeClr>
              </a:solidFill>
            </a:endParaRPr>
          </a:p>
        </p:txBody>
      </p:sp>
    </p:spTree>
    <p:extLst>
      <p:ext uri="{BB962C8B-B14F-4D97-AF65-F5344CB8AC3E}">
        <p14:creationId xmlns:p14="http://schemas.microsoft.com/office/powerpoint/2010/main" val="621284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Website, Naviance and IC</a:t>
            </a:r>
            <a:endParaRPr lang="en-US" dirty="0"/>
          </a:p>
        </p:txBody>
      </p:sp>
      <p:sp>
        <p:nvSpPr>
          <p:cNvPr id="3" name="Content Placeholder 2"/>
          <p:cNvSpPr>
            <a:spLocks noGrp="1"/>
          </p:cNvSpPr>
          <p:nvPr>
            <p:ph sz="half" idx="1"/>
          </p:nvPr>
        </p:nvSpPr>
        <p:spPr/>
        <p:txBody>
          <a:bodyPr/>
          <a:lstStyle/>
          <a:p>
            <a:endParaRPr lang="en-US" dirty="0"/>
          </a:p>
        </p:txBody>
      </p:sp>
      <p:sp>
        <p:nvSpPr>
          <p:cNvPr id="4" name="Content Placeholder 3"/>
          <p:cNvSpPr>
            <a:spLocks noGrp="1"/>
          </p:cNvSpPr>
          <p:nvPr>
            <p:ph sz="half" idx="2"/>
          </p:nvPr>
        </p:nvSpPr>
        <p:spPr/>
        <p:txBody>
          <a:bodyPr/>
          <a:lstStyle/>
          <a:p>
            <a:endParaRPr lang="en-US" dirty="0"/>
          </a:p>
        </p:txBody>
      </p:sp>
      <p:sp>
        <p:nvSpPr>
          <p:cNvPr id="5" name="TextBox 4"/>
          <p:cNvSpPr txBox="1"/>
          <p:nvPr/>
        </p:nvSpPr>
        <p:spPr>
          <a:xfrm>
            <a:off x="4648200" y="6297201"/>
            <a:ext cx="3962400" cy="338554"/>
          </a:xfrm>
          <a:prstGeom prst="rect">
            <a:avLst/>
          </a:prstGeom>
          <a:noFill/>
        </p:spPr>
        <p:txBody>
          <a:bodyPr wrap="square" rtlCol="0">
            <a:spAutoFit/>
          </a:bodyPr>
          <a:lstStyle/>
          <a:p>
            <a:r>
              <a:rPr lang="en-US" sz="1600" dirty="0" smtClean="0"/>
              <a:t>IC Support – reghelp@fairfieldschools.org</a:t>
            </a:r>
            <a:endParaRPr lang="en-US" sz="1600" dirty="0"/>
          </a:p>
        </p:txBody>
      </p:sp>
      <p:sp>
        <p:nvSpPr>
          <p:cNvPr id="6" name="TextBox 5"/>
          <p:cNvSpPr txBox="1"/>
          <p:nvPr/>
        </p:nvSpPr>
        <p:spPr>
          <a:xfrm>
            <a:off x="469777" y="6204868"/>
            <a:ext cx="4038600" cy="307777"/>
          </a:xfrm>
          <a:prstGeom prst="rect">
            <a:avLst/>
          </a:prstGeom>
          <a:noFill/>
        </p:spPr>
        <p:txBody>
          <a:bodyPr wrap="square" rtlCol="0">
            <a:spAutoFit/>
          </a:bodyPr>
          <a:lstStyle/>
          <a:p>
            <a:r>
              <a:rPr lang="en-US" sz="1400" dirty="0" smtClean="0">
                <a:hlinkClick r:id="rId2"/>
              </a:rPr>
              <a:t>Homepage</a:t>
            </a:r>
            <a:endParaRPr lang="en-US" sz="1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143000"/>
            <a:ext cx="8458200" cy="50618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526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Naviance and </a:t>
            </a:r>
            <a:br>
              <a:rPr lang="en-US" dirty="0" smtClean="0"/>
            </a:br>
            <a:r>
              <a:rPr lang="en-US" dirty="0" smtClean="0"/>
              <a:t>Learning Style Inventory</a:t>
            </a:r>
            <a:endParaRPr lang="en-US" dirty="0"/>
          </a:p>
        </p:txBody>
      </p:sp>
      <p:sp>
        <p:nvSpPr>
          <p:cNvPr id="3" name="Content Placeholder 2"/>
          <p:cNvSpPr>
            <a:spLocks noGrp="1"/>
          </p:cNvSpPr>
          <p:nvPr>
            <p:ph idx="1"/>
          </p:nvPr>
        </p:nvSpPr>
        <p:spPr/>
        <p:txBody>
          <a:bodyPr>
            <a:normAutofit/>
          </a:bodyPr>
          <a:lstStyle/>
          <a:p>
            <a:r>
              <a:rPr lang="en-US" dirty="0" smtClean="0"/>
              <a:t>All 9</a:t>
            </a:r>
            <a:r>
              <a:rPr lang="en-US" baseline="30000" dirty="0" smtClean="0"/>
              <a:t>th</a:t>
            </a:r>
            <a:r>
              <a:rPr lang="en-US" dirty="0" smtClean="0"/>
              <a:t> grade students took the Learning Style earlier in the year. </a:t>
            </a:r>
          </a:p>
          <a:p>
            <a:r>
              <a:rPr lang="en-US" dirty="0" smtClean="0"/>
              <a:t>The </a:t>
            </a:r>
            <a:r>
              <a:rPr lang="en-US" dirty="0"/>
              <a:t>Learning Style Inventory (LSI) is an online assessment that identifies students’ unique learning </a:t>
            </a:r>
            <a:r>
              <a:rPr lang="en-US" dirty="0" smtClean="0"/>
              <a:t>styles. </a:t>
            </a:r>
          </a:p>
          <a:p>
            <a:r>
              <a:rPr lang="en-US" dirty="0" smtClean="0"/>
              <a:t>This </a:t>
            </a:r>
            <a:r>
              <a:rPr lang="en-US" dirty="0"/>
              <a:t>30-minute assessment helps build </a:t>
            </a:r>
            <a:r>
              <a:rPr lang="en-US" dirty="0" smtClean="0"/>
              <a:t>student self-awareness </a:t>
            </a:r>
            <a:r>
              <a:rPr lang="en-US" dirty="0"/>
              <a:t>and provides methods for students to improve their study habits. </a:t>
            </a:r>
            <a:r>
              <a:rPr lang="en-US" dirty="0" smtClean="0"/>
              <a:t>To review these results log </a:t>
            </a:r>
            <a:r>
              <a:rPr lang="en-US" dirty="0"/>
              <a:t>onto your </a:t>
            </a:r>
            <a:r>
              <a:rPr lang="en-US" dirty="0" smtClean="0"/>
              <a:t>students </a:t>
            </a:r>
            <a:r>
              <a:rPr lang="en-US" b="1" dirty="0" smtClean="0"/>
              <a:t>Naviance</a:t>
            </a:r>
            <a:r>
              <a:rPr lang="en-US" dirty="0" smtClean="0"/>
              <a:t> account. </a:t>
            </a:r>
          </a:p>
        </p:txBody>
      </p:sp>
    </p:spTree>
    <p:extLst>
      <p:ext uri="{BB962C8B-B14F-4D97-AF65-F5344CB8AC3E}">
        <p14:creationId xmlns:p14="http://schemas.microsoft.com/office/powerpoint/2010/main" val="29552678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28600"/>
            <a:ext cx="7977326" cy="6381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43336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Mid Term Exam Schedule 2016</a:t>
            </a:r>
            <a:endParaRPr lang="en-US" dirty="0"/>
          </a:p>
        </p:txBody>
      </p:sp>
      <p:sp>
        <p:nvSpPr>
          <p:cNvPr id="3" name="Content Placeholder 2"/>
          <p:cNvSpPr>
            <a:spLocks noGrp="1"/>
          </p:cNvSpPr>
          <p:nvPr>
            <p:ph idx="1"/>
          </p:nvPr>
        </p:nvSpPr>
        <p:spPr/>
        <p:txBody>
          <a:bodyPr/>
          <a:lstStyle/>
          <a:p>
            <a:pPr marL="137160" indent="0">
              <a:buNone/>
            </a:pPr>
            <a:endParaRPr lang="en-US" dirty="0"/>
          </a:p>
          <a:p>
            <a:pPr marL="137160" indent="0">
              <a:buNone/>
            </a:pPr>
            <a:r>
              <a:rPr lang="en-US" dirty="0" smtClean="0"/>
              <a:t>Tips to prepare:</a:t>
            </a:r>
          </a:p>
          <a:p>
            <a:pPr marL="137160" indent="0">
              <a:buNone/>
            </a:pPr>
            <a:r>
              <a:rPr lang="en-US" dirty="0" smtClean="0"/>
              <a:t>*Get lots of rest</a:t>
            </a:r>
          </a:p>
          <a:p>
            <a:pPr marL="137160" indent="0">
              <a:buNone/>
            </a:pPr>
            <a:r>
              <a:rPr lang="en-US" dirty="0" smtClean="0"/>
              <a:t>*Eat a healthy breakfast</a:t>
            </a:r>
          </a:p>
          <a:p>
            <a:pPr marL="137160" indent="0">
              <a:buNone/>
            </a:pPr>
            <a:r>
              <a:rPr lang="en-US" dirty="0" smtClean="0"/>
              <a:t>*Start to review early – Study Guides</a:t>
            </a:r>
          </a:p>
          <a:p>
            <a:pPr marL="137160" indent="0">
              <a:buNone/>
            </a:pPr>
            <a:endParaRPr lang="en-US" dirty="0"/>
          </a:p>
          <a:p>
            <a:pPr marL="137160" indent="0" algn="ctr">
              <a:buNone/>
            </a:pPr>
            <a:r>
              <a:rPr lang="en-US" i="1" dirty="0" smtClean="0"/>
              <a:t>Refer to exam schedule handout</a:t>
            </a:r>
            <a:endParaRPr lang="en-US" i="1" dirty="0"/>
          </a:p>
        </p:txBody>
      </p:sp>
    </p:spTree>
    <p:extLst>
      <p:ext uri="{BB962C8B-B14F-4D97-AF65-F5344CB8AC3E}">
        <p14:creationId xmlns:p14="http://schemas.microsoft.com/office/powerpoint/2010/main" val="1332206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rot="16200000">
            <a:off x="-2663280" y="2921172"/>
            <a:ext cx="6553202" cy="1015663"/>
          </a:xfrm>
          <a:prstGeom prst="rect">
            <a:avLst/>
          </a:prstGeom>
        </p:spPr>
        <p:txBody>
          <a:bodyPr wrap="square">
            <a:spAutoFit/>
          </a:bodyPr>
          <a:lstStyle/>
          <a:p>
            <a:pPr lvl="0" algn="ctr">
              <a:spcBef>
                <a:spcPct val="0"/>
              </a:spcBef>
            </a:pPr>
            <a:r>
              <a:rPr lang="en-US" sz="6000" dirty="0">
                <a:solidFill>
                  <a:srgbClr val="C00000"/>
                </a:solidFill>
                <a:latin typeface="+mj-lt"/>
                <a:ea typeface="+mj-ea"/>
                <a:cs typeface="+mj-cs"/>
              </a:rPr>
              <a:t>Course Selection</a:t>
            </a:r>
          </a:p>
        </p:txBody>
      </p:sp>
      <p:sp>
        <p:nvSpPr>
          <p:cNvPr id="2" name="TextBox 1"/>
          <p:cNvSpPr txBox="1"/>
          <p:nvPr/>
        </p:nvSpPr>
        <p:spPr>
          <a:xfrm>
            <a:off x="1307841" y="685800"/>
            <a:ext cx="6934200" cy="5262979"/>
          </a:xfrm>
          <a:prstGeom prst="rect">
            <a:avLst/>
          </a:prstGeom>
          <a:solidFill>
            <a:schemeClr val="tx1">
              <a:lumMod val="85000"/>
            </a:schemeClr>
          </a:solidFill>
        </p:spPr>
        <p:style>
          <a:lnRef idx="1">
            <a:schemeClr val="accent3"/>
          </a:lnRef>
          <a:fillRef idx="3">
            <a:schemeClr val="accent3"/>
          </a:fillRef>
          <a:effectRef idx="2">
            <a:schemeClr val="accent3"/>
          </a:effectRef>
          <a:fontRef idx="minor">
            <a:schemeClr val="lt1"/>
          </a:fontRef>
        </p:style>
        <p:txBody>
          <a:bodyPr wrap="square" rtlCol="0">
            <a:spAutoFit/>
          </a:bodyPr>
          <a:lstStyle/>
          <a:p>
            <a:pPr marL="285750" indent="-285750">
              <a:buFont typeface="Arial" panose="020B0604020202020204" pitchFamily="34" charset="0"/>
              <a:buChar char="•"/>
            </a:pPr>
            <a:endParaRPr lang="en-US" sz="1600" dirty="0" smtClean="0">
              <a:solidFill>
                <a:schemeClr val="bg1"/>
              </a:solidFill>
            </a:endParaRPr>
          </a:p>
          <a:p>
            <a:pPr marL="285750" indent="-285750">
              <a:buFont typeface="Arial" panose="020B0604020202020204" pitchFamily="34" charset="0"/>
              <a:buChar char="•"/>
            </a:pPr>
            <a:endParaRPr lang="en-US" sz="1600" dirty="0">
              <a:solidFill>
                <a:schemeClr val="bg1"/>
              </a:solidFill>
            </a:endParaRPr>
          </a:p>
          <a:p>
            <a:pPr marL="285750" indent="-285750">
              <a:buFont typeface="Arial" panose="020B0604020202020204" pitchFamily="34" charset="0"/>
              <a:buChar char="•"/>
            </a:pPr>
            <a:r>
              <a:rPr lang="en-US" sz="1600" dirty="0" smtClean="0">
                <a:solidFill>
                  <a:schemeClr val="bg1"/>
                </a:solidFill>
              </a:rPr>
              <a:t>At the end of January students </a:t>
            </a:r>
            <a:r>
              <a:rPr lang="en-US" sz="1600" dirty="0">
                <a:solidFill>
                  <a:schemeClr val="bg1"/>
                </a:solidFill>
              </a:rPr>
              <a:t>will receive a </a:t>
            </a:r>
            <a:r>
              <a:rPr lang="en-US" sz="1600" b="1" dirty="0">
                <a:solidFill>
                  <a:schemeClr val="bg1"/>
                </a:solidFill>
              </a:rPr>
              <a:t>Program of </a:t>
            </a:r>
            <a:r>
              <a:rPr lang="en-US" sz="1600" b="1" dirty="0" smtClean="0">
                <a:solidFill>
                  <a:schemeClr val="bg1"/>
                </a:solidFill>
              </a:rPr>
              <a:t>Studies </a:t>
            </a:r>
            <a:r>
              <a:rPr lang="en-US" sz="1600" dirty="0" smtClean="0">
                <a:solidFill>
                  <a:schemeClr val="bg1"/>
                </a:solidFill>
              </a:rPr>
              <a:t>with detailed information about academic and elective courses offered.</a:t>
            </a:r>
          </a:p>
          <a:p>
            <a:pPr marL="285750" indent="-285750">
              <a:buFont typeface="Arial" panose="020B0604020202020204" pitchFamily="34" charset="0"/>
              <a:buChar char="•"/>
            </a:pPr>
            <a:endParaRPr lang="en-US" sz="1600" dirty="0">
              <a:solidFill>
                <a:schemeClr val="bg1"/>
              </a:solidFill>
            </a:endParaRPr>
          </a:p>
          <a:p>
            <a:pPr marL="285750" indent="-285750">
              <a:buFont typeface="Arial" panose="020B0604020202020204" pitchFamily="34" charset="0"/>
              <a:buChar char="•"/>
            </a:pPr>
            <a:r>
              <a:rPr lang="en-US" sz="1600" dirty="0" smtClean="0">
                <a:solidFill>
                  <a:schemeClr val="bg1"/>
                </a:solidFill>
              </a:rPr>
              <a:t>Current teachers will make recommendations for students based on present grades. Having a conversation with the teacher is extremely important and we encourage students and parents to speak with the teacher if they are concerned about the course recommended. </a:t>
            </a:r>
          </a:p>
          <a:p>
            <a:endParaRPr lang="en-US" sz="1600" dirty="0" smtClean="0">
              <a:solidFill>
                <a:schemeClr val="bg1"/>
              </a:solidFill>
            </a:endParaRPr>
          </a:p>
          <a:p>
            <a:pPr marL="285750" indent="-285750">
              <a:buFont typeface="Arial" panose="020B0604020202020204" pitchFamily="34" charset="0"/>
              <a:buChar char="•"/>
            </a:pPr>
            <a:r>
              <a:rPr lang="en-US" sz="1600" dirty="0" smtClean="0">
                <a:solidFill>
                  <a:schemeClr val="bg1"/>
                </a:solidFill>
              </a:rPr>
              <a:t>Counselors will be meeting with students individually to answer questions, review course choices, prerequisites and overall course load.  </a:t>
            </a:r>
          </a:p>
          <a:p>
            <a:pPr marL="285750" indent="-285750">
              <a:buFont typeface="Arial" panose="020B0604020202020204" pitchFamily="34" charset="0"/>
              <a:buChar char="•"/>
            </a:pPr>
            <a:endParaRPr lang="en-US" sz="1600" dirty="0" smtClean="0">
              <a:solidFill>
                <a:schemeClr val="bg1"/>
              </a:solidFill>
            </a:endParaRPr>
          </a:p>
          <a:p>
            <a:pPr marL="285750" indent="-285750">
              <a:buFont typeface="Arial" panose="020B0604020202020204" pitchFamily="34" charset="0"/>
              <a:buChar char="•"/>
            </a:pPr>
            <a:r>
              <a:rPr lang="en-US" sz="1600" dirty="0" smtClean="0">
                <a:solidFill>
                  <a:schemeClr val="bg1"/>
                </a:solidFill>
              </a:rPr>
              <a:t>Using </a:t>
            </a:r>
            <a:r>
              <a:rPr lang="en-US" sz="1600" dirty="0">
                <a:solidFill>
                  <a:schemeClr val="bg1"/>
                </a:solidFill>
              </a:rPr>
              <a:t>Infinite Campus students will input courses for the </a:t>
            </a:r>
            <a:r>
              <a:rPr lang="en-US" sz="1600" dirty="0" smtClean="0">
                <a:solidFill>
                  <a:schemeClr val="bg1"/>
                </a:solidFill>
              </a:rPr>
              <a:t>2016-2017 school </a:t>
            </a:r>
            <a:r>
              <a:rPr lang="en-US" sz="1600" dirty="0">
                <a:solidFill>
                  <a:schemeClr val="bg1"/>
                </a:solidFill>
              </a:rPr>
              <a:t>year. </a:t>
            </a:r>
          </a:p>
          <a:p>
            <a:pPr marL="285750" indent="-285750">
              <a:buFont typeface="Arial" panose="020B0604020202020204" pitchFamily="34" charset="0"/>
              <a:buChar char="•"/>
            </a:pPr>
            <a:endParaRPr lang="en-US" sz="1600" dirty="0" smtClean="0">
              <a:solidFill>
                <a:schemeClr val="bg1"/>
              </a:solidFill>
            </a:endParaRPr>
          </a:p>
          <a:p>
            <a:pPr algn="ctr"/>
            <a:endParaRPr lang="en-US" sz="1600" dirty="0">
              <a:solidFill>
                <a:schemeClr val="bg1"/>
              </a:solidFill>
            </a:endParaRPr>
          </a:p>
          <a:p>
            <a:r>
              <a:rPr lang="en-US" sz="1600" dirty="0" smtClean="0">
                <a:solidFill>
                  <a:schemeClr val="bg1"/>
                </a:solidFill>
              </a:rPr>
              <a:t> 	</a:t>
            </a:r>
            <a:r>
              <a:rPr lang="en-US" sz="1600" b="1" u="sng" dirty="0" smtClean="0">
                <a:solidFill>
                  <a:schemeClr val="bg1"/>
                </a:solidFill>
              </a:rPr>
              <a:t>Course Selection Parent Night on January 27, 2016</a:t>
            </a:r>
            <a:endParaRPr lang="en-US" sz="1600" b="1" u="sng" dirty="0">
              <a:solidFill>
                <a:schemeClr val="bg1"/>
              </a:solidFill>
            </a:endParaRPr>
          </a:p>
          <a:p>
            <a:endParaRPr lang="en-US" sz="1600" dirty="0" smtClean="0">
              <a:solidFill>
                <a:schemeClr val="bg1"/>
              </a:solidFill>
            </a:endParaRPr>
          </a:p>
          <a:p>
            <a:endParaRPr lang="en-US" sz="1600" dirty="0">
              <a:solidFill>
                <a:schemeClr val="bg1"/>
              </a:solidFill>
            </a:endParaRPr>
          </a:p>
          <a:p>
            <a:endParaRPr lang="en-US" sz="16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a:solidFill>
                  <a:srgbClr val="FF0000"/>
                </a:solidFill>
              </a:rPr>
              <a:t>Policy on Change of Program </a:t>
            </a:r>
            <a:r>
              <a:rPr lang="en-US" sz="4400" dirty="0">
                <a:solidFill>
                  <a:schemeClr val="bg1"/>
                </a:solidFill>
              </a:rPr>
              <a:t/>
            </a:r>
            <a:br>
              <a:rPr lang="en-US" sz="4400" dirty="0">
                <a:solidFill>
                  <a:schemeClr val="bg1"/>
                </a:solidFill>
              </a:rPr>
            </a:br>
            <a:endParaRPr lang="en-US" dirty="0"/>
          </a:p>
        </p:txBody>
      </p:sp>
      <p:sp>
        <p:nvSpPr>
          <p:cNvPr id="3" name="Content Placeholder 2"/>
          <p:cNvSpPr>
            <a:spLocks noGrp="1"/>
          </p:cNvSpPr>
          <p:nvPr>
            <p:ph idx="1"/>
          </p:nvPr>
        </p:nvSpPr>
        <p:spPr>
          <a:xfrm>
            <a:off x="304800" y="1066800"/>
            <a:ext cx="8382000" cy="5486400"/>
          </a:xfrm>
        </p:spPr>
        <p:txBody>
          <a:bodyPr>
            <a:normAutofit fontScale="92500" lnSpcReduction="10000"/>
          </a:bodyPr>
          <a:lstStyle/>
          <a:p>
            <a:r>
              <a:rPr lang="en-US" sz="1800" dirty="0" smtClean="0"/>
              <a:t>A great deal of time and effort on the part of the staff is devoted to developing an individual program for each student. It is also essential that students and parents put sufficient time and thought into the process to assure a satisfactory program. There are a few legitimate reasons for making program changes during the school year. Any program elected should be started with the idea of completion in mind. </a:t>
            </a:r>
          </a:p>
          <a:p>
            <a:endParaRPr lang="en-US" sz="1800" b="1" dirty="0" smtClean="0">
              <a:solidFill>
                <a:schemeClr val="bg1"/>
              </a:solidFill>
            </a:endParaRPr>
          </a:p>
          <a:p>
            <a:r>
              <a:rPr lang="en-US" sz="1800" b="1" dirty="0" smtClean="0">
                <a:solidFill>
                  <a:schemeClr val="bg1"/>
                </a:solidFill>
              </a:rPr>
              <a:t>The counselors will make changes for the following reasons ONLY; the first two weeks of school:</a:t>
            </a:r>
          </a:p>
          <a:p>
            <a:pPr marL="594360" indent="-457200">
              <a:buFont typeface="+mj-lt"/>
              <a:buAutoNum type="arabicPeriod"/>
            </a:pPr>
            <a:r>
              <a:rPr lang="en-US" sz="1800" dirty="0" smtClean="0"/>
              <a:t>Incomplete or insufficient credit</a:t>
            </a:r>
          </a:p>
          <a:p>
            <a:pPr marL="594360" indent="-457200">
              <a:buFont typeface="+mj-lt"/>
              <a:buAutoNum type="arabicPeriod"/>
            </a:pPr>
            <a:r>
              <a:rPr lang="en-US" sz="1800" dirty="0" smtClean="0"/>
              <a:t>A course scheduled in error by the school</a:t>
            </a:r>
          </a:p>
          <a:p>
            <a:pPr marL="594360" indent="-457200">
              <a:buFont typeface="+mj-lt"/>
              <a:buAutoNum type="arabicPeriod"/>
            </a:pPr>
            <a:r>
              <a:rPr lang="en-US" sz="1800" dirty="0" smtClean="0"/>
              <a:t>Changes needed as the result of course failed in June</a:t>
            </a:r>
          </a:p>
          <a:p>
            <a:pPr marL="594360" indent="-457200">
              <a:buFont typeface="+mj-lt"/>
              <a:buAutoNum type="arabicPeriod"/>
            </a:pPr>
            <a:r>
              <a:rPr lang="en-US" sz="1800" dirty="0" smtClean="0"/>
              <a:t>Changes needed as the result of successful completion of summer school</a:t>
            </a:r>
          </a:p>
          <a:p>
            <a:pPr marL="594360" indent="-457200">
              <a:buFont typeface="+mj-lt"/>
              <a:buAutoNum type="arabicPeriod"/>
            </a:pPr>
            <a:endParaRPr lang="en-US" sz="1800" dirty="0"/>
          </a:p>
          <a:p>
            <a:r>
              <a:rPr lang="en-US" sz="1800" b="1" dirty="0" smtClean="0">
                <a:solidFill>
                  <a:schemeClr val="bg1"/>
                </a:solidFill>
              </a:rPr>
              <a:t>Weeks two through marking period one:</a:t>
            </a:r>
          </a:p>
          <a:p>
            <a:pPr>
              <a:buFont typeface="+mj-lt"/>
              <a:buAutoNum type="arabicPeriod"/>
            </a:pPr>
            <a:r>
              <a:rPr lang="en-US" sz="1800" dirty="0"/>
              <a:t>An approved level </a:t>
            </a:r>
            <a:r>
              <a:rPr lang="en-US" sz="1800" dirty="0" smtClean="0"/>
              <a:t>change</a:t>
            </a:r>
          </a:p>
          <a:p>
            <a:pPr marL="137160" indent="0">
              <a:buNone/>
            </a:pPr>
            <a:r>
              <a:rPr lang="en-US" sz="1800" dirty="0"/>
              <a:t>After the first marking period of any course any changes will result in a grade of “W” (withdrawn) on the transcript, this applies even to changes in the level of a course.</a:t>
            </a:r>
          </a:p>
          <a:p>
            <a:pPr>
              <a:buFont typeface="+mj-lt"/>
              <a:buAutoNum type="arabicPeriod"/>
            </a:pPr>
            <a:endParaRPr lang="en-US" sz="1800" dirty="0"/>
          </a:p>
          <a:p>
            <a:pPr>
              <a:buFont typeface="+mj-lt"/>
              <a:buAutoNum type="arabicPeriod"/>
            </a:pPr>
            <a:endParaRPr lang="en-US" sz="1800" dirty="0"/>
          </a:p>
        </p:txBody>
      </p:sp>
    </p:spTree>
    <p:extLst>
      <p:ext uri="{BB962C8B-B14F-4D97-AF65-F5344CB8AC3E}">
        <p14:creationId xmlns:p14="http://schemas.microsoft.com/office/powerpoint/2010/main" val="707905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Graduation Requirements</a:t>
            </a:r>
            <a:endParaRPr lang="en-US" dirty="0"/>
          </a:p>
        </p:txBody>
      </p:sp>
      <p:sp>
        <p:nvSpPr>
          <p:cNvPr id="3" name="Content Placeholder 2"/>
          <p:cNvSpPr>
            <a:spLocks noGrp="1"/>
          </p:cNvSpPr>
          <p:nvPr>
            <p:ph idx="1"/>
          </p:nvPr>
        </p:nvSpPr>
        <p:spPr/>
        <p:txBody>
          <a:bodyPr>
            <a:normAutofit fontScale="92500"/>
          </a:bodyPr>
          <a:lstStyle/>
          <a:p>
            <a:r>
              <a:rPr lang="en-US" dirty="0" smtClean="0"/>
              <a:t>8 credits – English</a:t>
            </a:r>
          </a:p>
          <a:p>
            <a:r>
              <a:rPr lang="en-US" dirty="0" smtClean="0"/>
              <a:t>6 credits – Math</a:t>
            </a:r>
          </a:p>
          <a:p>
            <a:r>
              <a:rPr lang="en-US" dirty="0" smtClean="0"/>
              <a:t>6 credits – Science</a:t>
            </a:r>
          </a:p>
          <a:p>
            <a:r>
              <a:rPr lang="en-US" dirty="0" smtClean="0"/>
              <a:t>7 credits – Social Studies (US History and Civics)</a:t>
            </a:r>
          </a:p>
          <a:p>
            <a:r>
              <a:rPr lang="en-US" dirty="0" smtClean="0"/>
              <a:t>2 credits – Physical Education </a:t>
            </a:r>
          </a:p>
          <a:p>
            <a:r>
              <a:rPr lang="en-US" dirty="0" smtClean="0"/>
              <a:t>1 credit -   Health</a:t>
            </a:r>
          </a:p>
          <a:p>
            <a:r>
              <a:rPr lang="en-US" dirty="0" smtClean="0"/>
              <a:t>2 credits – Arts/Vocational</a:t>
            </a:r>
          </a:p>
          <a:p>
            <a:r>
              <a:rPr lang="en-US" dirty="0" smtClean="0"/>
              <a:t>Computer Information Systems</a:t>
            </a:r>
          </a:p>
          <a:p>
            <a:pPr marL="137160" indent="0" algn="ctr">
              <a:buNone/>
            </a:pPr>
            <a:r>
              <a:rPr lang="en-US" dirty="0" smtClean="0"/>
              <a:t>No World Language Graduation Requirement – Important for College Admission</a:t>
            </a:r>
            <a:endParaRPr lang="en-US" dirty="0"/>
          </a:p>
        </p:txBody>
      </p:sp>
    </p:spTree>
    <p:extLst>
      <p:ext uri="{BB962C8B-B14F-4D97-AF65-F5344CB8AC3E}">
        <p14:creationId xmlns:p14="http://schemas.microsoft.com/office/powerpoint/2010/main" val="40013084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1559</TotalTime>
  <Words>591</Words>
  <Application>Microsoft Office PowerPoint</Application>
  <PresentationFormat>On-screen Show (4:3)</PresentationFormat>
  <Paragraphs>86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Welcome Class of 2019 Parents and Guardians </vt:lpstr>
      <vt:lpstr>Welcoming Academic Respectful Dynamic  Ethical</vt:lpstr>
      <vt:lpstr>Website, Naviance and IC</vt:lpstr>
      <vt:lpstr>Naviance and  Learning Style Inventory</vt:lpstr>
      <vt:lpstr>PowerPoint Presentation</vt:lpstr>
      <vt:lpstr>Mid Term Exam Schedule 2016</vt:lpstr>
      <vt:lpstr>PowerPoint Presentation</vt:lpstr>
      <vt:lpstr>Policy on Change of Program  </vt:lpstr>
      <vt:lpstr>Graduation Requirements</vt:lpstr>
      <vt:lpstr>Academic Support</vt:lpstr>
      <vt:lpstr> Get Involved! </vt:lpstr>
      <vt:lpstr>Counseling Center</vt:lpstr>
      <vt:lpstr>Ali Chagnon achagnon@fairfieldschools.org Gina DiGiacomo gdigiacomo@fairfieldschools.org Danielle Jurkiewicz djurkiewicz@fairfieldschools.org  Kristen Arsenault (Administrative Assistant) karsenault@fairfieldschools.org    203-255-8363</vt:lpstr>
    </vt:vector>
  </TitlesOfParts>
  <Company>FPS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Scholastic Honors Report Card</dc:title>
  <dc:creator>gdigiacomo</dc:creator>
  <cp:lastModifiedBy>Windows User</cp:lastModifiedBy>
  <cp:revision>110</cp:revision>
  <cp:lastPrinted>2016-01-12T12:25:10Z</cp:lastPrinted>
  <dcterms:created xsi:type="dcterms:W3CDTF">2011-01-03T14:14:57Z</dcterms:created>
  <dcterms:modified xsi:type="dcterms:W3CDTF">2016-01-14T11:49:40Z</dcterms:modified>
</cp:coreProperties>
</file>