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297" r:id="rId4"/>
    <p:sldId id="298" r:id="rId5"/>
    <p:sldId id="330" r:id="rId6"/>
    <p:sldId id="331" r:id="rId7"/>
    <p:sldId id="310" r:id="rId8"/>
    <p:sldId id="326" r:id="rId9"/>
    <p:sldId id="322" r:id="rId10"/>
    <p:sldId id="328" r:id="rId11"/>
    <p:sldId id="305" r:id="rId12"/>
    <p:sldId id="299" r:id="rId13"/>
    <p:sldId id="332" r:id="rId14"/>
    <p:sldId id="311" r:id="rId15"/>
    <p:sldId id="327" r:id="rId16"/>
    <p:sldId id="307" r:id="rId17"/>
    <p:sldId id="323" r:id="rId18"/>
    <p:sldId id="324" r:id="rId19"/>
    <p:sldId id="325" r:id="rId20"/>
    <p:sldId id="334" r:id="rId21"/>
    <p:sldId id="333" r:id="rId22"/>
    <p:sldId id="318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ed, Moheba" initials="SM" lastIdx="2" clrIdx="0">
    <p:extLst>
      <p:ext uri="{19B8F6BF-5375-455C-9EA6-DF929625EA0E}">
        <p15:presenceInfo xmlns:p15="http://schemas.microsoft.com/office/powerpoint/2012/main" userId="S-1-5-21-813449754-1851004220-1691616715-13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008000"/>
    <a:srgbClr val="003399"/>
    <a:srgbClr val="336699"/>
    <a:srgbClr val="008080"/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492" autoAdjust="0"/>
  </p:normalViewPr>
  <p:slideViewPr>
    <p:cSldViewPr>
      <p:cViewPr varScale="1">
        <p:scale>
          <a:sx n="102" d="100"/>
          <a:sy n="102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2904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E09BDD-4AB9-4ED4-8170-916A1D69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6DFDDA-6A73-4C61-977A-C8A8A5E98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9CBA9-5062-498D-AD08-EEE3E03369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Greet parents</a:t>
            </a:r>
            <a:r>
              <a:rPr lang="en-US" baseline="0" dirty="0" smtClean="0"/>
              <a:t> and students</a:t>
            </a:r>
          </a:p>
          <a:p>
            <a:pPr eaLnBrk="1" hangingPunct="1"/>
            <a:r>
              <a:rPr lang="en-US" baseline="0" dirty="0" smtClean="0"/>
              <a:t>Explain purpose of todays presentation</a:t>
            </a:r>
          </a:p>
          <a:p>
            <a:pPr eaLnBrk="1" hangingPunct="1"/>
            <a:r>
              <a:rPr lang="en-US" baseline="0" dirty="0" smtClean="0"/>
              <a:t>Nots that everyone is in a different place and that while this is the nuts and bolts of the process, we are here to support you wherever you are in the process.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97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add to this slide:</a:t>
            </a:r>
          </a:p>
          <a:p>
            <a:r>
              <a:rPr lang="en-US" dirty="0" smtClean="0"/>
              <a:t>Continue to explore, make steps toward decisions, and go back for 2</a:t>
            </a:r>
            <a:r>
              <a:rPr lang="en-US" baseline="30000" dirty="0" smtClean="0"/>
              <a:t>nd</a:t>
            </a:r>
            <a:r>
              <a:rPr lang="en-US" dirty="0" smtClean="0"/>
              <a:t> look at top 3 schools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Oct 19</a:t>
            </a:r>
            <a:r>
              <a:rPr lang="en-US" baseline="30000" dirty="0" smtClean="0"/>
              <a:t>th</a:t>
            </a:r>
            <a:r>
              <a:rPr lang="en-US" dirty="0" smtClean="0"/>
              <a:t> opportunity to visit.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FDDA-6A73-4C61-977A-C8A8A5E981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FDDA-6A73-4C61-977A-C8A8A5E981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http://www.bing.com/videos/search?q=georgia+tech+admissions+video&amp;&amp;view=detail&amp;mid=2F9E727928BE9B8874E22F9E727928BE9B8874E2&amp;FORM=VRDGAR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FDDA-6A73-4C61-977A-C8A8A5E981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FDDA-6A73-4C61-977A-C8A8A5E981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FD339-AE53-4F56-AFF0-8FC2145C3778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CF589D-9799-4099-99ED-D8C687E8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FE24-EE1B-4AC9-832C-0DB6EC07926C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BA75-B1D2-4D54-858A-0227F5C2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2952-B253-4A8A-A120-41B6D65E4368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8548-7A7A-4547-B829-6244A3124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9F7D-8EAA-49D3-A47B-6C3C1CBEBABD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83E4-EB21-43A6-9FCB-8480A14F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0C6261-43F6-4BEA-B548-AA9B38118709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54066-42BE-4214-93BE-33BA2CE9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DD51-EC0E-4E0C-8B92-D9CF92EAE565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DA44-D04D-4EB2-8DD8-A4F92810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4A03-A1F8-480A-868B-A9F75BFB06BA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9D08-382B-4E48-AE50-C71DB7F4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6556-ED71-481E-956D-C20405A86E26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B51A-BC31-4EC1-AABD-27A301CD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B0EB9-4AF3-4898-9850-B9B5837EC6A1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60245-648C-4C23-822A-FB470950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0802-A45E-43C1-A6DD-D087463C8CE8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B30D-4CF5-4ACC-84AF-BE8A17CAA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A97EB-8A0F-4DC5-BE8C-CCACD17108FF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570F2-005B-4422-8A34-D8AAC4787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A478B4-503D-42F4-8715-79CDDF1D0C6E}" type="datetime1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480292-5921-419B-82BE-5957D0908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95" r:id="rId2"/>
    <p:sldLayoutId id="2147484103" r:id="rId3"/>
    <p:sldLayoutId id="2147484096" r:id="rId4"/>
    <p:sldLayoutId id="2147484097" r:id="rId5"/>
    <p:sldLayoutId id="2147484098" r:id="rId6"/>
    <p:sldLayoutId id="2147484104" r:id="rId7"/>
    <p:sldLayoutId id="2147484099" r:id="rId8"/>
    <p:sldLayoutId id="2147484105" r:id="rId9"/>
    <p:sldLayoutId id="2147484100" r:id="rId10"/>
    <p:sldLayoutId id="2147484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images.google.com/imgres?imgurl=http://4.bp.blogspot.com/_Jh7BGt3EQSo/ShRSOQVk__I/AAAAAAAAAVk/EqSeUFCdUFU/s400/graduation_cap.jpg&amp;imgrefurl=http://tobiasmaximus.blogspot.com/feeds/posts/default&amp;usg=__oKhP5FrJ97HecMceCY3wMMzy_r0=&amp;h=245&amp;w=400&amp;sz=10&amp;hl=en&amp;start=350&amp;um=1&amp;tbnid=VuTrt1mv5YQAeM:&amp;tbnh=76&amp;tbnw=124&amp;prev=/images?q=clip+art+graduation+cap&amp;ndsp=18&amp;hl=en&amp;rlz=1T4GGLJ_enUS276US290&amp;sa=N&amp;start=342&amp;um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act/en/products-and-services/the-act/your-scores/send-your-scores.html" TargetMode="External"/><Relationship Id="rId2" Type="http://schemas.openxmlformats.org/officeDocument/2006/relationships/hyperlink" Target="https://www.youtube.com/watch?v=Aq07MvKOc1o&amp;feature=youtu.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airfieldschools.org/schools/fwhs/counseling/11th-grade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d8ruqd470o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aJ7BNLBLwAMMWJzbkF;_ylu=X3oDMTBqYmk3ZDF2BHBvcwM1NwRzZWMDc3IEdnRpZAM-/SIG=1itun7etq/EXP=1259683337/**http:/images.search.yahoo.com/images/view?back=http://images.search.yahoo.com/search/images?_adv_prop=image&amp;b=41&amp;ni=20&amp;va=The+Fall+clip+art&amp;pstart=1&amp;fr=yfp-t-701&amp;w=214&amp;h=213&amp;imgurl=www.teacherfiles.com/clipart/fall_leaf_clipart_2.jpg&amp;rurl=http://www.teacherfiles.com/clip_art_autumn.htm&amp;size=28k&amp;name=fall+leaf+clipar...&amp;p=The+Fall+clip+art&amp;oid=1434f88a81e9fe00&amp;fr2=&amp;no=57&amp;tt=3476&amp;b=41&amp;ni=20&amp;sigr=11fk6neqf&amp;sigi=11k5vgff7&amp;sigb=13isn48l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lNrKyr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pdl.vimeocdn.com/vimeo-prod-skyfire-std-us/01/527/4/102639828/413194123.mp4?token=57d8594d_0xd2455943831fc6aa182e14b276a109d448d7b20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87dxdHac6jjVFZfcW03SlRDaHc/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yTSZjpTo86fdTVTMUZOUDJhWE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11" descr="https://www.edline.net/dynimg/docid/2852189187207149106/ea/false/cci/1259162176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819" y="4572000"/>
            <a:ext cx="2990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2296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Welcome Class of 2017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-1143000" y="4038600"/>
            <a:ext cx="2133600" cy="2971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-1235075" y="216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267200" y="1600200"/>
            <a:ext cx="608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yington" panose="02000505080000020003" pitchFamily="2" charset="0"/>
              </a:rPr>
              <a:t>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latin typeface="Byington" panose="02000505080000020003" pitchFamily="2" charset="0"/>
              </a:rPr>
              <a:t>Applying to College!</a:t>
            </a:r>
            <a:endParaRPr lang="en-US" sz="4400" dirty="0">
              <a:latin typeface="Byington" panose="02000505080000020003" pitchFamily="2" charset="0"/>
            </a:endParaRPr>
          </a:p>
        </p:txBody>
      </p:sp>
      <p:pic>
        <p:nvPicPr>
          <p:cNvPr id="2063" name="Picture 15" descr="http://t3.gstatic.com/images?q=tbn:VuTrt1mv5YQAeM:http://4.bp.blogspot.com/_Jh7BGt3EQSo/ShRSOQVk__I/AAAAAAAAAVk/EqSeUFCdUFU/s400/graduation_c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0" b="55894" l="7677" r="69097"/>
                    </a14:imgEffect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23226" b="37895"/>
          <a:stretch>
            <a:fillRect/>
          </a:stretch>
        </p:blipFill>
        <p:spPr bwMode="auto">
          <a:xfrm>
            <a:off x="3436937" y="4160836"/>
            <a:ext cx="1660525" cy="82232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Student Component: Test Scores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2400" dirty="0" smtClean="0"/>
              <a:t>Students must send official test scores directly from </a:t>
            </a:r>
            <a:r>
              <a:rPr lang="en-US" sz="2400" b="1" dirty="0" smtClean="0"/>
              <a:t>College Board </a:t>
            </a:r>
            <a:r>
              <a:rPr lang="en-US" sz="2400" dirty="0" smtClean="0"/>
              <a:t>(SAT/SAT II) or </a:t>
            </a:r>
            <a:r>
              <a:rPr lang="en-US" sz="2400" b="1" dirty="0" smtClean="0"/>
              <a:t>ACT</a:t>
            </a:r>
            <a:r>
              <a:rPr lang="en-US" sz="2400" dirty="0" smtClean="0"/>
              <a:t> to colleges they are applying to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i="1" dirty="0" smtClean="0"/>
              <a:t>SAT </a:t>
            </a:r>
            <a:r>
              <a:rPr lang="en-US" sz="2400" i="1" dirty="0"/>
              <a:t>score </a:t>
            </a:r>
            <a:r>
              <a:rPr lang="en-US" sz="2400" i="1" dirty="0" smtClean="0"/>
              <a:t>report – “how to: </a:t>
            </a:r>
            <a:r>
              <a:rPr lang="en-US" sz="2400" i="1" dirty="0"/>
              <a:t>video</a:t>
            </a:r>
            <a:r>
              <a:rPr lang="en-US" sz="2400" dirty="0"/>
              <a:t>:  </a:t>
            </a:r>
            <a:endParaRPr lang="en-US" sz="2400" dirty="0" smtClean="0"/>
          </a:p>
          <a:p>
            <a:pPr lvl="1"/>
            <a:r>
              <a:rPr lang="en-US" sz="1600" dirty="0" smtClean="0">
                <a:solidFill>
                  <a:srgbClr val="0070C0"/>
                </a:solidFill>
                <a:hlinkClick r:id="rId2"/>
              </a:rPr>
              <a:t>click here for video link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400" i="1" dirty="0" smtClean="0"/>
              <a:t>ACT </a:t>
            </a:r>
            <a:r>
              <a:rPr lang="en-US" sz="2400" i="1" dirty="0"/>
              <a:t>score report info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1600" dirty="0" smtClean="0">
                <a:hlinkClick r:id="rId3"/>
              </a:rPr>
              <a:t>Click here for detailed instructions</a:t>
            </a:r>
            <a:endParaRPr lang="en-US" sz="1600" dirty="0" smtClean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050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000" b="0" u="sng" dirty="0" smtClean="0">
                <a:solidFill>
                  <a:schemeClr val="tx1"/>
                </a:solidFill>
                <a:latin typeface="Byington" panose="02000505080000020003" pitchFamily="2" charset="0"/>
              </a:rPr>
              <a:t>Parent/Guardian “To-Do’s”</a:t>
            </a:r>
            <a:endParaRPr lang="en-US" sz="3000" b="0" u="sng" dirty="0">
              <a:solidFill>
                <a:schemeClr val="tx1"/>
              </a:solidFill>
              <a:latin typeface="Byington" panose="02000505080000020003" pitchFamily="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Complete optional </a:t>
            </a:r>
            <a:r>
              <a:rPr lang="en-US" sz="2000" b="1" dirty="0" smtClean="0">
                <a:latin typeface="Byington" panose="02000505080000020003" pitchFamily="2" charset="0"/>
              </a:rPr>
              <a:t>Parent Brag Sheet </a:t>
            </a:r>
            <a:r>
              <a:rPr lang="en-US" sz="2000" dirty="0" smtClean="0">
                <a:latin typeface="Byington" panose="02000505080000020003" pitchFamily="2" charset="0"/>
              </a:rPr>
              <a:t>in Family Connection   </a:t>
            </a:r>
            <a:r>
              <a:rPr lang="en-US" sz="1600" dirty="0">
                <a:latin typeface="Byington" panose="02000505080000020003" pitchFamily="2" charset="0"/>
              </a:rPr>
              <a:t>(use student’s account)</a:t>
            </a:r>
            <a:endParaRPr lang="en-US" sz="500" dirty="0">
              <a:latin typeface="Byington" panose="02000505080000020003" pitchFamily="2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Sign Transcript Release Form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Attend Financial Aid Night – </a:t>
            </a:r>
            <a:r>
              <a:rPr lang="en-US" sz="2400" b="1" dirty="0" smtClean="0">
                <a:latin typeface="Byington" panose="02000505080000020003" pitchFamily="2" charset="0"/>
              </a:rPr>
              <a:t>September 28, 2016 FWHS Auditorium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Complete Free Application for Federal Student Aid (FAFSA) </a:t>
            </a:r>
            <a:r>
              <a:rPr lang="en-US" sz="1800" dirty="0" smtClean="0">
                <a:latin typeface="Byington" panose="02000505080000020003" pitchFamily="2" charset="0"/>
              </a:rPr>
              <a:t>– </a:t>
            </a:r>
            <a:r>
              <a:rPr lang="en-US" sz="2000" i="1" dirty="0" smtClean="0">
                <a:latin typeface="Byington" panose="02000505080000020003" pitchFamily="2" charset="0"/>
              </a:rPr>
              <a:t>Available October 1st</a:t>
            </a:r>
            <a:endParaRPr lang="en-US" sz="700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CSS Profile at </a:t>
            </a:r>
            <a:r>
              <a:rPr lang="en-US" sz="2000" dirty="0" smtClean="0">
                <a:latin typeface="Byington" panose="02000505080000020003" pitchFamily="2" charset="0"/>
                <a:hlinkClick r:id="rId2"/>
              </a:rPr>
              <a:t>www.collegeboard.com</a:t>
            </a:r>
            <a:r>
              <a:rPr lang="en-US" sz="2000" dirty="0" smtClean="0">
                <a:latin typeface="Byington" panose="02000505080000020003" pitchFamily="2" charset="0"/>
              </a:rPr>
              <a:t> (</a:t>
            </a:r>
            <a:r>
              <a:rPr lang="en-US" sz="1800" dirty="0" smtClean="0">
                <a:latin typeface="Byington" panose="02000505080000020003" pitchFamily="2" charset="0"/>
              </a:rPr>
              <a:t>if applicable</a:t>
            </a:r>
            <a:r>
              <a:rPr lang="en-US" sz="2000" dirty="0" smtClean="0">
                <a:latin typeface="Byington" panose="02000505080000020003" pitchFamily="2" charset="0"/>
              </a:rPr>
              <a:t>)</a:t>
            </a:r>
            <a:endParaRPr lang="en-US" sz="700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Assist students with National Scholarships (Family Connection; </a:t>
            </a:r>
            <a:r>
              <a:rPr lang="en-US" sz="2000" dirty="0" smtClean="0">
                <a:latin typeface="Byington" panose="02000505080000020003" pitchFamily="2" charset="0"/>
                <a:hlinkClick r:id="rId3"/>
              </a:rPr>
              <a:t>www.fastweb.com</a:t>
            </a:r>
            <a:r>
              <a:rPr lang="en-US" sz="2000" dirty="0" smtClean="0">
                <a:latin typeface="Byington" panose="02000505080000020003" pitchFamily="2" charset="0"/>
              </a:rPr>
              <a:t>)</a:t>
            </a:r>
            <a:endParaRPr lang="en-US" sz="700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Byington" panose="02000505080000020003" pitchFamily="2" charset="0"/>
              </a:rPr>
              <a:t>Remind students to apply for Fairfield Foundation Scholarships (March)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Cj03980890000[1]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011238" cy="1052512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Byington" panose="02000505080000020003" pitchFamily="2" charset="0"/>
              </a:rPr>
              <a:t>Transcripts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 smtClean="0">
                <a:latin typeface="Byington" panose="02000505080000020003" pitchFamily="2" charset="0"/>
              </a:rPr>
              <a:t>Initial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 smtClean="0">
                <a:latin typeface="Byington" panose="02000505080000020003" pitchFamily="2" charset="0"/>
              </a:rPr>
              <a:t>1</a:t>
            </a:r>
            <a:r>
              <a:rPr lang="en-US" sz="1900" baseline="30000" dirty="0" smtClean="0">
                <a:latin typeface="Byington" panose="02000505080000020003" pitchFamily="2" charset="0"/>
              </a:rPr>
              <a:t>st</a:t>
            </a:r>
            <a:r>
              <a:rPr lang="en-US" sz="1900" dirty="0" smtClean="0">
                <a:latin typeface="Byington" panose="02000505080000020003" pitchFamily="2" charset="0"/>
              </a:rPr>
              <a:t> Marking Period (by request only)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 smtClean="0">
                <a:latin typeface="Byington" panose="02000505080000020003" pitchFamily="2" charset="0"/>
              </a:rPr>
              <a:t>Mid-Year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 smtClean="0">
                <a:latin typeface="Byington" panose="02000505080000020003" pitchFamily="2" charset="0"/>
              </a:rPr>
              <a:t>Final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900" u="sng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Byington" panose="02000505080000020003" pitchFamily="2" charset="0"/>
              </a:rPr>
              <a:t>School Counselor Letter of Recommendation</a:t>
            </a:r>
          </a:p>
          <a:p>
            <a:pPr lvl="1" eaLnBrk="1" hangingPunct="1">
              <a:lnSpc>
                <a:spcPct val="90000"/>
              </a:lnSpc>
            </a:pPr>
            <a:endParaRPr lang="en-US" sz="900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Byington" panose="02000505080000020003" pitchFamily="2" charset="0"/>
              </a:rPr>
              <a:t>FWHS Profile</a:t>
            </a:r>
          </a:p>
          <a:p>
            <a:pPr eaLnBrk="1" hangingPunct="1">
              <a:lnSpc>
                <a:spcPct val="90000"/>
              </a:lnSpc>
            </a:pPr>
            <a:endParaRPr lang="en-US" sz="900" u="sng" dirty="0" smtClean="0">
              <a:latin typeface="Byington" panose="02000505080000020003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Byington" panose="02000505080000020003" pitchFamily="2" charset="0"/>
              </a:rPr>
              <a:t>Secondary School Report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u="sng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84325" y="565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295400" y="533400"/>
            <a:ext cx="6726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Counselor  </a:t>
            </a:r>
            <a:r>
              <a:rPr lang="en-US" sz="3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Components</a:t>
            </a:r>
            <a:endParaRPr lang="en-US" sz="36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yington" panose="02000505080000020003" pitchFamily="2" charset="0"/>
            </a:endParaRP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352"/>
            <a:ext cx="8421914" cy="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Meet with your School Counselor </a:t>
            </a:r>
          </a:p>
          <a:p>
            <a:pPr marL="0" indent="0" algn="ctr">
              <a:buNone/>
            </a:pP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</a:rPr>
              <a:t>at least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3 weeks prior to first deadline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Make sure to have:</a:t>
            </a:r>
          </a:p>
          <a:p>
            <a:endParaRPr lang="en-US" sz="7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Signed “Permission to Release Records” on file</a:t>
            </a:r>
          </a:p>
          <a:p>
            <a:pPr marL="347663" lvl="1" indent="0">
              <a:lnSpc>
                <a:spcPct val="150000"/>
              </a:lnSpc>
              <a:buNone/>
            </a:pPr>
            <a:endParaRPr lang="en-US" sz="1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Completed your </a:t>
            </a:r>
            <a:r>
              <a:rPr lang="en-US" sz="2300" dirty="0" smtClean="0"/>
              <a:t>“Recommendation Questionnaire”</a:t>
            </a:r>
          </a:p>
          <a:p>
            <a:pPr lvl="1">
              <a:lnSpc>
                <a:spcPct val="150000"/>
              </a:lnSpc>
            </a:pPr>
            <a:endParaRPr lang="en-US" sz="1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Updated Activity Sheet or Resume</a:t>
            </a:r>
          </a:p>
          <a:p>
            <a:pPr lvl="1">
              <a:lnSpc>
                <a:spcPct val="150000"/>
              </a:lnSpc>
            </a:pPr>
            <a:endParaRPr lang="en-US" sz="1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Completed “Parent Brag Sheet” (optional)</a:t>
            </a:r>
            <a:endParaRPr lang="en-US" dirty="0"/>
          </a:p>
        </p:txBody>
      </p:sp>
      <p:sp>
        <p:nvSpPr>
          <p:cNvPr id="4" name="AutoShape 2" descr="Image result for what's nex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what's nex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2224088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72" y="158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Resources are Available!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3" y="990600"/>
            <a:ext cx="7976865" cy="457200"/>
          </a:xfrm>
        </p:spPr>
        <p:txBody>
          <a:bodyPr/>
          <a:lstStyle/>
          <a:p>
            <a:pPr algn="ctr"/>
            <a:r>
              <a:rPr lang="en-US" u="sng" dirty="0" smtClean="0">
                <a:latin typeface="Byington" panose="02000505080000020003" pitchFamily="2" charset="0"/>
              </a:rPr>
              <a:t> </a:t>
            </a:r>
            <a:endParaRPr lang="en-US" u="sng" dirty="0">
              <a:latin typeface="Byington" panose="02000505080000020003" pitchFamily="2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70412" y="1067436"/>
            <a:ext cx="6172200" cy="990441"/>
          </a:xfrm>
        </p:spPr>
        <p:txBody>
          <a:bodyPr/>
          <a:lstStyle/>
          <a:p>
            <a:pPr algn="ctr"/>
            <a:r>
              <a:rPr lang="en-US" i="1" dirty="0" smtClean="0"/>
              <a:t>Visit the College </a:t>
            </a:r>
            <a:r>
              <a:rPr lang="en-US" i="1" dirty="0"/>
              <a:t>&amp; Career Center</a:t>
            </a:r>
            <a:br>
              <a:rPr lang="en-US" i="1" dirty="0"/>
            </a:br>
            <a:endParaRPr lang="en-US" sz="1200" i="1" dirty="0" smtClean="0"/>
          </a:p>
          <a:p>
            <a:pPr algn="ctr"/>
            <a:r>
              <a:rPr lang="en-US" sz="1100" dirty="0" smtClean="0"/>
              <a:t>Kate </a:t>
            </a:r>
            <a:r>
              <a:rPr lang="en-US" sz="1100" dirty="0"/>
              <a:t>Lala   klala@fairfieldschools.org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685800"/>
          </a:xfrm>
        </p:spPr>
        <p:txBody>
          <a:bodyPr/>
          <a:lstStyle/>
          <a:p>
            <a:pPr marL="0" indent="0" algn="ctr">
              <a:buNone/>
            </a:pPr>
            <a:endParaRPr lang="en-US" sz="1100" b="1" u="sng" dirty="0" smtClean="0">
              <a:latin typeface="Byington" panose="02000505080000020003" pitchFamily="2" charset="0"/>
            </a:endParaRPr>
          </a:p>
          <a:p>
            <a:pPr marL="0" indent="0" algn="ctr">
              <a:buNone/>
            </a:pPr>
            <a:endParaRPr lang="en-US" b="1" u="sng" dirty="0">
              <a:latin typeface="Byington" panose="02000505080000020003" pitchFamily="2" charset="0"/>
            </a:endParaRPr>
          </a:p>
          <a:p>
            <a:pPr marL="0" indent="0" algn="ctr">
              <a:buNone/>
            </a:pPr>
            <a:endParaRPr lang="en-US" b="1" u="sng" dirty="0" smtClean="0">
              <a:latin typeface="Byington" panose="02000505080000020003" pitchFamily="2" charset="0"/>
            </a:endParaRPr>
          </a:p>
          <a:p>
            <a:pPr marL="0" indent="0">
              <a:buNone/>
            </a:pPr>
            <a:endParaRPr lang="en-US" u="sng" dirty="0" smtClean="0">
              <a:latin typeface="Byington" panose="02000505080000020003" pitchFamily="2" charset="0"/>
            </a:endParaRPr>
          </a:p>
          <a:p>
            <a:pPr marL="0" indent="0" algn="ctr">
              <a:buNone/>
            </a:pPr>
            <a:endParaRPr lang="en-US" i="1" dirty="0">
              <a:latin typeface="Byington" panose="02000505080000020003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07224" y="2204700"/>
            <a:ext cx="7698576" cy="3662699"/>
          </a:xfrm>
        </p:spPr>
        <p:txBody>
          <a:bodyPr/>
          <a:lstStyle/>
          <a:p>
            <a:r>
              <a:rPr lang="en-US" sz="1800" dirty="0"/>
              <a:t>Hosts 200 College Admission </a:t>
            </a:r>
            <a:r>
              <a:rPr lang="en-US" sz="1800" dirty="0" smtClean="0"/>
              <a:t>Representatives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1800" dirty="0"/>
              <a:t>Provides Personal Assistance </a:t>
            </a:r>
            <a:endParaRPr lang="en-US" sz="1800" dirty="0" smtClean="0"/>
          </a:p>
          <a:p>
            <a:endParaRPr lang="en-US" sz="500" dirty="0"/>
          </a:p>
          <a:p>
            <a:pPr lvl="1"/>
            <a:r>
              <a:rPr lang="en-US" sz="1400" dirty="0" smtClean="0"/>
              <a:t>Researching </a:t>
            </a:r>
            <a:r>
              <a:rPr lang="en-US" sz="1400" dirty="0"/>
              <a:t>Colleges &amp; Career Training</a:t>
            </a:r>
          </a:p>
          <a:p>
            <a:pPr lvl="1"/>
            <a:r>
              <a:rPr lang="en-US" sz="1400" dirty="0" smtClean="0"/>
              <a:t>Utilizing </a:t>
            </a:r>
            <a:r>
              <a:rPr lang="en-US" sz="1400" dirty="0" err="1"/>
              <a:t>Naviance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Exploring </a:t>
            </a:r>
            <a:r>
              <a:rPr lang="en-US" sz="1400" dirty="0"/>
              <a:t>College Majors </a:t>
            </a:r>
          </a:p>
          <a:p>
            <a:r>
              <a:rPr lang="en-US" sz="1800" dirty="0"/>
              <a:t>SAT/ACT Exam Registration &amp; Practice </a:t>
            </a:r>
            <a:r>
              <a:rPr lang="en-US" sz="1800" dirty="0" smtClean="0"/>
              <a:t>Materials</a:t>
            </a:r>
          </a:p>
          <a:p>
            <a:endParaRPr lang="en-US" sz="500" dirty="0"/>
          </a:p>
          <a:p>
            <a:r>
              <a:rPr lang="en-US" sz="1800" dirty="0"/>
              <a:t>Researching &amp; Applying for </a:t>
            </a:r>
            <a:r>
              <a:rPr lang="en-US" sz="1800" dirty="0" smtClean="0"/>
              <a:t>Scholarships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1800" dirty="0"/>
              <a:t>Computer Workstation to Work on College Applications 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 algn="ctr">
              <a:buNone/>
            </a:pPr>
            <a:r>
              <a:rPr lang="en-US" sz="1600" i="1" dirty="0"/>
              <a:t>In A Friendly and Supportive Environment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-79342" y="5988308"/>
            <a:ext cx="922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Byington" panose="02000505080000020003" pitchFamily="2" charset="0"/>
              </a:rPr>
              <a:t>Post High School Planning Guide</a:t>
            </a:r>
            <a:r>
              <a:rPr lang="en-US" sz="2000" b="1" u="sng" dirty="0" smtClean="0">
                <a:latin typeface="Byington" panose="02000505080000020003" pitchFamily="2" charset="0"/>
              </a:rPr>
              <a:t>:</a:t>
            </a:r>
            <a:r>
              <a:rPr lang="en-US" sz="2000" b="1" dirty="0" smtClean="0">
                <a:latin typeface="Byington" panose="02000505080000020003" pitchFamily="2" charset="0"/>
              </a:rPr>
              <a:t>  </a:t>
            </a:r>
            <a:r>
              <a:rPr lang="en-US" sz="2000" i="1" dirty="0" smtClean="0">
                <a:latin typeface="Byington" panose="02000505080000020003" pitchFamily="2" charset="0"/>
              </a:rPr>
              <a:t>Available on the School </a:t>
            </a:r>
            <a:r>
              <a:rPr lang="en-US" sz="2000" i="1" dirty="0">
                <a:latin typeface="Byington" panose="02000505080000020003" pitchFamily="2" charset="0"/>
              </a:rPr>
              <a:t>Counseling </a:t>
            </a:r>
            <a:r>
              <a:rPr lang="en-US" sz="2000" i="1" dirty="0" smtClean="0">
                <a:latin typeface="Byington" panose="02000505080000020003" pitchFamily="2" charset="0"/>
              </a:rPr>
              <a:t>Webpage  </a:t>
            </a:r>
            <a:r>
              <a:rPr lang="en-US" sz="2000" i="1" dirty="0">
                <a:latin typeface="Byington" panose="02000505080000020003" pitchFamily="2" charset="0"/>
                <a:hlinkClick r:id="rId2"/>
              </a:rPr>
              <a:t>Link</a:t>
            </a:r>
            <a:endParaRPr lang="en-US" sz="2000" i="1" dirty="0">
              <a:latin typeface="Byington" panose="02000505080000020003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68580"/>
            <a:ext cx="8458199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FWHS Guide to College 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562600"/>
          </a:xfrm>
        </p:spPr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300" b="1" dirty="0" smtClean="0"/>
          </a:p>
          <a:p>
            <a:pPr marL="0" indent="0" algn="ctr">
              <a:buNone/>
            </a:pPr>
            <a:endParaRPr lang="en-US" sz="2300" b="1" dirty="0"/>
          </a:p>
          <a:p>
            <a:pPr marL="0" indent="0" algn="ctr">
              <a:buNone/>
            </a:pPr>
            <a:r>
              <a:rPr lang="en-US" sz="2300" b="1" dirty="0"/>
              <a:t>You will receive your guide in Homeroom today!</a:t>
            </a:r>
          </a:p>
          <a:p>
            <a:pPr marL="0" indent="0" algn="ctr">
              <a:buNone/>
            </a:pPr>
            <a:endParaRPr lang="en-US" sz="23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0800" y="1219200"/>
            <a:ext cx="4114800" cy="2004251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3505199" cy="376123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362200" y="1066800"/>
            <a:ext cx="4495800" cy="480060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04704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  <a:ea typeface="+mj-ea"/>
                <a:cs typeface="+mj-cs"/>
              </a:rPr>
              <a:t>Student Reminder:  Keep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  <a:ea typeface="+mj-ea"/>
                <a:cs typeface="+mj-cs"/>
              </a:rPr>
              <a:t>Accurate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  <a:ea typeface="+mj-ea"/>
                <a:cs typeface="+mj-cs"/>
              </a:rPr>
              <a:t>Records . . .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yington" panose="02000505080000020003" pitchFamily="2" charset="0"/>
              <a:ea typeface="+mj-ea"/>
              <a:cs typeface="+mj-cs"/>
            </a:endParaRPr>
          </a:p>
        </p:txBody>
      </p:sp>
      <p:pic>
        <p:nvPicPr>
          <p:cNvPr id="18437" name="Picture 4" descr="MCj03970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01141"/>
            <a:ext cx="1767526" cy="18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MCj043158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17638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MCj043149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816" y="14620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2822" y="3657600"/>
            <a:ext cx="6014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</a:rPr>
              <a:t>What happens next?</a:t>
            </a:r>
            <a:endParaRPr lang="en-US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1009" y="4884552"/>
            <a:ext cx="252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6"/>
              </a:rPr>
              <a:t>Watch this video!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ming 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200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/>
          <a:stretch/>
        </p:blipFill>
        <p:spPr>
          <a:xfrm>
            <a:off x="491197" y="381000"/>
            <a:ext cx="8295249" cy="5943600"/>
          </a:xfrm>
        </p:spPr>
      </p:pic>
    </p:spTree>
    <p:extLst>
      <p:ext uri="{BB962C8B-B14F-4D97-AF65-F5344CB8AC3E}">
        <p14:creationId xmlns:p14="http://schemas.microsoft.com/office/powerpoint/2010/main" val="36750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">
            <a:off x="6987405" y="512601"/>
            <a:ext cx="1595718" cy="1583443"/>
          </a:xfrm>
          <a:prstGeom prst="rect">
            <a:avLst/>
          </a:prstGeom>
          <a:blipFill dpi="0" rotWithShape="1">
            <a:blip r:embed="rId5" cstate="print">
              <a:alphaModFix amt="18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6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563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latin typeface="Byington" panose="02000505080000020003" pitchFamily="2" charset="0"/>
              </a:rPr>
              <a:t>Fall of </a:t>
            </a:r>
            <a:r>
              <a:rPr lang="en-US" b="0" u="sng" dirty="0" smtClean="0">
                <a:solidFill>
                  <a:schemeClr val="tx1"/>
                </a:solidFill>
                <a:latin typeface="Byington" panose="02000505080000020003" pitchFamily="2" charset="0"/>
              </a:rPr>
              <a:t>Senior</a:t>
            </a:r>
            <a:r>
              <a:rPr lang="en-US" u="sng" dirty="0" smtClean="0">
                <a:solidFill>
                  <a:schemeClr val="tx1"/>
                </a:solidFill>
                <a:latin typeface="Byington" panose="02000505080000020003" pitchFamily="2" charset="0"/>
              </a:rPr>
              <a:t> Year…</a:t>
            </a:r>
            <a:r>
              <a:rPr lang="en-US" dirty="0" smtClean="0">
                <a:solidFill>
                  <a:schemeClr val="tx1"/>
                </a:solidFill>
                <a:latin typeface="Byington" panose="02000505080000020003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yington" panose="02000505080000020003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Byington" panose="02000505080000020003" pitchFamily="2" charset="0"/>
              </a:rPr>
              <a:t>                   </a:t>
            </a:r>
            <a:endParaRPr lang="en-US" dirty="0">
              <a:solidFill>
                <a:schemeClr val="tx1"/>
              </a:solidFill>
              <a:latin typeface="Byington" panose="02000505080000020003" pitchFamily="2" charset="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278190" y="1524000"/>
            <a:ext cx="8183563" cy="4267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 smtClean="0">
              <a:latin typeface="Byington" panose="02000505080000020003" pitchFamily="2" charset="0"/>
            </a:endParaRPr>
          </a:p>
          <a:p>
            <a:pPr eaLnBrk="1" hangingPunct="1"/>
            <a:r>
              <a:rPr lang="en-US" sz="2400" dirty="0" smtClean="0">
                <a:latin typeface="Byington" panose="02000505080000020003" pitchFamily="2" charset="0"/>
              </a:rPr>
              <a:t>Register for SAT I, SAT Subject Tests, and/or ACT (Oct., Nov., Dec.) </a:t>
            </a:r>
            <a:r>
              <a:rPr lang="en-US" sz="2400" i="1" dirty="0" smtClean="0">
                <a:latin typeface="Byington" panose="02000505080000020003" pitchFamily="2" charset="0"/>
              </a:rPr>
              <a:t>if applicable</a:t>
            </a:r>
          </a:p>
          <a:p>
            <a:pPr eaLnBrk="1" hangingPunct="1"/>
            <a:endParaRPr lang="en-US" sz="2400" dirty="0" smtClean="0">
              <a:latin typeface="Byington" panose="02000505080000020003" pitchFamily="2" charset="0"/>
            </a:endParaRPr>
          </a:p>
          <a:p>
            <a:pPr eaLnBrk="1" hangingPunct="1"/>
            <a:r>
              <a:rPr lang="en-US" sz="2400" dirty="0" smtClean="0">
                <a:latin typeface="Byington" panose="02000505080000020003" pitchFamily="2" charset="0"/>
              </a:rPr>
              <a:t>Visit with college representatives in the FWHS College &amp; Career Center</a:t>
            </a:r>
          </a:p>
          <a:p>
            <a:pPr lvl="1" eaLnBrk="1" hangingPunct="1"/>
            <a:r>
              <a:rPr lang="en-US" sz="2000" dirty="0" smtClean="0">
                <a:latin typeface="Byington" panose="02000505080000020003" pitchFamily="2" charset="0"/>
              </a:rPr>
              <a:t>Sign Up Online through </a:t>
            </a:r>
            <a:r>
              <a:rPr lang="en-US" sz="2000" dirty="0" err="1" smtClean="0">
                <a:latin typeface="Byington" panose="02000505080000020003" pitchFamily="2" charset="0"/>
              </a:rPr>
              <a:t>Naviance</a:t>
            </a:r>
            <a:endParaRPr lang="en-US" sz="2000" dirty="0" smtClean="0">
              <a:latin typeface="Byington" panose="02000505080000020003" pitchFamily="2" charset="0"/>
            </a:endParaRPr>
          </a:p>
          <a:p>
            <a:pPr lvl="1" eaLnBrk="1" hangingPunct="1"/>
            <a:endParaRPr lang="en-US" sz="1400" dirty="0" smtClean="0">
              <a:latin typeface="Byington" panose="02000505080000020003" pitchFamily="2" charset="0"/>
            </a:endParaRPr>
          </a:p>
          <a:p>
            <a:pPr eaLnBrk="1" hangingPunct="1"/>
            <a:r>
              <a:rPr lang="en-US" sz="2400" dirty="0">
                <a:latin typeface="Byington" panose="02000505080000020003" pitchFamily="2" charset="0"/>
              </a:rPr>
              <a:t>Student appointment with </a:t>
            </a:r>
            <a:r>
              <a:rPr lang="en-US" sz="2400" dirty="0" smtClean="0">
                <a:latin typeface="Byington" panose="02000505080000020003" pitchFamily="2" charset="0"/>
              </a:rPr>
              <a:t>counselor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Byington" panose="02000505080000020003" pitchFamily="2" charset="0"/>
            </a:endParaRPr>
          </a:p>
          <a:p>
            <a:pPr eaLnBrk="1" hangingPunct="1"/>
            <a:r>
              <a:rPr lang="en-US" sz="3200" b="1" dirty="0" smtClean="0">
                <a:latin typeface="Byington" panose="02000505080000020003" pitchFamily="2" charset="0"/>
              </a:rPr>
              <a:t>APPLY!!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6488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“PSAT DAY” – October 19, 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83880" cy="47213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Seniors have 3 options on this day: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Attend a College Visit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Complete a Job Shadow experience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Attend application workshops at FWHS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1050" i="1" dirty="0" smtClean="0"/>
          </a:p>
          <a:p>
            <a:pPr marL="0" indent="0" algn="ctr">
              <a:buNone/>
            </a:pPr>
            <a:r>
              <a:rPr lang="en-US" sz="2000" i="1" dirty="0" smtClean="0"/>
              <a:t>A letter with additional details, requirements, deadlines &amp; permissions </a:t>
            </a:r>
            <a:r>
              <a:rPr lang="en-US" sz="2000" i="1" smtClean="0"/>
              <a:t>slips will </a:t>
            </a:r>
            <a:r>
              <a:rPr lang="en-US" sz="2000" i="1" dirty="0" smtClean="0"/>
              <a:t>be distributed today in Homeroom.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283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effectLst/>
              </a:rPr>
              <a:t/>
            </a:r>
            <a:br>
              <a:rPr lang="en-US" u="sng" dirty="0" smtClean="0">
                <a:effectLst/>
              </a:rPr>
            </a:br>
            <a:endParaRPr lang="en-US" sz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5105400"/>
          </a:xfrm>
        </p:spPr>
        <p:txBody>
          <a:bodyPr/>
          <a:lstStyle/>
          <a:p>
            <a:pPr marL="91440" algn="ctr">
              <a:spcBef>
                <a:spcPts val="1800"/>
              </a:spcBef>
            </a:pPr>
            <a:r>
              <a:rPr lang="en-US" sz="6000" dirty="0">
                <a:solidFill>
                  <a:schemeClr val="tx1"/>
                </a:solidFill>
                <a:latin typeface="Brush Script MT" panose="03060802040406070304" pitchFamily="66" charset="0"/>
              </a:rPr>
              <a:t>Please complete our </a:t>
            </a:r>
            <a:r>
              <a:rPr lang="en-US" sz="8800" dirty="0">
                <a:solidFill>
                  <a:schemeClr val="tx1"/>
                </a:solidFill>
                <a:latin typeface="Brush Script MT" panose="03060802040406070304" pitchFamily="66" charset="0"/>
              </a:rPr>
              <a:t/>
            </a:r>
            <a:br>
              <a:rPr lang="en-US" sz="8800" dirty="0">
                <a:solidFill>
                  <a:schemeClr val="tx1"/>
                </a:solidFill>
                <a:latin typeface="Brush Script MT" panose="03060802040406070304" pitchFamily="66" charset="0"/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Parent Feedback Survey:</a:t>
            </a:r>
            <a:r>
              <a:rPr lang="en-US" sz="4800" b="1" dirty="0">
                <a:solidFill>
                  <a:schemeClr val="tx1"/>
                </a:solidFill>
              </a:rPr>
              <a:t/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5400" u="sng" dirty="0" smtClean="0">
                <a:hlinkClick r:id="rId2"/>
              </a:rPr>
              <a:t>https</a:t>
            </a:r>
            <a:r>
              <a:rPr lang="en-US" sz="5400" u="sng" dirty="0">
                <a:hlinkClick r:id="rId2"/>
              </a:rPr>
              <a:t>://goo.gl/lNrKyr</a:t>
            </a:r>
            <a:endParaRPr lang="en-US" sz="13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67000" y="1066800"/>
            <a:ext cx="3480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</a:rPr>
              <a:t>Q &amp; A</a:t>
            </a:r>
            <a:endParaRPr lang="en-US" sz="9600" dirty="0">
              <a:solidFill>
                <a:schemeClr val="bg2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0284" y="533400"/>
            <a:ext cx="8534400" cy="27432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en-US" sz="40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Fitts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 </a:t>
            </a: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</a:t>
            </a:r>
            <a:r>
              <a:rPr 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Pequot</a:t>
            </a: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</a:t>
            </a:r>
            <a:r>
              <a:rPr 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Townsend</a:t>
            </a: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sz="4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400"/>
            <a:ext cx="8534400" cy="3313599"/>
          </a:xfrm>
        </p:spPr>
        <p:txBody>
          <a:bodyPr>
            <a:normAutofit/>
          </a:bodyPr>
          <a:lstStyle/>
          <a:p>
            <a:pPr algn="ctr"/>
            <a:endParaRPr lang="en-US" sz="2600" dirty="0" smtClean="0">
              <a:solidFill>
                <a:schemeClr val="tx1"/>
              </a:solidFill>
              <a:latin typeface="Byington" panose="02000505080000020003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Nicole Colleran	 Jill Cutter		Ali Chagnon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Sara Drexel		 Jim Perna		Gina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DiGiacomo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Ben Levy		 Moheba Sayed         Danielle Jurkiewicz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762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anose="04040905080B02020502" pitchFamily="82" charset="0"/>
              </a:rPr>
              <a:t>FWHS   Guidance   Staff</a:t>
            </a:r>
            <a:endParaRPr lang="en-US" sz="1600" b="1" u="sng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032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 (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203)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255-8365         (203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) 255-8351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   (203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) 255-8363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CBD0692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46894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838200" y="838200"/>
            <a:ext cx="7696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College Admissions: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Responsibilities &amp; Components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yington" panose="02000505080000020003" pitchFamily="2" charset="0"/>
              <a:cs typeface="Arial" charset="0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5410200" y="14478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en-US" sz="12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0668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latin typeface="Byington" panose="02000505080000020003" pitchFamily="2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b="1" u="sng" dirty="0" smtClean="0">
                <a:latin typeface="Byington" panose="02000505080000020003" pitchFamily="2" charset="0"/>
              </a:rPr>
              <a:t>Naviance</a:t>
            </a:r>
            <a:r>
              <a:rPr lang="en-US" sz="2000" b="1" dirty="0" smtClean="0">
                <a:latin typeface="Byington" panose="02000505080000020003" pitchFamily="2" charset="0"/>
              </a:rPr>
              <a:t>:  keep </a:t>
            </a:r>
            <a:r>
              <a:rPr lang="en-US" sz="2000" b="1" dirty="0" smtClean="0">
                <a:solidFill>
                  <a:schemeClr val="accent1"/>
                </a:solidFill>
                <a:latin typeface="Byington" panose="02000505080000020003" pitchFamily="2" charset="0"/>
              </a:rPr>
              <a:t>accurate</a:t>
            </a:r>
            <a:r>
              <a:rPr lang="en-US" sz="2000" b="1" dirty="0" smtClean="0">
                <a:latin typeface="Byington" panose="02000505080000020003" pitchFamily="2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Byington" panose="02000505080000020003" pitchFamily="2" charset="0"/>
              </a:rPr>
              <a:t>current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Byington" panose="02000505080000020003" pitchFamily="2" charset="0"/>
              </a:rPr>
              <a:t>“Colleges I’m applying to” (accurate dates i.e. EA/ED/RD)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Byington" panose="02000505080000020003" pitchFamily="2" charset="0"/>
              </a:rPr>
              <a:t>Resume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 dirty="0" smtClean="0">
                <a:latin typeface="Byington" panose="02000505080000020003" pitchFamily="2" charset="0"/>
              </a:rPr>
              <a:t>Complete Recommendation Questionnaire </a:t>
            </a:r>
            <a:endParaRPr lang="en-US" sz="1700" dirty="0" smtClean="0">
              <a:solidFill>
                <a:srgbClr val="FF0000"/>
              </a:solidFill>
              <a:latin typeface="Byington" panose="02000505080000020003" pitchFamily="2" charset="0"/>
            </a:endParaRP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  <a:latin typeface="Byington" panose="02000505080000020003" pitchFamily="2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Byington" panose="02000505080000020003" pitchFamily="2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latin typeface="Byington" panose="02000505080000020003" pitchFamily="2" charset="0"/>
              </a:rPr>
              <a:t>Meet with your counselor 3 weeks prior to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Byington" panose="02000505080000020003" pitchFamily="2" charset="0"/>
              </a:rPr>
              <a:t>1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Byington" panose="02000505080000020003" pitchFamily="2" charset="0"/>
              </a:rPr>
              <a:t>st</a:t>
            </a:r>
            <a:r>
              <a:rPr lang="en-US" sz="2400" b="1" u="sng" dirty="0" smtClean="0">
                <a:solidFill>
                  <a:srgbClr val="FF0000"/>
                </a:solidFill>
                <a:latin typeface="Byington" panose="02000505080000020003" pitchFamily="2" charset="0"/>
              </a:rPr>
              <a:t> application deadline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en-US" sz="300" b="1" dirty="0" smtClean="0">
              <a:latin typeface="Byington" panose="02000505080000020003" pitchFamily="2" charset="0"/>
            </a:endParaRP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000" b="1" u="sng" dirty="0">
                <a:latin typeface="Byington" panose="02000505080000020003" pitchFamily="2" charset="0"/>
              </a:rPr>
              <a:t>Application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>
                <a:latin typeface="Byington" panose="02000505080000020003" pitchFamily="2" charset="0"/>
              </a:rPr>
              <a:t>Complete application online, including essay and fee.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>
                <a:latin typeface="Byington" panose="02000505080000020003" pitchFamily="2" charset="0"/>
              </a:rPr>
              <a:t>Check for supplements if using the Common Application.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endParaRPr lang="en-US" sz="2000" b="1" u="sng" dirty="0" smtClean="0">
              <a:latin typeface="Byington" panose="02000505080000020003" pitchFamily="2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n-US" sz="2000" b="1" u="sng" dirty="0" smtClean="0">
                <a:latin typeface="Byington" panose="02000505080000020003" pitchFamily="2" charset="0"/>
              </a:rPr>
              <a:t>Test Scores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latin typeface="Byington" panose="02000505080000020003" pitchFamily="2" charset="0"/>
              </a:rPr>
              <a:t>Send official SAT or ACT scores (</a:t>
            </a:r>
            <a:r>
              <a:rPr lang="en-US" sz="1200" dirty="0" smtClean="0">
                <a:latin typeface="Byington" panose="02000505080000020003" pitchFamily="2" charset="0"/>
              </a:rPr>
              <a:t>www.collegeboard.org/www.act.org</a:t>
            </a:r>
            <a:r>
              <a:rPr lang="en-US" sz="1400" dirty="0" smtClean="0">
                <a:latin typeface="Byington" panose="02000505080000020003" pitchFamily="2" charset="0"/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 startAt="3"/>
            </a:pPr>
            <a:endParaRPr lang="en-US" sz="1600" dirty="0" smtClean="0">
              <a:latin typeface="Byington" panose="02000505080000020003" pitchFamily="2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n-US" sz="2000" b="1" u="sng" dirty="0" smtClean="0">
                <a:latin typeface="Byington" panose="02000505080000020003" pitchFamily="2" charset="0"/>
              </a:rPr>
              <a:t>Teacher Letter(s) of Recommendation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endParaRPr lang="en-US" sz="1600" b="1" u="sng" dirty="0" smtClean="0">
              <a:latin typeface="Byington" panose="02000505080000020003" pitchFamily="2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n-US" sz="2000" b="1" u="sng" dirty="0" smtClean="0">
                <a:latin typeface="Byington" panose="02000505080000020003" pitchFamily="2" charset="0"/>
              </a:rPr>
              <a:t>Keep accurate records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		</a:t>
            </a:r>
            <a:endParaRPr lang="en-US" sz="14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		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 smtClean="0"/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2520030" y="457200"/>
            <a:ext cx="4195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Student </a:t>
            </a:r>
            <a:r>
              <a:rPr 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yington" panose="02000505080000020003" pitchFamily="2" charset="0"/>
              </a:rPr>
              <a:t>Components</a:t>
            </a:r>
            <a:endParaRPr lang="en-US" sz="40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yington" panose="0200050508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Student Component: Naviance</a:t>
            </a:r>
            <a:endParaRPr lang="en-US" b="1" dirty="0" smtClean="0"/>
          </a:p>
          <a:p>
            <a:endParaRPr lang="en-US" sz="1800" dirty="0"/>
          </a:p>
          <a:p>
            <a:r>
              <a:rPr lang="en-US" dirty="0" smtClean="0"/>
              <a:t>Add Colleges to “Colleges I’m Applying To”</a:t>
            </a:r>
          </a:p>
          <a:p>
            <a:endParaRPr lang="en-US" sz="400" dirty="0" smtClean="0"/>
          </a:p>
          <a:p>
            <a:pPr marL="80486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Log in to </a:t>
            </a:r>
            <a:r>
              <a:rPr lang="en-US" sz="2000" dirty="0" err="1" smtClean="0"/>
              <a:t>Naviance</a:t>
            </a:r>
            <a:r>
              <a:rPr lang="en-US" sz="2000" dirty="0" smtClean="0"/>
              <a:t> – Link on FWHS Homepage</a:t>
            </a:r>
          </a:p>
          <a:p>
            <a:pPr marL="80486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Go to “Colleges” Tab</a:t>
            </a:r>
          </a:p>
          <a:p>
            <a:pPr marL="80486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Click on “Colleges I’m Applying To”</a:t>
            </a:r>
          </a:p>
          <a:p>
            <a:pPr marL="80486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Add your colleges</a:t>
            </a:r>
          </a:p>
          <a:p>
            <a:pPr marL="1042988" lvl="2" indent="-4572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9900FF"/>
                </a:solidFill>
              </a:rPr>
              <a:t>Pay careful attention to </a:t>
            </a:r>
            <a:r>
              <a:rPr lang="en-US" sz="1600" b="1" i="1" dirty="0" smtClean="0">
                <a:solidFill>
                  <a:srgbClr val="9900FF"/>
                </a:solidFill>
              </a:rPr>
              <a:t>Application Type </a:t>
            </a:r>
            <a:r>
              <a:rPr lang="en-US" sz="1600" b="1" dirty="0" smtClean="0">
                <a:solidFill>
                  <a:srgbClr val="9900FF"/>
                </a:solidFill>
              </a:rPr>
              <a:t>(EA/RD/ED)!  </a:t>
            </a:r>
            <a:r>
              <a:rPr lang="en-US" sz="1600" dirty="0" smtClean="0"/>
              <a:t>This will affect the deadline communicated to teachers &amp; your school counselor</a:t>
            </a:r>
          </a:p>
          <a:p>
            <a:pPr marL="1042988" lvl="2" indent="-457200"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r>
              <a:rPr lang="en-US" dirty="0" smtClean="0"/>
              <a:t>Match Naviance to Common App </a:t>
            </a:r>
          </a:p>
          <a:p>
            <a:pPr marL="603250" lvl="2" indent="0">
              <a:buNone/>
            </a:pPr>
            <a:r>
              <a:rPr lang="en-US" sz="1800" i="1" dirty="0" smtClean="0">
                <a:hlinkClick r:id="rId2"/>
              </a:rPr>
              <a:t>click link here to watch "how to" video</a:t>
            </a:r>
            <a:endParaRPr lang="en-US" sz="1800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Student Component: Naviance</a:t>
            </a:r>
            <a:r>
              <a:rPr lang="en-US" dirty="0"/>
              <a:t>,</a:t>
            </a:r>
            <a:r>
              <a:rPr lang="en-US" dirty="0" smtClean="0"/>
              <a:t> continued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dirty="0" smtClean="0"/>
              <a:t>Add Teacher Recommendation Requests</a:t>
            </a:r>
          </a:p>
          <a:p>
            <a:pPr marL="0" indent="0">
              <a:buNone/>
            </a:pPr>
            <a:endParaRPr lang="en-US" sz="400" dirty="0" smtClean="0"/>
          </a:p>
          <a:p>
            <a:pPr lvl="1">
              <a:lnSpc>
                <a:spcPct val="200000"/>
              </a:lnSpc>
            </a:pPr>
            <a:r>
              <a:rPr lang="en-US" sz="2200" i="1" dirty="0" smtClean="0"/>
              <a:t>ONLY after speaking with teacher(s) in person</a:t>
            </a:r>
          </a:p>
          <a:p>
            <a:pPr lvl="1">
              <a:lnSpc>
                <a:spcPct val="200000"/>
              </a:lnSpc>
            </a:pPr>
            <a:r>
              <a:rPr lang="en-US" sz="2200" i="1" dirty="0" smtClean="0"/>
              <a:t>Note required/limit numbers</a:t>
            </a:r>
          </a:p>
          <a:p>
            <a:pPr lvl="1">
              <a:lnSpc>
                <a:spcPct val="200000"/>
              </a:lnSpc>
            </a:pPr>
            <a:r>
              <a:rPr lang="en-US" sz="2200" i="1" dirty="0" smtClean="0"/>
              <a:t>Requests for teacher letters are school specific</a:t>
            </a:r>
          </a:p>
          <a:p>
            <a:pPr lvl="1">
              <a:lnSpc>
                <a:spcPct val="200000"/>
              </a:lnSpc>
            </a:pPr>
            <a:endParaRPr lang="en-US" sz="800" i="1" dirty="0" smtClean="0"/>
          </a:p>
          <a:p>
            <a:r>
              <a:rPr lang="en-US" sz="2700" dirty="0"/>
              <a:t>Complete “Recommendation Questionnaire” under the “About Me” tab</a:t>
            </a:r>
          </a:p>
          <a:p>
            <a:pPr lvl="1">
              <a:lnSpc>
                <a:spcPct val="200000"/>
              </a:lnSpc>
            </a:pPr>
            <a:endParaRPr lang="en-US" i="1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563" cy="55626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Student Component: More on LETTERS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OF RECOMMENDATION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yington" panose="02000505080000020003" pitchFamily="2" charset="0"/>
            </a:endParaRPr>
          </a:p>
          <a:p>
            <a:pPr algn="ctr">
              <a:buNone/>
              <a:defRPr/>
            </a:pPr>
            <a:endParaRPr lang="en-US" sz="1400" b="1" dirty="0" smtClean="0">
              <a:latin typeface="Byington" panose="02000505080000020003" pitchFamily="2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200" i="1" dirty="0" smtClean="0">
                <a:latin typeface="Byington" panose="02000505080000020003" pitchFamily="2" charset="0"/>
              </a:rPr>
              <a:t>Generally colleges </a:t>
            </a:r>
            <a:r>
              <a:rPr lang="en-US" sz="2200" i="1" dirty="0">
                <a:latin typeface="Byington" panose="02000505080000020003" pitchFamily="2" charset="0"/>
              </a:rPr>
              <a:t>will be looking for a letter from your counselor, as well as </a:t>
            </a:r>
            <a:r>
              <a:rPr lang="en-US" sz="2200" i="1" dirty="0" smtClean="0">
                <a:latin typeface="Byington" panose="02000505080000020003" pitchFamily="2" charset="0"/>
              </a:rPr>
              <a:t>1-2 </a:t>
            </a:r>
            <a:r>
              <a:rPr lang="en-US" sz="2200" i="1" dirty="0">
                <a:latin typeface="Byington" panose="02000505080000020003" pitchFamily="2" charset="0"/>
              </a:rPr>
              <a:t>from your classroom teachers</a:t>
            </a:r>
            <a:r>
              <a:rPr lang="en-US" sz="2200" i="1" dirty="0" smtClean="0">
                <a:latin typeface="Byington" panose="02000505080000020003" pitchFamily="2" charset="0"/>
              </a:rPr>
              <a:t>.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400" dirty="0" smtClean="0">
              <a:latin typeface="Byington" panose="02000505080000020003" pitchFamily="2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200" dirty="0" smtClean="0">
                <a:latin typeface="Byington" panose="02000505080000020003" pitchFamily="2" charset="0"/>
              </a:rPr>
              <a:t>At </a:t>
            </a:r>
            <a:r>
              <a:rPr lang="en-US" sz="2200" dirty="0">
                <a:latin typeface="Byington" panose="02000505080000020003" pitchFamily="2" charset="0"/>
              </a:rPr>
              <a:t>least one letter should be from an academic </a:t>
            </a:r>
            <a:r>
              <a:rPr lang="en-US" sz="2200" dirty="0" smtClean="0">
                <a:latin typeface="Byington" panose="02000505080000020003" pitchFamily="2" charset="0"/>
              </a:rPr>
              <a:t>teacher – students typically have two.  Refer to college Requirements &amp; Limits on </a:t>
            </a:r>
            <a:r>
              <a:rPr lang="en-US" sz="2200" dirty="0" err="1" smtClean="0">
                <a:latin typeface="Byington" panose="02000505080000020003" pitchFamily="2" charset="0"/>
              </a:rPr>
              <a:t>Naviance</a:t>
            </a:r>
            <a:endParaRPr lang="en-US" sz="2200" dirty="0" smtClean="0">
              <a:latin typeface="Byington" panose="02000505080000020003" pitchFamily="2" charset="0"/>
            </a:endParaRPr>
          </a:p>
          <a:p>
            <a:pPr marL="0" indent="0">
              <a:buNone/>
              <a:defRPr/>
            </a:pPr>
            <a:endParaRPr lang="en-US" sz="300" dirty="0">
              <a:latin typeface="Byington" panose="02000505080000020003" pitchFamily="2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200" dirty="0">
                <a:latin typeface="Byington" panose="02000505080000020003" pitchFamily="2" charset="0"/>
              </a:rPr>
              <a:t>Pick teachers who know you the best</a:t>
            </a:r>
            <a:r>
              <a:rPr lang="en-US" sz="2200" dirty="0" smtClean="0">
                <a:latin typeface="Byington" panose="02000505080000020003" pitchFamily="2" charset="0"/>
              </a:rPr>
              <a:t>.</a:t>
            </a:r>
          </a:p>
          <a:p>
            <a:pPr marL="0" indent="0">
              <a:buNone/>
              <a:defRPr/>
            </a:pPr>
            <a:endParaRPr lang="en-US" sz="300" dirty="0" smtClean="0">
              <a:latin typeface="Byington" panose="02000505080000020003" pitchFamily="2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200" dirty="0" smtClean="0">
                <a:latin typeface="Byington" panose="02000505080000020003" pitchFamily="2" charset="0"/>
              </a:rPr>
              <a:t>It is the student’s responsibility to track the status of teacher letters of recommendation through </a:t>
            </a:r>
            <a:r>
              <a:rPr lang="en-US" sz="2200" dirty="0" err="1" smtClean="0">
                <a:latin typeface="Byington" panose="02000505080000020003" pitchFamily="2" charset="0"/>
              </a:rPr>
              <a:t>Naviance</a:t>
            </a:r>
            <a:r>
              <a:rPr lang="en-US" sz="2200" dirty="0" smtClean="0">
                <a:latin typeface="Byington" panose="02000505080000020003" pitchFamily="2" charset="0"/>
              </a:rPr>
              <a:t>.  </a:t>
            </a:r>
            <a:endParaRPr lang="en-US" sz="300" dirty="0">
              <a:latin typeface="Byington" panose="02000505080000020003" pitchFamily="2" charset="0"/>
            </a:endParaRPr>
          </a:p>
          <a:p>
            <a:pPr>
              <a:defRPr/>
            </a:pPr>
            <a:r>
              <a:rPr lang="en-US" sz="2200" i="1" dirty="0" smtClean="0">
                <a:latin typeface="Byington" panose="02000505080000020003" pitchFamily="2" charset="0"/>
              </a:rPr>
              <a:t>Make </a:t>
            </a:r>
            <a:r>
              <a:rPr lang="en-US" sz="2200" i="1" dirty="0">
                <a:latin typeface="Byington" panose="02000505080000020003" pitchFamily="2" charset="0"/>
              </a:rPr>
              <a:t>sure to write a thank you note to </a:t>
            </a:r>
            <a:r>
              <a:rPr lang="en-US" sz="2200" i="1" dirty="0" smtClean="0">
                <a:latin typeface="Byington" panose="02000505080000020003" pitchFamily="2" charset="0"/>
              </a:rPr>
              <a:t>everyone who </a:t>
            </a:r>
            <a:r>
              <a:rPr lang="en-US" sz="2200" i="1" dirty="0">
                <a:latin typeface="Byington" panose="02000505080000020003" pitchFamily="2" charset="0"/>
              </a:rPr>
              <a:t>writes you a letter.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Student Component: </a:t>
            </a:r>
          </a:p>
          <a:p>
            <a:pPr marL="0" indent="0" algn="ctr">
              <a:buNone/>
            </a:pPr>
            <a:r>
              <a:rPr lang="en-US" sz="3600" b="1" dirty="0" smtClean="0"/>
              <a:t>2.  Applications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sz="2600" dirty="0" smtClean="0"/>
              <a:t>Types:  Common App &amp; School Specific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b="1" dirty="0" smtClean="0"/>
              <a:t>School Specific</a:t>
            </a:r>
            <a:r>
              <a:rPr lang="en-US" sz="2600" dirty="0" smtClean="0"/>
              <a:t>:  See school website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The Common Application</a:t>
            </a:r>
            <a:r>
              <a:rPr lang="en-US" dirty="0" smtClean="0"/>
              <a:t>:   </a:t>
            </a:r>
            <a:r>
              <a:rPr lang="en-US" sz="2400" dirty="0" smtClean="0"/>
              <a:t>A step by step guide to Create Account and Add Colleges: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click link for step-by-step guide here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495300"/>
            <a:ext cx="818388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Student Component: </a:t>
            </a:r>
          </a:p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Applications:  The College Essay</a:t>
            </a:r>
          </a:p>
          <a:p>
            <a:pPr marL="0" indent="0" algn="ctr">
              <a:buNone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yington" panose="02000505080000020003" pitchFamily="2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“The scariest moment is always just before you start.” </a:t>
            </a:r>
          </a:p>
          <a:p>
            <a:pPr marL="0" indent="0" algn="ctr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yington" panose="02000505080000020003" pitchFamily="2" charset="0"/>
              </a:rPr>
              <a:t>– Stephen King</a:t>
            </a:r>
          </a:p>
          <a:p>
            <a:pPr marL="0" indent="0" algn="ctr"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yington" panose="0200050508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Byington" panose="02000505080000020003" pitchFamily="2" charset="0"/>
              </a:rPr>
              <a:t>Edit…..Edit…. Edit!    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Byington" panose="02000505080000020003" pitchFamily="2" charset="0"/>
              </a:rPr>
              <a:t>Your English teacher is a great resource.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Byington" panose="02000505080000020003" pitchFamily="2" charset="0"/>
              </a:rPr>
              <a:t>College Essay Workshop video:  </a:t>
            </a:r>
            <a:r>
              <a:rPr lang="en-US" sz="1100" u="sng" dirty="0" smtClean="0">
                <a:hlinkClick r:id="rId2"/>
              </a:rPr>
              <a:t>Click Essay Link Here</a:t>
            </a:r>
            <a:endParaRPr lang="en-US" sz="1100" dirty="0"/>
          </a:p>
          <a:p>
            <a:pPr>
              <a:lnSpc>
                <a:spcPct val="200000"/>
              </a:lnSpc>
            </a:pPr>
            <a:endParaRPr lang="en-US" sz="2250" dirty="0">
              <a:latin typeface="Byington" panose="02000505080000020003" pitchFamily="2" charset="0"/>
            </a:endParaRPr>
          </a:p>
        </p:txBody>
      </p:sp>
      <p:sp>
        <p:nvSpPr>
          <p:cNvPr id="2" name="AutoShape 2" descr="Image result for quote college ess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FF7171"/>
      </a:lt2>
      <a:accent1>
        <a:srgbClr val="FF0000"/>
      </a:accent1>
      <a:accent2>
        <a:srgbClr val="595959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4791</TotalTime>
  <Words>797</Words>
  <Application>Microsoft Office PowerPoint</Application>
  <PresentationFormat>On-screen Show (4:3)</PresentationFormat>
  <Paragraphs>205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Batang</vt:lpstr>
      <vt:lpstr>Arial</vt:lpstr>
      <vt:lpstr>Arial Black</vt:lpstr>
      <vt:lpstr>Book Antiqua</vt:lpstr>
      <vt:lpstr>Broadway</vt:lpstr>
      <vt:lpstr>Brush Script MT</vt:lpstr>
      <vt:lpstr>Byington</vt:lpstr>
      <vt:lpstr>Rockwell</vt:lpstr>
      <vt:lpstr>Tahoma</vt:lpstr>
      <vt:lpstr>Times New Roman</vt:lpstr>
      <vt:lpstr>Verdana</vt:lpstr>
      <vt:lpstr>Wingdings</vt:lpstr>
      <vt:lpstr>Wingdings 2</vt:lpstr>
      <vt:lpstr>Aspect</vt:lpstr>
      <vt:lpstr>Welcome Class of 2017  </vt:lpstr>
      <vt:lpstr>Fall of Senior Year…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Parent/Guardian “To-Do’s”</vt:lpstr>
      <vt:lpstr>PowerPoint Presentation</vt:lpstr>
      <vt:lpstr> </vt:lpstr>
      <vt:lpstr>Resources are Available!</vt:lpstr>
      <vt:lpstr>FWHS Guide to College Applications</vt:lpstr>
      <vt:lpstr>PowerPoint Presentation</vt:lpstr>
      <vt:lpstr>PowerPoint Presentation</vt:lpstr>
      <vt:lpstr>PowerPoint Presentation</vt:lpstr>
      <vt:lpstr>PowerPoint Presentation</vt:lpstr>
      <vt:lpstr>“PSAT DAY” – October 19, 2017</vt:lpstr>
      <vt:lpstr> </vt:lpstr>
      <vt:lpstr>   Fitts        Pequot      Townsend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Love, Linda A</dc:creator>
  <cp:lastModifiedBy>Perna, James</cp:lastModifiedBy>
  <cp:revision>341</cp:revision>
  <cp:lastPrinted>2016-09-21T12:47:00Z</cp:lastPrinted>
  <dcterms:created xsi:type="dcterms:W3CDTF">1601-01-01T00:00:00Z</dcterms:created>
  <dcterms:modified xsi:type="dcterms:W3CDTF">2016-09-21T14:52:27Z</dcterms:modified>
</cp:coreProperties>
</file>