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3" r:id="rId3"/>
    <p:sldId id="313" r:id="rId4"/>
    <p:sldId id="320" r:id="rId5"/>
    <p:sldId id="314" r:id="rId6"/>
    <p:sldId id="321" r:id="rId7"/>
    <p:sldId id="310" r:id="rId8"/>
    <p:sldId id="322" r:id="rId9"/>
    <p:sldId id="316" r:id="rId10"/>
    <p:sldId id="303" r:id="rId11"/>
    <p:sldId id="290" r:id="rId12"/>
    <p:sldId id="266" r:id="rId13"/>
    <p:sldId id="304" r:id="rId14"/>
    <p:sldId id="297" r:id="rId15"/>
    <p:sldId id="298" r:id="rId16"/>
    <p:sldId id="305" r:id="rId17"/>
    <p:sldId id="299" r:id="rId18"/>
    <p:sldId id="307" r:id="rId19"/>
    <p:sldId id="311" r:id="rId20"/>
    <p:sldId id="318" r:id="rId21"/>
    <p:sldId id="319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FF"/>
    <a:srgbClr val="008000"/>
    <a:srgbClr val="003399"/>
    <a:srgbClr val="336699"/>
    <a:srgbClr val="008080"/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8" autoAdjust="0"/>
    <p:restoredTop sz="94492" autoAdjust="0"/>
  </p:normalViewPr>
  <p:slideViewPr>
    <p:cSldViewPr>
      <p:cViewPr>
        <p:scale>
          <a:sx n="66" d="100"/>
          <a:sy n="66" d="100"/>
        </p:scale>
        <p:origin x="-1266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E09BDD-4AB9-4ED4-8170-916A1D69A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56DFDDA-6A73-4C61-977A-C8A8A5E98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2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9CBA9-5062-498D-AD08-EEE3E03369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3995E-0CBD-4B0C-9E0D-BAC4C70341F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AA6FD-CE42-4B3F-99A9-0FFD6001362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DFDDA-6A73-4C61-977A-C8A8A5E981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7FD339-AE53-4F56-AFF0-8FC2145C3778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CF589D-9799-4099-99ED-D8C687E8B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FE24-EE1B-4AC9-832C-0DB6EC07926C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BA75-B1D2-4D54-858A-0227F5C2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2952-B253-4A8A-A120-41B6D65E4368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8548-7A7A-4547-B829-6244A312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9F7D-8EAA-49D3-A47B-6C3C1CBEBABD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83E4-EB21-43A6-9FCB-8480A14FF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C6261-43F6-4BEA-B548-AA9B38118709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54066-42BE-4214-93BE-33BA2CE9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DD51-EC0E-4E0C-8B92-D9CF92EAE565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DA44-D04D-4EB2-8DD8-A4F92810B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4A03-A1F8-480A-868B-A9F75BFB06BA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9D08-382B-4E48-AE50-C71DB7F4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6556-ED71-481E-956D-C20405A86E26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B51A-BC31-4EC1-AABD-27A301CD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B0EB9-4AF3-4898-9850-B9B5837EC6A1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60245-648C-4C23-822A-FB4709503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0802-A45E-43C1-A6DD-D087463C8CE8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B30D-4CF5-4ACC-84AF-BE8A17CA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A97EB-8A0F-4DC5-BE8C-CCACD17108FF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570F2-005B-4422-8A34-D8AAC4787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A478B4-503D-42F4-8715-79CDDF1D0C6E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D480292-5921-419B-82BE-5957D090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5" r:id="rId2"/>
    <p:sldLayoutId id="2147484103" r:id="rId3"/>
    <p:sldLayoutId id="2147484096" r:id="rId4"/>
    <p:sldLayoutId id="2147484097" r:id="rId5"/>
    <p:sldLayoutId id="2147484098" r:id="rId6"/>
    <p:sldLayoutId id="2147484104" r:id="rId7"/>
    <p:sldLayoutId id="2147484099" r:id="rId8"/>
    <p:sldLayoutId id="2147484105" r:id="rId9"/>
    <p:sldLayoutId id="2147484100" r:id="rId10"/>
    <p:sldLayoutId id="21474841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http://images.google.com/imgres?imgurl=http://4.bp.blogspot.com/_Jh7BGt3EQSo/ShRSOQVk__I/AAAAAAAAAVk/EqSeUFCdUFU/s400/graduation_cap.jpg&amp;imgrefurl=http://tobiasmaximus.blogspot.com/feeds/posts/default&amp;usg=__oKhP5FrJ97HecMceCY3wMMzy_r0=&amp;h=245&amp;w=400&amp;sz=10&amp;hl=en&amp;start=350&amp;um=1&amp;tbnid=VuTrt1mv5YQAeM:&amp;tbnh=76&amp;tbnw=124&amp;prev=/images?q=clip+art+graduation+cap&amp;ndsp=18&amp;hl=en&amp;rlz=1T4GGLJ_enUS276US290&amp;sa=N&amp;start=342&amp;um=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collegeboard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ucceed.naviance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efaJ7BNLBLwAMMWJzbkF;_ylu=X3oDMTBqYmk3ZDF2BHBvcwM1NwRzZWMDc3IEdnRpZAM-/SIG=1itun7etq/EXP=1259683337/**http:/images.search.yahoo.com/images/view?back=http://images.search.yahoo.com/search/images?_adv_prop=image&amp;b=41&amp;ni=20&amp;va=The+Fall+clip+art&amp;pstart=1&amp;fr=yfp-t-701&amp;w=214&amp;h=213&amp;imgurl=www.teacherfiles.com/clipart/fall_leaf_clipart_2.jpg&amp;rurl=http://www.teacherfiles.com/clip_art_autumn.htm&amp;size=28k&amp;name=fall+leaf+clipar...&amp;p=The+Fall+clip+art&amp;oid=1434f88a81e9fe00&amp;fr2=&amp;no=57&amp;tt=3476&amp;b=41&amp;ni=20&amp;sigr=11fk6neqf&amp;sigi=11k5vgff7&amp;sigb=13isn48l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efTR7hNLC5AAeGSJzbkF;_ylu=X3oDMTBpcWpidGtpBHBvcwM4BHNlYwNzcgR2dGlkAw--/SIG=1jbqensro/EXP=1259683921/**http:/images.search.yahoo.com/images/view?back=http://images.search.yahoo.com/search/images?p=student+clip+art&amp;b=1&amp;ni=20&amp;ei=utf-8&amp;pstart=1&amp;fr=yfp-t-701&amp;w=340&amp;h=883&amp;imgurl=www.dailyclipart.net/wp-content/uploads/medium/clipart0190.jpg&amp;rurl=http://www.dailyclipart.net/clipart/category/school-clip-art&amp;size=38k&amp;name=clipart0190+jpg&amp;p=student+clip+art&amp;oid=1da2b958b1f1b46a&amp;fr2=&amp;no=8&amp;tt=3619&amp;b=1&amp;ni=20&amp;sigr=11sjkc83l&amp;sigi=11uilh0jn&amp;sigb=138jhb92q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hyperlink" Target="http://www.collegeboard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11" descr="https://www.edline.net/dynimg/docid/2852189187207149106/ea/false/cci/1259162176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819" y="4572000"/>
            <a:ext cx="29908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Welcome Class of 2016 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-1143000" y="4038600"/>
            <a:ext cx="2133600" cy="2971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-1235075" y="2165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267200" y="1600200"/>
            <a:ext cx="608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Byington" panose="02000505080000020003" pitchFamily="2" charset="0"/>
              </a:rPr>
              <a:t>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514600"/>
            <a:ext cx="8229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Post-High School Planning</a:t>
            </a:r>
            <a:endParaRPr lang="en-US" sz="4400" dirty="0">
              <a:latin typeface="Byington" panose="02000505080000020003" pitchFamily="2" charset="0"/>
            </a:endParaRPr>
          </a:p>
        </p:txBody>
      </p:sp>
      <p:pic>
        <p:nvPicPr>
          <p:cNvPr id="2063" name="Picture 15" descr="http://t3.gstatic.com/images?q=tbn:VuTrt1mv5YQAeM:http://4.bp.blogspot.com/_Jh7BGt3EQSo/ShRSOQVk__I/AAAAAAAAAVk/EqSeUFCdUFU/s400/graduation_c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210" b="55894" l="7677" r="69097"/>
                    </a14:imgEffect>
                    <a14:imgEffect>
                      <a14:artisticCutout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r="23226" b="37895"/>
          <a:stretch>
            <a:fillRect/>
          </a:stretch>
        </p:blipFill>
        <p:spPr bwMode="auto">
          <a:xfrm>
            <a:off x="3436937" y="4160836"/>
            <a:ext cx="1660525" cy="82232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chemeClr val="bg1">
                <a:alpha val="0"/>
              </a:schemeClr>
            </a:outerShdw>
            <a:reflection stA="0" endPos="65000" dist="50800" dir="5400000" sy="-100000" algn="bl" rotWithShape="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0" u="sng" dirty="0" smtClean="0">
                <a:solidFill>
                  <a:srgbClr val="000000"/>
                </a:solidFill>
                <a:effectLst/>
                <a:latin typeface="Byington" panose="02000505080000020003" pitchFamily="2" charset="0"/>
              </a:rPr>
              <a:t>Second Semester of Junior Year</a:t>
            </a:r>
            <a:r>
              <a:rPr lang="en-US" sz="6000" b="0" dirty="0" smtClean="0">
                <a:solidFill>
                  <a:srgbClr val="008000"/>
                </a:solidFill>
                <a:effectLst/>
                <a:latin typeface="Byington" panose="02000505080000020003" pitchFamily="2" charset="0"/>
              </a:rPr>
              <a:t/>
            </a:r>
            <a:br>
              <a:rPr lang="en-US" sz="6000" b="0" dirty="0" smtClean="0">
                <a:solidFill>
                  <a:srgbClr val="008000"/>
                </a:solidFill>
                <a:effectLst/>
                <a:latin typeface="Byington" panose="02000505080000020003" pitchFamily="2" charset="0"/>
              </a:rPr>
            </a:br>
            <a:r>
              <a:rPr lang="en-US" sz="2800" b="0" dirty="0" smtClean="0">
                <a:solidFill>
                  <a:srgbClr val="000000"/>
                </a:solidFill>
                <a:effectLst/>
                <a:latin typeface="Byington" panose="02000505080000020003" pitchFamily="2" charset="0"/>
              </a:rPr>
              <a:t>Explore, Register and Visit</a:t>
            </a:r>
            <a:endParaRPr lang="en-US" sz="2800" b="0" dirty="0">
              <a:solidFill>
                <a:schemeClr val="accent1">
                  <a:tint val="88000"/>
                  <a:satMod val="150000"/>
                </a:schemeClr>
              </a:solidFill>
              <a:effectLst/>
              <a:latin typeface="Byington" panose="02000505080000020003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4953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Junior Workshop Series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600" dirty="0" smtClean="0">
                <a:latin typeface="Byington" panose="02000505080000020003" pitchFamily="2" charset="0"/>
              </a:rPr>
              <a:t>College Search, Activity Sheet/Resume, College Essay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Set individual appointments with counselor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Choose challenging senior courses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Register for SAT I, SAT Subject Tests, ACT and/or AP exams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Visit the College &amp; Career Center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Athletes (Division I&amp;II) register with NCAA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Visit colleges during April vacation and weekends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local college fairs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66" name="Rectangle 62"/>
          <p:cNvSpPr>
            <a:spLocks noGrp="1" noChangeArrowheads="1"/>
          </p:cNvSpPr>
          <p:nvPr>
            <p:ph type="title"/>
          </p:nvPr>
        </p:nvSpPr>
        <p:spPr>
          <a:xfrm>
            <a:off x="-381000" y="381000"/>
            <a:ext cx="937260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8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Standardized Testing</a:t>
            </a: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1800" b="0" dirty="0" smtClean="0">
                <a:solidFill>
                  <a:srgbClr val="FF0000"/>
                </a:solidFill>
                <a:latin typeface="Byington" panose="02000505080000020003" pitchFamily="2" charset="0"/>
                <a:hlinkClick r:id="rId2"/>
              </a:rPr>
              <a:t>www.collegeboard.com</a:t>
            </a:r>
            <a:r>
              <a:rPr lang="en-US" sz="1800" b="0" dirty="0" smtClean="0">
                <a:latin typeface="Byington" panose="02000505080000020003" pitchFamily="2" charset="0"/>
              </a:rPr>
              <a:t>	    	</a:t>
            </a:r>
            <a:r>
              <a:rPr lang="en-US" sz="1800" b="0" dirty="0" smtClean="0">
                <a:latin typeface="Byington" panose="02000505080000020003" pitchFamily="2" charset="0"/>
                <a:hlinkClick r:id="rId3"/>
              </a:rPr>
              <a:t>www.act.org</a:t>
            </a:r>
            <a:endParaRPr lang="en-US" sz="1800" b="0" dirty="0" smtClean="0">
              <a:latin typeface="Byington" panose="02000505080000020003" pitchFamily="2" charset="0"/>
            </a:endParaRPr>
          </a:p>
        </p:txBody>
      </p:sp>
      <p:sp>
        <p:nvSpPr>
          <p:cNvPr id="9219" name="Rectangle 60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3932238" cy="4008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Byington" panose="02000505080000020003" pitchFamily="2" charset="0"/>
              </a:rPr>
              <a:t>SAT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Critical Reading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Math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Writing</a:t>
            </a:r>
          </a:p>
          <a:p>
            <a:pPr eaLnBrk="1" hangingPunct="1"/>
            <a:endParaRPr lang="en-US" sz="9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FWHS provides a free ”Test Preparation” feature for SAT in </a:t>
            </a:r>
            <a:r>
              <a:rPr lang="en-US" sz="1800" dirty="0" smtClean="0">
                <a:latin typeface="Byington" panose="02000505080000020003" pitchFamily="2" charset="0"/>
                <a:hlinkClick r:id="rId4"/>
              </a:rPr>
              <a:t>Family Connection </a:t>
            </a:r>
            <a:r>
              <a:rPr lang="en-US" sz="1800" dirty="0" smtClean="0">
                <a:latin typeface="Byington" panose="02000505080000020003" pitchFamily="2" charset="0"/>
              </a:rPr>
              <a:t>for all students. </a:t>
            </a:r>
          </a:p>
          <a:p>
            <a:pPr eaLnBrk="1" hangingPunct="1"/>
            <a:endParaRPr lang="en-US" sz="1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SAT Subject Tests: only required for highly selective colleges. </a:t>
            </a:r>
          </a:p>
          <a:p>
            <a:pPr eaLnBrk="1" hangingPunct="1"/>
            <a:endParaRPr lang="en-US" sz="1200" dirty="0" smtClean="0"/>
          </a:p>
        </p:txBody>
      </p:sp>
      <p:sp>
        <p:nvSpPr>
          <p:cNvPr id="9220" name="Rectangle 61"/>
          <p:cNvSpPr>
            <a:spLocks noGrp="1" noChangeArrowheads="1"/>
          </p:cNvSpPr>
          <p:nvPr>
            <p:ph sz="half" idx="2"/>
          </p:nvPr>
        </p:nvSpPr>
        <p:spPr>
          <a:xfrm>
            <a:off x="4724400" y="1600200"/>
            <a:ext cx="3932238" cy="4724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Byington" panose="02000505080000020003" pitchFamily="2" charset="0"/>
              </a:rPr>
              <a:t>ACT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English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Reading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Science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Math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Writing (optional)</a:t>
            </a:r>
          </a:p>
          <a:p>
            <a:pPr marL="0" indent="0" eaLnBrk="1" hangingPunct="1">
              <a:buNone/>
            </a:pPr>
            <a:endParaRPr lang="en-US" sz="900" b="1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Some colleges accept ACT scores in place of SAT &amp; SAT Subject Tests.</a:t>
            </a:r>
          </a:p>
          <a:p>
            <a:pPr marL="0" indent="0" eaLnBrk="1" hangingPunct="1">
              <a:buNone/>
            </a:pPr>
            <a:endParaRPr lang="en-US" sz="5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000" dirty="0" smtClean="0">
                <a:latin typeface="Byington" panose="02000505080000020003" pitchFamily="2" charset="0"/>
              </a:rPr>
              <a:t>Free online test prep at www.actstudent.org.testprep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7200" y="6042025"/>
            <a:ext cx="827563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 i="1" dirty="0"/>
              <a:t>Free materials for SAT, SAT Subject Tests and ACT are in the Career/College Center.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183563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Byington" panose="02000505080000020003" pitchFamily="2" charset="0"/>
              </a:rPr>
              <a:t>           </a:t>
            </a:r>
            <a:r>
              <a:rPr lang="en-US" sz="44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SUMMER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83563" cy="4953000"/>
          </a:xfrm>
        </p:spPr>
        <p:txBody>
          <a:bodyPr/>
          <a:lstStyle/>
          <a:p>
            <a:pPr lvl="1" eaLnBrk="1" hangingPunct="1">
              <a:buFont typeface="Verdana" pitchFamily="34" charset="0"/>
              <a:buNone/>
            </a:pP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Work Experience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Volunteer Experience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Internships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Update Resume in Family Connection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Review Prospective Applications </a:t>
            </a:r>
          </a:p>
          <a:p>
            <a:pPr lvl="1" eaLnBrk="1" hangingPunct="1"/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/>
            <a:r>
              <a:rPr lang="en-US" dirty="0" smtClean="0">
                <a:latin typeface="Byington" panose="02000505080000020003" pitchFamily="2" charset="0"/>
              </a:rPr>
              <a:t>Begin Thinking About</a:t>
            </a:r>
          </a:p>
          <a:p>
            <a:pPr lvl="2" eaLnBrk="1" hangingPunct="1"/>
            <a:r>
              <a:rPr lang="en-US" sz="2000" dirty="0" smtClean="0">
                <a:latin typeface="Byington" panose="02000505080000020003" pitchFamily="2" charset="0"/>
              </a:rPr>
              <a:t>College Essay </a:t>
            </a:r>
            <a:r>
              <a:rPr lang="en-US" sz="1800" dirty="0" smtClean="0">
                <a:latin typeface="Byington" panose="02000505080000020003" pitchFamily="2" charset="0"/>
              </a:rPr>
              <a:t>(www.comonapp.org)</a:t>
            </a:r>
          </a:p>
          <a:p>
            <a:pPr lvl="2" eaLnBrk="1" hangingPunct="1"/>
            <a:r>
              <a:rPr lang="en-US" sz="2000" dirty="0" smtClean="0">
                <a:latin typeface="Byington" panose="02000505080000020003" pitchFamily="2" charset="0"/>
              </a:rPr>
              <a:t>Teacher Recommendations</a:t>
            </a:r>
          </a:p>
          <a:p>
            <a:pPr lvl="1" eaLnBrk="1" hangingPunct="1"/>
            <a:endParaRPr lang="en-US" sz="1100" dirty="0" smtClean="0">
              <a:latin typeface="Byington" panose="02000505080000020003" pitchFamily="2" charset="0"/>
            </a:endParaRPr>
          </a:p>
          <a:p>
            <a:pPr lvl="1" eaLnBrk="1" hangingPunct="1"/>
            <a:r>
              <a:rPr lang="en-US" dirty="0" smtClean="0">
                <a:latin typeface="Byington" panose="02000505080000020003" pitchFamily="2" charset="0"/>
              </a:rPr>
              <a:t>Visit Colleges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10244" name="Picture 5" descr="MCj04061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"/>
            <a:ext cx="32083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">
            <a:off x="6987405" y="512601"/>
            <a:ext cx="1595718" cy="1583443"/>
          </a:xfrm>
          <a:prstGeom prst="rect">
            <a:avLst/>
          </a:prstGeom>
          <a:blipFill dpi="0" rotWithShape="1">
            <a:blip r:embed="rId4" cstate="print">
              <a:alphaModFix amt="18000"/>
            </a:blip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</a:schemeClr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563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Fall of </a:t>
            </a:r>
            <a:r>
              <a:rPr lang="en-US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Senior</a:t>
            </a:r>
            <a:r>
              <a:rPr lang="en-US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Year…</a:t>
            </a:r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>                   </a:t>
            </a:r>
            <a:endParaRPr lang="en-US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563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Student appointment with counselor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Register for SAT I, SAT Subject Tests, and/or ACT (Oct., Nov., Dec.)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Visit with college representatives in the FWHS College &amp; Career Center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3200" b="1" dirty="0" smtClean="0">
                <a:latin typeface="Byington" panose="02000505080000020003" pitchFamily="2" charset="0"/>
              </a:rPr>
              <a:t>APPLY!!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MCBD06926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689475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838200" y="838200"/>
            <a:ext cx="76962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College Admissions: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Responsibilities &amp; Components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yington" panose="02000505080000020003" pitchFamily="2" charset="0"/>
              <a:cs typeface="Arial" charset="0"/>
            </a:endParaRP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5410200" y="1447800"/>
            <a:ext cx="320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en-US" sz="120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Pj0439512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 l="27386" r="27386"/>
          <a:stretch>
            <a:fillRect/>
          </a:stretch>
        </p:blipFill>
        <p:spPr bwMode="auto">
          <a:xfrm>
            <a:off x="8229600" y="4419600"/>
            <a:ext cx="452438" cy="1371600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b="1" u="sng" dirty="0" smtClean="0">
                <a:latin typeface="Byington" panose="02000505080000020003" pitchFamily="2" charset="0"/>
              </a:rPr>
              <a:t>Application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>
                <a:latin typeface="Byington" panose="02000505080000020003" pitchFamily="2" charset="0"/>
              </a:rPr>
              <a:t>Complete application online, including essay and fee.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>
                <a:latin typeface="Byington" panose="02000505080000020003" pitchFamily="2" charset="0"/>
              </a:rPr>
              <a:t>Check for supplements if using the Common Application.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Keep </a:t>
            </a:r>
            <a:r>
              <a:rPr lang="en-US" sz="2000" b="1" u="sng" dirty="0" err="1" smtClean="0">
                <a:latin typeface="Byington" panose="02000505080000020003" pitchFamily="2" charset="0"/>
              </a:rPr>
              <a:t>Naviance</a:t>
            </a:r>
            <a:r>
              <a:rPr lang="en-US" sz="2000" b="1" u="sng" dirty="0" smtClean="0">
                <a:latin typeface="Byington" panose="02000505080000020003" pitchFamily="2" charset="0"/>
              </a:rPr>
              <a:t> accurate and current</a:t>
            </a:r>
          </a:p>
          <a:p>
            <a:pPr eaLnBrk="1" hangingPunct="1">
              <a:lnSpc>
                <a:spcPct val="80000"/>
              </a:lnSpc>
            </a:pPr>
            <a:endParaRPr lang="en-US" sz="2000" b="1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Complete Recommendation Questionnaire </a:t>
            </a:r>
            <a:endParaRPr lang="en-US" sz="2000" dirty="0" smtClean="0">
              <a:solidFill>
                <a:srgbClr val="FF0000"/>
              </a:solidFill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solidFill>
                <a:srgbClr val="FF0000"/>
              </a:solidFill>
              <a:latin typeface="Byington" panose="02000505080000020003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  <a:latin typeface="Byington" panose="02000505080000020003" pitchFamily="2" charset="0"/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Meet with your counselor 3 weeks prior to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1</a:t>
            </a:r>
            <a:r>
              <a:rPr lang="en-US" sz="2400" b="1" u="sng" baseline="30000" dirty="0" smtClean="0">
                <a:solidFill>
                  <a:srgbClr val="FF0000"/>
                </a:solidFill>
                <a:latin typeface="Byington" panose="02000505080000020003" pitchFamily="2" charset="0"/>
              </a:rPr>
              <a:t>st</a:t>
            </a: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 application deadline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00" b="1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Test Scores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Byington" panose="02000505080000020003" pitchFamily="2" charset="0"/>
              </a:rPr>
              <a:t>		</a:t>
            </a:r>
            <a:r>
              <a:rPr lang="en-US" sz="1800" dirty="0" smtClean="0">
                <a:latin typeface="Byington" panose="02000505080000020003" pitchFamily="2" charset="0"/>
              </a:rPr>
              <a:t>Send official SAT or ACT scores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Byington" panose="02000505080000020003" pitchFamily="2" charset="0"/>
              </a:rPr>
              <a:t>	</a:t>
            </a:r>
            <a:r>
              <a:rPr lang="en-US" sz="1800" dirty="0" smtClean="0">
                <a:latin typeface="Byington" panose="02000505080000020003" pitchFamily="2" charset="0"/>
              </a:rPr>
              <a:t>	(</a:t>
            </a:r>
            <a:r>
              <a:rPr lang="en-US" sz="1600" dirty="0" smtClean="0">
                <a:latin typeface="Byington" panose="02000505080000020003" pitchFamily="2" charset="0"/>
              </a:rPr>
              <a:t>www.collegeboard.org/www.act.org</a:t>
            </a:r>
            <a:r>
              <a:rPr lang="en-US" sz="1800" dirty="0" smtClean="0">
                <a:latin typeface="Byington" panose="02000505080000020003" pitchFamily="2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Teacher Letter(s) of Recommendation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endParaRPr lang="en-US" sz="20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1660039" y="457200"/>
            <a:ext cx="6003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Student Responsibilities</a:t>
            </a:r>
          </a:p>
        </p:txBody>
      </p:sp>
      <p:pic>
        <p:nvPicPr>
          <p:cNvPr id="13317" name="Picture 6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743" y="457200"/>
            <a:ext cx="452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0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Parents’/Guardians’ </a:t>
            </a:r>
            <a:r>
              <a:rPr lang="en-US" sz="24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&amp;</a:t>
            </a:r>
            <a:r>
              <a:rPr lang="en-US" sz="30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Students’ Roles</a:t>
            </a:r>
            <a:endParaRPr lang="en-US" sz="3000" b="0" u="sng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563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Complete optional Parent Brag Sheet in Family Connection                                           </a:t>
            </a:r>
            <a:r>
              <a:rPr lang="en-US" sz="1800" dirty="0" smtClean="0">
                <a:latin typeface="Byington" panose="02000505080000020003" pitchFamily="2" charset="0"/>
              </a:rPr>
              <a:t>(use student’s account)</a:t>
            </a:r>
            <a:endParaRPr lang="en-US" sz="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Sign Transcript Release Form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Financial Aid Night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Complete Free Application for Federal Student Aid (FAFSA)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CSS Profile at </a:t>
            </a:r>
            <a:r>
              <a:rPr lang="en-US" sz="2000" dirty="0" smtClean="0">
                <a:latin typeface="Byington" panose="02000505080000020003" pitchFamily="2" charset="0"/>
                <a:hlinkClick r:id="rId2"/>
              </a:rPr>
              <a:t>www.collegeboard.com</a:t>
            </a:r>
            <a:r>
              <a:rPr lang="en-US" sz="2000" dirty="0" smtClean="0">
                <a:latin typeface="Byington" panose="02000505080000020003" pitchFamily="2" charset="0"/>
              </a:rPr>
              <a:t> (if applicable)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National Scholarships (Family Connection; </a:t>
            </a:r>
            <a:r>
              <a:rPr lang="en-US" sz="2000" dirty="0" smtClean="0">
                <a:latin typeface="Byington" panose="02000505080000020003" pitchFamily="2" charset="0"/>
                <a:hlinkClick r:id="rId3"/>
              </a:rPr>
              <a:t>www.fastweb.com</a:t>
            </a:r>
            <a:r>
              <a:rPr lang="en-US" sz="2000" dirty="0" smtClean="0">
                <a:latin typeface="Byington" panose="02000505080000020003" pitchFamily="2" charset="0"/>
              </a:rPr>
              <a:t>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Fairfield Foundation Scholarships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Cj0398089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1011238" cy="1052512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Transcripts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Initial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1</a:t>
            </a:r>
            <a:r>
              <a:rPr lang="en-US" sz="1900" baseline="30000" dirty="0" smtClean="0">
                <a:latin typeface="Byington" panose="02000505080000020003" pitchFamily="2" charset="0"/>
              </a:rPr>
              <a:t>st</a:t>
            </a:r>
            <a:r>
              <a:rPr lang="en-US" sz="1900" dirty="0" smtClean="0">
                <a:latin typeface="Byington" panose="02000505080000020003" pitchFamily="2" charset="0"/>
              </a:rPr>
              <a:t> Marking Period (by request only)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Mid-Year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Final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9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School Counselor Letter of Recommendation</a:t>
            </a:r>
          </a:p>
          <a:p>
            <a:pPr lvl="1" eaLnBrk="1" hangingPunct="1">
              <a:lnSpc>
                <a:spcPct val="90000"/>
              </a:lnSpc>
            </a:pPr>
            <a:endParaRPr lang="en-US" sz="9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FWHS Profile</a:t>
            </a:r>
          </a:p>
          <a:p>
            <a:pPr eaLnBrk="1" hangingPunct="1">
              <a:lnSpc>
                <a:spcPct val="90000"/>
              </a:lnSpc>
            </a:pPr>
            <a:endParaRPr lang="en-US" sz="9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Secondary School Report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u="sng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584325" y="565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1295400" y="533400"/>
            <a:ext cx="67262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Counselor  Responsibilities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  <a:ea typeface="+mj-ea"/>
                <a:cs typeface="+mj-cs"/>
              </a:rPr>
              <a:t>Keep Accurate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  <a:ea typeface="+mj-ea"/>
                <a:cs typeface="+mj-cs"/>
              </a:rPr>
              <a:t>Records . . .</a:t>
            </a: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yington" panose="02000505080000020003" pitchFamily="2" charset="0"/>
              <a:ea typeface="+mj-ea"/>
              <a:cs typeface="+mj-cs"/>
            </a:endParaRPr>
          </a:p>
        </p:txBody>
      </p:sp>
      <p:pic>
        <p:nvPicPr>
          <p:cNvPr id="18437" name="Picture 4" descr="MCj03970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05200"/>
            <a:ext cx="23812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MCj043158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417638"/>
            <a:ext cx="1905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7" descr="MCj043149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9086" y="2590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endParaRPr lang="en-US" b="1" u="sng" dirty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endParaRPr lang="en-US" b="1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r>
              <a:rPr lang="en-US" b="1" u="sng" dirty="0" smtClean="0">
                <a:latin typeface="Byington" panose="02000505080000020003" pitchFamily="2" charset="0"/>
              </a:rPr>
              <a:t>Post High School Planning Guide</a:t>
            </a:r>
          </a:p>
          <a:p>
            <a:pPr marL="0" indent="0">
              <a:buNone/>
            </a:pPr>
            <a:endParaRPr lang="en-US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Byington" panose="02000505080000020003" pitchFamily="2" charset="0"/>
              </a:rPr>
              <a:t>Available </a:t>
            </a:r>
            <a:r>
              <a:rPr lang="en-US" i="1" dirty="0">
                <a:latin typeface="Byington" panose="02000505080000020003" pitchFamily="2" charset="0"/>
              </a:rPr>
              <a:t>i</a:t>
            </a:r>
            <a:r>
              <a:rPr lang="en-US" i="1" dirty="0" smtClean="0">
                <a:latin typeface="Byington" panose="02000505080000020003" pitchFamily="2" charset="0"/>
              </a:rPr>
              <a:t>n Infinite Campus </a:t>
            </a:r>
          </a:p>
          <a:p>
            <a:pPr marL="0" indent="0" algn="ctr">
              <a:buNone/>
            </a:pPr>
            <a:r>
              <a:rPr lang="en-US" i="1" dirty="0" smtClean="0">
                <a:latin typeface="Byington" panose="02000505080000020003" pitchFamily="2" charset="0"/>
              </a:rPr>
              <a:t>on the School Counseling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183563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Today’s Goals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yington" panose="02000505080000020003" pitchFamily="2" charset="0"/>
              </a:rPr>
              <a:t>Inform students and parents about the post-secondary planning process</a:t>
            </a:r>
          </a:p>
          <a:p>
            <a:pPr eaLnBrk="1" hangingPunct="1"/>
            <a:endParaRPr lang="en-US" sz="32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dirty="0" smtClean="0">
                <a:latin typeface="Byington" panose="02000505080000020003" pitchFamily="2" charset="0"/>
              </a:rPr>
              <a:t>Provide students with tools and support to develop a comprehensive plan based on their interests &amp; needs</a:t>
            </a:r>
          </a:p>
          <a:p>
            <a:pPr marL="0" indent="0" eaLnBrk="1" hangingPunct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0284" y="533400"/>
            <a:ext cx="8534400" cy="2743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  <a:r>
              <a:rPr lang="en-US" sz="4400" u="sng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Fitts</a:t>
            </a: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	 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en-US" sz="4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Pequot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en-US" sz="4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Townsend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en-US" sz="4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400"/>
            <a:ext cx="8534400" cy="3313599"/>
          </a:xfrm>
        </p:spPr>
        <p:txBody>
          <a:bodyPr>
            <a:normAutofit/>
          </a:bodyPr>
          <a:lstStyle/>
          <a:p>
            <a:pPr algn="ctr"/>
            <a:endParaRPr lang="en-US" sz="2600" dirty="0" smtClean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Nicole Colleran	    Jill Cutter		Ali Chagnon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Sara Drexel		    Jim Perna		Gina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DiGiacomo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anose="02040602050305030304" pitchFamily="18" charset="0"/>
              <a:ea typeface="Batang" panose="02030600000101010101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Linda Love		    Gloria Piche          Danielle Jurkiewicz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762000" y="762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oadway" panose="04040905080B02020502" pitchFamily="82" charset="0"/>
              </a:rPr>
              <a:t>FWHS Guidance Staff</a:t>
            </a:r>
            <a:endParaRPr lang="en-US" sz="1600" b="1" u="sng" dirty="0">
              <a:latin typeface="Broadway" panose="04040905080B020205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8032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 (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203)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255-8365	 (203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) 255-8351	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(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203) 255-8363</a:t>
            </a:r>
            <a:r>
              <a:rPr lang="en-US" sz="2400" b="1" dirty="0">
                <a:latin typeface="Book Antiqua" panose="0204060205030503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820863"/>
            <a:ext cx="83820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Q &amp; A</a:t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endParaRPr lang="en-US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38225" y="304800"/>
            <a:ext cx="8105775" cy="12954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b="0" dirty="0" smtClean="0">
                <a:solidFill>
                  <a:srgbClr val="FF0000"/>
                </a:solidFill>
              </a:rPr>
              <a:t>          </a:t>
            </a:r>
            <a:r>
              <a:rPr lang="en-US" sz="3800" b="0" dirty="0" smtClean="0">
                <a:solidFill>
                  <a:schemeClr val="tx1"/>
                </a:solidFill>
                <a:latin typeface="Byington" panose="02000505080000020003" pitchFamily="2" charset="0"/>
              </a:rPr>
              <a:t>Self-Evaluation</a:t>
            </a:r>
            <a: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  <a:t>: </a:t>
            </a:r>
            <a:b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</a:br>
            <a:r>
              <a:rPr lang="en-US" sz="3800" b="0" dirty="0" smtClean="0">
                <a:solidFill>
                  <a:schemeClr val="tx1"/>
                </a:solidFill>
                <a:latin typeface="Byington" panose="02000505080000020003" pitchFamily="2" charset="0"/>
              </a:rPr>
              <a:t>       What </a:t>
            </a:r>
            <a: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  <a:t>Do You Want?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876800"/>
          </a:xfrm>
        </p:spPr>
        <p:txBody>
          <a:bodyPr/>
          <a:lstStyle/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Technical Institute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Military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Employment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2 </a:t>
            </a:r>
            <a:r>
              <a:rPr lang="en-US" sz="2400" dirty="0">
                <a:latin typeface="Byington" panose="02000505080000020003" pitchFamily="2" charset="0"/>
              </a:rPr>
              <a:t>or 4 </a:t>
            </a:r>
            <a:r>
              <a:rPr lang="en-US" sz="2400" dirty="0" smtClean="0">
                <a:latin typeface="Byington" panose="02000505080000020003" pitchFamily="2" charset="0"/>
              </a:rPr>
              <a:t>year College</a:t>
            </a:r>
          </a:p>
          <a:p>
            <a:pPr>
              <a:lnSpc>
                <a:spcPct val="200000"/>
              </a:lnSpc>
              <a:spcAft>
                <a:spcPts val="1800"/>
              </a:spcAft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Gap Year Program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u="sng" dirty="0" smtClean="0">
                <a:latin typeface="Byington" panose="02000505080000020003" pitchFamily="2" charset="0"/>
              </a:rPr>
              <a:t>** Reflect on </a:t>
            </a:r>
            <a:r>
              <a:rPr lang="en-US" sz="2400" i="1" u="sng" dirty="0" smtClean="0">
                <a:latin typeface="Byington" panose="02000505080000020003" pitchFamily="2" charset="0"/>
              </a:rPr>
              <a:t>Do</a:t>
            </a:r>
            <a:r>
              <a:rPr lang="en-US" sz="2400" u="sng" dirty="0" smtClean="0">
                <a:latin typeface="Byington" panose="02000505080000020003" pitchFamily="2" charset="0"/>
              </a:rPr>
              <a:t> </a:t>
            </a:r>
            <a:r>
              <a:rPr lang="en-US" sz="2400" i="1" u="sng" dirty="0" smtClean="0">
                <a:latin typeface="Byington" panose="02000505080000020003" pitchFamily="2" charset="0"/>
              </a:rPr>
              <a:t>What You Are **</a:t>
            </a:r>
            <a:endParaRPr lang="en-US" sz="2800" i="1" u="sng" dirty="0">
              <a:latin typeface="Byington" panose="02000505080000020003" pitchFamily="2" charset="0"/>
            </a:endParaRPr>
          </a:p>
        </p:txBody>
      </p:sp>
      <p:pic>
        <p:nvPicPr>
          <p:cNvPr id="34821" name="Picture 1029" descr="MCj04316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05000" cy="14811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College Considerations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Geographic Location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Majors and Programs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Enrollment (Size and Type)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Cost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Student Services (Career/Tutoring/Health/Security)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Social Environment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Financial Aid &amp; Scholarships</a:t>
            </a:r>
            <a:endParaRPr lang="en-US" sz="2400" dirty="0"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52450" y="14478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sz="2800" dirty="0" smtClean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Admission Requirements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Byington" panose="02000505080000020003" pitchFamily="2" charset="0"/>
              </a:rPr>
              <a:t>Profile of admitted students </a:t>
            </a:r>
            <a:endParaRPr lang="en-US" sz="2400" dirty="0" smtClean="0">
              <a:latin typeface="Byington" panose="02000505080000020003" pitchFamily="2" charset="0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latin typeface="Byington" panose="02000505080000020003" pitchFamily="2" charset="0"/>
              </a:rPr>
              <a:t>(</a:t>
            </a:r>
            <a:r>
              <a:rPr lang="en-US" sz="2000" dirty="0">
                <a:latin typeface="Byington" panose="02000505080000020003" pitchFamily="2" charset="0"/>
              </a:rPr>
              <a:t>both national </a:t>
            </a:r>
            <a:r>
              <a:rPr lang="en-US" sz="2000" dirty="0" smtClean="0">
                <a:latin typeface="Byington" panose="02000505080000020003" pitchFamily="2" charset="0"/>
              </a:rPr>
              <a:t>&amp; Fairfield profiles </a:t>
            </a:r>
            <a:r>
              <a:rPr lang="en-US" sz="2000" dirty="0">
                <a:latin typeface="Byington" panose="02000505080000020003" pitchFamily="2" charset="0"/>
              </a:rPr>
              <a:t>available on </a:t>
            </a:r>
            <a:r>
              <a:rPr lang="en-US" sz="2000" dirty="0" err="1" smtClean="0">
                <a:latin typeface="Byington" panose="02000505080000020003" pitchFamily="2" charset="0"/>
              </a:rPr>
              <a:t>Naviance</a:t>
            </a:r>
            <a:r>
              <a:rPr lang="en-US" sz="2000" dirty="0" smtClean="0">
                <a:latin typeface="Byington" panose="02000505080000020003" pitchFamily="2" charset="0"/>
              </a:rPr>
              <a:t>) </a:t>
            </a:r>
            <a:endParaRPr lang="en-US" sz="2000" dirty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Byington" panose="02000505080000020003" pitchFamily="2" charset="0"/>
              </a:rPr>
              <a:t>Academic Opportunities: 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Honors Program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Academic Support Services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Double Majors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Study Abroad</a:t>
            </a:r>
          </a:p>
        </p:txBody>
      </p:sp>
      <p:pic>
        <p:nvPicPr>
          <p:cNvPr id="40964" name="Picture 2052" descr="MCj04316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75429"/>
            <a:ext cx="1905000" cy="148113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762000"/>
            <a:ext cx="67437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Self-Evaluation:           </a:t>
            </a:r>
          </a:p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Finding a Good Match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Make Your Research Meaningful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There is no one “best school”, it is about finding what school is </a:t>
            </a:r>
            <a:r>
              <a:rPr lang="en-US" sz="2500" b="1" i="1" dirty="0" smtClean="0">
                <a:latin typeface="Byington" panose="02000505080000020003" pitchFamily="2" charset="0"/>
              </a:rPr>
              <a:t>best for you!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" b="1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Most competitive doesn’t always mean the best education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" dirty="0" smtClean="0">
              <a:latin typeface="Byington" panose="02000505080000020003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Just because a school doesn’t have strong name recognition doesn’t mean they don’t have the strongest professors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563" cy="5562600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LETTERS OF RECOMMENDATION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pPr algn="ctr">
              <a:buNone/>
              <a:defRPr/>
            </a:pPr>
            <a:endParaRPr lang="en-US" sz="1400" b="1" dirty="0" smtClean="0">
              <a:latin typeface="Byington" panose="02000505080000020003" pitchFamily="2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200" i="1" dirty="0" smtClean="0">
                <a:latin typeface="Byington" panose="02000505080000020003" pitchFamily="2" charset="0"/>
              </a:rPr>
              <a:t>Generally colleges </a:t>
            </a:r>
            <a:r>
              <a:rPr lang="en-US" sz="2200" i="1" dirty="0">
                <a:latin typeface="Byington" panose="02000505080000020003" pitchFamily="2" charset="0"/>
              </a:rPr>
              <a:t>will be looking for a letter from your counselor, as well as </a:t>
            </a:r>
            <a:r>
              <a:rPr lang="en-US" sz="2200" i="1" dirty="0" smtClean="0">
                <a:latin typeface="Byington" panose="02000505080000020003" pitchFamily="2" charset="0"/>
              </a:rPr>
              <a:t>1-2 </a:t>
            </a:r>
            <a:r>
              <a:rPr lang="en-US" sz="2200" i="1" dirty="0">
                <a:latin typeface="Byington" panose="02000505080000020003" pitchFamily="2" charset="0"/>
              </a:rPr>
              <a:t>from your classroom teachers</a:t>
            </a:r>
            <a:r>
              <a:rPr lang="en-US" sz="2200" i="1" dirty="0" smtClean="0">
                <a:latin typeface="Byington" panose="02000505080000020003" pitchFamily="2" charset="0"/>
              </a:rPr>
              <a:t>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400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 smtClean="0">
                <a:latin typeface="Byington" panose="02000505080000020003" pitchFamily="2" charset="0"/>
              </a:rPr>
              <a:t>At </a:t>
            </a:r>
            <a:r>
              <a:rPr lang="en-US" sz="2200" dirty="0">
                <a:latin typeface="Byington" panose="02000505080000020003" pitchFamily="2" charset="0"/>
              </a:rPr>
              <a:t>least one letter should be from an academic </a:t>
            </a:r>
            <a:r>
              <a:rPr lang="en-US" sz="2200" dirty="0" smtClean="0">
                <a:latin typeface="Byington" panose="02000505080000020003" pitchFamily="2" charset="0"/>
              </a:rPr>
              <a:t>teacher – students typically have two.  </a:t>
            </a:r>
          </a:p>
          <a:p>
            <a:pPr marL="0" indent="0">
              <a:buNone/>
              <a:defRPr/>
            </a:pPr>
            <a:endParaRPr lang="en-US" sz="300" dirty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>
                <a:latin typeface="Byington" panose="02000505080000020003" pitchFamily="2" charset="0"/>
              </a:rPr>
              <a:t>Pick teachers who know you the best</a:t>
            </a:r>
            <a:r>
              <a:rPr lang="en-US" sz="2200" dirty="0" smtClean="0">
                <a:latin typeface="Byington" panose="02000505080000020003" pitchFamily="2" charset="0"/>
              </a:rPr>
              <a:t>.</a:t>
            </a:r>
          </a:p>
          <a:p>
            <a:pPr marL="0" indent="0">
              <a:buNone/>
              <a:defRPr/>
            </a:pPr>
            <a:endParaRPr lang="en-US" sz="300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 smtClean="0">
                <a:latin typeface="Byington" panose="02000505080000020003" pitchFamily="2" charset="0"/>
              </a:rPr>
              <a:t>It is the student’s responsibility to track the status of teacher letters of recommendation through Family Connection.  </a:t>
            </a:r>
          </a:p>
          <a:p>
            <a:pPr marL="0" indent="0">
              <a:buNone/>
              <a:defRPr/>
            </a:pPr>
            <a:endParaRPr lang="en-US" sz="300" dirty="0">
              <a:latin typeface="Byington" panose="02000505080000020003" pitchFamily="2" charset="0"/>
            </a:endParaRPr>
          </a:p>
          <a:p>
            <a:pPr>
              <a:defRPr/>
            </a:pPr>
            <a:r>
              <a:rPr lang="en-US" sz="2200" i="1" dirty="0" smtClean="0">
                <a:latin typeface="Byington" panose="02000505080000020003" pitchFamily="2" charset="0"/>
              </a:rPr>
              <a:t>Make </a:t>
            </a:r>
            <a:r>
              <a:rPr lang="en-US" sz="2200" i="1" dirty="0">
                <a:latin typeface="Byington" panose="02000505080000020003" pitchFamily="2" charset="0"/>
              </a:rPr>
              <a:t>sure to write a thank you note to </a:t>
            </a:r>
            <a:r>
              <a:rPr lang="en-US" sz="2200" i="1" dirty="0" smtClean="0">
                <a:latin typeface="Byington" panose="02000505080000020003" pitchFamily="2" charset="0"/>
              </a:rPr>
              <a:t>everyone who </a:t>
            </a:r>
            <a:r>
              <a:rPr lang="en-US" sz="2200" i="1" dirty="0">
                <a:latin typeface="Byington" panose="02000505080000020003" pitchFamily="2" charset="0"/>
              </a:rPr>
              <a:t>writes you a letter.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18388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College Essay</a:t>
            </a:r>
          </a:p>
          <a:p>
            <a:pPr marL="0" indent="0" algn="ctr">
              <a:buNone/>
            </a:pP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r>
              <a:rPr lang="en-US" sz="2400" dirty="0" smtClean="0">
                <a:latin typeface="Byington" panose="02000505080000020003" pitchFamily="2" charset="0"/>
              </a:rPr>
              <a:t>Sample Common Application Essay Questions</a:t>
            </a:r>
          </a:p>
          <a:p>
            <a:pPr marL="0" indent="0">
              <a:buNone/>
            </a:pPr>
            <a:endParaRPr lang="en-US" sz="2400" dirty="0" smtClean="0">
              <a:latin typeface="Byington" panose="02000505080000020003" pitchFamily="2" charset="0"/>
            </a:endParaRPr>
          </a:p>
          <a:p>
            <a:pPr lvl="1" algn="just"/>
            <a:r>
              <a:rPr lang="en-US" sz="2250" dirty="0" smtClean="0">
                <a:latin typeface="Byington" panose="02000505080000020003" pitchFamily="2" charset="0"/>
              </a:rPr>
              <a:t>Some students have a background or story that is so central to their identity that they believe their application would be incomplete without it.  If this sounds like you, then please share your story.</a:t>
            </a:r>
          </a:p>
          <a:p>
            <a:pPr marL="347663" lvl="1" indent="0" algn="just">
              <a:buNone/>
            </a:pPr>
            <a:endParaRPr lang="en-US" sz="2250" dirty="0" smtClean="0">
              <a:latin typeface="Byington" panose="02000505080000020003" pitchFamily="2" charset="0"/>
            </a:endParaRPr>
          </a:p>
          <a:p>
            <a:pPr lvl="1" algn="just"/>
            <a:r>
              <a:rPr lang="en-US" sz="2250" dirty="0" smtClean="0">
                <a:latin typeface="Byington" panose="02000505080000020003" pitchFamily="2" charset="0"/>
              </a:rPr>
              <a:t>Reflect on a time when you challenged a belief or idea.  What prompted you to act?  Would you make the same decision again?</a:t>
            </a:r>
            <a:endParaRPr lang="en-US" sz="2250" dirty="0"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>Time to Plan…</a:t>
            </a:r>
            <a:endParaRPr lang="en-US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Junior Year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Summer </a:t>
            </a:r>
            <a:r>
              <a:rPr lang="en-US" dirty="0" smtClean="0">
                <a:latin typeface="Byington" panose="02000505080000020003" pitchFamily="2" charset="0"/>
              </a:rPr>
              <a:t>2015</a:t>
            </a:r>
            <a:endParaRPr lang="en-US" dirty="0">
              <a:latin typeface="Byington" panose="02000505080000020003" pitchFamily="2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Senior Year</a:t>
            </a:r>
          </a:p>
          <a:p>
            <a:pPr marL="0" indent="0" algn="ctr">
              <a:buNone/>
            </a:pPr>
            <a:endParaRPr lang="en-US" sz="4800" dirty="0">
              <a:latin typeface="+mj-lt"/>
            </a:endParaRPr>
          </a:p>
        </p:txBody>
      </p:sp>
      <p:pic>
        <p:nvPicPr>
          <p:cNvPr id="4" name="Picture 3" descr="MCj041040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1958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4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ysClr val="windowText" lastClr="000000"/>
      </a:dk1>
      <a:lt1>
        <a:sysClr val="window" lastClr="FFFFFF"/>
      </a:lt1>
      <a:dk2>
        <a:srgbClr val="323232"/>
      </a:dk2>
      <a:lt2>
        <a:srgbClr val="FF7171"/>
      </a:lt2>
      <a:accent1>
        <a:srgbClr val="FF0000"/>
      </a:accent1>
      <a:accent2>
        <a:srgbClr val="595959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4104</TotalTime>
  <Words>688</Words>
  <Application>Microsoft Office PowerPoint</Application>
  <PresentationFormat>On-screen Show (4:3)</PresentationFormat>
  <Paragraphs>186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Welcome Class of 2016  </vt:lpstr>
      <vt:lpstr>Today’s Goals</vt:lpstr>
      <vt:lpstr>              Self-Evaluation:         What Do You Want?</vt:lpstr>
      <vt:lpstr>PowerPoint Presentation</vt:lpstr>
      <vt:lpstr> </vt:lpstr>
      <vt:lpstr>PowerPoint Presentation</vt:lpstr>
      <vt:lpstr>PowerPoint Presentation</vt:lpstr>
      <vt:lpstr>PowerPoint Presentation</vt:lpstr>
      <vt:lpstr>Time to Plan…</vt:lpstr>
      <vt:lpstr>Second Semester of Junior Year Explore, Register and Visit</vt:lpstr>
      <vt:lpstr>         Standardized Testing www.collegeboard.com      www.act.org</vt:lpstr>
      <vt:lpstr>           SUMMER </vt:lpstr>
      <vt:lpstr>Fall of Senior Year…                    </vt:lpstr>
      <vt:lpstr>PowerPoint Presentation</vt:lpstr>
      <vt:lpstr>PowerPoint Presentation</vt:lpstr>
      <vt:lpstr>Parents’/Guardians’ &amp; Students’ Roles</vt:lpstr>
      <vt:lpstr>PowerPoint Presentation</vt:lpstr>
      <vt:lpstr>PowerPoint Presentation</vt:lpstr>
      <vt:lpstr>PowerPoint Presentation</vt:lpstr>
      <vt:lpstr>  Fitts     Pequot   Townsend </vt:lpstr>
      <vt:lpstr>  Q &amp; 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Love, Linda A</dc:creator>
  <cp:lastModifiedBy>Windows User</cp:lastModifiedBy>
  <cp:revision>274</cp:revision>
  <cp:lastPrinted>2013-01-02T17:44:06Z</cp:lastPrinted>
  <dcterms:created xsi:type="dcterms:W3CDTF">1601-01-01T00:00:00Z</dcterms:created>
  <dcterms:modified xsi:type="dcterms:W3CDTF">2015-01-21T15:14:06Z</dcterms:modified>
</cp:coreProperties>
</file>