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57" r:id="rId5"/>
    <p:sldId id="286" r:id="rId6"/>
    <p:sldId id="258" r:id="rId7"/>
    <p:sldId id="259" r:id="rId8"/>
    <p:sldId id="260" r:id="rId9"/>
    <p:sldId id="266" r:id="rId10"/>
    <p:sldId id="267" r:id="rId11"/>
    <p:sldId id="268" r:id="rId12"/>
    <p:sldId id="269" r:id="rId13"/>
    <p:sldId id="285" r:id="rId14"/>
    <p:sldId id="270" r:id="rId15"/>
    <p:sldId id="271" r:id="rId16"/>
    <p:sldId id="272" r:id="rId17"/>
    <p:sldId id="273" r:id="rId18"/>
    <p:sldId id="274" r:id="rId19"/>
    <p:sldId id="275" r:id="rId20"/>
    <p:sldId id="282" r:id="rId21"/>
    <p:sldId id="276" r:id="rId22"/>
    <p:sldId id="277" r:id="rId23"/>
    <p:sldId id="278" r:id="rId24"/>
    <p:sldId id="279" r:id="rId25"/>
    <p:sldId id="280" r:id="rId26"/>
    <p:sldId id="281"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286" autoAdjust="0"/>
    <p:restoredTop sz="94660"/>
  </p:normalViewPr>
  <p:slideViewPr>
    <p:cSldViewPr>
      <p:cViewPr>
        <p:scale>
          <a:sx n="117" d="100"/>
          <a:sy n="117" d="100"/>
        </p:scale>
        <p:origin x="-27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8A274-261E-4AFA-88A0-ADA28EC9929A}" type="datetimeFigureOut">
              <a:rPr lang="en-US" smtClean="0"/>
              <a:pPr/>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6BC3E8-2190-475F-B8EF-DE3FF9A8CB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8A274-261E-4AFA-88A0-ADA28EC9929A}" type="datetimeFigureOut">
              <a:rPr lang="en-US" smtClean="0"/>
              <a:pPr/>
              <a:t>6/10/2015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BC3E8-2190-475F-B8EF-DE3FF9A8CB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www.colorstaronline.com/media/catalog/product/cache/1/image/5e06319eda06f020e43594a9c230972d/g/r/greek_letter_delta.jp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http://ep.yimg.com/ca/Img/trans_1x1.gif" TargetMode="External"/><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Cornerback" TargetMode="External"/><Relationship Id="rId3" Type="http://schemas.openxmlformats.org/officeDocument/2006/relationships/hyperlink" Target="http://en.wikipedia.org/wiki/History_of_the_Indianapolis_Colts" TargetMode="External"/><Relationship Id="rId7" Type="http://schemas.openxmlformats.org/officeDocument/2006/relationships/hyperlink" Target="http://en.wikipedia.org/wiki/Bill_Brundige" TargetMode="External"/><Relationship Id="rId2" Type="http://schemas.openxmlformats.org/officeDocument/2006/relationships/hyperlink" Target="http://en.wikipedia.org/wiki/Kansas_City_Chiefs" TargetMode="External"/><Relationship Id="rId1" Type="http://schemas.openxmlformats.org/officeDocument/2006/relationships/slideLayout" Target="../slideLayouts/slideLayout2.xml"/><Relationship Id="rId6" Type="http://schemas.openxmlformats.org/officeDocument/2006/relationships/hyperlink" Target="http://en.wikipedia.org/wiki/Washington_Redskins" TargetMode="External"/><Relationship Id="rId5" Type="http://schemas.openxmlformats.org/officeDocument/2006/relationships/hyperlink" Target="http://en.wikipedia.org/wiki/Super_Bowl_VII" TargetMode="External"/><Relationship Id="rId4" Type="http://schemas.openxmlformats.org/officeDocument/2006/relationships/hyperlink" Target="http://en.wikipedia.org/wiki/Super_Bowl_VI" TargetMode="External"/><Relationship Id="rId9" Type="http://schemas.openxmlformats.org/officeDocument/2006/relationships/hyperlink" Target="http://en.wikipedia.org/wiki/Mike_Bas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thisibelieve.org/essay/21254/"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npr.org/2011/03/28/134916924/Amherst-Admissions-Process" TargetMode="External"/><Relationship Id="rId7" Type="http://schemas.openxmlformats.org/officeDocument/2006/relationships/hyperlink" Target="http://www.nytimes.com/2015/04/11/your-money/did-you-write-your-college-application-essay-about-money-wed-like-to-hear-from-you.html" TargetMode="External"/><Relationship Id="rId2" Type="http://schemas.openxmlformats.org/officeDocument/2006/relationships/image" Target="../media/image7.jpeg"/><Relationship Id="rId1" Type="http://schemas.openxmlformats.org/officeDocument/2006/relationships/slideLayout" Target="../slideLayouts/slideLayout9.xml"/><Relationship Id="rId6" Type="http://schemas.openxmlformats.org/officeDocument/2006/relationships/hyperlink" Target="http://www.huffingtonpost.com/marjorie-hansen-shaevitz/the-best-advice-i-have-fo_b_3644712.html" TargetMode="External"/><Relationship Id="rId5" Type="http://schemas.openxmlformats.org/officeDocument/2006/relationships/hyperlink" Target="http://thisibelieve.org/essay/21254/" TargetMode="External"/><Relationship Id="rId4" Type="http://schemas.openxmlformats.org/officeDocument/2006/relationships/hyperlink" Target="http://www.youtube.com/watch?v=bB86s3JYkbg&amp;feature=relate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ecx.images-amazon.com/images/I/51Vti-o-0CL.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http://www.eatock.com/files/gimgs/252_lorenzocercelletta.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4600" y="1143000"/>
            <a:ext cx="3124200" cy="369332"/>
          </a:xfrm>
          <a:prstGeom prst="rect">
            <a:avLst/>
          </a:prstGeom>
          <a:noFill/>
        </p:spPr>
        <p:txBody>
          <a:bodyPr wrap="squar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descr="http://www.colorstaronline.com/media/catalog/product/cache/1/image/5e06319eda06f020e43594a9c230972d/g/r/greek_letter_delta.jpg"/>
          <p:cNvPicPr>
            <a:picLocks noChangeAspect="1" noChangeArrowheads="1"/>
          </p:cNvPicPr>
          <p:nvPr/>
        </p:nvPicPr>
        <p:blipFill>
          <a:blip r:embed="rId2" r:link="rId3" cstate="print"/>
          <a:srcRect/>
          <a:stretch>
            <a:fillRect/>
          </a:stretch>
        </p:blipFill>
        <p:spPr bwMode="auto">
          <a:xfrm>
            <a:off x="2895600" y="1447800"/>
            <a:ext cx="3324225" cy="3810000"/>
          </a:xfrm>
          <a:prstGeom prst="rect">
            <a:avLst/>
          </a:prstGeom>
          <a:noFill/>
        </p:spPr>
      </p:pic>
      <p:sp>
        <p:nvSpPr>
          <p:cNvPr id="27651" name="Rectangle 3"/>
          <p:cNvSpPr>
            <a:spLocks noChangeArrowheads="1"/>
          </p:cNvSpPr>
          <p:nvPr/>
        </p:nvSpPr>
        <p:spPr bwMode="auto">
          <a:xfrm>
            <a:off x="0" y="1219200"/>
            <a:ext cx="9257663"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change change change change change change change change change change change change change change </a:t>
            </a:r>
          </a:p>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a:t>
            </a: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change 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 change change change change change change change change change change change </a:t>
            </a:r>
            <a:r>
              <a:rPr kumimoji="0" lang="en-US" sz="1600" b="0"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self-realization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371601"/>
            <a:ext cx="912782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200" dirty="0" smtClean="0">
                <a:latin typeface="Times New Roman" pitchFamily="18" charset="0"/>
                <a:ea typeface="Times New Roman" pitchFamily="18" charset="0"/>
                <a:cs typeface="Times New Roman" pitchFamily="18" charset="0"/>
              </a:rPr>
              <a:t>2. </a:t>
            </a:r>
            <a:r>
              <a:rPr lang="en-US" sz="2200" i="1" dirty="0" smtClean="0"/>
              <a:t> </a:t>
            </a:r>
            <a:r>
              <a:rPr lang="en-US" sz="2200" i="1" dirty="0" smtClean="0">
                <a:latin typeface="Times New Roman" pitchFamily="18" charset="0"/>
                <a:cs typeface="Times New Roman" pitchFamily="18" charset="0"/>
              </a:rPr>
              <a:t>The lessons we take from failure can be fundamental to later success. </a:t>
            </a:r>
          </a:p>
          <a:p>
            <a:pPr lvl="0" eaLnBrk="0" fontAlgn="base" hangingPunct="0">
              <a:spcBef>
                <a:spcPct val="0"/>
              </a:spcBef>
              <a:spcAft>
                <a:spcPct val="0"/>
              </a:spcAft>
            </a:pP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Recount an incident or time when you experienced failure. How did          </a:t>
            </a:r>
          </a:p>
          <a:p>
            <a:pPr lvl="0" eaLnBrk="0" fontAlgn="base" hangingPunct="0">
              <a:spcBef>
                <a:spcPct val="0"/>
              </a:spcBef>
              <a:spcAft>
                <a:spcPct val="0"/>
              </a:spcAft>
            </a:pPr>
            <a:r>
              <a:rPr lang="en-US" sz="2200" dirty="0" smtClean="0">
                <a:latin typeface="Times New Roman" pitchFamily="18" charset="0"/>
                <a:cs typeface="Times New Roman" pitchFamily="18" charset="0"/>
              </a:rPr>
              <a:t>      it affect you, and what did you learn from the experience?</a:t>
            </a:r>
            <a:endParaRPr kumimoji="0" lang="en-US"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457200" marR="0" lvl="0" indent="-457200" algn="l" defTabSz="914400" rtl="0" eaLnBrk="1" fontAlgn="base" latinLnBrk="0" hangingPunct="1">
              <a:lnSpc>
                <a:spcPct val="100000"/>
              </a:lnSpc>
              <a:spcBef>
                <a:spcPct val="0"/>
              </a:spcBef>
              <a:spcAft>
                <a:spcPct val="0"/>
              </a:spcAft>
              <a:buClrTx/>
              <a:buSzTx/>
              <a:tabLst/>
            </a:pPr>
            <a:endParaRPr lang="en-US" sz="2200" dirty="0">
              <a:solidFill>
                <a:srgbClr val="000000"/>
              </a:solidFill>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ct val="0"/>
              </a:spcBef>
              <a:spcAft>
                <a:spcPct val="0"/>
              </a:spcAft>
              <a:buClrTx/>
              <a:buSzTx/>
              <a:tabLst/>
            </a:pPr>
            <a:endParaRPr kumimoji="0" lang="en-US" sz="2200" b="0"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ct val="0"/>
              </a:spcBef>
              <a:spcAft>
                <a:spcPct val="0"/>
              </a:spcAft>
              <a:buClrTx/>
              <a:buSzTx/>
              <a:tabLst/>
            </a:pP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“Many big people were chasing me. I didn't know what to do. So I </a:t>
            </a:r>
          </a:p>
          <a:p>
            <a:pPr marL="0" marR="0" lvl="0" indent="0" defTabSz="914400" rtl="0" eaLnBrk="0" fontAlgn="base" latinLnBrk="0" hangingPunct="0">
              <a:lnSpc>
                <a:spcPct val="100000"/>
              </a:lnSpc>
              <a:spcBef>
                <a:spcPct val="0"/>
              </a:spcBef>
              <a:spcAft>
                <a:spcPct val="0"/>
              </a:spcAft>
              <a:buClrTx/>
              <a:buSzTx/>
              <a:buFontTx/>
              <a:buNone/>
              <a:tabLst/>
            </a:pPr>
            <a:r>
              <a:rPr lang="en-US" sz="2200" i="1" dirty="0" smtClean="0">
                <a:solidFill>
                  <a:srgbClr val="000000"/>
                </a:solidFill>
                <a:latin typeface="Times New Roman" pitchFamily="18" charset="0"/>
                <a:ea typeface="Times New Roman" pitchFamily="18" charset="0"/>
                <a:cs typeface="Times New Roman" pitchFamily="18" charset="0"/>
              </a:rPr>
              <a:t>thought I would surprise them and throw it.”  </a:t>
            </a:r>
            <a:endPar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Garo Yepremian, Miami placekicker,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after a disastrous attempt to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throw a pass in the Super Bowl</a:t>
            </a:r>
            <a:r>
              <a:rPr kumimoji="0" lang="en-US" sz="22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a:t>
            </a:r>
            <a:br>
              <a:rPr kumimoji="0" lang="en-US" sz="22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3" name="Picture 1" descr="http://ep.yimg.com/ca/Img/trans_1x1.gif"/>
          <p:cNvPicPr>
            <a:picLocks noChangeAspect="1" noChangeArrowheads="1"/>
          </p:cNvPicPr>
          <p:nvPr/>
        </p:nvPicPr>
        <p:blipFill>
          <a:blip r:embed="rId2" r:link="rId3"/>
          <a:srcRect/>
          <a:stretch>
            <a:fillRect/>
          </a:stretch>
        </p:blipFill>
        <p:spPr bwMode="auto">
          <a:xfrm>
            <a:off x="0" y="457200"/>
            <a:ext cx="9525" cy="190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0103_large"/>
          <p:cNvPicPr>
            <a:picLocks noChangeAspect="1" noChangeArrowheads="1"/>
          </p:cNvPicPr>
          <p:nvPr/>
        </p:nvPicPr>
        <p:blipFill>
          <a:blip r:embed="rId2" cstate="print"/>
          <a:srcRect/>
          <a:stretch>
            <a:fillRect/>
          </a:stretch>
        </p:blipFill>
        <p:spPr bwMode="auto">
          <a:xfrm>
            <a:off x="2209800" y="762000"/>
            <a:ext cx="5105400" cy="5419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latin typeface="Times New Roman" pitchFamily="18" charset="0"/>
                <a:cs typeface="Times New Roman" pitchFamily="18" charset="0"/>
              </a:rPr>
              <a:t>Yepremian’s</a:t>
            </a:r>
            <a:r>
              <a:rPr lang="en-US" dirty="0" smtClean="0">
                <a:latin typeface="Times New Roman" pitchFamily="18" charset="0"/>
                <a:cs typeface="Times New Roman" pitchFamily="18" charset="0"/>
              </a:rPr>
              <a:t> Big Mistake</a:t>
            </a: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fontScale="55000" lnSpcReduction="20000"/>
          </a:bodyPr>
          <a:lstStyle/>
          <a:p>
            <a:r>
              <a:rPr lang="en-US" dirty="0" err="1" smtClean="0">
                <a:latin typeface="Times New Roman" pitchFamily="18" charset="0"/>
                <a:cs typeface="Times New Roman" pitchFamily="18" charset="0"/>
              </a:rPr>
              <a:t>Yepremian</a:t>
            </a:r>
            <a:r>
              <a:rPr lang="en-US" dirty="0" smtClean="0">
                <a:latin typeface="Times New Roman" pitchFamily="18" charset="0"/>
                <a:cs typeface="Times New Roman" pitchFamily="18" charset="0"/>
              </a:rPr>
              <a:t> is best known for two feats — one famous, one infamous. In a divisional playoff game against the </a:t>
            </a:r>
            <a:r>
              <a:rPr lang="en-US" dirty="0" smtClean="0">
                <a:latin typeface="Times New Roman" pitchFamily="18" charset="0"/>
                <a:cs typeface="Times New Roman" pitchFamily="18" charset="0"/>
                <a:hlinkClick r:id="rId2" tooltip="Kansas City Chiefs"/>
              </a:rPr>
              <a:t>Kansas City Chiefs</a:t>
            </a:r>
            <a:r>
              <a:rPr lang="en-US" dirty="0" smtClean="0">
                <a:latin typeface="Times New Roman" pitchFamily="18" charset="0"/>
                <a:cs typeface="Times New Roman" pitchFamily="18" charset="0"/>
              </a:rPr>
              <a:t> on Christmas 1971, he kicked a 37-yard field goal 7 minutes and 40 seconds into double overtime, ending the longest game in NFL history and sending the Dolphins to the AFC Championship game against the </a:t>
            </a:r>
            <a:r>
              <a:rPr lang="en-US" dirty="0" smtClean="0">
                <a:latin typeface="Times New Roman" pitchFamily="18" charset="0"/>
                <a:cs typeface="Times New Roman" pitchFamily="18" charset="0"/>
                <a:hlinkClick r:id="rId3" tooltip="History of the Indianapolis Colts"/>
              </a:rPr>
              <a:t>Baltimore Colts</a:t>
            </a:r>
            <a:r>
              <a:rPr lang="en-US" dirty="0" smtClean="0">
                <a:latin typeface="Times New Roman" pitchFamily="18" charset="0"/>
                <a:cs typeface="Times New Roman" pitchFamily="18" charset="0"/>
              </a:rPr>
              <a:t> (which the Dolphins won to go on to </a:t>
            </a:r>
            <a:r>
              <a:rPr lang="en-US" dirty="0" smtClean="0">
                <a:latin typeface="Times New Roman" pitchFamily="18" charset="0"/>
                <a:cs typeface="Times New Roman" pitchFamily="18" charset="0"/>
                <a:hlinkClick r:id="rId4" tooltip="Super Bowl VI"/>
              </a:rPr>
              <a:t>Super Bowl VI</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Despite all of </a:t>
            </a:r>
            <a:r>
              <a:rPr lang="en-US" dirty="0" err="1" smtClean="0">
                <a:latin typeface="Times New Roman" pitchFamily="18" charset="0"/>
                <a:cs typeface="Times New Roman" pitchFamily="18" charset="0"/>
              </a:rPr>
              <a:t>Yepremian's</a:t>
            </a:r>
            <a:r>
              <a:rPr lang="en-US" dirty="0" smtClean="0">
                <a:latin typeface="Times New Roman" pitchFamily="18" charset="0"/>
                <a:cs typeface="Times New Roman" pitchFamily="18" charset="0"/>
              </a:rPr>
              <a:t> success, many people remember him for an incident in </a:t>
            </a:r>
            <a:r>
              <a:rPr lang="en-US" dirty="0" smtClean="0">
                <a:latin typeface="Times New Roman" pitchFamily="18" charset="0"/>
                <a:cs typeface="Times New Roman" pitchFamily="18" charset="0"/>
                <a:hlinkClick r:id="rId5" tooltip="Super Bowl VII"/>
              </a:rPr>
              <a:t>Super Bowl VII</a:t>
            </a:r>
            <a:r>
              <a:rPr lang="en-US" dirty="0" smtClean="0">
                <a:latin typeface="Times New Roman" pitchFamily="18" charset="0"/>
                <a:cs typeface="Times New Roman" pitchFamily="18" charset="0"/>
              </a:rPr>
              <a:t>. With his team leading the </a:t>
            </a:r>
            <a:r>
              <a:rPr lang="en-US" dirty="0" smtClean="0">
                <a:latin typeface="Times New Roman" pitchFamily="18" charset="0"/>
                <a:cs typeface="Times New Roman" pitchFamily="18" charset="0"/>
                <a:hlinkClick r:id="rId6" tooltip="Washington Redskins"/>
              </a:rPr>
              <a:t>Washington Redskins</a:t>
            </a:r>
            <a:r>
              <a:rPr lang="en-US" dirty="0" smtClean="0">
                <a:latin typeface="Times New Roman" pitchFamily="18" charset="0"/>
                <a:cs typeface="Times New Roman" pitchFamily="18" charset="0"/>
              </a:rPr>
              <a:t> 14-0, </a:t>
            </a:r>
            <a:r>
              <a:rPr lang="en-US" dirty="0" err="1" smtClean="0">
                <a:latin typeface="Times New Roman" pitchFamily="18" charset="0"/>
                <a:cs typeface="Times New Roman" pitchFamily="18" charset="0"/>
              </a:rPr>
              <a:t>Yepremian</a:t>
            </a:r>
            <a:r>
              <a:rPr lang="en-US" dirty="0" smtClean="0">
                <a:latin typeface="Times New Roman" pitchFamily="18" charset="0"/>
                <a:cs typeface="Times New Roman" pitchFamily="18" charset="0"/>
              </a:rPr>
              <a:t> was sent on to the field to kick a field goal with slightly more than two minutes left, which would have put the game out of reach. The field goal attempt was blocked by </a:t>
            </a:r>
            <a:r>
              <a:rPr lang="en-US" dirty="0" smtClean="0">
                <a:latin typeface="Times New Roman" pitchFamily="18" charset="0"/>
                <a:cs typeface="Times New Roman" pitchFamily="18" charset="0"/>
                <a:hlinkClick r:id="rId7" tooltip="Bill Brundige"/>
              </a:rPr>
              <a:t>Bill </a:t>
            </a:r>
            <a:r>
              <a:rPr lang="en-US" dirty="0" err="1" smtClean="0">
                <a:latin typeface="Times New Roman" pitchFamily="18" charset="0"/>
                <a:cs typeface="Times New Roman" pitchFamily="18" charset="0"/>
                <a:hlinkClick r:id="rId7" tooltip="Bill Brundige"/>
              </a:rPr>
              <a:t>Brundige</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Yepremian</a:t>
            </a:r>
            <a:r>
              <a:rPr lang="en-US" dirty="0" smtClean="0">
                <a:latin typeface="Times New Roman" pitchFamily="18" charset="0"/>
                <a:cs typeface="Times New Roman" pitchFamily="18" charset="0"/>
              </a:rPr>
              <a:t> managed to get to the ball before any other player did. Instead of just falling on the ball to preserve the Dolphins' 14-0 lead, he picked it up and frantically attempted to throw a pass. The ball slipped from his hands and went straight up in the air. </a:t>
            </a:r>
            <a:r>
              <a:rPr lang="en-US" dirty="0" err="1" smtClean="0">
                <a:latin typeface="Times New Roman" pitchFamily="18" charset="0"/>
                <a:cs typeface="Times New Roman" pitchFamily="18" charset="0"/>
              </a:rPr>
              <a:t>Yepremian</a:t>
            </a:r>
            <a:r>
              <a:rPr lang="en-US" dirty="0" smtClean="0">
                <a:latin typeface="Times New Roman" pitchFamily="18" charset="0"/>
                <a:cs typeface="Times New Roman" pitchFamily="18" charset="0"/>
              </a:rPr>
              <a:t> then batted it back up in the air, and it went right into the arms of his former Lions teammate, Redskins </a:t>
            </a:r>
            <a:r>
              <a:rPr lang="en-US" dirty="0" smtClean="0">
                <a:latin typeface="Times New Roman" pitchFamily="18" charset="0"/>
                <a:cs typeface="Times New Roman" pitchFamily="18" charset="0"/>
                <a:hlinkClick r:id="rId8" tooltip="Cornerback"/>
              </a:rPr>
              <a:t>cornerback</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9" tooltip="Mike Bass"/>
              </a:rPr>
              <a:t>Mike Bass</a:t>
            </a:r>
            <a:r>
              <a:rPr lang="en-US" dirty="0" smtClean="0">
                <a:latin typeface="Times New Roman" pitchFamily="18" charset="0"/>
                <a:cs typeface="Times New Roman" pitchFamily="18" charset="0"/>
              </a:rPr>
              <a:t>, who returned it for a touchdown. The Dolphins managed to hold on to win, 14-7 to preserve their perfect season.</a:t>
            </a:r>
          </a:p>
          <a:p>
            <a:r>
              <a:rPr lang="en-US" i="1" dirty="0" err="1" smtClean="0">
                <a:latin typeface="Times New Roman" pitchFamily="18" charset="0"/>
                <a:cs typeface="Times New Roman" pitchFamily="18" charset="0"/>
              </a:rPr>
              <a:t>Yepremian</a:t>
            </a:r>
            <a:r>
              <a:rPr lang="en-US" i="1" dirty="0" smtClean="0">
                <a:latin typeface="Times New Roman" pitchFamily="18" charset="0"/>
                <a:cs typeface="Times New Roman" pitchFamily="18" charset="0"/>
              </a:rPr>
              <a:t> learned that trust is at the heart of any success. Face your challenges trusting in your own hard work and preparation, and you will honor your teachers, coaches, teammates, as well as yourself.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62000" y="2269123"/>
            <a:ext cx="7773282"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200" dirty="0" smtClean="0">
                <a:latin typeface="Times New Roman" pitchFamily="18" charset="0"/>
                <a:ea typeface="Times New Roman" pitchFamily="18" charset="0"/>
                <a:cs typeface="Times New Roman" pitchFamily="18" charset="0"/>
              </a:rPr>
              <a:t>5. </a:t>
            </a:r>
            <a:r>
              <a:rPr lang="en-US" sz="2200" dirty="0" smtClean="0">
                <a:latin typeface="Times New Roman" pitchFamily="18" charset="0"/>
                <a:cs typeface="Times New Roman" pitchFamily="18" charset="0"/>
              </a:rPr>
              <a:t> Discuss an accomplishment or event, formal or informal, </a:t>
            </a:r>
          </a:p>
          <a:p>
            <a:pPr eaLnBrk="0" fontAlgn="base" hangingPunct="0">
              <a:spcBef>
                <a:spcPct val="0"/>
              </a:spcBef>
              <a:spcAft>
                <a:spcPct val="0"/>
              </a:spcAft>
            </a:pPr>
            <a:r>
              <a:rPr lang="en-US" sz="2200" dirty="0" smtClean="0">
                <a:latin typeface="Times New Roman" pitchFamily="18" charset="0"/>
                <a:cs typeface="Times New Roman" pitchFamily="18" charset="0"/>
              </a:rPr>
              <a:t>     that marked your transition from childhood to adulthood within </a:t>
            </a:r>
          </a:p>
          <a:p>
            <a:pPr eaLnBrk="0" fontAlgn="base" hangingPunct="0">
              <a:spcBef>
                <a:spcPct val="0"/>
              </a:spcBef>
              <a:spcAft>
                <a:spcPct val="0"/>
              </a:spcAft>
            </a:pPr>
            <a:r>
              <a:rPr lang="en-US" sz="2200" dirty="0" smtClean="0">
                <a:latin typeface="Times New Roman" pitchFamily="18" charset="0"/>
                <a:cs typeface="Times New Roman" pitchFamily="18" charset="0"/>
              </a:rPr>
              <a:t>     your culture, community, or family.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10697" y="215443"/>
            <a:ext cx="8727069" cy="55707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Last summer, I worked in an Asian clinic, where I realized the struggle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 immigrants in obtaining equitable health care because of the language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barrier. They often cannot apply for health insurance, resulting in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exorbitant bills. This is not acceptable in America, which claims to be a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"melting pot" of cultures. Many patients suffer long waits in the hospital,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unable to get help. A worsening stomachache can lead to appendicitis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that requires rapid treatment. Often, signs are only written in English,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making navigation difficult for elderly patients.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no longer sufficient for me stand on the sidelines - I want to make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difference in my community. To this end, I participated in a medical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interpretation training program and was licensed in Mandarin. Eventually,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 hope I can work in the field of public health, especially immigrant health.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These patients cannot afford to passively wait for language-accessible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care and continue to sacrifice their right to treatment.</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07721"/>
            <a:ext cx="8228535" cy="40010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lvl="0" fontAlgn="base">
              <a:spcBef>
                <a:spcPct val="0"/>
              </a:spcBef>
              <a:spcAft>
                <a:spcPct val="0"/>
              </a:spcAft>
            </a:pPr>
            <a:r>
              <a:rPr lang="en-US" sz="2200" dirty="0" smtClean="0">
                <a:latin typeface="Times New Roman" pitchFamily="18" charset="0"/>
                <a:ea typeface="Times New Roman" pitchFamily="18" charset="0"/>
                <a:cs typeface="Times New Roman" pitchFamily="18" charset="0"/>
              </a:rPr>
              <a:t>1. </a:t>
            </a:r>
            <a:r>
              <a:rPr lang="en-US" sz="2200" i="1" dirty="0" smtClean="0">
                <a:latin typeface="Times New Roman" pitchFamily="18" charset="0"/>
                <a:cs typeface="Times New Roman" pitchFamily="18" charset="0"/>
              </a:rPr>
              <a:t> Some students have a background, identity, interest, or talent that </a:t>
            </a:r>
          </a:p>
          <a:p>
            <a:pPr lvl="0" fontAlgn="base">
              <a:spcBef>
                <a:spcPct val="0"/>
              </a:spcBef>
              <a:spcAft>
                <a:spcPct val="0"/>
              </a:spcAft>
            </a:pPr>
            <a:r>
              <a:rPr lang="en-US" sz="2200" i="1" dirty="0" smtClean="0">
                <a:latin typeface="Times New Roman" pitchFamily="18" charset="0"/>
                <a:cs typeface="Times New Roman" pitchFamily="18" charset="0"/>
              </a:rPr>
              <a:t>     is so meaningful they believe their application would be incomplete </a:t>
            </a:r>
          </a:p>
          <a:p>
            <a:pPr lvl="0" fontAlgn="base">
              <a:spcBef>
                <a:spcPct val="0"/>
              </a:spcBef>
              <a:spcAft>
                <a:spcPct val="0"/>
              </a:spcAft>
            </a:pPr>
            <a:r>
              <a:rPr lang="en-US" sz="2200" i="1" dirty="0" smtClean="0">
                <a:latin typeface="Times New Roman" pitchFamily="18" charset="0"/>
                <a:cs typeface="Times New Roman" pitchFamily="18" charset="0"/>
              </a:rPr>
              <a:t>     without it.</a:t>
            </a:r>
            <a:r>
              <a:rPr lang="en-US" sz="2200" dirty="0" smtClean="0">
                <a:latin typeface="Times New Roman" pitchFamily="18" charset="0"/>
                <a:cs typeface="Times New Roman" pitchFamily="18" charset="0"/>
              </a:rPr>
              <a:t> If this sounds like you, then please share your story.</a:t>
            </a:r>
            <a:endParaRPr kumimoji="0" lang="en-US"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2400" dirty="0">
              <a:solidFill>
                <a:srgbClr val="000000"/>
              </a:solidFill>
              <a:latin typeface="Times New Roman" pitchFamily="18" charset="0"/>
              <a:cs typeface="Times New Roman" pitchFamily="18" charset="0"/>
            </a:endParaRPr>
          </a:p>
          <a:p>
            <a:pPr fontAlgn="base">
              <a:spcBef>
                <a:spcPct val="0"/>
              </a:spcBef>
              <a:spcAft>
                <a:spcPct val="0"/>
              </a:spcAft>
              <a:tabLst>
                <a:tab pos="2971800" algn="ctr"/>
                <a:tab pos="5943600" algn="r"/>
              </a:tabLst>
            </a:pP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Phil Powers on The Practice of Slowing Down</a:t>
            </a:r>
          </a:p>
          <a:p>
            <a:pPr fontAlgn="base">
              <a:spcBef>
                <a:spcPct val="0"/>
              </a:spcBef>
              <a:spcAft>
                <a:spcPct val="0"/>
              </a:spcAft>
              <a:tabLst>
                <a:tab pos="2971800" algn="ctr"/>
                <a:tab pos="5943600" algn="r"/>
              </a:tabLst>
            </a:pPr>
            <a:r>
              <a:rPr kumimoji="0" lang="en-US" sz="2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a:rPr>
              <a:t>http://thisibelieve.org/essay/21254/</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8787983" cy="60016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Advice from NPR’s “This I Believe” series: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Be specific</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Take your belief out of the ether and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ground it in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events of your life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Your story need not be heart-warming or gut-wrenching—it can even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be funny—but it should be </a:t>
            </a:r>
            <a:r>
              <a:rPr kumimoji="0" lang="en-US"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real</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Consider moments when your belief was formed, tested, or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changed</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Make sure your story ties to the essence of your daily life philosophy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and to the shaping of your beliefs.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Remember this story is really about you, not just the person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who influenced you.</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349045"/>
            <a:ext cx="9129422"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200" dirty="0" smtClean="0">
                <a:latin typeface="Times New Roman" pitchFamily="18" charset="0"/>
                <a:ea typeface="Times New Roman" pitchFamily="18" charset="0"/>
                <a:cs typeface="Times New Roman" pitchFamily="18" charset="0"/>
              </a:rPr>
              <a:t>3. </a:t>
            </a:r>
            <a:r>
              <a:rPr lang="en-US" sz="2200" dirty="0" smtClean="0"/>
              <a:t> </a:t>
            </a:r>
            <a:r>
              <a:rPr lang="en-US" sz="2200" dirty="0" smtClean="0">
                <a:latin typeface="Times New Roman" pitchFamily="18" charset="0"/>
                <a:cs typeface="Times New Roman" pitchFamily="18" charset="0"/>
              </a:rPr>
              <a:t>Reflect on a time when you challenged a belief or idea. What </a:t>
            </a:r>
          </a:p>
          <a:p>
            <a:pPr lvl="0" eaLnBrk="0" fontAlgn="base" hangingPunct="0">
              <a:spcBef>
                <a:spcPct val="0"/>
              </a:spcBef>
              <a:spcAft>
                <a:spcPct val="0"/>
              </a:spcAft>
            </a:pPr>
            <a:r>
              <a:rPr lang="en-US" sz="2200" dirty="0" smtClean="0">
                <a:latin typeface="Times New Roman" pitchFamily="18" charset="0"/>
                <a:cs typeface="Times New Roman" pitchFamily="18" charset="0"/>
              </a:rPr>
              <a:t>     prompted you to act? Would you make the same decision again?</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533400"/>
            <a:ext cx="7010400" cy="5786199"/>
          </a:xfrm>
          <a:prstGeom prst="rect">
            <a:avLst/>
          </a:prstGeom>
        </p:spPr>
        <p:txBody>
          <a:bodyPr wrap="square">
            <a:spAutoFit/>
          </a:bodyPr>
          <a:lstStyle/>
          <a:p>
            <a:r>
              <a:rPr lang="en-US" sz="2200" dirty="0" smtClean="0">
                <a:latin typeface="Times New Roman" pitchFamily="18" charset="0"/>
                <a:cs typeface="Times New Roman" pitchFamily="18" charset="0"/>
              </a:rPr>
              <a:t>Though it seems hard to believe, students at Wilcox County High School in Georgia have long held segregated prom and homecoming dances — one for blacks and one for whites. In 2013, a group of black and white teens who have been friends for years fought for fully integrated dances. But it wasn’t easy.</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An integrated Homecoming court was named for the first time in 2013, but </a:t>
            </a:r>
            <a:r>
              <a:rPr lang="en-US" sz="2200" dirty="0" err="1" smtClean="0">
                <a:latin typeface="Times New Roman" pitchFamily="18" charset="0"/>
                <a:cs typeface="Times New Roman" pitchFamily="18" charset="0"/>
              </a:rPr>
              <a:t>Quanesha</a:t>
            </a:r>
            <a:r>
              <a:rPr lang="en-US" sz="2200" dirty="0" smtClean="0">
                <a:latin typeface="Times New Roman" pitchFamily="18" charset="0"/>
                <a:cs typeface="Times New Roman" pitchFamily="18" charset="0"/>
              </a:rPr>
              <a:t> Wallace, a black teen who is one of the students pushing for a fully integrated prom, said she was voted queen of the court but was not invited to the white dance. Ms. Wallace was disheartened to see posters she and her friends put up for a fully integrated prom ripped down. Although she and her friends were successful, many teens boycotted the event, making Ms. Wallace’s victory an uneasy one.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ctr">
              <a:buNone/>
            </a:pPr>
            <a:endParaRPr lang="en-US" dirty="0" smtClean="0">
              <a:latin typeface="Times New Roman" pitchFamily="18" charset="0"/>
              <a:cs typeface="Times New Roman" pitchFamily="18" charset="0"/>
            </a:endParaRPr>
          </a:p>
          <a:p>
            <a:pPr marL="0" indent="0" algn="ctr">
              <a:buNone/>
            </a:pPr>
            <a:r>
              <a:rPr lang="en-US" dirty="0" smtClean="0">
                <a:latin typeface="Times New Roman" pitchFamily="18" charset="0"/>
                <a:cs typeface="Times New Roman" pitchFamily="18" charset="0"/>
              </a:rPr>
              <a:t>Warde High School Presents</a:t>
            </a:r>
          </a:p>
          <a:p>
            <a:pPr marL="0" indent="0" algn="ctr">
              <a:buNone/>
            </a:pPr>
            <a:r>
              <a:rPr lang="en-US" dirty="0" smtClean="0">
                <a:latin typeface="Times New Roman" pitchFamily="18" charset="0"/>
                <a:cs typeface="Times New Roman" pitchFamily="18" charset="0"/>
              </a:rPr>
              <a:t>An Introduction to the 2015-2016 </a:t>
            </a:r>
          </a:p>
          <a:p>
            <a:pPr marL="0" indent="0" algn="ctr">
              <a:buNone/>
            </a:pPr>
            <a:r>
              <a:rPr lang="en-US" dirty="0" smtClean="0">
                <a:latin typeface="Times New Roman" pitchFamily="18" charset="0"/>
                <a:cs typeface="Times New Roman" pitchFamily="18" charset="0"/>
              </a:rPr>
              <a:t>Common App Personal Essay Questions</a:t>
            </a:r>
          </a:p>
          <a:p>
            <a:pPr marL="0" indent="0" algn="ctr">
              <a:buNone/>
            </a:pPr>
            <a:endParaRPr lang="en-US" dirty="0" smtClean="0">
              <a:latin typeface="Times New Roman" pitchFamily="18" charset="0"/>
              <a:cs typeface="Times New Roman" pitchFamily="18" charset="0"/>
            </a:endParaRPr>
          </a:p>
          <a:p>
            <a:pPr marL="0" indent="0" algn="ctr">
              <a:buNone/>
            </a:pPr>
            <a:endParaRPr lang="en-US" dirty="0" smtClean="0">
              <a:latin typeface="Times New Roman" pitchFamily="18" charset="0"/>
              <a:cs typeface="Times New Roman" pitchFamily="18" charset="0"/>
            </a:endParaRPr>
          </a:p>
          <a:p>
            <a:pPr marL="0" indent="0" algn="r">
              <a:buNone/>
            </a:pPr>
            <a:r>
              <a:rPr lang="en-US" dirty="0" smtClean="0">
                <a:latin typeface="Times New Roman" pitchFamily="18" charset="0"/>
                <a:cs typeface="Times New Roman" pitchFamily="18" charset="0"/>
              </a:rPr>
              <a:t>Ms. Landowne, English Teacher </a:t>
            </a:r>
          </a:p>
          <a:p>
            <a:pPr marL="0" indent="0" algn="ctr">
              <a:buNone/>
            </a:pPr>
            <a:endParaRPr lang="en-US" dirty="0" smtClean="0">
              <a:latin typeface="Times New Roman" pitchFamily="18" charset="0"/>
              <a:cs typeface="Times New Roman" pitchFamily="18" charset="0"/>
            </a:endParaRPr>
          </a:p>
          <a:p>
            <a:pPr marL="0" indent="0" algn="ctr">
              <a:buNone/>
            </a:pPr>
            <a:endParaRPr lang="en-US" dirty="0"/>
          </a:p>
        </p:txBody>
      </p:sp>
    </p:spTree>
    <p:extLst>
      <p:ext uri="{BB962C8B-B14F-4D97-AF65-F5344CB8AC3E}">
        <p14:creationId xmlns:p14="http://schemas.microsoft.com/office/powerpoint/2010/main" val="3739705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676400"/>
            <a:ext cx="7620000" cy="3539430"/>
          </a:xfrm>
          <a:prstGeom prst="rect">
            <a:avLst/>
          </a:prstGeom>
          <a:noFill/>
        </p:spPr>
        <p:txBody>
          <a:bodyPr wrap="square" rtlCol="0">
            <a:spAutoFit/>
          </a:bodyPr>
          <a:lstStyle/>
          <a:p>
            <a:pPr lvl="0" eaLnBrk="0" fontAlgn="base" hangingPunct="0">
              <a:spcBef>
                <a:spcPct val="0"/>
              </a:spcBef>
              <a:spcAft>
                <a:spcPct val="0"/>
              </a:spcAft>
            </a:pPr>
            <a:r>
              <a:rPr lang="en-US" sz="2200" dirty="0" smtClean="0">
                <a:latin typeface="Times New Roman" pitchFamily="18" charset="0"/>
                <a:ea typeface="Times New Roman" pitchFamily="18" charset="0"/>
                <a:cs typeface="Times New Roman" pitchFamily="18" charset="0"/>
              </a:rPr>
              <a:t>4.  </a:t>
            </a:r>
            <a:r>
              <a:rPr lang="en-US" sz="2200" i="1" dirty="0" smtClean="0">
                <a:latin typeface="Times New Roman" pitchFamily="18" charset="0"/>
                <a:cs typeface="Times New Roman" pitchFamily="18" charset="0"/>
              </a:rPr>
              <a:t>Describe a problem you've solved or a problem you'd like to    </a:t>
            </a:r>
          </a:p>
          <a:p>
            <a:pPr lvl="0" eaLnBrk="0" fontAlgn="base" hangingPunct="0">
              <a:spcBef>
                <a:spcPct val="0"/>
              </a:spcBef>
              <a:spcAft>
                <a:spcPct val="0"/>
              </a:spcAft>
            </a:pPr>
            <a:r>
              <a:rPr lang="en-US" sz="2200" i="1" dirty="0" smtClean="0">
                <a:latin typeface="Times New Roman" pitchFamily="18" charset="0"/>
                <a:cs typeface="Times New Roman" pitchFamily="18" charset="0"/>
              </a:rPr>
              <a:t>     solve. It can be an intellectual challenge, a research query, an </a:t>
            </a:r>
          </a:p>
          <a:p>
            <a:pPr lvl="0" eaLnBrk="0" fontAlgn="base" hangingPunct="0">
              <a:spcBef>
                <a:spcPct val="0"/>
              </a:spcBef>
              <a:spcAft>
                <a:spcPct val="0"/>
              </a:spcAft>
            </a:pPr>
            <a:r>
              <a:rPr lang="en-US" sz="2200" i="1" dirty="0" smtClean="0">
                <a:latin typeface="Times New Roman" pitchFamily="18" charset="0"/>
                <a:cs typeface="Times New Roman" pitchFamily="18" charset="0"/>
              </a:rPr>
              <a:t>     ethical dilemma-anything that is of personal importance, no </a:t>
            </a:r>
          </a:p>
          <a:p>
            <a:pPr lvl="0" eaLnBrk="0" fontAlgn="base" hangingPunct="0">
              <a:spcBef>
                <a:spcPct val="0"/>
              </a:spcBef>
              <a:spcAft>
                <a:spcPct val="0"/>
              </a:spcAft>
            </a:pPr>
            <a:r>
              <a:rPr lang="en-US" sz="2200" i="1" dirty="0" smtClean="0">
                <a:latin typeface="Times New Roman" pitchFamily="18" charset="0"/>
                <a:cs typeface="Times New Roman" pitchFamily="18" charset="0"/>
              </a:rPr>
              <a:t>     matter the scale. Explain its significance to you and what steps</a:t>
            </a:r>
          </a:p>
          <a:p>
            <a:pPr lvl="0" eaLnBrk="0" fontAlgn="base" hangingPunct="0">
              <a:spcBef>
                <a:spcPct val="0"/>
              </a:spcBef>
              <a:spcAft>
                <a:spcPct val="0"/>
              </a:spcAft>
            </a:pPr>
            <a:r>
              <a:rPr lang="en-US" sz="2200" i="1" dirty="0" smtClean="0">
                <a:latin typeface="Times New Roman" pitchFamily="18" charset="0"/>
                <a:cs typeface="Times New Roman" pitchFamily="18" charset="0"/>
              </a:rPr>
              <a:t>     you took or could be taken to identify a solution.</a:t>
            </a:r>
            <a:endParaRPr lang="en-US" sz="2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066800"/>
            <a:ext cx="7848600" cy="5170646"/>
          </a:xfrm>
          <a:prstGeom prst="rect">
            <a:avLst/>
          </a:prstGeom>
          <a:noFill/>
        </p:spPr>
        <p:txBody>
          <a:bodyPr wrap="square" rtlCol="0">
            <a:spAutoFit/>
          </a:bodyPr>
          <a:lstStyle/>
          <a:p>
            <a:r>
              <a:rPr lang="en-US" sz="2200" dirty="0" smtClean="0">
                <a:latin typeface="Times New Roman" pitchFamily="18" charset="0"/>
                <a:cs typeface="Times New Roman" pitchFamily="18" charset="0"/>
              </a:rPr>
              <a:t>One young man has been advocating for an immersion language program in Midwestern public high school for the last five years, since he began studying Spanish in fifth grade. He has spoken at school board meetings on three separate occasions, informing community leaders how in traditional second language instruction, the target language is the subject of instruction. Immersion programs use the target language for instruction and as a means of communication. This authentic communication allows students to learn a second language in a similar manner to the way that they have learned their first.</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Thanks to this young man’s efforts, his high school now offers juniors and seniors electives in history, English, and culinary arts in Spanish. </a:t>
            </a:r>
          </a:p>
          <a:p>
            <a:endParaRPr lang="en-US" sz="2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2177534"/>
            <a:ext cx="927997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Sometimes it’s best to avoid essays that aren’t in your area of experience.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For instance, don’t write about diversity just because you think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college will be impressed with that choice of topic. </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Write about what you know, and write about it specifically</a:t>
            </a:r>
            <a:r>
              <a:rPr kumimoji="0" lang="en-US" sz="2400" b="0" i="1"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en-US" sz="2400" b="0" i="1"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3063" y="1371600"/>
            <a:ext cx="6096000" cy="430887"/>
          </a:xfrm>
          <a:prstGeom prst="rect">
            <a:avLst/>
          </a:prstGeom>
          <a:noFill/>
        </p:spPr>
        <p:txBody>
          <a:bodyPr wrap="square" rtlCol="0">
            <a:spAutoFit/>
          </a:bodyPr>
          <a:lstStyle/>
          <a:p>
            <a:r>
              <a:rPr lang="en-US" sz="2200" dirty="0" smtClean="0">
                <a:latin typeface="Times New Roman" pitchFamily="18" charset="0"/>
                <a:cs typeface="Times New Roman" pitchFamily="18" charset="0"/>
              </a:rPr>
              <a:t>Tell you own story . . . </a:t>
            </a:r>
            <a:endParaRPr lang="en-US" sz="22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341019" cy="67403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William C. McMurray, Jr., says: whatever question you address: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first part of your essay should focus on a story/anecdote that </a:t>
            </a:r>
          </a:p>
          <a:p>
            <a:pPr marL="0" marR="0" lvl="0" indent="0" algn="l" defTabSz="914400" rtl="0" eaLnBrk="0" fontAlgn="base" latinLnBrk="0" hangingPunct="0">
              <a:lnSpc>
                <a:spcPct val="100000"/>
              </a:lnSpc>
              <a:spcBef>
                <a:spcPct val="0"/>
              </a:spcBef>
              <a:spcAft>
                <a:spcPct val="0"/>
              </a:spcAft>
              <a:buClrTx/>
              <a:buSzTx/>
              <a:tabLst/>
            </a:pPr>
            <a:r>
              <a:rPr lang="en-US" sz="2400" dirty="0">
                <a:solidFill>
                  <a:srgbClr val="000000"/>
                </a:solidFill>
                <a:latin typeface="Times New Roman" pitchFamily="18" charset="0"/>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answers the question. If you’re writing about a trip to Europe, don’t </a:t>
            </a:r>
          </a:p>
          <a:p>
            <a:pPr marL="0" marR="0" lvl="0" indent="0" algn="l" defTabSz="914400" rtl="0" eaLnBrk="0" fontAlgn="base" latinLnBrk="0" hangingPunct="0">
              <a:lnSpc>
                <a:spcPct val="100000"/>
              </a:lnSpc>
              <a:spcBef>
                <a:spcPct val="0"/>
              </a:spcBef>
              <a:spcAft>
                <a:spcPct val="0"/>
              </a:spcAft>
              <a:buClrTx/>
              <a:buSzTx/>
              <a:tabLst/>
            </a:pPr>
            <a:r>
              <a:rPr lang="en-US" sz="2400" dirty="0">
                <a:solidFill>
                  <a:srgbClr val="000000"/>
                </a:solidFill>
                <a:latin typeface="Times New Roman" pitchFamily="18" charset="0"/>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just say that you visited other cultures and now you know other cultures </a:t>
            </a:r>
          </a:p>
          <a:p>
            <a:pPr marL="0" marR="0" lvl="0" indent="0" algn="l" defTabSz="914400" rtl="0" eaLnBrk="0" fontAlgn="base" latinLnBrk="0" hangingPunct="0">
              <a:lnSpc>
                <a:spcPct val="100000"/>
              </a:lnSpc>
              <a:spcBef>
                <a:spcPct val="0"/>
              </a:spcBef>
              <a:spcAft>
                <a:spcPct val="0"/>
              </a:spcAft>
              <a:buClrTx/>
              <a:buSzTx/>
              <a:tabLst/>
            </a:pPr>
            <a:r>
              <a:rPr lang="en-US" sz="2400" dirty="0">
                <a:solidFill>
                  <a:srgbClr val="000000"/>
                </a:solidFill>
                <a:latin typeface="Times New Roman" pitchFamily="18" charset="0"/>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exist – this is like saying the sky is blue when there are no clouds in it! </a:t>
            </a:r>
          </a:p>
          <a:p>
            <a:pPr marL="0" marR="0" lvl="0" indent="0" algn="l" defTabSz="914400" rtl="0" eaLnBrk="0" fontAlgn="base" latinLnBrk="0" hangingPunct="0">
              <a:lnSpc>
                <a:spcPct val="100000"/>
              </a:lnSpc>
              <a:spcBef>
                <a:spcPct val="0"/>
              </a:spcBef>
              <a:spcAft>
                <a:spcPct val="0"/>
              </a:spcAft>
              <a:buClrTx/>
              <a:buSzTx/>
              <a:tabLst/>
            </a:pPr>
            <a:r>
              <a:rPr lang="en-US" sz="2400" dirty="0">
                <a:solidFill>
                  <a:srgbClr val="000000"/>
                </a:solidFill>
                <a:latin typeface="Times New Roman" pitchFamily="18" charset="0"/>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Make sure your story is about something specific that happened to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you </a:t>
            </a:r>
          </a:p>
          <a:p>
            <a:pPr marL="0" marR="0" lvl="0" indent="0" algn="l" defTabSz="914400" rtl="0" eaLnBrk="0" fontAlgn="base" latinLnBrk="0" hangingPunct="0">
              <a:lnSpc>
                <a:spcPct val="100000"/>
              </a:lnSpc>
              <a:spcBef>
                <a:spcPct val="0"/>
              </a:spcBef>
              <a:spcAft>
                <a:spcPct val="0"/>
              </a:spcAft>
              <a:buClrTx/>
              <a:buSzTx/>
              <a:tabLst/>
            </a:pPr>
            <a:r>
              <a:rPr lang="en-US" sz="2400" b="1" dirty="0">
                <a:solidFill>
                  <a:srgbClr val="000000"/>
                </a:solidFill>
                <a:latin typeface="Times New Roman" pitchFamily="18" charset="0"/>
                <a:ea typeface="Calibri" pitchFamily="34" charset="0"/>
                <a:cs typeface="Times New Roman" pitchFamily="18" charset="0"/>
              </a:rPr>
              <a:t> </a:t>
            </a:r>
            <a:r>
              <a:rPr lang="en-US" sz="2400" b="1" dirty="0" smtClean="0">
                <a:solidFill>
                  <a:srgbClr val="00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and that changed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your</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way of thinking, acting, etc.</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 careful to focus your writing on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not on an event or topic. </a:t>
            </a: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F</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 example,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don’t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just write a biography of your grandfather’s </a:t>
            </a: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immigrant experience.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Focus on why/how he has influenced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why you are somehow different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because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him.”</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you want to describe the influence of a trip you've taken, don't just </a:t>
            </a:r>
          </a:p>
          <a:p>
            <a:pPr marL="0" marR="0" lvl="0" indent="0" algn="l" defTabSz="914400" rtl="0" eaLnBrk="0" fontAlgn="base" latinLnBrk="0" hangingPunct="0">
              <a:lnSpc>
                <a:spcPct val="100000"/>
              </a:lnSpc>
              <a:spcBef>
                <a:spcPct val="0"/>
              </a:spcBef>
              <a:spcAft>
                <a:spcPct val="0"/>
              </a:spcAft>
              <a:buClrTx/>
              <a:buSzTx/>
              <a:tabLst/>
            </a:pPr>
            <a:r>
              <a:rPr lang="en-US" sz="2400" dirty="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write about what you saw and what you learned. Write about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how you </a:t>
            </a:r>
          </a:p>
          <a:p>
            <a:pPr marL="0" marR="0" lvl="0" indent="0" algn="l" defTabSz="914400" rtl="0" eaLnBrk="0" fontAlgn="base" latinLnBrk="0" hangingPunct="0">
              <a:lnSpc>
                <a:spcPct val="100000"/>
              </a:lnSpc>
              <a:spcBef>
                <a:spcPct val="0"/>
              </a:spcBef>
              <a:spcAft>
                <a:spcPct val="0"/>
              </a:spcAft>
              <a:buClrTx/>
              <a:buSzTx/>
              <a:tabLst/>
            </a:pPr>
            <a:r>
              <a:rPr lang="en-US" sz="2400" b="1" dirty="0">
                <a:latin typeface="Times New Roman" pitchFamily="18" charset="0"/>
                <a:ea typeface="Calibri" pitchFamily="34" charset="0"/>
                <a:cs typeface="Times New Roman" pitchFamily="18" charset="0"/>
              </a:rPr>
              <a:t> </a:t>
            </a:r>
            <a:r>
              <a:rPr lang="en-US" sz="2400" b="1" dirty="0" smtClean="0">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felt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about what you saw, what you learned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about yourself</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and/or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how </a:t>
            </a:r>
          </a:p>
          <a:p>
            <a:pPr marL="0" marR="0" lvl="0" indent="0" algn="l" defTabSz="914400" rtl="0" eaLnBrk="0" fontAlgn="base" latinLnBrk="0" hangingPunct="0">
              <a:lnSpc>
                <a:spcPct val="100000"/>
              </a:lnSpc>
              <a:spcBef>
                <a:spcPct val="0"/>
              </a:spcBef>
              <a:spcAft>
                <a:spcPct val="0"/>
              </a:spcAft>
              <a:buClrTx/>
              <a:buSzTx/>
              <a:tabLst/>
            </a:pPr>
            <a:r>
              <a:rPr lang="en-US" sz="2400" b="1" dirty="0">
                <a:latin typeface="Times New Roman" pitchFamily="18" charset="0"/>
                <a:ea typeface="Calibri" pitchFamily="34" charset="0"/>
                <a:cs typeface="Times New Roman" pitchFamily="18" charset="0"/>
              </a:rPr>
              <a:t> </a:t>
            </a:r>
            <a:r>
              <a:rPr lang="en-US" sz="2400" b="1" dirty="0" smtClean="0">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changed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a result of the experience.”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676400"/>
            <a:ext cx="924483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most important thing is to keep in mind is to write from your own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experience and in your own voice. Don't think you have to write about 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"big" topic such as world issues. Some of the best personal statements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I've read have dealt with relatively small personal issues -- such as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risk of asking a girl out for the first time. Be honest and address the topic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your statement will work just fine.”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609600" y="1752600"/>
            <a:ext cx="7750061" cy="2905823"/>
          </a:xfrm>
          <a:prstGeom prst="rect">
            <a:avLst/>
          </a:prstGeom>
          <a:noFill/>
          <a:ln w="9525">
            <a:noFill/>
            <a:miter lim="800000"/>
            <a:headEnd/>
            <a:tailEnd/>
          </a:ln>
          <a:effectLst/>
        </p:spPr>
        <p:txBody>
          <a:bodyPr vert="horz" wrap="square" lIns="0" tIns="126960" rIns="0" bIns="19044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Recipe for a Draft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How to Kick-Start Your College Essay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6699"/>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Sometimes the hardest part of writing a college admissions essay is just getting started. Here's a quick exercise to get pen to paper (or keyboard to computer).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52400" y="0"/>
            <a:ext cx="888084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Step 1: Think about yourself</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Which of your biggest failures are you most proud of?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Step 2: Choose a personal quality you'd like to convey to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admissions committee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Don't pick an event or something you've done. President of the Nuclear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Awareness Club is not a personal quality. Focus on a quality of your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mind or of your character that emerged during a particularly trying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stressful period in your life. Complete this sentence: “While I wouldn’t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want to go through an experience like that again, I learned that I 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very _________ person.”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Step 3: Tell a story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Set a timer. Pretend you're taking an in-class exam and respond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question,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Which of your biggest failures are you most proud of?’</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Use the characteristic you identified in Step 2. Write or type non-stop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20 minutes; force yourself to keep telling the story and what it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reveals until the timer goes off.</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1792288" y="3352800"/>
            <a:ext cx="5486400" cy="533400"/>
          </a:xfrm>
        </p:spPr>
        <p:txBody>
          <a:bodyPr>
            <a:normAutofit/>
          </a:bodyPr>
          <a:lstStyle/>
          <a:p>
            <a:r>
              <a:rPr lang="en-US" sz="2400" b="0" dirty="0" smtClean="0">
                <a:latin typeface="Times New Roman" pitchFamily="18" charset="0"/>
                <a:cs typeface="Times New Roman" pitchFamily="18" charset="0"/>
              </a:rPr>
              <a:t>Online Resources</a:t>
            </a:r>
            <a:endParaRPr lang="en-US" sz="2400" b="0" dirty="0">
              <a:latin typeface="Times New Roman" pitchFamily="18" charset="0"/>
              <a:cs typeface="Times New Roman" pitchFamily="18" charset="0"/>
            </a:endParaRPr>
          </a:p>
        </p:txBody>
      </p:sp>
      <p:pic>
        <p:nvPicPr>
          <p:cNvPr id="5" name="Picture Placeholder 4" descr="resources.jpg"/>
          <p:cNvPicPr>
            <a:picLocks noGrp="1" noChangeAspect="1"/>
          </p:cNvPicPr>
          <p:nvPr>
            <p:ph type="pic" idx="1"/>
          </p:nvPr>
        </p:nvPicPr>
        <p:blipFill>
          <a:blip r:embed="rId2" cstate="print"/>
          <a:srcRect t="477" b="477"/>
          <a:stretch>
            <a:fillRect/>
          </a:stretch>
        </p:blipFill>
        <p:spPr>
          <a:xfrm>
            <a:off x="1792288" y="612775"/>
            <a:ext cx="3922712" cy="2587625"/>
          </a:xfrm>
        </p:spPr>
      </p:pic>
      <p:sp>
        <p:nvSpPr>
          <p:cNvPr id="4" name="Text Placeholder 3"/>
          <p:cNvSpPr>
            <a:spLocks noGrp="1"/>
          </p:cNvSpPr>
          <p:nvPr>
            <p:ph type="body" sz="half" idx="2"/>
          </p:nvPr>
        </p:nvSpPr>
        <p:spPr>
          <a:xfrm>
            <a:off x="1792288" y="3886200"/>
            <a:ext cx="5486400" cy="2819400"/>
          </a:xfrm>
        </p:spPr>
        <p:txBody>
          <a:bodyPr>
            <a:normAutofit fontScale="47500" lnSpcReduction="20000"/>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NPR: Behind the scenes at Amherst (7:46)</a:t>
            </a:r>
          </a:p>
          <a:p>
            <a:r>
              <a:rPr lang="en-US" sz="2400" u="sng" dirty="0" smtClean="0">
                <a:latin typeface="Times New Roman" pitchFamily="18" charset="0"/>
                <a:cs typeface="Times New Roman" pitchFamily="18" charset="0"/>
                <a:hlinkClick r:id="rId3"/>
              </a:rPr>
              <a:t>http://www.npr.org/2011/03/28/134916924/Amherst-Admissions-Process</a:t>
            </a:r>
            <a:endParaRPr lang="en-US" sz="2400" u="sng"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Brandeis behind the scene at an admissions office (4:10)</a:t>
            </a:r>
          </a:p>
          <a:p>
            <a:r>
              <a:rPr lang="en-US" sz="2400" u="sng" dirty="0" smtClean="0">
                <a:latin typeface="Times New Roman" pitchFamily="18" charset="0"/>
                <a:cs typeface="Times New Roman" pitchFamily="18" charset="0"/>
                <a:hlinkClick r:id="rId4"/>
              </a:rPr>
              <a:t>http://www.youtube.com/watch?v=bB86s3JYkbg&amp;feature=related</a:t>
            </a:r>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pPr fontAlgn="base">
              <a:spcBef>
                <a:spcPct val="0"/>
              </a:spcBef>
              <a:spcAft>
                <a:spcPct val="0"/>
              </a:spcAft>
              <a:tabLst>
                <a:tab pos="2971800" algn="ctr"/>
                <a:tab pos="5943600" algn="r"/>
              </a:tabLst>
            </a:pPr>
            <a:r>
              <a:rPr lang="en-US" sz="2400" dirty="0" smtClean="0">
                <a:solidFill>
                  <a:srgbClr val="000000"/>
                </a:solidFill>
                <a:latin typeface="Times New Roman" pitchFamily="18" charset="0"/>
                <a:ea typeface="Times New Roman" pitchFamily="18" charset="0"/>
                <a:cs typeface="Times New Roman" pitchFamily="18" charset="0"/>
              </a:rPr>
              <a:t>NPR: Phil Powers on The Practice of Slowing Down</a:t>
            </a:r>
            <a:endParaRPr lang="en-US" sz="2400" dirty="0" smtClean="0">
              <a:latin typeface="Times New Roman" pitchFamily="18" charset="0"/>
              <a:cs typeface="Times New Roman" pitchFamily="18" charset="0"/>
            </a:endParaRPr>
          </a:p>
          <a:p>
            <a:pPr lvl="0" eaLnBrk="0" fontAlgn="base" hangingPunct="0">
              <a:spcBef>
                <a:spcPct val="0"/>
              </a:spcBef>
              <a:spcAft>
                <a:spcPct val="0"/>
              </a:spcAft>
              <a:tabLst>
                <a:tab pos="2971800" algn="ctr"/>
                <a:tab pos="5943600" algn="r"/>
              </a:tabLst>
            </a:pPr>
            <a:r>
              <a:rPr lang="en-US" sz="2400" i="1" dirty="0" smtClean="0">
                <a:solidFill>
                  <a:srgbClr val="000000"/>
                </a:solidFill>
                <a:latin typeface="Times New Roman" pitchFamily="18" charset="0"/>
                <a:ea typeface="Times New Roman" pitchFamily="18" charset="0"/>
                <a:cs typeface="Times New Roman" pitchFamily="18" charset="0"/>
                <a:hlinkClick r:id="rId5"/>
              </a:rPr>
              <a:t>http://thisibelieve.org/essay/21254/</a:t>
            </a:r>
            <a:endParaRPr lang="en-US" sz="2400" i="1" dirty="0" smtClean="0">
              <a:solidFill>
                <a:srgbClr val="000000"/>
              </a:solidFill>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tabLst>
                <a:tab pos="2971800" algn="ctr"/>
                <a:tab pos="5943600" algn="r"/>
              </a:tabLst>
            </a:pPr>
            <a:endParaRPr lang="en-US" sz="2400" i="1" dirty="0" smtClean="0">
              <a:solidFill>
                <a:srgbClr val="000000"/>
              </a:solidFill>
              <a:latin typeface="Times New Roman" pitchFamily="18" charset="0"/>
              <a:cs typeface="Times New Roman" pitchFamily="18" charset="0"/>
            </a:endParaRPr>
          </a:p>
          <a:p>
            <a:pPr lvl="0" eaLnBrk="0" fontAlgn="base" hangingPunct="0">
              <a:spcBef>
                <a:spcPct val="0"/>
              </a:spcBef>
              <a:spcAft>
                <a:spcPct val="0"/>
              </a:spcAft>
              <a:tabLst>
                <a:tab pos="2971800" algn="ctr"/>
                <a:tab pos="5943600" algn="r"/>
              </a:tabLst>
            </a:pPr>
            <a:r>
              <a:rPr lang="en-US" sz="2400" dirty="0" smtClean="0">
                <a:latin typeface="Times New Roman" pitchFamily="18" charset="0"/>
                <a:cs typeface="Times New Roman" pitchFamily="18" charset="0"/>
              </a:rPr>
              <a:t>Huff Post College: 6 Pieces of Advice for the College Essay </a:t>
            </a:r>
          </a:p>
          <a:p>
            <a:pPr lvl="0" eaLnBrk="0" fontAlgn="base" hangingPunct="0">
              <a:spcBef>
                <a:spcPct val="0"/>
              </a:spcBef>
              <a:spcAft>
                <a:spcPct val="0"/>
              </a:spcAft>
              <a:tabLst>
                <a:tab pos="2971800" algn="ctr"/>
                <a:tab pos="5943600" algn="r"/>
              </a:tabLst>
            </a:pPr>
            <a:r>
              <a:rPr lang="en-US" sz="2400" dirty="0" smtClean="0">
                <a:latin typeface="Times New Roman" pitchFamily="18" charset="0"/>
                <a:cs typeface="Times New Roman" pitchFamily="18" charset="0"/>
                <a:hlinkClick r:id="rId6"/>
              </a:rPr>
              <a:t>http://www.huffingtonpost.com/marjorie-hansen-shaevitz/the-best-advice-i-have-fo_b_3644712.html</a:t>
            </a:r>
            <a:endParaRPr lang="en-US" sz="2400" dirty="0" smtClean="0">
              <a:latin typeface="Times New Roman" pitchFamily="18" charset="0"/>
              <a:cs typeface="Times New Roman" pitchFamily="18" charset="0"/>
            </a:endParaRPr>
          </a:p>
          <a:p>
            <a:pPr lvl="0" eaLnBrk="0" fontAlgn="base" hangingPunct="0">
              <a:spcBef>
                <a:spcPct val="0"/>
              </a:spcBef>
              <a:spcAft>
                <a:spcPct val="0"/>
              </a:spcAft>
              <a:tabLst>
                <a:tab pos="2971800" algn="ctr"/>
                <a:tab pos="5943600" algn="r"/>
              </a:tabLst>
            </a:pPr>
            <a:endParaRPr lang="en-US" sz="2400" dirty="0">
              <a:latin typeface="Times New Roman" pitchFamily="18" charset="0"/>
              <a:cs typeface="Times New Roman" pitchFamily="18" charset="0"/>
            </a:endParaRPr>
          </a:p>
          <a:p>
            <a:pPr lvl="0" eaLnBrk="0" fontAlgn="base" hangingPunct="0">
              <a:spcBef>
                <a:spcPct val="0"/>
              </a:spcBef>
              <a:spcAft>
                <a:spcPct val="0"/>
              </a:spcAft>
              <a:tabLst>
                <a:tab pos="2971800" algn="ctr"/>
                <a:tab pos="5943600" algn="r"/>
              </a:tabLst>
            </a:pPr>
            <a:r>
              <a:rPr lang="en-US" sz="2400" i="1" dirty="0" smtClean="0">
                <a:latin typeface="Times New Roman" pitchFamily="18" charset="0"/>
                <a:cs typeface="Times New Roman" pitchFamily="18" charset="0"/>
              </a:rPr>
              <a:t>The New York Times</a:t>
            </a:r>
            <a:r>
              <a:rPr lang="en-US" sz="2400" dirty="0" smtClean="0">
                <a:latin typeface="Times New Roman" pitchFamily="18" charset="0"/>
                <a:cs typeface="Times New Roman" pitchFamily="18" charset="0"/>
              </a:rPr>
              <a:t>: Did You Write Your College Essay about Money?</a:t>
            </a:r>
          </a:p>
          <a:p>
            <a:pPr lvl="0" eaLnBrk="0" fontAlgn="base" hangingPunct="0">
              <a:spcBef>
                <a:spcPct val="0"/>
              </a:spcBef>
              <a:spcAft>
                <a:spcPct val="0"/>
              </a:spcAft>
              <a:tabLst>
                <a:tab pos="2971800" algn="ctr"/>
                <a:tab pos="5943600" algn="r"/>
              </a:tabLst>
            </a:pPr>
            <a:r>
              <a:rPr lang="en-US" sz="2400" dirty="0">
                <a:latin typeface="Times New Roman" pitchFamily="18" charset="0"/>
                <a:cs typeface="Times New Roman" pitchFamily="18" charset="0"/>
                <a:hlinkClick r:id="rId7"/>
              </a:rPr>
              <a:t>http://</a:t>
            </a:r>
            <a:r>
              <a:rPr lang="en-US" sz="2400" dirty="0" smtClean="0">
                <a:latin typeface="Times New Roman" pitchFamily="18" charset="0"/>
                <a:cs typeface="Times New Roman" pitchFamily="18" charset="0"/>
                <a:hlinkClick r:id="rId7"/>
              </a:rPr>
              <a:t>www.nytimes.com/2015/04/11/your-money/did-you-write-your-college-application-essay-about-money-wed-like-to-hear-from-you.html</a:t>
            </a:r>
            <a:endParaRPr lang="en-US" sz="2400" dirty="0" smtClean="0">
              <a:latin typeface="Times New Roman" pitchFamily="18" charset="0"/>
              <a:cs typeface="Times New Roman" pitchFamily="18" charset="0"/>
            </a:endParaRPr>
          </a:p>
          <a:p>
            <a:pPr lvl="0" eaLnBrk="0" fontAlgn="base" hangingPunct="0">
              <a:spcBef>
                <a:spcPct val="0"/>
              </a:spcBef>
              <a:spcAft>
                <a:spcPct val="0"/>
              </a:spcAft>
              <a:tabLst>
                <a:tab pos="2971800" algn="ctr"/>
                <a:tab pos="5943600" algn="r"/>
              </a:tabLst>
            </a:pPr>
            <a:endParaRPr lang="en-US" sz="2400"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u="sng"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257800"/>
            <a:ext cx="8229600" cy="1295400"/>
          </a:xfrm>
        </p:spPr>
        <p:txBody>
          <a:bodyPr>
            <a:normAutofit fontScale="70000" lnSpcReduction="20000"/>
          </a:bodyPr>
          <a:lstStyle/>
          <a:p>
            <a:pPr marL="0" indent="0">
              <a:buNone/>
            </a:pPr>
            <a:r>
              <a:rPr lang="en-US" dirty="0">
                <a:latin typeface="Times New Roman" pitchFamily="18" charset="0"/>
                <a:cs typeface="Times New Roman" pitchFamily="18" charset="0"/>
              </a:rPr>
              <a:t>The Common Application, used by over 500 colleges and universities throughout the U.S. and Internationally, offers five personal essay prompts. Check the application requirements for every school you're applying to for additional essay requirements. </a:t>
            </a:r>
          </a:p>
          <a:p>
            <a:endParaRPr lang="en-US" dirty="0"/>
          </a:p>
        </p:txBody>
      </p:sp>
      <p:pic>
        <p:nvPicPr>
          <p:cNvPr id="4" name="Picture 3" descr="college-admissions-300x289"/>
          <p:cNvPicPr>
            <a:picLocks noChangeAspect="1" noChangeArrowheads="1"/>
          </p:cNvPicPr>
          <p:nvPr/>
        </p:nvPicPr>
        <p:blipFill>
          <a:blip r:embed="rId2" cstate="print"/>
          <a:stretch>
            <a:fillRect/>
          </a:stretch>
        </p:blipFill>
        <p:spPr bwMode="auto">
          <a:xfrm>
            <a:off x="190082" y="228600"/>
            <a:ext cx="8704193" cy="4953000"/>
          </a:xfrm>
          <a:prstGeom prst="rect">
            <a:avLst/>
          </a:prstGeom>
          <a:noFill/>
          <a:ln w="9525">
            <a:noFill/>
            <a:miter lim="800000"/>
            <a:headEnd/>
            <a:tailEnd/>
          </a:ln>
        </p:spPr>
      </p:pic>
    </p:spTree>
    <p:extLst>
      <p:ext uri="{BB962C8B-B14F-4D97-AF65-F5344CB8AC3E}">
        <p14:creationId xmlns:p14="http://schemas.microsoft.com/office/powerpoint/2010/main" val="228546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21" name="Picture 1" descr="51Vti-o-0CL.jpg (413×296)"/>
          <p:cNvPicPr>
            <a:picLocks noChangeAspect="1" noChangeArrowheads="1"/>
          </p:cNvPicPr>
          <p:nvPr/>
        </p:nvPicPr>
        <p:blipFill>
          <a:blip r:embed="rId2" r:link="rId3" cstate="print"/>
          <a:srcRect/>
          <a:stretch>
            <a:fillRect/>
          </a:stretch>
        </p:blipFill>
        <p:spPr bwMode="auto">
          <a:xfrm>
            <a:off x="2743200" y="990600"/>
            <a:ext cx="3933825" cy="2819400"/>
          </a:xfrm>
          <a:prstGeom prst="rect">
            <a:avLst/>
          </a:prstGeom>
          <a:noFill/>
        </p:spPr>
      </p:pic>
      <p:sp>
        <p:nvSpPr>
          <p:cNvPr id="30723" name="Rectangle 3"/>
          <p:cNvSpPr>
            <a:spLocks noChangeArrowheads="1"/>
          </p:cNvSpPr>
          <p:nvPr/>
        </p:nvSpPr>
        <p:spPr bwMode="auto">
          <a:xfrm>
            <a:off x="533400" y="4685158"/>
            <a:ext cx="81534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200" b="0" i="0" u="none" strike="noStrike" cap="none" normalizeH="0" baseline="0" dirty="0" smtClean="0">
                <a:ln>
                  <a:noFill/>
                </a:ln>
                <a:solidFill>
                  <a:srgbClr val="545454"/>
                </a:solidFill>
                <a:effectLst/>
                <a:latin typeface="Times New Roman" pitchFamily="18" charset="0"/>
                <a:ea typeface="Times New Roman" pitchFamily="18" charset="0"/>
                <a:cs typeface="Times New Roman" pitchFamily="18" charset="0"/>
              </a:rPr>
              <a:t> Early Action/Early Decision deadlines – as early 11/1 or </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200" b="0" i="0" u="none" strike="noStrike" cap="none" normalizeH="0" baseline="0" dirty="0" smtClean="0">
                <a:ln>
                  <a:noFill/>
                </a:ln>
                <a:solidFill>
                  <a:srgbClr val="545454"/>
                </a:solidFill>
                <a:effectLst/>
                <a:latin typeface="Times New Roman" pitchFamily="18" charset="0"/>
                <a:ea typeface="Times New Roman" pitchFamily="18" charset="0"/>
                <a:cs typeface="Times New Roman" pitchFamily="18" charset="0"/>
              </a:rPr>
              <a:t> Regular Decision deadlines – as early as 1/1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14800" y="4038600"/>
            <a:ext cx="4876800" cy="1785104"/>
          </a:xfrm>
          <a:prstGeom prst="rect">
            <a:avLst/>
          </a:prstGeom>
          <a:noFill/>
        </p:spPr>
        <p:txBody>
          <a:bodyPr wrap="square" rtlCol="0">
            <a:spAutoFit/>
          </a:bodyPr>
          <a:lstStyle/>
          <a:p>
            <a:pPr marL="457200" indent="-457200"/>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essay offers you an opportunity to reveal dimensions to your character that numbers alone can never tell. </a:t>
            </a:r>
            <a:r>
              <a:rPr lang="en-US" sz="2400" dirty="0" smtClean="0">
                <a:latin typeface="Times New Roman" pitchFamily="18" charset="0"/>
                <a:cs typeface="Times New Roman" pitchFamily="18" charset="0"/>
              </a:rPr>
              <a:t> </a:t>
            </a:r>
          </a:p>
          <a:p>
            <a:endParaRPr lang="en-US" dirty="0"/>
          </a:p>
        </p:txBody>
      </p:sp>
      <p:sp>
        <p:nvSpPr>
          <p:cNvPr id="29700" name="Rectangle 4"/>
          <p:cNvSpPr>
            <a:spLocks noChangeArrowheads="1"/>
          </p:cNvSpPr>
          <p:nvPr/>
        </p:nvSpPr>
        <p:spPr bwMode="auto">
          <a:xfrm>
            <a:off x="3886200" y="1470157"/>
            <a:ext cx="1600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2" name="AutoShape 6"/>
          <p:cNvSpPr>
            <a:spLocks noChangeArrowheads="1"/>
          </p:cNvSpPr>
          <p:nvPr/>
        </p:nvSpPr>
        <p:spPr bwMode="auto">
          <a:xfrm>
            <a:off x="3276600" y="1981200"/>
            <a:ext cx="976312" cy="485775"/>
          </a:xfrm>
          <a:prstGeom prst="righ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703" name="AutoShape 7"/>
          <p:cNvSpPr>
            <a:spLocks noChangeArrowheads="1"/>
          </p:cNvSpPr>
          <p:nvPr/>
        </p:nvSpPr>
        <p:spPr bwMode="auto">
          <a:xfrm>
            <a:off x="2895600" y="1524000"/>
            <a:ext cx="976312" cy="485775"/>
          </a:xfrm>
          <a:prstGeom prst="righ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704" name="AutoShape 8"/>
          <p:cNvSpPr>
            <a:spLocks noChangeArrowheads="1"/>
          </p:cNvSpPr>
          <p:nvPr/>
        </p:nvSpPr>
        <p:spPr bwMode="auto">
          <a:xfrm>
            <a:off x="3886200" y="762000"/>
            <a:ext cx="485775" cy="977900"/>
          </a:xfrm>
          <a:prstGeom prst="downArrow">
            <a:avLst>
              <a:gd name="adj1" fmla="val 50000"/>
              <a:gd name="adj2" fmla="val 5032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9705" name="AutoShape 9"/>
          <p:cNvSpPr>
            <a:spLocks noChangeArrowheads="1"/>
          </p:cNvSpPr>
          <p:nvPr/>
        </p:nvSpPr>
        <p:spPr bwMode="auto">
          <a:xfrm>
            <a:off x="4343400" y="228600"/>
            <a:ext cx="485775" cy="977900"/>
          </a:xfrm>
          <a:prstGeom prst="downArrow">
            <a:avLst>
              <a:gd name="adj1" fmla="val 50000"/>
              <a:gd name="adj2" fmla="val 5032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9706" name="AutoShape 10"/>
          <p:cNvSpPr>
            <a:spLocks noChangeArrowheads="1"/>
          </p:cNvSpPr>
          <p:nvPr/>
        </p:nvSpPr>
        <p:spPr bwMode="auto">
          <a:xfrm>
            <a:off x="4800600" y="609600"/>
            <a:ext cx="485775" cy="977900"/>
          </a:xfrm>
          <a:prstGeom prst="downArrow">
            <a:avLst>
              <a:gd name="adj1" fmla="val 50000"/>
              <a:gd name="adj2" fmla="val 5032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9707" name="AutoShape 11"/>
          <p:cNvSpPr>
            <a:spLocks noChangeArrowheads="1"/>
          </p:cNvSpPr>
          <p:nvPr/>
        </p:nvSpPr>
        <p:spPr bwMode="auto">
          <a:xfrm>
            <a:off x="5105400" y="1828800"/>
            <a:ext cx="976313" cy="485775"/>
          </a:xfrm>
          <a:prstGeom prst="lef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708" name="AutoShape 12"/>
          <p:cNvSpPr>
            <a:spLocks noChangeArrowheads="1"/>
          </p:cNvSpPr>
          <p:nvPr/>
        </p:nvSpPr>
        <p:spPr bwMode="auto">
          <a:xfrm>
            <a:off x="5486400" y="1371600"/>
            <a:ext cx="976313" cy="485775"/>
          </a:xfrm>
          <a:prstGeom prst="lef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709" name="AutoShape 13"/>
          <p:cNvSpPr>
            <a:spLocks noChangeArrowheads="1"/>
          </p:cNvSpPr>
          <p:nvPr/>
        </p:nvSpPr>
        <p:spPr bwMode="auto">
          <a:xfrm>
            <a:off x="5715000" y="2362200"/>
            <a:ext cx="976313" cy="485775"/>
          </a:xfrm>
          <a:prstGeom prst="lef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710" name="AutoShape 14"/>
          <p:cNvSpPr>
            <a:spLocks noChangeArrowheads="1"/>
          </p:cNvSpPr>
          <p:nvPr/>
        </p:nvSpPr>
        <p:spPr bwMode="auto">
          <a:xfrm>
            <a:off x="457200" y="2514600"/>
            <a:ext cx="3752850" cy="2286000"/>
          </a:xfrm>
          <a:prstGeom prst="curvedRightArrow">
            <a:avLst>
              <a:gd name="adj1" fmla="val 20000"/>
              <a:gd name="adj2" fmla="val 40000"/>
              <a:gd name="adj3" fmla="val 4156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711" name="AutoShape 15"/>
          <p:cNvSpPr>
            <a:spLocks noChangeArrowheads="1"/>
          </p:cNvSpPr>
          <p:nvPr/>
        </p:nvSpPr>
        <p:spPr bwMode="auto">
          <a:xfrm>
            <a:off x="4267200" y="2743200"/>
            <a:ext cx="485775" cy="976313"/>
          </a:xfrm>
          <a:prstGeom prst="upArrow">
            <a:avLst>
              <a:gd name="adj1" fmla="val 50000"/>
              <a:gd name="adj2" fmla="val 50245"/>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9712" name="AutoShape 16"/>
          <p:cNvSpPr>
            <a:spLocks noChangeArrowheads="1"/>
          </p:cNvSpPr>
          <p:nvPr/>
        </p:nvSpPr>
        <p:spPr bwMode="auto">
          <a:xfrm>
            <a:off x="4876800" y="2590800"/>
            <a:ext cx="485775" cy="976313"/>
          </a:xfrm>
          <a:prstGeom prst="upArrow">
            <a:avLst>
              <a:gd name="adj1" fmla="val 50000"/>
              <a:gd name="adj2" fmla="val 50245"/>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0" name="AutoShape 12"/>
          <p:cNvSpPr>
            <a:spLocks noChangeArrowheads="1"/>
          </p:cNvSpPr>
          <p:nvPr/>
        </p:nvSpPr>
        <p:spPr bwMode="auto">
          <a:xfrm>
            <a:off x="6629400" y="1981200"/>
            <a:ext cx="976313" cy="485775"/>
          </a:xfrm>
          <a:prstGeom prst="lef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AutoShape 7"/>
          <p:cNvSpPr>
            <a:spLocks noChangeArrowheads="1"/>
          </p:cNvSpPr>
          <p:nvPr/>
        </p:nvSpPr>
        <p:spPr bwMode="auto">
          <a:xfrm>
            <a:off x="1981200" y="1752600"/>
            <a:ext cx="976312" cy="485775"/>
          </a:xfrm>
          <a:prstGeom prst="rightArrow">
            <a:avLst>
              <a:gd name="adj1" fmla="val 50000"/>
              <a:gd name="adj2" fmla="val 502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1066800" y="3862865"/>
            <a:ext cx="74676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
            </a:r>
            <a:br>
              <a:rPr kumimoji="0" lang="en-US" sz="900" b="0" i="0" u="none" strike="noStrike" cap="none" normalizeH="0" baseline="0" dirty="0" smtClean="0">
                <a:ln>
                  <a:noFill/>
                </a:ln>
                <a:solidFill>
                  <a:schemeClr val="tx1"/>
                </a:solidFill>
                <a:effectLst/>
                <a:latin typeface="Arial" pitchFamily="34" charset="0"/>
                <a:cs typeface="Arial" pitchFamily="34" charset="0"/>
              </a:rPr>
            </a:b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3" name="Picture 1" descr="http://www.eatock.com/files/gimgs/252_lorenzocercelletta.jpg"/>
          <p:cNvPicPr>
            <a:picLocks noChangeAspect="1" noChangeArrowheads="1"/>
          </p:cNvPicPr>
          <p:nvPr/>
        </p:nvPicPr>
        <p:blipFill>
          <a:blip r:embed="rId2" r:link="rId3" cstate="print"/>
          <a:srcRect/>
          <a:stretch>
            <a:fillRect/>
          </a:stretch>
        </p:blipFill>
        <p:spPr bwMode="auto">
          <a:xfrm>
            <a:off x="0" y="458788"/>
            <a:ext cx="1752600" cy="2476500"/>
          </a:xfrm>
          <a:prstGeom prst="rect">
            <a:avLst/>
          </a:prstGeom>
          <a:noFill/>
        </p:spPr>
      </p:pic>
      <p:sp>
        <p:nvSpPr>
          <p:cNvPr id="28675" name="Rectangle 3"/>
          <p:cNvSpPr>
            <a:spLocks noChangeArrowheads="1"/>
          </p:cNvSpPr>
          <p:nvPr/>
        </p:nvSpPr>
        <p:spPr bwMode="auto">
          <a:xfrm>
            <a:off x="63394" y="507831"/>
            <a:ext cx="9017212" cy="59862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200"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200" dirty="0" smtClean="0">
                <a:latin typeface="Times New Roman" pitchFamily="18" charset="0"/>
                <a:ea typeface="Calibri" pitchFamily="34" charset="0"/>
                <a:cs typeface="Times New Roman" pitchFamily="18" charset="0"/>
              </a:rPr>
              <a:t>		</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“Though they are disappointingly rare, the very best </a:t>
            </a:r>
          </a:p>
          <a:p>
            <a:pPr marL="0" marR="0" lvl="0" indent="0" algn="l" defTabSz="914400" rtl="0" eaLnBrk="1" fontAlgn="base" latinLnBrk="0" hangingPunct="1">
              <a:lnSpc>
                <a:spcPct val="100000"/>
              </a:lnSpc>
              <a:spcBef>
                <a:spcPct val="0"/>
              </a:spcBef>
              <a:spcAft>
                <a:spcPct val="0"/>
              </a:spcAft>
              <a:buClrTx/>
              <a:buSzTx/>
              <a:buFontTx/>
              <a:buNone/>
              <a:tabLst/>
            </a:pPr>
            <a:r>
              <a:rPr lang="en-US" sz="2200" dirty="0" smtClean="0">
                <a:latin typeface="Times New Roman" pitchFamily="18" charset="0"/>
                <a:ea typeface="Calibri" pitchFamily="34" charset="0"/>
                <a:cs typeface="Times New Roman" pitchFamily="18" charset="0"/>
              </a:rPr>
              <a:t>		</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personal statements share one critical component: </a:t>
            </a:r>
          </a:p>
          <a:p>
            <a:pPr marL="0" marR="0" lvl="0" indent="0" algn="l" defTabSz="914400" rtl="0" eaLnBrk="1" fontAlgn="base" latinLnBrk="0" hangingPunct="1">
              <a:lnSpc>
                <a:spcPct val="100000"/>
              </a:lnSpc>
              <a:spcBef>
                <a:spcPct val="0"/>
              </a:spcBef>
              <a:spcAft>
                <a:spcPct val="0"/>
              </a:spcAft>
              <a:buClrTx/>
              <a:buSzTx/>
              <a:buFontTx/>
              <a:buNone/>
              <a:tabLst/>
            </a:pPr>
            <a:r>
              <a:rPr lang="en-US" sz="2200" dirty="0" smtClean="0">
                <a:latin typeface="Times New Roman" pitchFamily="18" charset="0"/>
                <a:ea typeface="Calibri" pitchFamily="34" charset="0"/>
                <a:cs typeface="Times New Roman" pitchFamily="18" charset="0"/>
              </a:rPr>
              <a:t>		</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convey information about some important event or </a:t>
            </a:r>
          </a:p>
          <a:p>
            <a:pPr marL="0" marR="0" lvl="0" indent="0" algn="l" defTabSz="914400" rtl="0" eaLnBrk="1" fontAlgn="base" latinLnBrk="0" hangingPunct="1">
              <a:lnSpc>
                <a:spcPct val="100000"/>
              </a:lnSpc>
              <a:spcBef>
                <a:spcPct val="0"/>
              </a:spcBef>
              <a:spcAft>
                <a:spcPct val="0"/>
              </a:spcAft>
              <a:buClrTx/>
              <a:buSzTx/>
              <a:buFontTx/>
              <a:buNone/>
              <a:tabLst/>
            </a:pPr>
            <a:r>
              <a:rPr lang="en-US" sz="2200" b="1" dirty="0" smtClean="0">
                <a:latin typeface="Times New Roman" pitchFamily="18" charset="0"/>
                <a:ea typeface="Calibri" pitchFamily="34" charset="0"/>
                <a:cs typeface="Times New Roman" pitchFamily="18" charset="0"/>
              </a:rPr>
              <a:t>		</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person in the student's life and the sense that the student </a:t>
            </a:r>
          </a:p>
          <a:p>
            <a:pPr marL="0" marR="0" lvl="0" indent="0" algn="l" defTabSz="914400" rtl="0" eaLnBrk="1" fontAlgn="base" latinLnBrk="0" hangingPunct="1">
              <a:lnSpc>
                <a:spcPct val="100000"/>
              </a:lnSpc>
              <a:spcBef>
                <a:spcPct val="0"/>
              </a:spcBef>
              <a:spcAft>
                <a:spcPct val="0"/>
              </a:spcAft>
              <a:buClrTx/>
              <a:buSzTx/>
              <a:buFontTx/>
              <a:buNone/>
              <a:tabLst/>
            </a:pPr>
            <a:r>
              <a:rPr lang="en-US" sz="2200" b="1" dirty="0" smtClean="0">
                <a:latin typeface="Times New Roman" pitchFamily="18" charset="0"/>
                <a:ea typeface="Calibri" pitchFamily="34" charset="0"/>
                <a:cs typeface="Times New Roman" pitchFamily="18" charset="0"/>
              </a:rPr>
              <a:t>		</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really understands the dimensions of that importance.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Far too many statements convey a student's passion about an issue, but openly display little or no self knowledge.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we want to know is </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why</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student somehow different because of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thing he/she is writing about. It's the demonstration of personal awareness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makes a statement </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personal </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it's the personal that gets an admission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reader's attention.”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William C. McMurray, Jr., a regional admissions officer, Wheaton College </a:t>
            </a:r>
          </a:p>
          <a:p>
            <a:pPr marL="0" marR="0" lvl="0" indent="0" algn="l" defTabSz="914400" rtl="0" eaLnBrk="0" fontAlgn="base" latinLnBrk="0" hangingPunct="0">
              <a:lnSpc>
                <a:spcPct val="100000"/>
              </a:lnSpc>
              <a:spcBef>
                <a:spcPct val="0"/>
              </a:spcBef>
              <a:spcAft>
                <a:spcPct val="0"/>
              </a:spcAft>
              <a:buClrTx/>
              <a:buSzTx/>
              <a:buFontTx/>
              <a:buNone/>
              <a:tabLst/>
            </a:pPr>
            <a:r>
              <a:rPr lang="en-US" sz="2200" dirty="0" smtClean="0">
                <a:latin typeface="Times New Roman" pitchFamily="18" charset="0"/>
                <a:ea typeface="Calibri" pitchFamily="34" charset="0"/>
                <a:cs typeface="Times New Roman" pitchFamily="18" charset="0"/>
              </a:rPr>
              <a:t>w</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 has read approximately 25,000 college admission essays.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62000" y="718066"/>
            <a:ext cx="76962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Address One of the Five Common Application Questions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9" name="Rectangle 3"/>
          <p:cNvSpPr>
            <a:spLocks noChangeArrowheads="1"/>
          </p:cNvSpPr>
          <p:nvPr/>
        </p:nvSpPr>
        <p:spPr bwMode="auto">
          <a:xfrm>
            <a:off x="0" y="1367135"/>
            <a:ext cx="464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PERSONAL ESSAY</a:t>
            </a: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19460" name="Rectangle 4"/>
          <p:cNvSpPr>
            <a:spLocks noChangeArrowheads="1"/>
          </p:cNvSpPr>
          <p:nvPr/>
        </p:nvSpPr>
        <p:spPr bwMode="auto">
          <a:xfrm>
            <a:off x="-11424" y="2133600"/>
            <a:ext cx="9341019"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personal essay helps us become acquainted with you as a person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student, apart from courses, grades, test scores, and other objective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data. It will also demonstrate your ability to organize your thoughts and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express yourself.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Choose one of the following topics.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250 words minimum/650 maximum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The general consensus seems to be that a 500-word essay (about a page and a half) is the optimal length.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Make every word count!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369330"/>
            <a:ext cx="9131411" cy="729430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fontAlgn="base">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lang="en-US" sz="2200" i="1" dirty="0" smtClean="0">
                <a:latin typeface="Times New Roman" pitchFamily="18" charset="0"/>
                <a:cs typeface="Times New Roman" pitchFamily="18" charset="0"/>
              </a:rPr>
              <a:t> Some students have a background, identity, interest, or talent that </a:t>
            </a:r>
          </a:p>
          <a:p>
            <a:pPr lvl="0" fontAlgn="base">
              <a:spcBef>
                <a:spcPct val="0"/>
              </a:spcBef>
              <a:spcAft>
                <a:spcPct val="0"/>
              </a:spcAft>
            </a:pPr>
            <a:r>
              <a:rPr lang="en-US" sz="2200" i="1" dirty="0" smtClean="0">
                <a:latin typeface="Times New Roman" pitchFamily="18" charset="0"/>
                <a:cs typeface="Times New Roman" pitchFamily="18" charset="0"/>
              </a:rPr>
              <a:t>     is so meaningful they believe their application would be incomplete </a:t>
            </a:r>
          </a:p>
          <a:p>
            <a:pPr lvl="0" fontAlgn="base">
              <a:spcBef>
                <a:spcPct val="0"/>
              </a:spcBef>
              <a:spcAft>
                <a:spcPct val="0"/>
              </a:spcAft>
            </a:pPr>
            <a:r>
              <a:rPr lang="en-US" sz="2200" i="1" dirty="0" smtClean="0">
                <a:latin typeface="Times New Roman" pitchFamily="18" charset="0"/>
                <a:cs typeface="Times New Roman" pitchFamily="18" charset="0"/>
              </a:rPr>
              <a:t>     without it.</a:t>
            </a:r>
            <a:r>
              <a:rPr lang="en-US" sz="2200" dirty="0" smtClean="0">
                <a:latin typeface="Times New Roman" pitchFamily="18" charset="0"/>
                <a:cs typeface="Times New Roman" pitchFamily="18" charset="0"/>
              </a:rPr>
              <a:t> If this sounds like you, then please share your story.</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lang="en-US" sz="2200" i="1" dirty="0" smtClean="0"/>
              <a:t> </a:t>
            </a:r>
            <a:r>
              <a:rPr lang="en-US" sz="2200" i="1" dirty="0" smtClean="0">
                <a:latin typeface="Times New Roman" pitchFamily="18" charset="0"/>
                <a:cs typeface="Times New Roman" pitchFamily="18" charset="0"/>
              </a:rPr>
              <a:t>The lessons we take from failure can be fundamental to later success. </a:t>
            </a:r>
          </a:p>
          <a:p>
            <a:pPr lvl="0" eaLnBrk="0" fontAlgn="base" hangingPunct="0">
              <a:spcBef>
                <a:spcPct val="0"/>
              </a:spcBef>
              <a:spcAft>
                <a:spcPct val="0"/>
              </a:spcAft>
            </a:pP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Recount an incident or time when you experienced failure. How did it </a:t>
            </a:r>
          </a:p>
          <a:p>
            <a:pPr lvl="0" eaLnBrk="0" fontAlgn="base" hangingPunct="0">
              <a:spcBef>
                <a:spcPct val="0"/>
              </a:spcBef>
              <a:spcAft>
                <a:spcPct val="0"/>
              </a:spcAft>
            </a:pPr>
            <a:r>
              <a:rPr lang="en-US" sz="2200" dirty="0" smtClean="0">
                <a:latin typeface="Times New Roman" pitchFamily="18" charset="0"/>
                <a:cs typeface="Times New Roman" pitchFamily="18" charset="0"/>
              </a:rPr>
              <a:t>      affect you, and what did you learn from the experience?</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t>
            </a:r>
            <a:r>
              <a:rPr lang="en-US" sz="2200" dirty="0" smtClean="0"/>
              <a:t> </a:t>
            </a:r>
            <a:r>
              <a:rPr lang="en-US" sz="2200" dirty="0" smtClean="0">
                <a:latin typeface="Times New Roman" pitchFamily="18" charset="0"/>
                <a:cs typeface="Times New Roman" pitchFamily="18" charset="0"/>
              </a:rPr>
              <a:t>Reflect on a time when you challenged a belief or idea. What </a:t>
            </a:r>
          </a:p>
          <a:p>
            <a:pPr lvl="0" eaLnBrk="0" fontAlgn="base" hangingPunct="0">
              <a:spcBef>
                <a:spcPct val="0"/>
              </a:spcBef>
              <a:spcAft>
                <a:spcPct val="0"/>
              </a:spcAft>
            </a:pPr>
            <a:r>
              <a:rPr lang="en-US" sz="2200" dirty="0" smtClean="0">
                <a:latin typeface="Times New Roman" pitchFamily="18" charset="0"/>
                <a:cs typeface="Times New Roman" pitchFamily="18" charset="0"/>
              </a:rPr>
              <a:t>     prompted you to act? Would you make the same decision again?</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lang="en-US" sz="2200" i="1" dirty="0" smtClean="0">
                <a:latin typeface="Times New Roman" pitchFamily="18" charset="0"/>
                <a:cs typeface="Times New Roman" pitchFamily="18" charset="0"/>
              </a:rPr>
              <a:t>Describe a problem you've solved or a problem you'd like to solve. It can </a:t>
            </a:r>
          </a:p>
          <a:p>
            <a:pPr lvl="0" eaLnBrk="0" fontAlgn="base" hangingPunct="0">
              <a:spcBef>
                <a:spcPct val="0"/>
              </a:spcBef>
              <a:spcAft>
                <a:spcPct val="0"/>
              </a:spcAft>
            </a:pPr>
            <a:r>
              <a:rPr lang="en-US" sz="2200" i="1" dirty="0" smtClean="0">
                <a:latin typeface="Times New Roman" pitchFamily="18" charset="0"/>
                <a:cs typeface="Times New Roman" pitchFamily="18" charset="0"/>
              </a:rPr>
              <a:t>     be an intellectual challenge, a research query, an ethical dilemma-anything </a:t>
            </a:r>
          </a:p>
          <a:p>
            <a:pPr lvl="0" eaLnBrk="0" fontAlgn="base" hangingPunct="0">
              <a:spcBef>
                <a:spcPct val="0"/>
              </a:spcBef>
              <a:spcAft>
                <a:spcPct val="0"/>
              </a:spcAft>
            </a:pPr>
            <a:r>
              <a:rPr lang="en-US" sz="2200" i="1" dirty="0" smtClean="0">
                <a:latin typeface="Times New Roman" pitchFamily="18" charset="0"/>
                <a:cs typeface="Times New Roman" pitchFamily="18" charset="0"/>
              </a:rPr>
              <a:t>     that is of personal importance, no matter the scale. Explain its significance </a:t>
            </a:r>
          </a:p>
          <a:p>
            <a:pPr lvl="0" eaLnBrk="0" fontAlgn="base" hangingPunct="0">
              <a:spcBef>
                <a:spcPct val="0"/>
              </a:spcBef>
              <a:spcAft>
                <a:spcPct val="0"/>
              </a:spcAft>
            </a:pPr>
            <a:r>
              <a:rPr lang="en-US" sz="2200" i="1" dirty="0" smtClean="0">
                <a:latin typeface="Times New Roman" pitchFamily="18" charset="0"/>
                <a:cs typeface="Times New Roman" pitchFamily="18" charset="0"/>
              </a:rPr>
              <a:t>     to you and what steps you took or could be taken to identify a solution. </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200" dirty="0" smtClean="0">
                <a:latin typeface="Times New Roman" pitchFamily="18" charset="0"/>
                <a:ea typeface="Times New Roman" pitchFamily="18" charset="0"/>
                <a:cs typeface="Times New Roman" pitchFamily="18" charset="0"/>
              </a:rPr>
              <a:t>    </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a:t>
            </a:r>
            <a:r>
              <a:rPr lang="en-US" sz="2200" dirty="0" smtClean="0">
                <a:latin typeface="Times New Roman" pitchFamily="18" charset="0"/>
                <a:cs typeface="Times New Roman" pitchFamily="18" charset="0"/>
              </a:rPr>
              <a:t> Discuss an accomplishment or event, formal or informal, that marked </a:t>
            </a:r>
          </a:p>
          <a:p>
            <a:pPr eaLnBrk="0" fontAlgn="base" hangingPunct="0">
              <a:spcBef>
                <a:spcPct val="0"/>
              </a:spcBef>
              <a:spcAft>
                <a:spcPct val="0"/>
              </a:spcAft>
            </a:pPr>
            <a:r>
              <a:rPr lang="en-US" sz="2200" dirty="0" smtClean="0">
                <a:latin typeface="Times New Roman" pitchFamily="18" charset="0"/>
                <a:cs typeface="Times New Roman" pitchFamily="18" charset="0"/>
              </a:rPr>
              <a:t>     your transition from childhood to adulthood within your culture, </a:t>
            </a:r>
          </a:p>
          <a:p>
            <a:pPr eaLnBrk="0" fontAlgn="base" hangingPunct="0">
              <a:spcBef>
                <a:spcPct val="0"/>
              </a:spcBef>
              <a:spcAft>
                <a:spcPct val="0"/>
              </a:spcAft>
            </a:pPr>
            <a:r>
              <a:rPr lang="en-US" sz="2200" dirty="0" smtClean="0">
                <a:latin typeface="Times New Roman" pitchFamily="18" charset="0"/>
                <a:cs typeface="Times New Roman" pitchFamily="18" charset="0"/>
              </a:rPr>
              <a:t>     community, or family.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04800" y="1720334"/>
            <a:ext cx="8763708"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of the common application questions deal with a game changer,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important event, experience, or rite of passage that </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changed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changed your mind, your outlook on life and brought you 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some greater </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self-awarenes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 realization about life, your world and your place in it.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1718</Words>
  <Application>Microsoft Office PowerPoint</Application>
  <PresentationFormat>On-screen Show (4:3)</PresentationFormat>
  <Paragraphs>236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Yepremian’s Big Mistake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Online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Stacey</dc:creator>
  <cp:lastModifiedBy>Windows User</cp:lastModifiedBy>
  <cp:revision>93</cp:revision>
  <dcterms:created xsi:type="dcterms:W3CDTF">2011-05-17T19:29:35Z</dcterms:created>
  <dcterms:modified xsi:type="dcterms:W3CDTF">2015-06-10T15:31:58Z</dcterms:modified>
</cp:coreProperties>
</file>