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8" r:id="rId2"/>
    <p:sldId id="264" r:id="rId3"/>
    <p:sldId id="265" r:id="rId4"/>
    <p:sldId id="285" r:id="rId5"/>
    <p:sldId id="286" r:id="rId6"/>
    <p:sldId id="270" r:id="rId7"/>
    <p:sldId id="271" r:id="rId8"/>
    <p:sldId id="283" r:id="rId9"/>
    <p:sldId id="272" r:id="rId10"/>
    <p:sldId id="273" r:id="rId11"/>
    <p:sldId id="287" r:id="rId12"/>
    <p:sldId id="284" r:id="rId13"/>
    <p:sldId id="274" r:id="rId14"/>
    <p:sldId id="275" r:id="rId15"/>
    <p:sldId id="276" r:id="rId16"/>
    <p:sldId id="277" r:id="rId17"/>
    <p:sldId id="278" r:id="rId18"/>
    <p:sldId id="279" r:id="rId19"/>
    <p:sldId id="280" r:id="rId20"/>
    <p:sldId id="266" r:id="rId21"/>
    <p:sldId id="281" r:id="rId22"/>
    <p:sldId id="282" r:id="rId23"/>
    <p:sldId id="267" r:id="rId24"/>
    <p:sldId id="256" r:id="rId25"/>
    <p:sldId id="257" r:id="rId26"/>
    <p:sldId id="26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8917B5-45AD-4AEE-A03D-C8021E5AEBDE}"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78159-7178-4545-999B-E10BF328D0DE}"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A8917B5-45AD-4AEE-A03D-C8021E5AEBDE}" type="datetimeFigureOut">
              <a:rPr lang="en-US" smtClean="0"/>
              <a:pPr/>
              <a:t>2/10/2014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F7B78159-7178-4545-999B-E10BF328D0D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A8917B5-45AD-4AEE-A03D-C8021E5AEBDE}" type="datetimeFigureOut">
              <a:rPr lang="en-US" smtClean="0"/>
              <a:pPr/>
              <a:t>2/10/2014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7B78159-7178-4545-999B-E10BF328D0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Course Selection Process</a:t>
            </a:r>
            <a:endParaRPr lang="en-US" dirty="0"/>
          </a:p>
        </p:txBody>
      </p:sp>
      <p:sp>
        <p:nvSpPr>
          <p:cNvPr id="3" name="Subtitle 2"/>
          <p:cNvSpPr>
            <a:spLocks noGrp="1"/>
          </p:cNvSpPr>
          <p:nvPr>
            <p:ph type="subTitle" idx="1"/>
          </p:nvPr>
        </p:nvSpPr>
        <p:spPr/>
        <p:txBody>
          <a:bodyPr>
            <a:normAutofit/>
          </a:bodyPr>
          <a:lstStyle/>
          <a:p>
            <a:r>
              <a:rPr lang="en-US" sz="4400" dirty="0"/>
              <a:t> </a:t>
            </a:r>
            <a:r>
              <a:rPr lang="en-US" sz="4400" dirty="0" smtClean="0"/>
              <a:t>     Fairfield </a:t>
            </a:r>
            <a:r>
              <a:rPr lang="en-US" sz="4400" dirty="0" err="1" smtClean="0"/>
              <a:t>Warde</a:t>
            </a:r>
            <a:r>
              <a:rPr lang="en-US" sz="4400" dirty="0" smtClean="0"/>
              <a:t> High School</a:t>
            </a:r>
          </a:p>
          <a:p>
            <a:endParaRPr lang="en-US" dirty="0" smtClean="0"/>
          </a:p>
          <a:p>
            <a:endParaRPr lang="en-US" dirty="0"/>
          </a:p>
          <a:p>
            <a:endParaRPr lang="en-US" dirty="0"/>
          </a:p>
        </p:txBody>
      </p:sp>
    </p:spTree>
    <p:extLst>
      <p:ext uri="{BB962C8B-B14F-4D97-AF65-F5344CB8AC3E}">
        <p14:creationId xmlns:p14="http://schemas.microsoft.com/office/powerpoint/2010/main" val="231720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731835131"/>
              </p:ext>
            </p:extLst>
          </p:nvPr>
        </p:nvGraphicFramePr>
        <p:xfrm>
          <a:off x="457200" y="1143000"/>
          <a:ext cx="8229601" cy="3226167"/>
        </p:xfrm>
        <a:graphic>
          <a:graphicData uri="http://schemas.openxmlformats.org/drawingml/2006/table">
            <a:tbl>
              <a:tblPr firstRow="1" firstCol="1" lastRow="1" lastCol="1" bandRow="1" bandCol="1"/>
              <a:tblGrid>
                <a:gridCol w="913486"/>
                <a:gridCol w="1242670"/>
                <a:gridCol w="1448410"/>
                <a:gridCol w="2277953"/>
                <a:gridCol w="2347082"/>
              </a:tblGrid>
              <a:tr h="447704">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 </a:t>
                      </a:r>
                      <a:endParaRPr lang="en-US" sz="20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AP Level</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Level 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Level 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a:t>
                      </a:r>
                      <a:r>
                        <a:rPr lang="en-US" sz="1800" b="1" dirty="0" smtClean="0">
                          <a:effectLst/>
                          <a:latin typeface="+mn-lt"/>
                          <a:ea typeface="Times New Roman"/>
                        </a:rPr>
                        <a:t> 9</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highlight>
                            <a:srgbClr val="C0C0C0"/>
                          </a:highlight>
                          <a:latin typeface="+mn-lt"/>
                          <a:ea typeface="Times New Roman"/>
                        </a:rPr>
                        <a:t> </a:t>
                      </a:r>
                      <a:endParaRPr lang="en-US" sz="20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11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12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10</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highlight>
                            <a:srgbClr val="C0C0C0"/>
                          </a:highlight>
                          <a:latin typeface="+mn-lt"/>
                          <a:ea typeface="Times New Roman"/>
                        </a:rPr>
                        <a:t> </a:t>
                      </a:r>
                      <a:endParaRPr lang="en-US" sz="20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21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22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03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effectLst/>
                          <a:latin typeface="+mn-lt"/>
                          <a:ea typeface="Times New Roman"/>
                        </a:rPr>
                        <a:t>Grade 11</a:t>
                      </a:r>
                      <a:endParaRPr lang="en-US" sz="20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latin typeface="+mn-lt"/>
                          <a:ea typeface="Times New Roman"/>
                        </a:rPr>
                        <a:t>AP American Studies</a:t>
                      </a:r>
                      <a:endParaRPr lang="en-US" sz="20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AP Language and Composition</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American Cultural Studies 31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American Cultural Studies 32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704">
                <a:tc row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12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AP Literature</a:t>
                      </a:r>
                      <a:endParaRPr lang="en-US" sz="20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41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42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19">
                <a:tc vMerge="1">
                  <a:txBody>
                    <a:bodyPr/>
                    <a:lstStyle/>
                    <a:p>
                      <a:endParaRPr lang="en-US"/>
                    </a:p>
                  </a:txBody>
                  <a:tcPr/>
                </a:tc>
                <a:tc gridSpan="4">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smtClean="0">
                          <a:effectLst/>
                          <a:latin typeface="+mn-lt"/>
                          <a:ea typeface="Times New Roman"/>
                        </a:rPr>
                        <a:t>Senior </a:t>
                      </a:r>
                      <a:r>
                        <a:rPr lang="en-US" sz="2000" b="1" dirty="0">
                          <a:effectLst/>
                          <a:latin typeface="+mn-lt"/>
                          <a:ea typeface="Times New Roman"/>
                        </a:rPr>
                        <a:t>English Elective Semester Courses *</a:t>
                      </a:r>
                      <a:endParaRPr lang="en-US" sz="2400" b="1"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12" name="Rectangle 3"/>
          <p:cNvSpPr>
            <a:spLocks noChangeArrowheads="1"/>
          </p:cNvSpPr>
          <p:nvPr/>
        </p:nvSpPr>
        <p:spPr bwMode="auto">
          <a:xfrm>
            <a:off x="1057928" y="4519140"/>
            <a:ext cx="702814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b="0" i="0" u="none" strike="noStrike" cap="none" normalizeH="0" baseline="0" dirty="0" smtClean="0">
                <a:ln>
                  <a:noFill/>
                </a:ln>
                <a:solidFill>
                  <a:schemeClr val="tx1"/>
                </a:solidFill>
                <a:effectLst/>
                <a:latin typeface="+mn-lt"/>
                <a:ea typeface="Times New Roman" pitchFamily="18" charset="0"/>
                <a:cs typeface="Arial" pitchFamily="34" charset="0"/>
              </a:rPr>
              <a:t>*Available to all seniors as the required English courses or in addition to other English courses. If taken as the required English courses, must take one writing and one literature course.  All Senior English electives are </a:t>
            </a:r>
            <a:r>
              <a:rPr kumimoji="0" lang="en-US" altLang="en-US" b="1" i="0" u="none" strike="noStrike" cap="none" normalizeH="0" baseline="0" dirty="0" smtClean="0">
                <a:ln>
                  <a:noFill/>
                </a:ln>
                <a:solidFill>
                  <a:schemeClr val="tx1"/>
                </a:solidFill>
                <a:effectLst/>
                <a:latin typeface="+mn-lt"/>
                <a:ea typeface="Times New Roman" pitchFamily="18" charset="0"/>
                <a:cs typeface="Arial" pitchFamily="34" charset="0"/>
              </a:rPr>
              <a:t>Level O</a:t>
            </a:r>
            <a:r>
              <a:rPr kumimoji="0" lang="en-US" altLang="en-US" b="0" i="0" u="none" strike="noStrike" cap="none" normalizeH="0" baseline="0" dirty="0" smtClean="0">
                <a:ln>
                  <a:noFill/>
                </a:ln>
                <a:solidFill>
                  <a:schemeClr val="tx1"/>
                </a:solidFill>
                <a:effectLst/>
                <a:latin typeface="+mn-lt"/>
                <a:ea typeface="Times New Roman" pitchFamily="18" charset="0"/>
                <a:cs typeface="Arial" pitchFamily="34" charset="0"/>
              </a:rPr>
              <a:t>.  Also available to juniors in addition to their required full-year course.</a:t>
            </a:r>
            <a:endParaRPr kumimoji="0" lang="en-US" altLang="en-US" sz="3200" b="0" i="0" u="none" strike="noStrike" cap="none" normalizeH="0" baseline="0" dirty="0" smtClean="0">
              <a:ln>
                <a:noFill/>
              </a:ln>
              <a:solidFill>
                <a:schemeClr val="tx1"/>
              </a:solidFill>
              <a:effectLst/>
              <a:latin typeface="+mn-lt"/>
              <a:cs typeface="Arial" pitchFamily="34" charset="0"/>
            </a:endParaRPr>
          </a:p>
        </p:txBody>
      </p:sp>
      <p:sp>
        <p:nvSpPr>
          <p:cNvPr id="13" name="Rectangle 12"/>
          <p:cNvSpPr/>
          <p:nvPr/>
        </p:nvSpPr>
        <p:spPr>
          <a:xfrm>
            <a:off x="3733800" y="457200"/>
            <a:ext cx="1447800" cy="461665"/>
          </a:xfrm>
          <a:prstGeom prst="rect">
            <a:avLst/>
          </a:prstGeom>
        </p:spPr>
        <p:txBody>
          <a:bodyPr wrap="square">
            <a:spAutoFit/>
          </a:bodyPr>
          <a:lstStyle/>
          <a:p>
            <a:r>
              <a:rPr lang="en-US" sz="2400" b="1" dirty="0"/>
              <a:t>ENGLISH</a:t>
            </a:r>
            <a:endParaRPr lang="en-US" sz="2400" dirty="0"/>
          </a:p>
        </p:txBody>
      </p:sp>
    </p:spTree>
    <p:extLst>
      <p:ext uri="{BB962C8B-B14F-4D97-AF65-F5344CB8AC3E}">
        <p14:creationId xmlns:p14="http://schemas.microsoft.com/office/powerpoint/2010/main" val="307043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5334000"/>
            <a:ext cx="6400800" cy="1752600"/>
          </a:xfrm>
        </p:spPr>
        <p:txBody>
          <a:bodyPr/>
          <a:lstStyle/>
          <a:p>
            <a:endParaRPr lang="en-US" dirty="0"/>
          </a:p>
        </p:txBody>
      </p:sp>
      <p:graphicFrame>
        <p:nvGraphicFramePr>
          <p:cNvPr id="6" name="Table 5"/>
          <p:cNvGraphicFramePr>
            <a:graphicFrameLocks noGrp="1"/>
          </p:cNvGraphicFramePr>
          <p:nvPr>
            <p:extLst/>
          </p:nvPr>
        </p:nvGraphicFramePr>
        <p:xfrm>
          <a:off x="152402" y="1066800"/>
          <a:ext cx="8839198" cy="5029201"/>
        </p:xfrm>
        <a:graphic>
          <a:graphicData uri="http://schemas.openxmlformats.org/drawingml/2006/table">
            <a:tbl>
              <a:tblPr firstRow="1" firstCol="1" lastRow="1" lastCol="1" bandRow="1" bandCol="1">
                <a:tableStyleId>{5C22544A-7EE6-4342-B048-85BDC9FD1C3A}</a:tableStyleId>
              </a:tblPr>
              <a:tblGrid>
                <a:gridCol w="1561902"/>
                <a:gridCol w="1559176"/>
                <a:gridCol w="467655"/>
                <a:gridCol w="678465"/>
                <a:gridCol w="1740887"/>
                <a:gridCol w="1793599"/>
                <a:gridCol w="1037514"/>
              </a:tblGrid>
              <a:tr h="502920">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50" dirty="0">
                          <a:effectLst/>
                        </a:rPr>
                        <a:t> </a:t>
                      </a:r>
                      <a:endParaRPr lang="en-US" sz="1200" dirty="0">
                        <a:effectLst/>
                        <a:latin typeface="Times New Roman"/>
                        <a:ea typeface="Times New Roman"/>
                      </a:endParaRPr>
                    </a:p>
                  </a:txBody>
                  <a:tcPr marL="68580" marR="68580" marT="0" marB="0"/>
                </a:tc>
                <a:tc gridSpan="4">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Level 1</a:t>
                      </a:r>
                      <a:endParaRPr lang="en-US" sz="24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Level 2</a:t>
                      </a:r>
                      <a:endParaRPr lang="en-US" sz="2400">
                        <a:effectLst/>
                        <a:latin typeface="Times New Roman"/>
                        <a:ea typeface="Times New Roman"/>
                      </a:endParaRPr>
                    </a:p>
                  </a:txBody>
                  <a:tcPr marL="68580" marR="68580" marT="0" marB="0" anchor="ctr"/>
                </a:tc>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 </a:t>
                      </a:r>
                      <a:endParaRPr lang="en-US" sz="2400">
                        <a:effectLst/>
                        <a:latin typeface="Times New Roman"/>
                        <a:ea typeface="Times New Roman"/>
                      </a:endParaRPr>
                    </a:p>
                  </a:txBody>
                  <a:tcPr marL="68580" marR="68580" marT="0" marB="0" anchor="ctr"/>
                </a:tc>
              </a:tr>
              <a:tr h="502920">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Grade 9</a:t>
                      </a:r>
                      <a:endParaRPr lang="en-US" sz="2400" dirty="0">
                        <a:effectLst/>
                        <a:latin typeface="Times New Roman"/>
                        <a:ea typeface="Times New Roman"/>
                      </a:endParaRPr>
                    </a:p>
                  </a:txBody>
                  <a:tcPr marL="68580" marR="68580" marT="0" marB="0" anchor="ctr"/>
                </a:tc>
                <a:tc gridSpan="4">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English 11</a:t>
                      </a:r>
                      <a:endParaRPr lang="en-US" sz="24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English 12</a:t>
                      </a:r>
                      <a:endParaRPr lang="en-US" sz="2400">
                        <a:effectLst/>
                        <a:latin typeface="Times New Roman"/>
                        <a:ea typeface="Times New Roman"/>
                      </a:endParaRPr>
                    </a:p>
                  </a:txBody>
                  <a:tcPr marL="68580" marR="68580" marT="0" marB="0" anchor="ctr"/>
                </a:tc>
                <a:tc rowSpan="3">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 </a:t>
                      </a:r>
                      <a:endParaRPr lang="en-US" sz="2400">
                        <a:effectLst/>
                        <a:latin typeface="Times New Roman"/>
                        <a:ea typeface="Times New Roman"/>
                      </a:endParaRPr>
                    </a:p>
                  </a:txBody>
                  <a:tcPr marL="68580" marR="68580" marT="0" marB="0" anchor="ctr"/>
                </a:tc>
              </a:tr>
              <a:tr h="502920">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Grade 10</a:t>
                      </a:r>
                      <a:endParaRPr lang="en-US" sz="2400" dirty="0">
                        <a:effectLst/>
                        <a:latin typeface="Times New Roman"/>
                        <a:ea typeface="Times New Roman"/>
                      </a:endParaRPr>
                    </a:p>
                  </a:txBody>
                  <a:tcPr marL="68580" marR="68580" marT="0" marB="0" anchor="ctr"/>
                </a:tc>
                <a:tc gridSpan="4">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English 21</a:t>
                      </a:r>
                      <a:endParaRPr lang="en-US" sz="24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English 22</a:t>
                      </a:r>
                      <a:endParaRPr lang="en-US" sz="2400">
                        <a:effectLst/>
                        <a:latin typeface="Times New Roman"/>
                        <a:ea typeface="Times New Roman"/>
                      </a:endParaRPr>
                    </a:p>
                  </a:txBody>
                  <a:tcPr marL="68580" marR="68580" marT="0" marB="0" anchor="ctr"/>
                </a:tc>
                <a:tc vMerge="1">
                  <a:txBody>
                    <a:bodyPr/>
                    <a:lstStyle/>
                    <a:p>
                      <a:endParaRPr lang="en-US"/>
                    </a:p>
                  </a:txBody>
                  <a:tcPr/>
                </a:tc>
              </a:tr>
              <a:tr h="2514601">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Grade 11</a:t>
                      </a:r>
                      <a:endParaRPr lang="en-US" sz="2400" dirty="0">
                        <a:effectLst/>
                        <a:latin typeface="Times New Roman"/>
                        <a:ea typeface="Times New Roman"/>
                      </a:endParaRPr>
                    </a:p>
                  </a:txBody>
                  <a:tcPr marL="68580" marR="68580" marT="0" marB="0" anchor="ctr"/>
                </a:tc>
                <a:tc>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American Cultural Studies 31</a:t>
                      </a:r>
                      <a:endParaRPr lang="en-US" sz="2400" dirty="0">
                        <a:effectLst/>
                        <a:latin typeface="Times New Roman"/>
                        <a:ea typeface="Times New Roman"/>
                      </a:endParaRPr>
                    </a:p>
                  </a:txBody>
                  <a:tcPr marL="68580" marR="68580" marT="0" marB="0" anchor="ctr"/>
                </a:tc>
                <a:tc gridSpan="2">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AP American Studies</a:t>
                      </a:r>
                      <a:endParaRPr lang="en-US" sz="2400" dirty="0">
                        <a:effectLst/>
                        <a:latin typeface="Times New Roman"/>
                        <a:ea typeface="Times New Roman"/>
                      </a:endParaRPr>
                    </a:p>
                  </a:txBody>
                  <a:tcPr marL="68580" marR="68580" marT="0" marB="0" anchor="ctr"/>
                </a:tc>
                <a:tc hMerge="1">
                  <a:txBody>
                    <a:bodyPr/>
                    <a:lstStyle/>
                    <a:p>
                      <a:endParaRPr lang="en-US"/>
                    </a:p>
                  </a:txBody>
                  <a:tcPr/>
                </a:tc>
                <a:tc>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AP Language and Composition</a:t>
                      </a:r>
                      <a:endParaRPr lang="en-US" sz="2400" dirty="0">
                        <a:effectLst/>
                        <a:latin typeface="Times New Roman"/>
                        <a:ea typeface="Times New Roman"/>
                      </a:endParaRPr>
                    </a:p>
                  </a:txBody>
                  <a:tcPr marL="68580" marR="68580" marT="0" marB="0" anchor="ctr"/>
                </a:tc>
                <a:tc>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American Cultural Studies 32</a:t>
                      </a:r>
                      <a:endParaRPr lang="en-US" sz="2400" dirty="0">
                        <a:effectLst/>
                        <a:latin typeface="Times New Roman"/>
                        <a:ea typeface="Times New Roman"/>
                      </a:endParaRPr>
                    </a:p>
                  </a:txBody>
                  <a:tcPr marL="68580" marR="68580" marT="0" marB="0" anchor="ctr"/>
                </a:tc>
                <a:tc vMerge="1">
                  <a:txBody>
                    <a:bodyPr/>
                    <a:lstStyle/>
                    <a:p>
                      <a:endParaRPr lang="en-US"/>
                    </a:p>
                  </a:txBody>
                  <a:tcPr/>
                </a:tc>
              </a:tr>
              <a:tr h="502920">
                <a:tc rowSpan="2">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Grade 12</a:t>
                      </a:r>
                      <a:endParaRPr lang="en-US" sz="2400" dirty="0">
                        <a:effectLst/>
                        <a:latin typeface="Times New Roman"/>
                        <a:ea typeface="Times New Roman"/>
                      </a:endParaRPr>
                    </a:p>
                  </a:txBody>
                  <a:tcPr marL="68580" marR="68580" marT="0" marB="0" anchor="ctr"/>
                </a:tc>
                <a:tc gridSpan="2">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AP Literature</a:t>
                      </a:r>
                      <a:endParaRPr lang="en-US" sz="2400" dirty="0">
                        <a:effectLst/>
                        <a:latin typeface="Times New Roman"/>
                        <a:ea typeface="Times New Roman"/>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English 41</a:t>
                      </a:r>
                      <a:endParaRPr lang="en-US" sz="2400" dirty="0">
                        <a:effectLst/>
                        <a:latin typeface="Times New Roman"/>
                        <a:ea typeface="Times New Roman"/>
                      </a:endParaRPr>
                    </a:p>
                  </a:txBody>
                  <a:tcPr marL="68580" marR="68580" marT="0" marB="0" anchor="ctr"/>
                </a:tc>
                <a:tc hMerge="1">
                  <a:txBody>
                    <a:bodyPr/>
                    <a:lstStyle/>
                    <a:p>
                      <a:endParaRPr lang="en-US"/>
                    </a:p>
                  </a:txBody>
                  <a:tcPr/>
                </a:tc>
                <a:tc>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English 42</a:t>
                      </a:r>
                      <a:endParaRPr lang="en-US" sz="2400" dirty="0">
                        <a:effectLst/>
                        <a:latin typeface="Times New Roman"/>
                        <a:ea typeface="Times New Roman"/>
                      </a:endParaRPr>
                    </a:p>
                  </a:txBody>
                  <a:tcPr marL="68580" marR="68580" marT="0" marB="0" anchor="ctr"/>
                </a:tc>
                <a:tc>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effectLst/>
                        </a:rPr>
                        <a:t> </a:t>
                      </a:r>
                      <a:endParaRPr lang="en-US" sz="2400">
                        <a:effectLst/>
                        <a:latin typeface="Times New Roman"/>
                        <a:ea typeface="Times New Roman"/>
                      </a:endParaRPr>
                    </a:p>
                  </a:txBody>
                  <a:tcPr marL="68580" marR="68580" marT="0" marB="0" anchor="ctr"/>
                </a:tc>
              </a:tr>
              <a:tr h="502920">
                <a:tc vMerge="1">
                  <a:txBody>
                    <a:bodyPr/>
                    <a:lstStyle/>
                    <a:p>
                      <a:endParaRPr lang="en-US"/>
                    </a:p>
                  </a:txBody>
                  <a:tcPr/>
                </a:tc>
                <a:tc gridSpan="6">
                  <a:txBody>
                    <a:bodyPr/>
                    <a:lstStyle/>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effectLst/>
                        </a:rPr>
                        <a:t>Senior English Elective Semester Courses *</a:t>
                      </a:r>
                      <a:endParaRPr lang="en-US" sz="24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Rectangle 2"/>
          <p:cNvSpPr>
            <a:spLocks noGrp="1" noChangeArrowheads="1"/>
          </p:cNvSpPr>
          <p:nvPr>
            <p:ph type="ctrTitle"/>
          </p:nvPr>
        </p:nvSpPr>
        <p:spPr bwMode="auto">
          <a:xfrm>
            <a:off x="3581400" y="381000"/>
            <a:ext cx="15520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400" b="1" i="0" strike="noStrike" cap="none" normalizeH="0" baseline="0" dirty="0" smtClean="0">
                <a:ln>
                  <a:noFill/>
                </a:ln>
                <a:solidFill>
                  <a:schemeClr val="tx1"/>
                </a:solidFill>
                <a:effectLst/>
                <a:latin typeface="Arial" pitchFamily="34" charset="0"/>
                <a:ea typeface="Times New Roman" pitchFamily="18" charset="0"/>
                <a:cs typeface="Arial" pitchFamily="34" charset="0"/>
              </a:rPr>
              <a:t>ENGLISH</a:t>
            </a:r>
            <a:endParaRPr kumimoji="0" lang="en-US" altLang="en-US" sz="9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5703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5334000"/>
            <a:ext cx="6400800" cy="1752600"/>
          </a:xfrm>
        </p:spPr>
        <p:txBody>
          <a:bodyPr/>
          <a:lstStyle/>
          <a:p>
            <a:endParaRPr lang="en-US" dirty="0"/>
          </a:p>
        </p:txBody>
      </p:sp>
      <p:sp>
        <p:nvSpPr>
          <p:cNvPr id="7" name="Rectangle 2"/>
          <p:cNvSpPr>
            <a:spLocks noGrp="1" noChangeArrowheads="1"/>
          </p:cNvSpPr>
          <p:nvPr>
            <p:ph type="ctrTitle"/>
          </p:nvPr>
        </p:nvSpPr>
        <p:spPr bwMode="auto">
          <a:xfrm>
            <a:off x="-152400" y="76200"/>
            <a:ext cx="92964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9pPr>
          </a:lstStyle>
          <a:p>
            <a:pPr algn="ctr"/>
            <a:r>
              <a:rPr kumimoji="0" lang="en-US" altLang="en-US" sz="2000" b="1" i="0" strike="noStrike" cap="none" normalizeH="0" baseline="0" dirty="0" smtClean="0">
                <a:ln>
                  <a:noFill/>
                </a:ln>
                <a:solidFill>
                  <a:schemeClr val="tx1"/>
                </a:solidFill>
                <a:effectLst/>
                <a:latin typeface="Arial" pitchFamily="34" charset="0"/>
                <a:ea typeface="Times New Roman" pitchFamily="18" charset="0"/>
                <a:cs typeface="Arial" pitchFamily="34" charset="0"/>
              </a:rPr>
              <a:t>ENGLISH ELECTIVES</a:t>
            </a:r>
            <a:r>
              <a:rPr kumimoji="0" lang="en-US" altLang="en-US" sz="2000" b="1" i="0"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altLang="en-US"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altLang="en-US"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en-US" sz="1800" dirty="0"/>
              <a:t>The Elective Courses have been grouped in two general categories: </a:t>
            </a:r>
            <a:r>
              <a:rPr lang="en-US" sz="1800" dirty="0" smtClean="0"/>
              <a:t/>
            </a:r>
            <a:br>
              <a:rPr lang="en-US" sz="1800" dirty="0" smtClean="0"/>
            </a:br>
            <a:r>
              <a:rPr lang="en-US" sz="1800" dirty="0" smtClean="0"/>
              <a:t>Literature </a:t>
            </a:r>
            <a:r>
              <a:rPr lang="en-US" sz="1800" dirty="0"/>
              <a:t>Course and Writing Courses. </a:t>
            </a:r>
            <a:br>
              <a:rPr lang="en-US" sz="1800" dirty="0"/>
            </a:br>
            <a:r>
              <a:rPr lang="en-US" sz="1800" dirty="0"/>
              <a:t>A student must take a minimum of </a:t>
            </a:r>
            <a:r>
              <a:rPr lang="en-US" sz="1800" b="1" u="sng" dirty="0"/>
              <a:t>one</a:t>
            </a:r>
            <a:r>
              <a:rPr lang="en-US" sz="1800" b="1" dirty="0"/>
              <a:t> </a:t>
            </a:r>
            <a:r>
              <a:rPr lang="en-US" sz="1800" dirty="0"/>
              <a:t>course from </a:t>
            </a:r>
            <a:r>
              <a:rPr lang="en-US" sz="1800" b="1" u="sng" dirty="0"/>
              <a:t>each</a:t>
            </a:r>
            <a:r>
              <a:rPr lang="en-US" sz="1800" dirty="0"/>
              <a:t> column.</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381000" y="1600200"/>
          <a:ext cx="8305799" cy="4191002"/>
        </p:xfrm>
        <a:graphic>
          <a:graphicData uri="http://schemas.openxmlformats.org/drawingml/2006/table">
            <a:tbl>
              <a:tblPr firstRow="1" firstCol="1" bandRow="1">
                <a:tableStyleId>{5C22544A-7EE6-4342-B048-85BDC9FD1C3A}</a:tableStyleId>
              </a:tblPr>
              <a:tblGrid>
                <a:gridCol w="3951411"/>
                <a:gridCol w="404096"/>
                <a:gridCol w="3950292"/>
              </a:tblGrid>
              <a:tr h="611188">
                <a:tc>
                  <a:txBody>
                    <a:bodyPr/>
                    <a:lstStyle/>
                    <a:p>
                      <a:pPr marL="0" marR="0" algn="ctr">
                        <a:spcBef>
                          <a:spcPts val="0"/>
                        </a:spcBef>
                        <a:spcAft>
                          <a:spcPts val="0"/>
                        </a:spcAft>
                      </a:pPr>
                      <a:r>
                        <a:rPr lang="en-US" sz="2000" dirty="0">
                          <a:solidFill>
                            <a:srgbClr val="FFFF00"/>
                          </a:solidFill>
                          <a:effectLst/>
                        </a:rPr>
                        <a:t>Literature</a:t>
                      </a:r>
                      <a:endParaRPr lang="en-US" sz="2400" dirty="0">
                        <a:solidFill>
                          <a:srgbClr val="FFFF00"/>
                        </a:solidFill>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dirty="0">
                          <a:solidFill>
                            <a:srgbClr val="FFFF00"/>
                          </a:solidFill>
                          <a:effectLst/>
                        </a:rPr>
                        <a:t> </a:t>
                      </a:r>
                      <a:endParaRPr lang="en-US" sz="2400" dirty="0">
                        <a:solidFill>
                          <a:srgbClr val="FFFF00"/>
                        </a:solidFill>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solidFill>
                            <a:srgbClr val="FFFF00"/>
                          </a:solidFill>
                          <a:effectLst/>
                        </a:rPr>
                        <a:t>Writing</a:t>
                      </a:r>
                      <a:endParaRPr lang="en-US" sz="2400" dirty="0">
                        <a:solidFill>
                          <a:srgbClr val="FFFF00"/>
                        </a:solidFill>
                        <a:effectLst/>
                        <a:latin typeface="Times New Roman"/>
                        <a:ea typeface="Times New Roman"/>
                      </a:endParaRPr>
                    </a:p>
                  </a:txBody>
                  <a:tcPr marL="66675" marR="66675" marT="66675" marB="66675"/>
                </a:tc>
              </a:tr>
              <a:tr h="698500">
                <a:tc>
                  <a:txBody>
                    <a:bodyPr/>
                    <a:lstStyle/>
                    <a:p>
                      <a:pPr marL="0" marR="0" algn="ctr">
                        <a:spcBef>
                          <a:spcPts val="0"/>
                        </a:spcBef>
                        <a:spcAft>
                          <a:spcPts val="0"/>
                        </a:spcAft>
                      </a:pPr>
                      <a:r>
                        <a:rPr lang="en-US" sz="2000" dirty="0">
                          <a:effectLst/>
                        </a:rPr>
                        <a:t>Contemporary Global Literature</a:t>
                      </a:r>
                      <a:endParaRPr lang="en-US" sz="2400" dirty="0">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a:effectLst/>
                        </a:rPr>
                        <a:t> </a:t>
                      </a:r>
                      <a:endParaRPr lang="en-US" sz="2400">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effectLst/>
                        </a:rPr>
                        <a:t>Creative Writing Workshop</a:t>
                      </a:r>
                      <a:endParaRPr lang="en-US" sz="2400" dirty="0">
                        <a:effectLst/>
                        <a:latin typeface="Times New Roman"/>
                        <a:ea typeface="Times New Roman"/>
                      </a:endParaRPr>
                    </a:p>
                  </a:txBody>
                  <a:tcPr marL="66675" marR="66675" marT="66675" marB="66675"/>
                </a:tc>
              </a:tr>
              <a:tr h="640291">
                <a:tc>
                  <a:txBody>
                    <a:bodyPr/>
                    <a:lstStyle/>
                    <a:p>
                      <a:pPr marL="0" marR="0" algn="ctr">
                        <a:spcBef>
                          <a:spcPts val="0"/>
                        </a:spcBef>
                        <a:spcAft>
                          <a:spcPts val="0"/>
                        </a:spcAft>
                      </a:pPr>
                      <a:r>
                        <a:rPr lang="en-US" sz="2000" dirty="0">
                          <a:effectLst/>
                        </a:rPr>
                        <a:t>Call of the Wild</a:t>
                      </a:r>
                      <a:endParaRPr lang="en-US" sz="2400" dirty="0">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dirty="0">
                          <a:effectLst/>
                        </a:rPr>
                        <a:t> </a:t>
                      </a:r>
                      <a:endParaRPr lang="en-US" sz="2400" dirty="0">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effectLst/>
                        </a:rPr>
                        <a:t>Poetry</a:t>
                      </a:r>
                      <a:endParaRPr lang="en-US" sz="2400" dirty="0">
                        <a:effectLst/>
                        <a:latin typeface="Times New Roman"/>
                        <a:ea typeface="Times New Roman"/>
                      </a:endParaRPr>
                    </a:p>
                  </a:txBody>
                  <a:tcPr marL="66675" marR="66675" marT="66675" marB="66675"/>
                </a:tc>
              </a:tr>
              <a:tr h="669394">
                <a:tc>
                  <a:txBody>
                    <a:bodyPr/>
                    <a:lstStyle/>
                    <a:p>
                      <a:pPr marL="0" marR="0" algn="ctr">
                        <a:spcBef>
                          <a:spcPts val="0"/>
                        </a:spcBef>
                        <a:spcAft>
                          <a:spcPts val="0"/>
                        </a:spcAft>
                      </a:pPr>
                      <a:r>
                        <a:rPr lang="en-US" sz="2000">
                          <a:effectLst/>
                        </a:rPr>
                        <a:t>Gender Perspectives in Literature</a:t>
                      </a:r>
                      <a:endParaRPr lang="en-US" sz="2400">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a:effectLst/>
                        </a:rPr>
                        <a:t> </a:t>
                      </a:r>
                      <a:endParaRPr lang="en-US" sz="2400">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effectLst/>
                        </a:rPr>
                        <a:t>Satire</a:t>
                      </a:r>
                      <a:endParaRPr lang="en-US" sz="2400" dirty="0">
                        <a:effectLst/>
                        <a:latin typeface="Times New Roman"/>
                        <a:ea typeface="Times New Roman"/>
                      </a:endParaRPr>
                    </a:p>
                  </a:txBody>
                  <a:tcPr marL="66675" marR="66675" marT="66675" marB="66675"/>
                </a:tc>
              </a:tr>
              <a:tr h="698497">
                <a:tc>
                  <a:txBody>
                    <a:bodyPr/>
                    <a:lstStyle/>
                    <a:p>
                      <a:pPr marL="0" marR="0" algn="ctr">
                        <a:spcBef>
                          <a:spcPts val="0"/>
                        </a:spcBef>
                        <a:spcAft>
                          <a:spcPts val="0"/>
                        </a:spcAft>
                      </a:pPr>
                      <a:r>
                        <a:rPr lang="en-US" sz="2000">
                          <a:effectLst/>
                        </a:rPr>
                        <a:t>The Supernatural in Literature</a:t>
                      </a:r>
                      <a:endParaRPr lang="en-US" sz="2400">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a:effectLst/>
                        </a:rPr>
                        <a:t> </a:t>
                      </a:r>
                      <a:endParaRPr lang="en-US" sz="2400">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effectLst/>
                        </a:rPr>
                        <a:t>Film Analysis and Criticism</a:t>
                      </a:r>
                      <a:endParaRPr lang="en-US" sz="2400" dirty="0">
                        <a:effectLst/>
                        <a:latin typeface="Times New Roman"/>
                        <a:ea typeface="Times New Roman"/>
                      </a:endParaRPr>
                    </a:p>
                  </a:txBody>
                  <a:tcPr marL="66675" marR="66675" marT="66675" marB="66675"/>
                </a:tc>
              </a:tr>
              <a:tr h="873132">
                <a:tc>
                  <a:txBody>
                    <a:bodyPr/>
                    <a:lstStyle/>
                    <a:p>
                      <a:pPr marL="0" marR="0" algn="ctr">
                        <a:spcBef>
                          <a:spcPts val="0"/>
                        </a:spcBef>
                        <a:spcAft>
                          <a:spcPts val="0"/>
                        </a:spcAft>
                      </a:pPr>
                      <a:r>
                        <a:rPr lang="en-US" sz="2000">
                          <a:effectLst/>
                        </a:rPr>
                        <a:t>Dramatic Literature &amp; Performance</a:t>
                      </a:r>
                      <a:endParaRPr lang="en-US" sz="2400">
                        <a:effectLst/>
                        <a:latin typeface="Times New Roman"/>
                        <a:ea typeface="Times New Roman"/>
                      </a:endParaRPr>
                    </a:p>
                  </a:txBody>
                  <a:tcPr marL="66675" marR="66675" marT="66675" marB="66675"/>
                </a:tc>
                <a:tc>
                  <a:txBody>
                    <a:bodyPr/>
                    <a:lstStyle/>
                    <a:p>
                      <a:pPr marL="0" marR="0" algn="ctr">
                        <a:spcBef>
                          <a:spcPts val="0"/>
                        </a:spcBef>
                        <a:spcAft>
                          <a:spcPts val="0"/>
                        </a:spcAft>
                      </a:pPr>
                      <a:r>
                        <a:rPr lang="en-US" sz="2000" dirty="0">
                          <a:effectLst/>
                        </a:rPr>
                        <a:t> </a:t>
                      </a:r>
                      <a:endParaRPr lang="en-US" sz="2400" dirty="0">
                        <a:effectLst/>
                        <a:latin typeface="Times New Roman"/>
                        <a:ea typeface="Times New Roman"/>
                      </a:endParaRPr>
                    </a:p>
                  </a:txBody>
                  <a:tcPr marL="9525" marR="9525" marT="9525" marB="9525"/>
                </a:tc>
                <a:tc>
                  <a:txBody>
                    <a:bodyPr/>
                    <a:lstStyle/>
                    <a:p>
                      <a:pPr marL="0" marR="0" algn="ctr">
                        <a:spcBef>
                          <a:spcPts val="0"/>
                        </a:spcBef>
                        <a:spcAft>
                          <a:spcPts val="0"/>
                        </a:spcAft>
                      </a:pPr>
                      <a:r>
                        <a:rPr lang="en-US" sz="2000" dirty="0">
                          <a:effectLst/>
                        </a:rPr>
                        <a:t>Journalism</a:t>
                      </a:r>
                      <a:endParaRPr lang="en-US" sz="2400" dirty="0">
                        <a:effectLst/>
                        <a:latin typeface="Times New Roman"/>
                        <a:ea typeface="Times New Roman"/>
                      </a:endParaRPr>
                    </a:p>
                  </a:txBody>
                  <a:tcPr marL="66675" marR="66675" marT="66675" marB="66675"/>
                </a:tc>
              </a:tr>
            </a:tbl>
          </a:graphicData>
        </a:graphic>
      </p:graphicFrame>
    </p:spTree>
    <p:extLst>
      <p:ext uri="{BB962C8B-B14F-4D97-AF65-F5344CB8AC3E}">
        <p14:creationId xmlns:p14="http://schemas.microsoft.com/office/powerpoint/2010/main" val="1665717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English</a:t>
            </a:r>
            <a:endParaRPr lang="en-US" sz="4100" dirty="0"/>
          </a:p>
        </p:txBody>
      </p:sp>
      <p:sp>
        <p:nvSpPr>
          <p:cNvPr id="4" name="Content Placeholder 3"/>
          <p:cNvSpPr txBox="1">
            <a:spLocks noGrp="1"/>
          </p:cNvSpPr>
          <p:nvPr>
            <p:ph idx="1"/>
          </p:nvPr>
        </p:nvSpPr>
        <p:spPr>
          <a:xfrm>
            <a:off x="533400" y="1600200"/>
            <a:ext cx="8229600" cy="5820055"/>
          </a:xfrm>
          <a:prstGeom prst="rect">
            <a:avLst/>
          </a:prstGeom>
          <a:noFill/>
        </p:spPr>
        <p:txBody>
          <a:bodyPr wrap="square" rtlCol="0">
            <a:spAutoFit/>
          </a:bodyPr>
          <a:lstStyle/>
          <a:p>
            <a:r>
              <a:rPr lang="en-US" sz="2000" b="1" dirty="0" smtClean="0"/>
              <a:t>AP Literature and Composition </a:t>
            </a:r>
          </a:p>
          <a:p>
            <a:pPr marL="578358" lvl="1" indent="-285750">
              <a:buFont typeface="Arial"/>
              <a:buChar char="•"/>
            </a:pPr>
            <a:r>
              <a:rPr lang="en-US" sz="1800" b="1" dirty="0" smtClean="0"/>
              <a:t>7-10 hrs per week </a:t>
            </a:r>
            <a:r>
              <a:rPr lang="en-US" sz="1800" b="1" dirty="0">
                <a:solidFill>
                  <a:prstClr val="black"/>
                </a:solidFill>
              </a:rPr>
              <a:t>(average) outside of class </a:t>
            </a:r>
            <a:r>
              <a:rPr lang="en-US" sz="1800" b="1" dirty="0" smtClean="0">
                <a:solidFill>
                  <a:prstClr val="black"/>
                </a:solidFill>
              </a:rPr>
              <a:t>time</a:t>
            </a:r>
          </a:p>
          <a:p>
            <a:pPr marL="578358" lvl="1" indent="-285750">
              <a:buFont typeface="Arial"/>
              <a:buChar char="•"/>
            </a:pPr>
            <a:r>
              <a:rPr lang="en-US" sz="1800" b="1" dirty="0" smtClean="0">
                <a:solidFill>
                  <a:prstClr val="black"/>
                </a:solidFill>
              </a:rPr>
              <a:t>Summer assignment</a:t>
            </a:r>
            <a:endParaRPr lang="en-US" sz="1800" b="1" dirty="0" smtClean="0"/>
          </a:p>
          <a:p>
            <a:endParaRPr lang="en-US" sz="1800" b="1" dirty="0" smtClean="0"/>
          </a:p>
          <a:p>
            <a:r>
              <a:rPr lang="en-US" sz="2000" b="1" dirty="0" smtClean="0"/>
              <a:t>AP Language and Composition and AP American Studies</a:t>
            </a:r>
          </a:p>
          <a:p>
            <a:pPr marL="578358" lvl="1" indent="-285750">
              <a:buFont typeface="Arial"/>
              <a:buChar char="•"/>
            </a:pPr>
            <a:r>
              <a:rPr lang="en-US" sz="1800" b="1" dirty="0" smtClean="0"/>
              <a:t>6-9 hrs per week </a:t>
            </a:r>
            <a:r>
              <a:rPr lang="en-US" sz="1800" b="1" dirty="0">
                <a:solidFill>
                  <a:prstClr val="black"/>
                </a:solidFill>
              </a:rPr>
              <a:t>(average) outside of class </a:t>
            </a:r>
            <a:r>
              <a:rPr lang="en-US" sz="1800" b="1" dirty="0" smtClean="0">
                <a:solidFill>
                  <a:prstClr val="black"/>
                </a:solidFill>
              </a:rPr>
              <a:t>time</a:t>
            </a:r>
          </a:p>
          <a:p>
            <a:pPr marL="578358" lvl="1" indent="-285750">
              <a:buFont typeface="Arial"/>
              <a:buChar char="•"/>
            </a:pPr>
            <a:r>
              <a:rPr lang="en-US" sz="1800" b="1" dirty="0" smtClean="0">
                <a:solidFill>
                  <a:prstClr val="black"/>
                </a:solidFill>
              </a:rPr>
              <a:t>Summer assignment</a:t>
            </a:r>
            <a:endParaRPr lang="en-US" sz="1800" b="1" dirty="0" smtClean="0"/>
          </a:p>
          <a:p>
            <a:pPr marL="285750" indent="-285750">
              <a:buFont typeface="Arial"/>
              <a:buChar char="•"/>
            </a:pPr>
            <a:endParaRPr lang="en-US" sz="1800" b="1" dirty="0"/>
          </a:p>
          <a:p>
            <a:r>
              <a:rPr lang="en-US" sz="2000" b="1" dirty="0" smtClean="0"/>
              <a:t>Level 1 courses</a:t>
            </a:r>
          </a:p>
          <a:p>
            <a:pPr marL="578358" lvl="1" indent="-285750">
              <a:buFont typeface="Arial"/>
              <a:buChar char="•"/>
            </a:pPr>
            <a:r>
              <a:rPr lang="en-US" sz="1800" b="1" dirty="0" smtClean="0"/>
              <a:t>4-6 hrs per week </a:t>
            </a:r>
            <a:r>
              <a:rPr lang="en-US" sz="1800" b="1" dirty="0" smtClean="0">
                <a:solidFill>
                  <a:prstClr val="black"/>
                </a:solidFill>
              </a:rPr>
              <a:t>(</a:t>
            </a:r>
            <a:r>
              <a:rPr lang="en-US" sz="1800" b="1" dirty="0">
                <a:solidFill>
                  <a:prstClr val="black"/>
                </a:solidFill>
              </a:rPr>
              <a:t>average) outside of class </a:t>
            </a:r>
            <a:r>
              <a:rPr lang="en-US" sz="1800" b="1" dirty="0" smtClean="0">
                <a:solidFill>
                  <a:prstClr val="black"/>
                </a:solidFill>
              </a:rPr>
              <a:t>time</a:t>
            </a:r>
            <a:r>
              <a:rPr lang="en-US" sz="1800" b="1" dirty="0" smtClean="0"/>
              <a:t> </a:t>
            </a:r>
          </a:p>
          <a:p>
            <a:endParaRPr lang="en-US" sz="1800" b="1" dirty="0" smtClean="0"/>
          </a:p>
          <a:p>
            <a:r>
              <a:rPr lang="en-US" sz="2000" b="1" dirty="0" smtClean="0"/>
              <a:t>Level 2 courses</a:t>
            </a:r>
          </a:p>
          <a:p>
            <a:pPr marL="578358" lvl="1" indent="-285750">
              <a:buFont typeface="Arial"/>
              <a:buChar char="•"/>
            </a:pPr>
            <a:r>
              <a:rPr lang="en-US" sz="1800" b="1" dirty="0" smtClean="0"/>
              <a:t>2.5-4 hrs per week </a:t>
            </a:r>
            <a:r>
              <a:rPr lang="en-US" sz="1800" b="1" dirty="0">
                <a:solidFill>
                  <a:prstClr val="black"/>
                </a:solidFill>
              </a:rPr>
              <a:t>(average) outside of class </a:t>
            </a:r>
            <a:r>
              <a:rPr lang="en-US" sz="1800" b="1" dirty="0" smtClean="0">
                <a:solidFill>
                  <a:prstClr val="black"/>
                </a:solidFill>
              </a:rPr>
              <a:t>time</a:t>
            </a:r>
            <a:endParaRPr lang="en-US" sz="1800" b="1" dirty="0" smtClean="0"/>
          </a:p>
          <a:p>
            <a:pPr marL="285750" indent="-285750">
              <a:buFont typeface="Arial"/>
              <a:buChar char="•"/>
            </a:pPr>
            <a:endParaRPr lang="en-US" sz="1800" b="1" dirty="0"/>
          </a:p>
          <a:p>
            <a:r>
              <a:rPr lang="en-US" sz="2000" b="1" dirty="0" smtClean="0"/>
              <a:t>Level O courses</a:t>
            </a:r>
          </a:p>
          <a:p>
            <a:pPr marL="578358" lvl="1" indent="-285750">
              <a:buFont typeface="Arial"/>
              <a:buChar char="•"/>
            </a:pPr>
            <a:r>
              <a:rPr lang="en-US" sz="1800" b="1" dirty="0" smtClean="0"/>
              <a:t>3-5 hrs per week </a:t>
            </a:r>
            <a:r>
              <a:rPr lang="en-US" sz="1800" b="1" dirty="0">
                <a:solidFill>
                  <a:prstClr val="black"/>
                </a:solidFill>
              </a:rPr>
              <a:t>(average) outside of class </a:t>
            </a:r>
            <a:r>
              <a:rPr lang="en-US" sz="1800" b="1" dirty="0" smtClean="0">
                <a:solidFill>
                  <a:prstClr val="black"/>
                </a:solidFill>
              </a:rPr>
              <a:t>time</a:t>
            </a:r>
            <a:endParaRPr lang="en-US" sz="1800" b="1" dirty="0" smtClean="0"/>
          </a:p>
          <a:p>
            <a:pPr marL="285750" indent="-285750">
              <a:buFont typeface="Arial" pitchFamily="34" charset="0"/>
              <a:buChar char="•"/>
            </a:pPr>
            <a:endParaRPr lang="en-US" sz="1600" b="1" dirty="0" smtClean="0"/>
          </a:p>
          <a:p>
            <a:pPr marL="285750" indent="-285750">
              <a:buFont typeface="Arial"/>
              <a:buChar char="•"/>
            </a:pPr>
            <a:endParaRPr lang="en-US" sz="1600" dirty="0"/>
          </a:p>
          <a:p>
            <a:endParaRPr lang="en-US" sz="1600" dirty="0"/>
          </a:p>
        </p:txBody>
      </p:sp>
    </p:spTree>
    <p:extLst>
      <p:ext uri="{BB962C8B-B14F-4D97-AF65-F5344CB8AC3E}">
        <p14:creationId xmlns:p14="http://schemas.microsoft.com/office/powerpoint/2010/main" val="3644916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84"/>
          <p:cNvSpPr txBox="1">
            <a:spLocks noChangeArrowheads="1"/>
          </p:cNvSpPr>
          <p:nvPr/>
        </p:nvSpPr>
        <p:spPr bwMode="auto">
          <a:xfrm>
            <a:off x="1028700" y="457200"/>
            <a:ext cx="241300" cy="6413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mj-lt"/>
                <a:ea typeface="Times New Roman" pitchFamily="18" charset="0"/>
                <a:cs typeface="Arial" pitchFamily="34" charset="0"/>
              </a:rPr>
              <a:t> </a:t>
            </a:r>
            <a:endParaRPr kumimoji="0" lang="en-US" altLang="en-US" sz="1050" b="0" i="0" u="none" strike="noStrike" cap="none" normalizeH="0" baseline="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2" name="Text Box 83"/>
          <p:cNvSpPr txBox="1">
            <a:spLocks noChangeArrowheads="1"/>
          </p:cNvSpPr>
          <p:nvPr/>
        </p:nvSpPr>
        <p:spPr bwMode="auto">
          <a:xfrm>
            <a:off x="1447800" y="457200"/>
            <a:ext cx="184150" cy="36671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3" name="Text Box 78"/>
          <p:cNvSpPr txBox="1">
            <a:spLocks noChangeArrowheads="1"/>
          </p:cNvSpPr>
          <p:nvPr/>
        </p:nvSpPr>
        <p:spPr bwMode="auto">
          <a:xfrm>
            <a:off x="1588684" y="2293611"/>
            <a:ext cx="592377" cy="23210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10</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4" name="Text Box 73"/>
          <p:cNvSpPr txBox="1">
            <a:spLocks noChangeArrowheads="1"/>
          </p:cNvSpPr>
          <p:nvPr/>
        </p:nvSpPr>
        <p:spPr bwMode="auto">
          <a:xfrm>
            <a:off x="1482725" y="3021013"/>
            <a:ext cx="609600" cy="3429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11</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5" name="Text Box 66"/>
          <p:cNvSpPr txBox="1">
            <a:spLocks noChangeArrowheads="1"/>
          </p:cNvSpPr>
          <p:nvPr/>
        </p:nvSpPr>
        <p:spPr bwMode="auto">
          <a:xfrm>
            <a:off x="1539875" y="4724400"/>
            <a:ext cx="663575" cy="3968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12</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6" name="Text Box 67"/>
          <p:cNvSpPr txBox="1">
            <a:spLocks noChangeArrowheads="1"/>
          </p:cNvSpPr>
          <p:nvPr/>
        </p:nvSpPr>
        <p:spPr bwMode="auto">
          <a:xfrm>
            <a:off x="2702816" y="4922837"/>
            <a:ext cx="3738369" cy="13890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 pos="2571750" algn="l"/>
              </a:tabLst>
              <a:defRPr>
                <a:solidFill>
                  <a:schemeClr val="tx1"/>
                </a:solidFill>
                <a:latin typeface="Arial" pitchFamily="34" charset="0"/>
                <a:cs typeface="Arial" pitchFamily="34" charset="0"/>
              </a:defRPr>
            </a:lvl1pPr>
            <a:lvl2pPr fontAlgn="base">
              <a:spcBef>
                <a:spcPct val="0"/>
              </a:spcBef>
              <a:spcAft>
                <a:spcPct val="0"/>
              </a:spcAft>
              <a:tabLst>
                <a:tab pos="228600" algn="l"/>
                <a:tab pos="2571750" algn="l"/>
              </a:tabLst>
              <a:defRPr>
                <a:solidFill>
                  <a:schemeClr val="tx1"/>
                </a:solidFill>
                <a:latin typeface="Arial" pitchFamily="34" charset="0"/>
                <a:cs typeface="Arial" pitchFamily="34" charset="0"/>
              </a:defRPr>
            </a:lvl2pPr>
            <a:lvl3pPr fontAlgn="base">
              <a:spcBef>
                <a:spcPct val="0"/>
              </a:spcBef>
              <a:spcAft>
                <a:spcPct val="0"/>
              </a:spcAft>
              <a:tabLst>
                <a:tab pos="228600" algn="l"/>
                <a:tab pos="2571750" algn="l"/>
              </a:tabLst>
              <a:defRPr>
                <a:solidFill>
                  <a:schemeClr val="tx1"/>
                </a:solidFill>
                <a:latin typeface="Arial" pitchFamily="34" charset="0"/>
                <a:cs typeface="Arial" pitchFamily="34" charset="0"/>
              </a:defRPr>
            </a:lvl3pPr>
            <a:lvl4pPr fontAlgn="base">
              <a:spcBef>
                <a:spcPct val="0"/>
              </a:spcBef>
              <a:spcAft>
                <a:spcPct val="0"/>
              </a:spcAft>
              <a:tabLst>
                <a:tab pos="228600" algn="l"/>
                <a:tab pos="2571750" algn="l"/>
              </a:tabLst>
              <a:defRPr>
                <a:solidFill>
                  <a:schemeClr val="tx1"/>
                </a:solidFill>
                <a:latin typeface="Arial" pitchFamily="34" charset="0"/>
                <a:cs typeface="Arial" pitchFamily="34" charset="0"/>
              </a:defRPr>
            </a:lvl4pPr>
            <a:lvl5pPr fontAlgn="base">
              <a:spcBef>
                <a:spcPct val="0"/>
              </a:spcBef>
              <a:spcAft>
                <a:spcPct val="0"/>
              </a:spcAft>
              <a:tabLst>
                <a:tab pos="228600" algn="l"/>
                <a:tab pos="2571750" algn="l"/>
              </a:tabLst>
              <a:defRPr>
                <a:solidFill>
                  <a:schemeClr val="tx1"/>
                </a:solidFill>
                <a:latin typeface="Arial" pitchFamily="34" charset="0"/>
                <a:cs typeface="Arial" pitchFamily="34" charset="0"/>
              </a:defRPr>
            </a:lvl5pPr>
            <a:lvl6pPr fontAlgn="base">
              <a:spcBef>
                <a:spcPct val="0"/>
              </a:spcBef>
              <a:spcAft>
                <a:spcPct val="0"/>
              </a:spcAft>
              <a:tabLst>
                <a:tab pos="228600" algn="l"/>
                <a:tab pos="2571750" algn="l"/>
              </a:tabLst>
              <a:defRPr>
                <a:solidFill>
                  <a:schemeClr val="tx1"/>
                </a:solidFill>
                <a:latin typeface="Arial" pitchFamily="34" charset="0"/>
                <a:cs typeface="Arial" pitchFamily="34" charset="0"/>
              </a:defRPr>
            </a:lvl6pPr>
            <a:lvl7pPr fontAlgn="base">
              <a:spcBef>
                <a:spcPct val="0"/>
              </a:spcBef>
              <a:spcAft>
                <a:spcPct val="0"/>
              </a:spcAft>
              <a:tabLst>
                <a:tab pos="228600" algn="l"/>
                <a:tab pos="2571750" algn="l"/>
              </a:tabLst>
              <a:defRPr>
                <a:solidFill>
                  <a:schemeClr val="tx1"/>
                </a:solidFill>
                <a:latin typeface="Arial" pitchFamily="34" charset="0"/>
                <a:cs typeface="Arial" pitchFamily="34" charset="0"/>
              </a:defRPr>
            </a:lvl7pPr>
            <a:lvl8pPr fontAlgn="base">
              <a:spcBef>
                <a:spcPct val="0"/>
              </a:spcBef>
              <a:spcAft>
                <a:spcPct val="0"/>
              </a:spcAft>
              <a:tabLst>
                <a:tab pos="228600" algn="l"/>
                <a:tab pos="2571750" algn="l"/>
              </a:tabLst>
              <a:defRPr>
                <a:solidFill>
                  <a:schemeClr val="tx1"/>
                </a:solidFill>
                <a:latin typeface="Arial" pitchFamily="34" charset="0"/>
                <a:cs typeface="Arial" pitchFamily="34" charset="0"/>
              </a:defRPr>
            </a:lvl8pPr>
            <a:lvl9pPr fontAlgn="base">
              <a:spcBef>
                <a:spcPct val="0"/>
              </a:spcBef>
              <a:spcAft>
                <a:spcPct val="0"/>
              </a:spcAft>
              <a:tabLst>
                <a:tab pos="228600" algn="l"/>
                <a:tab pos="257175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 pos="2571750" algn="l"/>
              </a:tabLst>
            </a:pPr>
            <a:r>
              <a:rPr kumimoji="0" lang="en-US" altLang="en-US" sz="2400" b="0" i="0" u="sng" strike="noStrike" cap="none" normalizeH="0" baseline="0" dirty="0" smtClean="0">
                <a:ln>
                  <a:noFill/>
                </a:ln>
                <a:solidFill>
                  <a:schemeClr val="tx1"/>
                </a:solidFill>
                <a:effectLst/>
                <a:latin typeface="+mj-lt"/>
                <a:cs typeface="Times New Roman" pitchFamily="18" charset="0"/>
              </a:rPr>
              <a:t>Elective Courses</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2571750" algn="l"/>
              </a:tabLst>
            </a:pPr>
            <a:r>
              <a:rPr kumimoji="0" lang="en-US" altLang="en-US" sz="1600" b="0" i="0" u="none" strike="noStrike" cap="none" normalizeH="0" baseline="0" dirty="0" smtClean="0">
                <a:ln>
                  <a:noFill/>
                </a:ln>
                <a:solidFill>
                  <a:srgbClr val="000000"/>
                </a:solidFill>
                <a:effectLst/>
                <a:latin typeface="+mj-lt"/>
                <a:ea typeface="Times New Roman" pitchFamily="18" charset="0"/>
              </a:rPr>
              <a:t>AP Modern European History</a:t>
            </a:r>
            <a:r>
              <a:rPr kumimoji="0" lang="en-US" altLang="en-US" sz="1600" b="0" i="0" u="none" strike="noStrike" cap="none" normalizeH="0" baseline="0" dirty="0" smtClean="0">
                <a:ln>
                  <a:noFill/>
                </a:ln>
                <a:solidFill>
                  <a:schemeClr val="tx1"/>
                </a:solidFill>
                <a:effectLst/>
                <a:latin typeface="+mj-lt"/>
                <a:ea typeface="Times New Roman" pitchFamily="18" charset="0"/>
              </a:rPr>
              <a:t> 	Humanities    </a:t>
            </a:r>
            <a:br>
              <a:rPr kumimoji="0" lang="en-US" altLang="en-US" sz="1600" b="0" i="0" u="none" strike="noStrike" cap="none" normalizeH="0" baseline="0" dirty="0" smtClean="0">
                <a:ln>
                  <a:noFill/>
                </a:ln>
                <a:solidFill>
                  <a:schemeClr val="tx1"/>
                </a:solidFill>
                <a:effectLst/>
                <a:latin typeface="+mj-lt"/>
                <a:ea typeface="Times New Roman" pitchFamily="18" charset="0"/>
              </a:rPr>
            </a:br>
            <a:r>
              <a:rPr kumimoji="0" lang="en-US" altLang="en-US" sz="1600" b="0" i="0" u="none" strike="noStrike" cap="none" normalizeH="0" baseline="0" dirty="0" smtClean="0">
                <a:ln>
                  <a:noFill/>
                </a:ln>
                <a:solidFill>
                  <a:srgbClr val="000000"/>
                </a:solidFill>
                <a:effectLst/>
                <a:latin typeface="+mj-lt"/>
                <a:ea typeface="Times New Roman" pitchFamily="18" charset="0"/>
              </a:rPr>
              <a:t>AP American Gov’t &amp; Politics</a:t>
            </a:r>
            <a:r>
              <a:rPr kumimoji="0" lang="en-US" altLang="en-US" sz="1600" b="0" i="0" u="none" strike="noStrike" cap="none" normalizeH="0" baseline="0" dirty="0" smtClean="0">
                <a:ln>
                  <a:noFill/>
                </a:ln>
                <a:solidFill>
                  <a:schemeClr val="tx1"/>
                </a:solidFill>
                <a:effectLst/>
                <a:latin typeface="+mj-lt"/>
                <a:ea typeface="Times New Roman" pitchFamily="18" charset="0"/>
              </a:rPr>
              <a:t> 	Psychology</a:t>
            </a:r>
            <a:endParaRPr kumimoji="0" lang="en-US" altLang="en-US" sz="1050" b="0" i="0" u="none" strike="noStrike" cap="none" normalizeH="0" baseline="0" dirty="0" smtClean="0">
              <a:ln>
                <a:noFill/>
              </a:ln>
              <a:solidFill>
                <a:schemeClr val="tx1"/>
              </a:solidFill>
              <a:effectLst/>
              <a:latin typeface="+mj-lt"/>
            </a:endParaRPr>
          </a:p>
          <a:p>
            <a:pPr eaLnBrk="0" hangingPunct="0"/>
            <a:r>
              <a:rPr kumimoji="0" lang="en-US" altLang="en-US" sz="1600" b="0" i="0" u="none" strike="noStrike" cap="none" normalizeH="0" baseline="0" dirty="0" smtClean="0">
                <a:ln>
                  <a:noFill/>
                </a:ln>
                <a:solidFill>
                  <a:schemeClr val="tx1"/>
                </a:solidFill>
                <a:effectLst/>
                <a:latin typeface="+mj-lt"/>
                <a:ea typeface="Times New Roman" pitchFamily="18" charset="0"/>
              </a:rPr>
              <a:t>AP Psychology	</a:t>
            </a:r>
            <a:r>
              <a:rPr lang="en-US" altLang="en-US" sz="1600" dirty="0">
                <a:latin typeface="+mj-lt"/>
                <a:ea typeface="Times New Roman" pitchFamily="18" charset="0"/>
              </a:rPr>
              <a:t>Economics</a:t>
            </a:r>
            <a:endParaRPr lang="en-US" altLang="en-US" sz="1600" dirty="0">
              <a:latin typeface="+mj-lt"/>
            </a:endParaRPr>
          </a:p>
          <a:p>
            <a:pPr lvl="0" eaLnBrk="0" hangingPunct="0"/>
            <a:r>
              <a:rPr lang="en-US" altLang="en-US" sz="1600" dirty="0" smtClean="0">
                <a:latin typeface="+mj-lt"/>
                <a:ea typeface="Times New Roman" pitchFamily="18" charset="0"/>
              </a:rPr>
              <a:t>Modern </a:t>
            </a:r>
            <a:r>
              <a:rPr lang="en-US" altLang="en-US" sz="1600" dirty="0">
                <a:latin typeface="+mj-lt"/>
                <a:ea typeface="Times New Roman" pitchFamily="18" charset="0"/>
              </a:rPr>
              <a:t>European </a:t>
            </a:r>
            <a:r>
              <a:rPr lang="en-US" altLang="en-US" sz="1600" dirty="0" smtClean="0">
                <a:latin typeface="+mj-lt"/>
                <a:ea typeface="Times New Roman" pitchFamily="18" charset="0"/>
              </a:rPr>
              <a:t>History</a:t>
            </a:r>
            <a:endParaRPr kumimoji="0" lang="en-US" altLang="en-US" sz="2400" b="0" i="0" u="none" strike="noStrike" cap="none" normalizeH="0" baseline="0" dirty="0" smtClean="0">
              <a:ln>
                <a:noFill/>
              </a:ln>
              <a:solidFill>
                <a:schemeClr val="tx1"/>
              </a:solidFill>
              <a:effectLst/>
              <a:latin typeface="+mj-lt"/>
            </a:endParaRPr>
          </a:p>
        </p:txBody>
      </p:sp>
      <p:sp>
        <p:nvSpPr>
          <p:cNvPr id="27" name="Text Box 85"/>
          <p:cNvSpPr txBox="1">
            <a:spLocks noChangeArrowheads="1"/>
          </p:cNvSpPr>
          <p:nvPr/>
        </p:nvSpPr>
        <p:spPr bwMode="auto">
          <a:xfrm>
            <a:off x="1539875" y="1665550"/>
            <a:ext cx="495300" cy="29686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9</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8" name="Text Box 87"/>
          <p:cNvSpPr txBox="1">
            <a:spLocks noChangeArrowheads="1"/>
          </p:cNvSpPr>
          <p:nvPr/>
        </p:nvSpPr>
        <p:spPr bwMode="auto">
          <a:xfrm>
            <a:off x="3160078" y="1487261"/>
            <a:ext cx="2828925" cy="32672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mj-lt"/>
                <a:ea typeface="Times New Roman" pitchFamily="18" charset="0"/>
                <a:cs typeface="Arial" pitchFamily="34" charset="0"/>
              </a:rPr>
              <a:t>Global Studies 10</a:t>
            </a: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9" name="Straight Connector 81"/>
          <p:cNvSpPr>
            <a:spLocks noChangeShapeType="1"/>
          </p:cNvSpPr>
          <p:nvPr/>
        </p:nvSpPr>
        <p:spPr bwMode="auto">
          <a:xfrm>
            <a:off x="4551122" y="1813981"/>
            <a:ext cx="9132" cy="1936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0" name="Text Box 80"/>
          <p:cNvSpPr txBox="1">
            <a:spLocks noChangeArrowheads="1"/>
          </p:cNvSpPr>
          <p:nvPr/>
        </p:nvSpPr>
        <p:spPr bwMode="auto">
          <a:xfrm>
            <a:off x="3177369" y="2008736"/>
            <a:ext cx="2828925" cy="569749"/>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Modern Global Studies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 22 or 21</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1" name="Straight Connector 77"/>
          <p:cNvSpPr>
            <a:spLocks noChangeShapeType="1"/>
          </p:cNvSpPr>
          <p:nvPr/>
        </p:nvSpPr>
        <p:spPr bwMode="auto">
          <a:xfrm>
            <a:off x="4582306" y="2578485"/>
            <a:ext cx="0" cy="17794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2" name="Text Box 75"/>
          <p:cNvSpPr txBox="1">
            <a:spLocks noChangeArrowheads="1"/>
          </p:cNvSpPr>
          <p:nvPr/>
        </p:nvSpPr>
        <p:spPr bwMode="auto">
          <a:xfrm>
            <a:off x="3177369" y="2781822"/>
            <a:ext cx="2828925" cy="60840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US History 32, 31, or AP</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AP American Studies </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3" name="Text Box 69"/>
          <p:cNvSpPr txBox="1">
            <a:spLocks noChangeArrowheads="1"/>
          </p:cNvSpPr>
          <p:nvPr/>
        </p:nvSpPr>
        <p:spPr bwMode="auto">
          <a:xfrm>
            <a:off x="1588685" y="3676650"/>
            <a:ext cx="1295400" cy="4953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11</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or 12</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 </a:t>
            </a: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4" name="Text Box 70"/>
          <p:cNvSpPr txBox="1">
            <a:spLocks noChangeArrowheads="1"/>
          </p:cNvSpPr>
          <p:nvPr/>
        </p:nvSpPr>
        <p:spPr bwMode="auto">
          <a:xfrm>
            <a:off x="3191068" y="3584376"/>
            <a:ext cx="2828925" cy="10820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smtClean="0">
                <a:ln>
                  <a:noFill/>
                </a:ln>
                <a:solidFill>
                  <a:srgbClr val="000000"/>
                </a:solidFill>
                <a:effectLst/>
                <a:latin typeface="+mj-lt"/>
                <a:ea typeface="Times New Roman" pitchFamily="18" charset="0"/>
                <a:cs typeface="Arial" pitchFamily="34" charset="0"/>
              </a:rPr>
              <a:t>Civics</a:t>
            </a: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Contemporary Issues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International Relations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Youth and the Law </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5" name="Straight Connector 71"/>
          <p:cNvSpPr>
            <a:spLocks noChangeShapeType="1"/>
          </p:cNvSpPr>
          <p:nvPr/>
        </p:nvSpPr>
        <p:spPr bwMode="auto">
          <a:xfrm>
            <a:off x="4582306" y="3399639"/>
            <a:ext cx="13699" cy="20002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6" name="Straight Connector 68"/>
          <p:cNvSpPr>
            <a:spLocks noChangeShapeType="1"/>
          </p:cNvSpPr>
          <p:nvPr/>
        </p:nvSpPr>
        <p:spPr bwMode="auto">
          <a:xfrm>
            <a:off x="4596006" y="4666464"/>
            <a:ext cx="0" cy="2174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7" name="Rectangle 47"/>
          <p:cNvSpPr>
            <a:spLocks noChangeArrowheads="1"/>
          </p:cNvSpPr>
          <p:nvPr/>
        </p:nvSpPr>
        <p:spPr bwMode="auto">
          <a:xfrm>
            <a:off x="1567807" y="346859"/>
            <a:ext cx="59666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1pPr>
            <a:lvl2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2pPr>
            <a:lvl3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3pPr>
            <a:lvl4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4pPr>
            <a:lvl5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5pPr>
            <a:lvl6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6pPr>
            <a:lvl7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7pPr>
            <a:lvl8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8pPr>
            <a:lvl9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057400" algn="ctr"/>
                <a:tab pos="4514850" algn="ctr"/>
              </a:tabLst>
            </a:pPr>
            <a:r>
              <a:rPr kumimoji="0" lang="en-US" altLang="en-US" sz="2800" b="1" i="0" u="none" strike="noStrike" cap="none" normalizeH="0" baseline="0" dirty="0" smtClean="0">
                <a:ln>
                  <a:noFill/>
                </a:ln>
                <a:solidFill>
                  <a:schemeClr val="tx1"/>
                </a:solidFill>
                <a:effectLst/>
                <a:latin typeface="+mj-lt"/>
                <a:ea typeface="Times New Roman" pitchFamily="18" charset="0"/>
                <a:cs typeface="Arial" pitchFamily="34" charset="0"/>
              </a:rPr>
              <a:t>SOCIAL STUDIES</a:t>
            </a:r>
            <a:endParaRPr kumimoji="0" lang="en-US" altLang="en-US" sz="140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57400" algn="ctr"/>
                <a:tab pos="4514850" algn="ctr"/>
              </a:tabLst>
            </a:pPr>
            <a:r>
              <a:rPr kumimoji="0" lang="en-US" altLang="en-US" sz="1400" b="1" i="0" u="none" strike="noStrike" cap="none" normalizeH="0" baseline="0" dirty="0" smtClean="0">
                <a:ln>
                  <a:noFill/>
                </a:ln>
                <a:solidFill>
                  <a:schemeClr val="tx1"/>
                </a:solidFill>
                <a:effectLst/>
                <a:latin typeface="+mj-lt"/>
                <a:ea typeface="Times New Roman" pitchFamily="18" charset="0"/>
                <a:cs typeface="Arial" pitchFamily="34" charset="0"/>
              </a:rPr>
              <a:t>Three and one-half years of Social Studies is required.  The course sequence is described below: </a:t>
            </a:r>
            <a:r>
              <a:rPr kumimoji="0" lang="en-US" altLang="en-US" sz="1400" b="0" i="0" u="none" strike="noStrike" cap="none" normalizeH="0" baseline="0" dirty="0" smtClean="0">
                <a:ln>
                  <a:noFill/>
                </a:ln>
                <a:solidFill>
                  <a:schemeClr val="tx1"/>
                </a:solidFill>
                <a:effectLst/>
                <a:latin typeface="+mj-lt"/>
                <a:ea typeface="Times New Roman" pitchFamily="18" charset="0"/>
                <a:cs typeface="Arial" pitchFamily="34" charset="0"/>
              </a:rPr>
              <a:t> (7 Credit Requirement)</a:t>
            </a:r>
            <a:endParaRPr kumimoji="0" lang="en-US" altLang="en-US" sz="1050" b="0" i="0" u="none" strike="noStrike" cap="none" normalizeH="0" baseline="0" dirty="0" smtClean="0">
              <a:ln>
                <a:noFill/>
              </a:ln>
              <a:solidFill>
                <a:schemeClr val="tx1"/>
              </a:solidFill>
              <a:effectLst/>
              <a:latin typeface="+mj-lt"/>
              <a:cs typeface="Arial" pitchFamily="34" charset="0"/>
            </a:endParaRPr>
          </a:p>
        </p:txBody>
      </p:sp>
      <p:sp>
        <p:nvSpPr>
          <p:cNvPr id="38" name="Rectangle 60"/>
          <p:cNvSpPr>
            <a:spLocks noChangeArrowheads="1"/>
          </p:cNvSpPr>
          <p:nvPr/>
        </p:nvSpPr>
        <p:spPr bwMode="auto">
          <a:xfrm>
            <a:off x="4479634" y="203285"/>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9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38"/>
          <p:cNvSpPr/>
          <p:nvPr/>
        </p:nvSpPr>
        <p:spPr>
          <a:xfrm>
            <a:off x="838200" y="6375028"/>
            <a:ext cx="7772400" cy="523220"/>
          </a:xfrm>
          <a:prstGeom prst="rect">
            <a:avLst/>
          </a:prstGeom>
        </p:spPr>
        <p:txBody>
          <a:bodyPr wrap="square">
            <a:spAutoFit/>
          </a:bodyPr>
          <a:lstStyle/>
          <a:p>
            <a:pPr lvl="0" algn="ctr" eaLnBrk="0" fontAlgn="base" hangingPunct="0">
              <a:spcBef>
                <a:spcPct val="0"/>
              </a:spcBef>
              <a:spcAft>
                <a:spcPct val="0"/>
              </a:spcAft>
            </a:pPr>
            <a:r>
              <a:rPr lang="en-US" altLang="en-US" sz="1400" dirty="0">
                <a:solidFill>
                  <a:prstClr val="black"/>
                </a:solidFill>
                <a:latin typeface="+mj-lt"/>
                <a:ea typeface="Times New Roman" pitchFamily="18" charset="0"/>
                <a:cs typeface="Arial" pitchFamily="34" charset="0"/>
              </a:rPr>
              <a:t>*1 semester of civics may be taken in either 11</a:t>
            </a:r>
            <a:r>
              <a:rPr lang="en-US" altLang="en-US" sz="1400" baseline="30000" dirty="0">
                <a:solidFill>
                  <a:prstClr val="black"/>
                </a:solidFill>
                <a:latin typeface="+mj-lt"/>
                <a:ea typeface="Times New Roman" pitchFamily="18" charset="0"/>
                <a:cs typeface="Arial" pitchFamily="34" charset="0"/>
              </a:rPr>
              <a:t>th</a:t>
            </a:r>
            <a:r>
              <a:rPr lang="en-US" altLang="en-US" sz="1400" dirty="0">
                <a:solidFill>
                  <a:prstClr val="black"/>
                </a:solidFill>
                <a:latin typeface="+mj-lt"/>
                <a:ea typeface="Times New Roman" pitchFamily="18" charset="0"/>
                <a:cs typeface="Arial" pitchFamily="34" charset="0"/>
              </a:rPr>
              <a:t> or 12</a:t>
            </a:r>
            <a:r>
              <a:rPr lang="en-US" altLang="en-US" sz="1400" baseline="30000" dirty="0">
                <a:solidFill>
                  <a:prstClr val="black"/>
                </a:solidFill>
                <a:latin typeface="+mj-lt"/>
                <a:ea typeface="Times New Roman" pitchFamily="18" charset="0"/>
                <a:cs typeface="Arial" pitchFamily="34" charset="0"/>
              </a:rPr>
              <a:t>th</a:t>
            </a:r>
            <a:r>
              <a:rPr lang="en-US" altLang="en-US" sz="1400" dirty="0">
                <a:solidFill>
                  <a:prstClr val="black"/>
                </a:solidFill>
                <a:latin typeface="+mj-lt"/>
                <a:ea typeface="Times New Roman" pitchFamily="18" charset="0"/>
                <a:cs typeface="Arial" pitchFamily="34" charset="0"/>
              </a:rPr>
              <a:t> grade </a:t>
            </a:r>
            <a:endParaRPr lang="en-US" altLang="en-US" sz="1050" dirty="0">
              <a:solidFill>
                <a:prstClr val="black"/>
              </a:solidFill>
              <a:latin typeface="+mj-lt"/>
              <a:cs typeface="Arial" pitchFamily="34" charset="0"/>
            </a:endParaRPr>
          </a:p>
          <a:p>
            <a:pPr lvl="0" algn="ctr" eaLnBrk="0" fontAlgn="base" hangingPunct="0">
              <a:spcBef>
                <a:spcPct val="0"/>
              </a:spcBef>
              <a:spcAft>
                <a:spcPct val="0"/>
              </a:spcAft>
            </a:pPr>
            <a:r>
              <a:rPr lang="en-US" altLang="en-US" sz="1400" dirty="0">
                <a:solidFill>
                  <a:prstClr val="black"/>
                </a:solidFill>
                <a:latin typeface="+mj-lt"/>
                <a:ea typeface="Times New Roman" pitchFamily="18" charset="0"/>
                <a:cs typeface="Arial" pitchFamily="34" charset="0"/>
              </a:rPr>
              <a:t>(AP American Gov’t and Politics will also fulfill the Civics Requirement)</a:t>
            </a:r>
            <a:endParaRPr lang="en-US" altLang="en-US" sz="2400" dirty="0">
              <a:solidFill>
                <a:prstClr val="black"/>
              </a:solidFill>
              <a:latin typeface="+mj-lt"/>
              <a:cs typeface="Arial" pitchFamily="34" charset="0"/>
            </a:endParaRPr>
          </a:p>
        </p:txBody>
      </p:sp>
    </p:spTree>
    <p:extLst>
      <p:ext uri="{BB962C8B-B14F-4D97-AF65-F5344CB8AC3E}">
        <p14:creationId xmlns:p14="http://schemas.microsoft.com/office/powerpoint/2010/main" val="607674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a:t>
            </a:r>
            <a:br>
              <a:rPr lang="en-US" sz="4100" dirty="0" smtClean="0"/>
            </a:br>
            <a:r>
              <a:rPr lang="en-US" sz="4100" dirty="0" smtClean="0"/>
              <a:t>Social Studies</a:t>
            </a:r>
            <a:endParaRPr lang="en-US" sz="4100" dirty="0"/>
          </a:p>
        </p:txBody>
      </p:sp>
      <p:sp>
        <p:nvSpPr>
          <p:cNvPr id="3" name="Content Placeholder 2"/>
          <p:cNvSpPr>
            <a:spLocks noGrp="1"/>
          </p:cNvSpPr>
          <p:nvPr>
            <p:ph sz="half" idx="1"/>
          </p:nvPr>
        </p:nvSpPr>
        <p:spPr>
          <a:xfrm>
            <a:off x="457200" y="1524000"/>
            <a:ext cx="4038600" cy="5257800"/>
          </a:xfrm>
        </p:spPr>
        <p:txBody>
          <a:bodyPr>
            <a:noAutofit/>
          </a:bodyPr>
          <a:lstStyle/>
          <a:p>
            <a:r>
              <a:rPr lang="en-US" sz="1800" b="1" dirty="0"/>
              <a:t>AP Government and </a:t>
            </a:r>
            <a:r>
              <a:rPr lang="en-US" sz="1800" b="1" dirty="0" smtClean="0"/>
              <a:t>Politics</a:t>
            </a:r>
            <a:r>
              <a:rPr lang="en-US" sz="1600" b="1" dirty="0" smtClean="0"/>
              <a:t>	</a:t>
            </a:r>
            <a:endParaRPr lang="en-US" sz="1600" b="1" dirty="0"/>
          </a:p>
          <a:p>
            <a:pPr marL="578358" lvl="1" indent="-285750">
              <a:spcBef>
                <a:spcPts val="0"/>
              </a:spcBef>
              <a:buFont typeface="Arial"/>
              <a:buChar char="•"/>
            </a:pPr>
            <a:r>
              <a:rPr lang="en-US" sz="1600" b="1" dirty="0"/>
              <a:t>5-7 hrs per week </a:t>
            </a:r>
            <a:r>
              <a:rPr lang="en-US" sz="1600" b="1" dirty="0">
                <a:solidFill>
                  <a:prstClr val="black"/>
                </a:solidFill>
              </a:rPr>
              <a:t>(average) outside of class time</a:t>
            </a:r>
          </a:p>
          <a:p>
            <a:pPr marL="578358" lvl="1" indent="-285750">
              <a:spcBef>
                <a:spcPts val="0"/>
              </a:spcBef>
              <a:buFont typeface="Arial"/>
              <a:buChar char="•"/>
            </a:pPr>
            <a:r>
              <a:rPr lang="en-US" sz="1600" b="1" dirty="0">
                <a:solidFill>
                  <a:prstClr val="black"/>
                </a:solidFill>
              </a:rPr>
              <a:t>Summer assignment</a:t>
            </a:r>
            <a:endParaRPr lang="en-US" sz="1600" b="1" dirty="0"/>
          </a:p>
          <a:p>
            <a:endParaRPr lang="en-US" sz="1600" b="1" dirty="0"/>
          </a:p>
          <a:p>
            <a:r>
              <a:rPr lang="en-US" sz="1800" b="1" dirty="0"/>
              <a:t>AP Modern European History</a:t>
            </a:r>
          </a:p>
          <a:p>
            <a:pPr marL="578358" lvl="1" indent="-285750">
              <a:spcBef>
                <a:spcPts val="0"/>
              </a:spcBef>
              <a:buFont typeface="Arial"/>
              <a:buChar char="•"/>
            </a:pPr>
            <a:r>
              <a:rPr lang="en-US" sz="1600" b="1" dirty="0"/>
              <a:t>4-7 hrs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assignment</a:t>
            </a:r>
          </a:p>
          <a:p>
            <a:pPr marL="285750" indent="-285750">
              <a:buFont typeface="Arial"/>
              <a:buChar char="•"/>
            </a:pPr>
            <a:endParaRPr lang="en-US" sz="1600" b="1" dirty="0"/>
          </a:p>
          <a:p>
            <a:r>
              <a:rPr lang="en-US" sz="1800" b="1" dirty="0"/>
              <a:t>AP </a:t>
            </a:r>
            <a:r>
              <a:rPr lang="en-US" sz="1800" b="1" dirty="0" smtClean="0"/>
              <a:t>Psychology</a:t>
            </a:r>
            <a:endParaRPr lang="en-US" sz="1800" b="1" dirty="0"/>
          </a:p>
          <a:p>
            <a:pPr marL="578358" lvl="1" indent="-285750">
              <a:spcBef>
                <a:spcPts val="0"/>
              </a:spcBef>
              <a:buFont typeface="Arial"/>
              <a:buChar char="•"/>
            </a:pPr>
            <a:r>
              <a:rPr lang="en-US" sz="1600" b="1" dirty="0"/>
              <a:t>4-7 </a:t>
            </a:r>
            <a:r>
              <a:rPr lang="en-US" sz="1600" b="1" dirty="0" err="1"/>
              <a:t>hrs</a:t>
            </a:r>
            <a:r>
              <a:rPr lang="en-US" sz="1600" b="1" dirty="0"/>
              <a:t>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t>
            </a:r>
            <a:r>
              <a:rPr lang="en-US" sz="1600" b="1" dirty="0" smtClean="0"/>
              <a:t>assignment</a:t>
            </a:r>
          </a:p>
          <a:p>
            <a:pPr marL="292608" lvl="1" indent="0">
              <a:spcBef>
                <a:spcPts val="0"/>
              </a:spcBef>
              <a:buNone/>
            </a:pPr>
            <a:endParaRPr lang="en-US" sz="1600" b="1" dirty="0"/>
          </a:p>
          <a:p>
            <a:r>
              <a:rPr lang="en-US" sz="1800" b="1" dirty="0" smtClean="0"/>
              <a:t>AP </a:t>
            </a:r>
            <a:r>
              <a:rPr lang="en-US" sz="1800" b="1" dirty="0"/>
              <a:t>American Studies</a:t>
            </a:r>
          </a:p>
          <a:p>
            <a:pPr marL="578358" lvl="1" indent="-285750">
              <a:spcBef>
                <a:spcPts val="0"/>
              </a:spcBef>
              <a:buFont typeface="Arial"/>
              <a:buChar char="•"/>
            </a:pPr>
            <a:r>
              <a:rPr lang="en-US" sz="1600" b="1" dirty="0"/>
              <a:t>6-9 hrs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assignment</a:t>
            </a:r>
          </a:p>
          <a:p>
            <a:endParaRPr lang="en-US" sz="1400" b="1" dirty="0"/>
          </a:p>
          <a:p>
            <a:endParaRPr lang="en-US" sz="1400" b="1" dirty="0"/>
          </a:p>
          <a:p>
            <a:endParaRPr lang="en-US" sz="1200" dirty="0"/>
          </a:p>
          <a:p>
            <a:endParaRPr lang="en-US" sz="1200" dirty="0"/>
          </a:p>
        </p:txBody>
      </p:sp>
      <p:sp>
        <p:nvSpPr>
          <p:cNvPr id="7" name="Content Placeholder 6"/>
          <p:cNvSpPr>
            <a:spLocks noGrp="1"/>
          </p:cNvSpPr>
          <p:nvPr>
            <p:ph sz="half" idx="2"/>
          </p:nvPr>
        </p:nvSpPr>
        <p:spPr>
          <a:xfrm>
            <a:off x="4724400" y="1524000"/>
            <a:ext cx="4038600" cy="4876800"/>
          </a:xfrm>
        </p:spPr>
        <p:txBody>
          <a:bodyPr>
            <a:normAutofit fontScale="92500" lnSpcReduction="10000"/>
          </a:bodyPr>
          <a:lstStyle/>
          <a:p>
            <a:r>
              <a:rPr lang="en-US" sz="1800" b="1" dirty="0"/>
              <a:t>AP United States History</a:t>
            </a:r>
          </a:p>
          <a:p>
            <a:pPr marL="578358" lvl="1" indent="-285750">
              <a:spcBef>
                <a:spcPts val="0"/>
              </a:spcBef>
              <a:buFont typeface="Arial"/>
              <a:buChar char="•"/>
            </a:pPr>
            <a:r>
              <a:rPr lang="en-US" sz="1600" b="1" dirty="0"/>
              <a:t>6-8 </a:t>
            </a:r>
            <a:r>
              <a:rPr lang="en-US" sz="1600" b="1" dirty="0" err="1"/>
              <a:t>hrs</a:t>
            </a:r>
            <a:r>
              <a:rPr lang="en-US" sz="1600" b="1" dirty="0"/>
              <a:t>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t>
            </a:r>
            <a:r>
              <a:rPr lang="en-US" sz="1600" b="1" dirty="0" smtClean="0"/>
              <a:t>assignment</a:t>
            </a:r>
          </a:p>
          <a:p>
            <a:pPr marL="578358" lvl="1" indent="-285750">
              <a:spcBef>
                <a:spcPts val="0"/>
              </a:spcBef>
              <a:buFont typeface="Arial"/>
              <a:buChar char="•"/>
            </a:pPr>
            <a:endParaRPr lang="en-US" sz="3000" b="1" dirty="0"/>
          </a:p>
          <a:p>
            <a:r>
              <a:rPr lang="en-US" sz="1800" b="1" dirty="0" smtClean="0"/>
              <a:t>Level </a:t>
            </a:r>
            <a:r>
              <a:rPr lang="en-US" sz="1800" b="1" dirty="0"/>
              <a:t>1 courses</a:t>
            </a:r>
          </a:p>
          <a:p>
            <a:pPr marL="578358" lvl="1" indent="-285750">
              <a:buFont typeface="Arial"/>
              <a:buChar char="•"/>
            </a:pPr>
            <a:r>
              <a:rPr lang="en-US" sz="1600" b="1" dirty="0"/>
              <a:t>3-4 hrs per week </a:t>
            </a:r>
            <a:r>
              <a:rPr lang="en-US" sz="1600" b="1" dirty="0">
                <a:solidFill>
                  <a:prstClr val="black"/>
                </a:solidFill>
              </a:rPr>
              <a:t>(average) outside of class time</a:t>
            </a:r>
            <a:r>
              <a:rPr lang="en-US" sz="1600" b="1" dirty="0"/>
              <a:t> </a:t>
            </a:r>
          </a:p>
          <a:p>
            <a:endParaRPr lang="en-US" sz="3000" b="1" dirty="0" smtClean="0"/>
          </a:p>
          <a:p>
            <a:endParaRPr lang="en-US" sz="1600" b="1" dirty="0"/>
          </a:p>
          <a:p>
            <a:r>
              <a:rPr lang="en-US" sz="1800" b="1" dirty="0"/>
              <a:t>Level 2 courses </a:t>
            </a:r>
          </a:p>
          <a:p>
            <a:pPr marL="578358" lvl="1" indent="-285750">
              <a:buFont typeface="Arial" pitchFamily="34" charset="0"/>
              <a:buChar char="•"/>
            </a:pPr>
            <a:r>
              <a:rPr lang="en-US" sz="1600" b="1" dirty="0"/>
              <a:t>2-3 hrs per week </a:t>
            </a:r>
            <a:r>
              <a:rPr lang="en-US" sz="1600" b="1" dirty="0">
                <a:solidFill>
                  <a:prstClr val="black"/>
                </a:solidFill>
              </a:rPr>
              <a:t>(average) outside of class time</a:t>
            </a:r>
            <a:endParaRPr lang="en-US" sz="1600" b="1" dirty="0"/>
          </a:p>
          <a:p>
            <a:endParaRPr lang="en-US" sz="1900" b="1" dirty="0" smtClean="0"/>
          </a:p>
          <a:p>
            <a:endParaRPr lang="en-US" sz="2400" b="1" dirty="0"/>
          </a:p>
          <a:p>
            <a:r>
              <a:rPr lang="en-US" sz="1800" b="1" dirty="0"/>
              <a:t>Level </a:t>
            </a:r>
            <a:r>
              <a:rPr lang="en-US" sz="1800" b="1" dirty="0" smtClean="0"/>
              <a:t>O </a:t>
            </a:r>
            <a:r>
              <a:rPr lang="en-US" sz="1800" b="1" dirty="0"/>
              <a:t>courses</a:t>
            </a:r>
          </a:p>
          <a:p>
            <a:pPr marL="578358" lvl="1" indent="-285750">
              <a:buFont typeface="Arial" pitchFamily="34" charset="0"/>
              <a:buChar char="•"/>
            </a:pPr>
            <a:r>
              <a:rPr lang="en-US" sz="1600" b="1" dirty="0"/>
              <a:t>1.5-3 hrs per week </a:t>
            </a:r>
            <a:r>
              <a:rPr lang="en-US" sz="1600" b="1" dirty="0">
                <a:solidFill>
                  <a:prstClr val="black"/>
                </a:solidFill>
              </a:rPr>
              <a:t>(average) outside of class time</a:t>
            </a:r>
            <a:endParaRPr lang="en-US" sz="1600" dirty="0"/>
          </a:p>
          <a:p>
            <a:pPr marL="118872" indent="0">
              <a:buNone/>
            </a:pPr>
            <a:endParaRPr lang="en-US" dirty="0"/>
          </a:p>
        </p:txBody>
      </p:sp>
    </p:spTree>
    <p:extLst>
      <p:ext uri="{BB962C8B-B14F-4D97-AF65-F5344CB8AC3E}">
        <p14:creationId xmlns:p14="http://schemas.microsoft.com/office/powerpoint/2010/main" val="1696324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523206" y="457200"/>
            <a:ext cx="6096000" cy="677108"/>
          </a:xfrm>
          <a:prstGeom prst="rect">
            <a:avLst/>
          </a:prstGeom>
          <a:noFill/>
        </p:spPr>
        <p:txBody>
          <a:bodyPr wrap="square" rtlCol="0">
            <a:spAutoFit/>
          </a:bodyPr>
          <a:lstStyle/>
          <a:p>
            <a:pPr algn="ctr"/>
            <a:r>
              <a:rPr lang="en-US" sz="2000" b="1" dirty="0"/>
              <a:t>SCIENCE</a:t>
            </a:r>
          </a:p>
          <a:p>
            <a:pPr algn="ctr"/>
            <a:r>
              <a:rPr lang="en-US" b="1" i="1" dirty="0"/>
              <a:t>SUGGESTED</a:t>
            </a:r>
            <a:r>
              <a:rPr lang="en-US" b="1" dirty="0"/>
              <a:t> COURSE SEQUENCE</a:t>
            </a:r>
            <a:endParaRPr lang="en-US" dirty="0"/>
          </a:p>
        </p:txBody>
      </p:sp>
      <p:pic>
        <p:nvPicPr>
          <p:cNvPr id="2084" name="Picture 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7" y="1524000"/>
            <a:ext cx="9027558"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974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Science</a:t>
            </a:r>
            <a:endParaRPr lang="en-US" sz="4100" dirty="0"/>
          </a:p>
        </p:txBody>
      </p:sp>
      <p:sp>
        <p:nvSpPr>
          <p:cNvPr id="3" name="Content Placeholder 2"/>
          <p:cNvSpPr>
            <a:spLocks noGrp="1"/>
          </p:cNvSpPr>
          <p:nvPr>
            <p:ph idx="1"/>
          </p:nvPr>
        </p:nvSpPr>
        <p:spPr/>
        <p:txBody>
          <a:bodyPr>
            <a:normAutofit fontScale="85000" lnSpcReduction="10000"/>
          </a:bodyPr>
          <a:lstStyle/>
          <a:p>
            <a:r>
              <a:rPr lang="en-US" sz="2900" b="1" dirty="0" smtClean="0"/>
              <a:t>AP </a:t>
            </a:r>
            <a:r>
              <a:rPr lang="en-US" sz="2900" b="1" dirty="0"/>
              <a:t>Environmental Science, Biology, Chemistry, </a:t>
            </a:r>
            <a:r>
              <a:rPr lang="en-US" sz="2900" b="1" dirty="0" smtClean="0"/>
              <a:t>Physics</a:t>
            </a:r>
          </a:p>
          <a:p>
            <a:pPr lvl="1"/>
            <a:r>
              <a:rPr lang="en-US" sz="2600" b="1" dirty="0" smtClean="0"/>
              <a:t>7-10 </a:t>
            </a:r>
            <a:r>
              <a:rPr lang="en-US" sz="2600" b="1" dirty="0"/>
              <a:t>hrs per week (average) outside of class </a:t>
            </a:r>
            <a:r>
              <a:rPr lang="en-US" sz="2600" b="1" dirty="0" smtClean="0"/>
              <a:t>time</a:t>
            </a:r>
          </a:p>
          <a:p>
            <a:pPr lvl="1"/>
            <a:r>
              <a:rPr lang="en-US" sz="2600" b="1" dirty="0" smtClean="0"/>
              <a:t>Most </a:t>
            </a:r>
            <a:r>
              <a:rPr lang="en-US" sz="2600" b="1" dirty="0"/>
              <a:t>courses have summer assignments</a:t>
            </a:r>
          </a:p>
          <a:p>
            <a:endParaRPr lang="en-US" b="1" dirty="0"/>
          </a:p>
          <a:p>
            <a:r>
              <a:rPr lang="en-US" sz="2800" b="1" dirty="0"/>
              <a:t>Level 1 courses </a:t>
            </a:r>
            <a:endParaRPr lang="en-US" sz="2800" b="1" dirty="0" smtClean="0"/>
          </a:p>
          <a:p>
            <a:pPr lvl="1"/>
            <a:r>
              <a:rPr lang="en-US" sz="2600" b="1" dirty="0" smtClean="0"/>
              <a:t>3-4 </a:t>
            </a:r>
            <a:r>
              <a:rPr lang="en-US" sz="2600" b="1" dirty="0"/>
              <a:t>hrs per week (average) outside of class time</a:t>
            </a:r>
          </a:p>
          <a:p>
            <a:endParaRPr lang="en-US" b="1" dirty="0"/>
          </a:p>
          <a:p>
            <a:r>
              <a:rPr lang="en-US" sz="2800" b="1" dirty="0"/>
              <a:t>Level 2 </a:t>
            </a:r>
            <a:r>
              <a:rPr lang="en-US" sz="2800" b="1" dirty="0" smtClean="0"/>
              <a:t>courses</a:t>
            </a:r>
          </a:p>
          <a:p>
            <a:pPr lvl="1"/>
            <a:r>
              <a:rPr lang="en-US" sz="2600" b="1" dirty="0" smtClean="0"/>
              <a:t>1.5-2  </a:t>
            </a:r>
            <a:r>
              <a:rPr lang="en-US" sz="2600" b="1" dirty="0" err="1" smtClean="0"/>
              <a:t>hrs</a:t>
            </a:r>
            <a:r>
              <a:rPr lang="en-US" sz="2600" b="1" dirty="0" smtClean="0"/>
              <a:t> per week (average) outside of class time</a:t>
            </a:r>
          </a:p>
          <a:p>
            <a:endParaRPr lang="en-US" b="1" dirty="0"/>
          </a:p>
          <a:p>
            <a:r>
              <a:rPr lang="en-US" sz="2800" b="1" dirty="0"/>
              <a:t>Level </a:t>
            </a:r>
            <a:r>
              <a:rPr lang="en-US" sz="2800" b="1" dirty="0" smtClean="0"/>
              <a:t>O </a:t>
            </a:r>
            <a:r>
              <a:rPr lang="en-US" sz="2800" b="1" dirty="0"/>
              <a:t>courses </a:t>
            </a:r>
            <a:endParaRPr lang="en-US" sz="2800" b="1" dirty="0" smtClean="0"/>
          </a:p>
          <a:p>
            <a:pPr lvl="1"/>
            <a:r>
              <a:rPr lang="en-US" sz="2400" b="1" dirty="0" smtClean="0"/>
              <a:t>1.5-2 </a:t>
            </a:r>
            <a:r>
              <a:rPr lang="en-US" sz="2400" b="1" dirty="0"/>
              <a:t>hrs per week (average) outside of class time</a:t>
            </a:r>
          </a:p>
          <a:p>
            <a:endParaRPr lang="en-US" dirty="0"/>
          </a:p>
        </p:txBody>
      </p:sp>
    </p:spTree>
    <p:extLst>
      <p:ext uri="{BB962C8B-B14F-4D97-AF65-F5344CB8AC3E}">
        <p14:creationId xmlns:p14="http://schemas.microsoft.com/office/powerpoint/2010/main" val="3593392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27" t="14594" r="10927" b="5477"/>
          <a:stretch/>
        </p:blipFill>
        <p:spPr bwMode="auto">
          <a:xfrm>
            <a:off x="0" y="0"/>
            <a:ext cx="9144000" cy="687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156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a:t>
            </a:r>
            <a:br>
              <a:rPr lang="en-US" sz="4100" dirty="0" smtClean="0"/>
            </a:br>
            <a:r>
              <a:rPr lang="en-US" sz="4100" dirty="0" smtClean="0"/>
              <a:t>World Languages</a:t>
            </a:r>
            <a:endParaRPr lang="en-US" sz="4100" dirty="0"/>
          </a:p>
        </p:txBody>
      </p:sp>
      <p:sp>
        <p:nvSpPr>
          <p:cNvPr id="3" name="Content Placeholder 2"/>
          <p:cNvSpPr>
            <a:spLocks noGrp="1"/>
          </p:cNvSpPr>
          <p:nvPr>
            <p:ph idx="1"/>
          </p:nvPr>
        </p:nvSpPr>
        <p:spPr/>
        <p:txBody>
          <a:bodyPr>
            <a:normAutofit fontScale="85000" lnSpcReduction="20000"/>
          </a:bodyPr>
          <a:lstStyle/>
          <a:p>
            <a:r>
              <a:rPr lang="en-US" b="1" dirty="0"/>
              <a:t>AP French, Spanish, Latin</a:t>
            </a:r>
          </a:p>
          <a:p>
            <a:pPr marL="578358" lvl="1" indent="-285750">
              <a:buFont typeface="Arial"/>
              <a:buChar char="•"/>
            </a:pPr>
            <a:r>
              <a:rPr lang="en-US" b="1" dirty="0"/>
              <a:t>5-8 hrs per week (average) outside of class time</a:t>
            </a:r>
          </a:p>
          <a:p>
            <a:pPr marL="578358" lvl="1" indent="-285750">
              <a:buFont typeface="Arial"/>
              <a:buChar char="•"/>
            </a:pPr>
            <a:r>
              <a:rPr lang="en-US" b="1" dirty="0"/>
              <a:t>Most courses have summer assignments</a:t>
            </a:r>
          </a:p>
          <a:p>
            <a:endParaRPr lang="en-US" b="1" dirty="0"/>
          </a:p>
          <a:p>
            <a:r>
              <a:rPr lang="en-US" b="1" dirty="0"/>
              <a:t>Level 1 courses</a:t>
            </a:r>
          </a:p>
          <a:p>
            <a:pPr marL="578358" lvl="1" indent="-285750">
              <a:buFont typeface="Arial"/>
              <a:buChar char="•"/>
            </a:pPr>
            <a:r>
              <a:rPr lang="en-US" b="1" dirty="0"/>
              <a:t>3-6 hrs per week (average) outside of class time</a:t>
            </a:r>
          </a:p>
          <a:p>
            <a:endParaRPr lang="en-US" b="1" dirty="0"/>
          </a:p>
          <a:p>
            <a:r>
              <a:rPr lang="en-US" b="1" dirty="0"/>
              <a:t>Level 2 courses </a:t>
            </a:r>
          </a:p>
          <a:p>
            <a:pPr marL="578358" lvl="1" indent="-285750">
              <a:buFont typeface="Arial" pitchFamily="34" charset="0"/>
              <a:buChar char="•"/>
            </a:pPr>
            <a:r>
              <a:rPr lang="en-US" b="1" dirty="0"/>
              <a:t>2-4  hrs per week (average) outside of class time</a:t>
            </a:r>
          </a:p>
          <a:p>
            <a:endParaRPr lang="en-US" b="1" dirty="0"/>
          </a:p>
          <a:p>
            <a:r>
              <a:rPr lang="en-US" b="1" dirty="0"/>
              <a:t>Level </a:t>
            </a:r>
            <a:r>
              <a:rPr lang="en-US" b="1" dirty="0" smtClean="0"/>
              <a:t>O </a:t>
            </a:r>
            <a:r>
              <a:rPr lang="en-US" b="1" dirty="0"/>
              <a:t>courses </a:t>
            </a:r>
          </a:p>
          <a:p>
            <a:pPr marL="578358" lvl="1" indent="-285750">
              <a:buFont typeface="Arial" pitchFamily="34" charset="0"/>
              <a:buChar char="•"/>
            </a:pPr>
            <a:r>
              <a:rPr lang="en-US" b="1" dirty="0"/>
              <a:t>2-4 hrs per week (average) outside of class time</a:t>
            </a:r>
          </a:p>
          <a:p>
            <a:endParaRPr lang="en-US" dirty="0"/>
          </a:p>
        </p:txBody>
      </p:sp>
    </p:spTree>
    <p:extLst>
      <p:ext uri="{BB962C8B-B14F-4D97-AF65-F5344CB8AC3E}">
        <p14:creationId xmlns:p14="http://schemas.microsoft.com/office/powerpoint/2010/main" val="3619822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Resources for Students/Parents</a:t>
            </a:r>
            <a:endParaRPr lang="en-US" dirty="0"/>
          </a:p>
        </p:txBody>
      </p:sp>
      <p:sp>
        <p:nvSpPr>
          <p:cNvPr id="3" name="Content Placeholder 2"/>
          <p:cNvSpPr>
            <a:spLocks noGrp="1"/>
          </p:cNvSpPr>
          <p:nvPr>
            <p:ph idx="1"/>
          </p:nvPr>
        </p:nvSpPr>
        <p:spPr/>
        <p:txBody>
          <a:bodyPr>
            <a:normAutofit fontScale="77500" lnSpcReduction="20000"/>
          </a:bodyPr>
          <a:lstStyle/>
          <a:p>
            <a:pPr marL="463550" indent="-463550">
              <a:spcBef>
                <a:spcPts val="1200"/>
              </a:spcBef>
            </a:pPr>
            <a:r>
              <a:rPr lang="en-US" dirty="0" smtClean="0"/>
              <a:t>Program of Studies – the most thorough resource you have</a:t>
            </a:r>
          </a:p>
          <a:p>
            <a:pPr marL="463550" indent="-463550">
              <a:spcBef>
                <a:spcPts val="1200"/>
              </a:spcBef>
            </a:pPr>
            <a:r>
              <a:rPr lang="en-US" dirty="0" smtClean="0"/>
              <a:t>Your School Counselor</a:t>
            </a:r>
          </a:p>
          <a:p>
            <a:pPr marL="463550" indent="-463550">
              <a:spcBef>
                <a:spcPts val="1200"/>
              </a:spcBef>
            </a:pPr>
            <a:r>
              <a:rPr lang="en-US" dirty="0" smtClean="0"/>
              <a:t>Student assemblies</a:t>
            </a:r>
          </a:p>
          <a:p>
            <a:pPr marL="463550" indent="-463550">
              <a:spcBef>
                <a:spcPts val="1200"/>
              </a:spcBef>
            </a:pPr>
            <a:r>
              <a:rPr lang="en-US" dirty="0" smtClean="0"/>
              <a:t>Conversations with teachers, counselors, curriculum leaders, administrators</a:t>
            </a:r>
          </a:p>
          <a:p>
            <a:pPr marL="463550" indent="-463550">
              <a:spcBef>
                <a:spcPts val="1200"/>
              </a:spcBef>
            </a:pPr>
            <a:r>
              <a:rPr lang="en-US" dirty="0" smtClean="0"/>
              <a:t>Course Selection Night, January 29– all materials posted online</a:t>
            </a:r>
          </a:p>
          <a:p>
            <a:pPr marL="463550" indent="-463550">
              <a:spcBef>
                <a:spcPts val="1200"/>
              </a:spcBef>
            </a:pPr>
            <a:r>
              <a:rPr lang="en-US" dirty="0" smtClean="0"/>
              <a:t>Informational website</a:t>
            </a:r>
            <a:r>
              <a:rPr lang="en-US" dirty="0"/>
              <a:t>: </a:t>
            </a:r>
            <a:endParaRPr lang="en-US" dirty="0" smtClean="0"/>
          </a:p>
          <a:p>
            <a:pPr marL="463550" indent="0">
              <a:buNone/>
            </a:pPr>
            <a:r>
              <a:rPr lang="en-US" sz="2600" dirty="0" smtClean="0">
                <a:solidFill>
                  <a:srgbClr val="0000FF"/>
                </a:solidFill>
              </a:rPr>
              <a:t>www.fairfieldschools.org/highschoolcourse_selection.html</a:t>
            </a:r>
          </a:p>
          <a:p>
            <a:pPr marL="463550" indent="0">
              <a:buNone/>
            </a:pPr>
            <a:r>
              <a:rPr lang="en-US" sz="2400" dirty="0"/>
              <a:t>(</a:t>
            </a:r>
            <a:r>
              <a:rPr lang="en-US" sz="2400" dirty="0" smtClean="0"/>
              <a:t>Includes: Course descriptions, AP syllabi, AP sample tasks and exemplary student work samples, table of time commitment expectations for each class)</a:t>
            </a:r>
          </a:p>
          <a:p>
            <a:pPr marL="0" indent="0">
              <a:buNone/>
            </a:pPr>
            <a:endParaRPr lang="en-US" sz="2400" dirty="0">
              <a:solidFill>
                <a:srgbClr val="0000FF"/>
              </a:solidFill>
            </a:endParaRPr>
          </a:p>
          <a:p>
            <a:pPr marL="0" indent="0">
              <a:buNone/>
            </a:pPr>
            <a:endParaRPr lang="en-US" sz="2400" dirty="0">
              <a:solidFill>
                <a:srgbClr val="0000FF"/>
              </a:solidFill>
            </a:endParaRPr>
          </a:p>
          <a:p>
            <a:pPr marL="514350" indent="-514350">
              <a:buFont typeface="+mj-lt"/>
              <a:buAutoNum type="arabicPeriod"/>
            </a:pPr>
            <a:endParaRPr lang="en-US" dirty="0"/>
          </a:p>
        </p:txBody>
      </p:sp>
    </p:spTree>
    <p:extLst>
      <p:ext uri="{BB962C8B-B14F-4D97-AF65-F5344CB8AC3E}">
        <p14:creationId xmlns:p14="http://schemas.microsoft.com/office/powerpoint/2010/main" val="1273712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Process</a:t>
            </a:r>
            <a:endParaRPr lang="en-US" dirty="0"/>
          </a:p>
        </p:txBody>
      </p:sp>
      <p:sp>
        <p:nvSpPr>
          <p:cNvPr id="3" name="Content Placeholder 2"/>
          <p:cNvSpPr>
            <a:spLocks noGrp="1"/>
          </p:cNvSpPr>
          <p:nvPr>
            <p:ph idx="1"/>
          </p:nvPr>
        </p:nvSpPr>
        <p:spPr>
          <a:xfrm>
            <a:off x="457200" y="1828800"/>
            <a:ext cx="8229600" cy="4930409"/>
          </a:xfrm>
        </p:spPr>
        <p:txBody>
          <a:bodyPr>
            <a:normAutofit fontScale="55000" lnSpcReduction="20000"/>
          </a:bodyPr>
          <a:lstStyle/>
          <a:p>
            <a:pPr marL="82296" indent="0">
              <a:lnSpc>
                <a:spcPct val="120000"/>
              </a:lnSpc>
              <a:buNone/>
            </a:pPr>
            <a:r>
              <a:rPr lang="en-US" sz="4700" dirty="0">
                <a:cs typeface="Iskoola Pota" pitchFamily="34" charset="0"/>
              </a:rPr>
              <a:t>1. </a:t>
            </a:r>
            <a:r>
              <a:rPr lang="en-US" sz="4700" dirty="0" smtClean="0">
                <a:cs typeface="Iskoola Pota" pitchFamily="34" charset="0"/>
              </a:rPr>
              <a:t> </a:t>
            </a:r>
            <a:r>
              <a:rPr lang="en-US" sz="4700" b="1" u="sng" dirty="0" smtClean="0">
                <a:cs typeface="Iskoola Pota" pitchFamily="34" charset="0"/>
              </a:rPr>
              <a:t>Get </a:t>
            </a:r>
            <a:r>
              <a:rPr lang="en-US" sz="4700" b="1" u="sng" dirty="0">
                <a:cs typeface="Iskoola Pota" pitchFamily="34" charset="0"/>
              </a:rPr>
              <a:t>Informed</a:t>
            </a:r>
          </a:p>
          <a:p>
            <a:pPr lvl="0">
              <a:lnSpc>
                <a:spcPct val="120000"/>
              </a:lnSpc>
            </a:pPr>
            <a:r>
              <a:rPr lang="en-US" sz="3500" dirty="0">
                <a:cs typeface="Iskoola Pota" pitchFamily="34" charset="0"/>
              </a:rPr>
              <a:t>Read the </a:t>
            </a:r>
            <a:r>
              <a:rPr lang="en-US" sz="3500" i="1" u="sng" dirty="0">
                <a:cs typeface="Iskoola Pota" pitchFamily="34" charset="0"/>
              </a:rPr>
              <a:t>Program Of Studies</a:t>
            </a:r>
            <a:r>
              <a:rPr lang="en-US" sz="3500" i="1" dirty="0">
                <a:cs typeface="Iskoola Pota" pitchFamily="34" charset="0"/>
              </a:rPr>
              <a:t> </a:t>
            </a:r>
            <a:r>
              <a:rPr lang="en-US" sz="3500" dirty="0">
                <a:cs typeface="Iskoola Pota" pitchFamily="34" charset="0"/>
              </a:rPr>
              <a:t>and course information posted </a:t>
            </a:r>
            <a:r>
              <a:rPr lang="en-US" sz="3500" dirty="0" smtClean="0">
                <a:cs typeface="Iskoola Pota" pitchFamily="34" charset="0"/>
              </a:rPr>
              <a:t>online</a:t>
            </a:r>
            <a:r>
              <a:rPr lang="en-US" sz="3500" dirty="0">
                <a:cs typeface="Iskoola Pota" pitchFamily="34" charset="0"/>
              </a:rPr>
              <a:t>, speak with your teachers</a:t>
            </a:r>
          </a:p>
          <a:p>
            <a:pPr lvl="0">
              <a:lnSpc>
                <a:spcPct val="120000"/>
              </a:lnSpc>
            </a:pPr>
            <a:r>
              <a:rPr lang="en-US" sz="3500" dirty="0" smtClean="0">
                <a:cs typeface="Iskoola Pota" pitchFamily="34" charset="0"/>
              </a:rPr>
              <a:t>Course </a:t>
            </a:r>
            <a:r>
              <a:rPr lang="en-US" sz="3500" dirty="0">
                <a:cs typeface="Iskoola Pota" pitchFamily="34" charset="0"/>
              </a:rPr>
              <a:t>i</a:t>
            </a:r>
            <a:r>
              <a:rPr lang="en-US" sz="3500" dirty="0" smtClean="0">
                <a:cs typeface="Iskoola Pota" pitchFamily="34" charset="0"/>
              </a:rPr>
              <a:t>nformation night</a:t>
            </a:r>
            <a:endParaRPr lang="en-US" sz="3500" dirty="0">
              <a:cs typeface="Iskoola Pota" pitchFamily="34" charset="0"/>
            </a:endParaRPr>
          </a:p>
          <a:p>
            <a:pPr lvl="0">
              <a:lnSpc>
                <a:spcPct val="120000"/>
              </a:lnSpc>
            </a:pPr>
            <a:r>
              <a:rPr lang="en-US" sz="3500" dirty="0" smtClean="0">
                <a:cs typeface="Iskoola Pota" pitchFamily="34" charset="0"/>
              </a:rPr>
              <a:t>Class meetings Friday</a:t>
            </a:r>
            <a:endParaRPr lang="en-US" sz="3400" dirty="0" smtClean="0">
              <a:cs typeface="Iskoola Pota" pitchFamily="34" charset="0"/>
            </a:endParaRPr>
          </a:p>
          <a:p>
            <a:pPr marL="463550" indent="-382588">
              <a:lnSpc>
                <a:spcPct val="120000"/>
              </a:lnSpc>
              <a:buNone/>
            </a:pPr>
            <a:r>
              <a:rPr lang="en-US" sz="4700" dirty="0" smtClean="0">
                <a:cs typeface="Iskoola Pota" pitchFamily="34" charset="0"/>
              </a:rPr>
              <a:t>2</a:t>
            </a:r>
            <a:r>
              <a:rPr lang="en-US" sz="4700" dirty="0">
                <a:cs typeface="Iskoola Pota" pitchFamily="34" charset="0"/>
              </a:rPr>
              <a:t>. </a:t>
            </a:r>
            <a:r>
              <a:rPr lang="en-US" sz="4700" dirty="0" smtClean="0">
                <a:cs typeface="Iskoola Pota" pitchFamily="34" charset="0"/>
              </a:rPr>
              <a:t> </a:t>
            </a:r>
            <a:r>
              <a:rPr lang="en-US" sz="4700" b="1" u="sng" dirty="0" smtClean="0">
                <a:cs typeface="Iskoola Pota" pitchFamily="34" charset="0"/>
              </a:rPr>
              <a:t>Complete </a:t>
            </a:r>
            <a:r>
              <a:rPr lang="en-US" sz="4700" b="1" u="sng" dirty="0">
                <a:cs typeface="Iskoola Pota" pitchFamily="34" charset="0"/>
              </a:rPr>
              <a:t>the Course Selection </a:t>
            </a:r>
            <a:r>
              <a:rPr lang="en-US" sz="4700" b="1" u="sng" dirty="0" smtClean="0">
                <a:cs typeface="Iskoola Pota" pitchFamily="34" charset="0"/>
              </a:rPr>
              <a:t>Worksheet </a:t>
            </a:r>
            <a:r>
              <a:rPr lang="en-US" sz="4700" b="1" u="sng" dirty="0">
                <a:cs typeface="Iskoola Pota" pitchFamily="34" charset="0"/>
              </a:rPr>
              <a:t>with your requests </a:t>
            </a:r>
            <a:r>
              <a:rPr lang="en-US" sz="4700" b="1" u="sng" dirty="0" smtClean="0">
                <a:cs typeface="Iskoola Pota" pitchFamily="34" charset="0"/>
              </a:rPr>
              <a:t>and input your requests into IC</a:t>
            </a:r>
            <a:endParaRPr lang="en-US" sz="4700" b="1" u="sng" dirty="0">
              <a:cs typeface="Iskoola Pota" pitchFamily="34" charset="0"/>
            </a:endParaRPr>
          </a:p>
          <a:p>
            <a:pPr lvl="0">
              <a:lnSpc>
                <a:spcPct val="120000"/>
              </a:lnSpc>
            </a:pPr>
            <a:r>
              <a:rPr lang="en-US" sz="3400" dirty="0">
                <a:cs typeface="Iskoola Pota" pitchFamily="34" charset="0"/>
              </a:rPr>
              <a:t>Be sure all information is accurate and complete</a:t>
            </a:r>
          </a:p>
          <a:p>
            <a:pPr lvl="0">
              <a:lnSpc>
                <a:spcPct val="120000"/>
              </a:lnSpc>
            </a:pPr>
            <a:r>
              <a:rPr lang="en-US" sz="3400" dirty="0">
                <a:cs typeface="Iskoola Pota" pitchFamily="34" charset="0"/>
              </a:rPr>
              <a:t>Week of February </a:t>
            </a:r>
            <a:r>
              <a:rPr lang="en-US" sz="3400" dirty="0" smtClean="0">
                <a:cs typeface="Iskoola Pota" pitchFamily="34" charset="0"/>
              </a:rPr>
              <a:t>3 - 7:  </a:t>
            </a:r>
            <a:r>
              <a:rPr lang="en-US" sz="3400" dirty="0">
                <a:cs typeface="Iskoola Pota" pitchFamily="34" charset="0"/>
              </a:rPr>
              <a:t>Teachers will spend class time discussing department </a:t>
            </a:r>
            <a:r>
              <a:rPr lang="en-US" sz="3400" dirty="0" smtClean="0">
                <a:cs typeface="Iskoola Pota" pitchFamily="34" charset="0"/>
              </a:rPr>
              <a:t>courses and </a:t>
            </a:r>
            <a:r>
              <a:rPr lang="en-US" sz="3400" dirty="0">
                <a:cs typeface="Iskoola Pota" pitchFamily="34" charset="0"/>
              </a:rPr>
              <a:t>their recommendations, and signing Course Selection </a:t>
            </a:r>
            <a:r>
              <a:rPr lang="en-US" sz="3400" dirty="0" smtClean="0">
                <a:cs typeface="Iskoola Pota" pitchFamily="34" charset="0"/>
              </a:rPr>
              <a:t>Worksheet</a:t>
            </a:r>
            <a:endParaRPr lang="en-US" sz="3400" dirty="0">
              <a:cs typeface="Iskoola Pota" pitchFamily="34" charset="0"/>
            </a:endParaRPr>
          </a:p>
          <a:p>
            <a:pPr lvl="0">
              <a:lnSpc>
                <a:spcPct val="120000"/>
              </a:lnSpc>
            </a:pPr>
            <a:r>
              <a:rPr lang="en-US" sz="3400" dirty="0">
                <a:cs typeface="Iskoola Pota" pitchFamily="34" charset="0"/>
              </a:rPr>
              <a:t>Sign your form when completed</a:t>
            </a:r>
          </a:p>
          <a:p>
            <a:pPr lvl="0">
              <a:lnSpc>
                <a:spcPct val="120000"/>
              </a:lnSpc>
            </a:pPr>
            <a:r>
              <a:rPr lang="en-US" sz="3400" dirty="0">
                <a:cs typeface="Iskoola Pota" pitchFamily="34" charset="0"/>
              </a:rPr>
              <a:t>Obtain your parent’s signature </a:t>
            </a:r>
            <a:endParaRPr lang="en-US" sz="3400" dirty="0" smtClean="0">
              <a:cs typeface="Iskoola Pota" pitchFamily="34" charset="0"/>
            </a:endParaRPr>
          </a:p>
          <a:p>
            <a:pPr lvl="0">
              <a:lnSpc>
                <a:spcPct val="120000"/>
              </a:lnSpc>
            </a:pPr>
            <a:r>
              <a:rPr lang="en-US" sz="3400" dirty="0" smtClean="0">
                <a:cs typeface="Iskoola Pota" pitchFamily="34" charset="0"/>
              </a:rPr>
              <a:t>Enter your </a:t>
            </a:r>
            <a:r>
              <a:rPr lang="en-US" sz="3400" i="1" dirty="0" smtClean="0">
                <a:cs typeface="Iskoola Pota" pitchFamily="34" charset="0"/>
              </a:rPr>
              <a:t>Requests </a:t>
            </a:r>
            <a:r>
              <a:rPr lang="en-US" sz="3400" dirty="0" smtClean="0">
                <a:cs typeface="Iskoola Pota" pitchFamily="34" charset="0"/>
              </a:rPr>
              <a:t>into Infinite Campus</a:t>
            </a:r>
            <a:endParaRPr lang="en-US" sz="3400" dirty="0">
              <a:cs typeface="Iskoola Pota" pitchFamily="34" charset="0"/>
            </a:endParaRPr>
          </a:p>
          <a:p>
            <a:pPr lvl="0">
              <a:lnSpc>
                <a:spcPct val="120000"/>
              </a:lnSpc>
            </a:pPr>
            <a:r>
              <a:rPr lang="en-US" sz="3400" dirty="0">
                <a:cs typeface="Iskoola Pota" pitchFamily="34" charset="0"/>
              </a:rPr>
              <a:t>Turn your completed signed </a:t>
            </a:r>
            <a:r>
              <a:rPr lang="en-US" sz="3400" dirty="0" smtClean="0">
                <a:cs typeface="Iskoola Pota" pitchFamily="34" charset="0"/>
              </a:rPr>
              <a:t>Worksheet </a:t>
            </a:r>
            <a:r>
              <a:rPr lang="en-US" sz="3400" dirty="0">
                <a:cs typeface="Iskoola Pota" pitchFamily="34" charset="0"/>
              </a:rPr>
              <a:t>into your school counselor on or before February </a:t>
            </a:r>
            <a:r>
              <a:rPr lang="en-US" sz="3400" dirty="0" smtClean="0">
                <a:cs typeface="Iskoola Pota" pitchFamily="34" charset="0"/>
              </a:rPr>
              <a:t>10th, 2014</a:t>
            </a:r>
            <a:endParaRPr lang="en-US" sz="3400" dirty="0">
              <a:cs typeface="Iskoola Pota" pitchFamily="34" charset="0"/>
            </a:endParaRPr>
          </a:p>
          <a:p>
            <a:endParaRPr lang="en-US" dirty="0" smtClean="0">
              <a:latin typeface="Iskoola Pota" pitchFamily="34" charset="0"/>
              <a:cs typeface="Iskoola Pota" pitchFamily="34" charset="0"/>
            </a:endParaRPr>
          </a:p>
          <a:p>
            <a:endParaRPr lang="en-US" dirty="0"/>
          </a:p>
        </p:txBody>
      </p:sp>
    </p:spTree>
    <p:extLst>
      <p:ext uri="{BB962C8B-B14F-4D97-AF65-F5344CB8AC3E}">
        <p14:creationId xmlns:p14="http://schemas.microsoft.com/office/powerpoint/2010/main" val="683588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1210" y="1517994"/>
          <a:ext cx="4735230" cy="4611001"/>
        </p:xfrm>
        <a:graphic>
          <a:graphicData uri="http://schemas.openxmlformats.org/drawingml/2006/table">
            <a:tbl>
              <a:tblPr firstRow="1" firstCol="1" bandRow="1"/>
              <a:tblGrid>
                <a:gridCol w="977752"/>
                <a:gridCol w="606045"/>
                <a:gridCol w="525239"/>
                <a:gridCol w="1777731"/>
                <a:gridCol w="848463"/>
              </a:tblGrid>
              <a:tr h="371813">
                <a:tc>
                  <a:txBody>
                    <a:bodyPr/>
                    <a:lstStyle/>
                    <a:p>
                      <a:pPr marL="0" marR="0">
                        <a:lnSpc>
                          <a:spcPct val="115000"/>
                        </a:lnSpc>
                        <a:spcBef>
                          <a:spcPts val="0"/>
                        </a:spcBef>
                        <a:spcAft>
                          <a:spcPts val="0"/>
                        </a:spcAft>
                      </a:pPr>
                      <a:r>
                        <a:rPr lang="en-US" sz="800" b="1" dirty="0">
                          <a:effectLst/>
                          <a:latin typeface="Times New Roman"/>
                          <a:ea typeface="Calibri"/>
                          <a:cs typeface="Times New Roman"/>
                        </a:rPr>
                        <a:t> </a:t>
                      </a:r>
                      <a:endParaRPr lang="en-US" sz="800" dirty="0">
                        <a:effectLst/>
                        <a:latin typeface="Calibri"/>
                        <a:ea typeface="Calibri"/>
                        <a:cs typeface="Times New Roman"/>
                      </a:endParaRPr>
                    </a:p>
                    <a:p>
                      <a:pPr marL="0" marR="0">
                        <a:lnSpc>
                          <a:spcPct val="115000"/>
                        </a:lnSpc>
                        <a:spcBef>
                          <a:spcPts val="0"/>
                        </a:spcBef>
                        <a:spcAft>
                          <a:spcPts val="0"/>
                        </a:spcAft>
                      </a:pPr>
                      <a:r>
                        <a:rPr lang="en-US" sz="800" b="1" dirty="0">
                          <a:effectLst/>
                          <a:latin typeface="Times New Roman"/>
                          <a:ea typeface="Calibri"/>
                          <a:cs typeface="Times New Roman"/>
                        </a:rPr>
                        <a:t>COURSE TITLE</a:t>
                      </a:r>
                      <a:endParaRPr lang="en-US" sz="800" dirty="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effectLst/>
                          <a:latin typeface="Times New Roman"/>
                          <a:ea typeface="Calibri"/>
                          <a:cs typeface="Times New Roman"/>
                        </a:rPr>
                        <a:t>COURSE #</a:t>
                      </a:r>
                      <a:endParaRPr lang="en-US" sz="800">
                        <a:effectLst/>
                        <a:latin typeface="Calibri"/>
                        <a:ea typeface="Calibri"/>
                        <a:cs typeface="Times New Roman"/>
                      </a:endParaRPr>
                    </a:p>
                    <a:p>
                      <a:pPr marL="0" marR="0">
                        <a:lnSpc>
                          <a:spcPct val="115000"/>
                        </a:lnSpc>
                        <a:spcBef>
                          <a:spcPts val="0"/>
                        </a:spcBef>
                        <a:spcAft>
                          <a:spcPts val="0"/>
                        </a:spcAft>
                      </a:pPr>
                      <a:r>
                        <a:rPr lang="en-US" sz="700" b="1">
                          <a:effectLst/>
                          <a:latin typeface="Times New Roman"/>
                          <a:ea typeface="Calibri"/>
                          <a:cs typeface="Times New Roman"/>
                        </a:rPr>
                        <a:t>(4 DIGITS)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600" b="1">
                          <a:effectLst/>
                          <a:latin typeface="Times New Roman"/>
                          <a:ea typeface="Calibri"/>
                          <a:cs typeface="Times New Roman"/>
                        </a:rPr>
                        <a:t>CREDITS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Teacher Comment:</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effectLst/>
                          <a:latin typeface="Times New Roman"/>
                          <a:ea typeface="Calibri"/>
                          <a:cs typeface="Times New Roman"/>
                        </a:rPr>
                        <a:t>TEACHER </a:t>
                      </a:r>
                      <a:endParaRPr lang="en-US" sz="800">
                        <a:effectLst/>
                        <a:latin typeface="Calibri"/>
                        <a:ea typeface="Calibri"/>
                        <a:cs typeface="Times New Roman"/>
                      </a:endParaRPr>
                    </a:p>
                    <a:p>
                      <a:pPr marL="0" marR="0">
                        <a:lnSpc>
                          <a:spcPct val="115000"/>
                        </a:lnSpc>
                        <a:spcBef>
                          <a:spcPts val="0"/>
                        </a:spcBef>
                        <a:spcAft>
                          <a:spcPts val="0"/>
                        </a:spcAft>
                      </a:pPr>
                      <a:r>
                        <a:rPr lang="en-US" sz="700" b="1">
                          <a:effectLst/>
                          <a:latin typeface="Times New Roman"/>
                          <a:ea typeface="Calibri"/>
                          <a:cs typeface="Times New Roman"/>
                        </a:rPr>
                        <a:t>INITIALS</a:t>
                      </a:r>
                      <a:endParaRPr lang="en-US" sz="800">
                        <a:effectLst/>
                        <a:latin typeface="Calibri"/>
                        <a:ea typeface="Calibri"/>
                        <a:cs typeface="Times New Roman"/>
                      </a:endParaRPr>
                    </a:p>
                    <a:p>
                      <a:pPr marL="0" marR="0">
                        <a:lnSpc>
                          <a:spcPct val="115000"/>
                        </a:lnSpc>
                        <a:spcBef>
                          <a:spcPts val="0"/>
                        </a:spcBef>
                        <a:spcAft>
                          <a:spcPts val="0"/>
                        </a:spcAft>
                      </a:pPr>
                      <a:r>
                        <a:rPr lang="en-US" sz="7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b="1">
                          <a:effectLst/>
                          <a:latin typeface="Times New Roman"/>
                          <a:ea typeface="Calibri"/>
                          <a:cs typeface="Times New Roman"/>
                        </a:rPr>
                        <a:t>Sample:</a:t>
                      </a:r>
                      <a:r>
                        <a:rPr lang="en-US" sz="800">
                          <a:effectLst/>
                          <a:latin typeface="Times New Roman"/>
                          <a:ea typeface="Calibri"/>
                          <a:cs typeface="Times New Roman"/>
                        </a:rPr>
                        <a:t> US Hist31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1331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2.0</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Rec US 31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Blackadder ITC"/>
                          <a:ea typeface="Calibri"/>
                          <a:cs typeface="Times New Roman"/>
                        </a:rPr>
                        <a:t>J P R</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b="1">
                          <a:effectLst/>
                          <a:latin typeface="Times New Roman"/>
                          <a:ea typeface="Calibri"/>
                          <a:cs typeface="Times New Roman"/>
                        </a:rPr>
                        <a:t>Sample</a:t>
                      </a:r>
                      <a:r>
                        <a:rPr lang="en-US" sz="800">
                          <a:effectLst/>
                          <a:latin typeface="Times New Roman"/>
                          <a:ea typeface="Calibri"/>
                          <a:cs typeface="Times New Roman"/>
                        </a:rPr>
                        <a:t>: Eng 31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0031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2.0</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Rec Eng 32</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Blackadder ITC"/>
                          <a:ea typeface="Calibri"/>
                          <a:cs typeface="Times New Roman"/>
                        </a:rPr>
                        <a:t>L D H</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2.</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3.</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4.</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5.</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Times New Roman"/>
                          <a:ea typeface="Calibri"/>
                          <a:cs typeface="Times New Roman"/>
                        </a:rPr>
                        <a:t> </a:t>
                      </a:r>
                      <a:endParaRPr lang="en-US" sz="800" dirty="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742">
                <a:tc>
                  <a:txBody>
                    <a:bodyPr/>
                    <a:lstStyle/>
                    <a:p>
                      <a:pPr marL="0" marR="0">
                        <a:lnSpc>
                          <a:spcPct val="115000"/>
                        </a:lnSpc>
                        <a:spcBef>
                          <a:spcPts val="0"/>
                        </a:spcBef>
                        <a:spcAft>
                          <a:spcPts val="0"/>
                        </a:spcAft>
                      </a:pPr>
                      <a:r>
                        <a:rPr lang="en-US" sz="800">
                          <a:effectLst/>
                          <a:latin typeface="Times New Roman"/>
                          <a:ea typeface="Calibri"/>
                          <a:cs typeface="Times New Roman"/>
                        </a:rPr>
                        <a:t>6.</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7.</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8</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9.</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1">
                <a:tc>
                  <a:txBody>
                    <a:bodyPr/>
                    <a:lstStyle/>
                    <a:p>
                      <a:pPr marL="0" marR="0">
                        <a:lnSpc>
                          <a:spcPct val="115000"/>
                        </a:lnSpc>
                        <a:spcBef>
                          <a:spcPts val="0"/>
                        </a:spcBef>
                        <a:spcAft>
                          <a:spcPts val="0"/>
                        </a:spcAft>
                      </a:pPr>
                      <a:r>
                        <a:rPr lang="en-US" sz="800">
                          <a:effectLst/>
                          <a:latin typeface="Times New Roman"/>
                          <a:ea typeface="Calibri"/>
                          <a:cs typeface="Times New Roman"/>
                        </a:rPr>
                        <a:t>10.</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300">
                <a:tc>
                  <a:txBody>
                    <a:bodyPr/>
                    <a:lstStyle/>
                    <a:p>
                      <a:pPr marL="0" marR="0">
                        <a:lnSpc>
                          <a:spcPct val="115000"/>
                        </a:lnSpc>
                        <a:spcBef>
                          <a:spcPts val="0"/>
                        </a:spcBef>
                        <a:spcAft>
                          <a:spcPts val="0"/>
                        </a:spcAft>
                      </a:pPr>
                      <a:r>
                        <a:rPr lang="en-US" sz="800">
                          <a:effectLst/>
                          <a:latin typeface="Times New Roman"/>
                          <a:ea typeface="Calibri"/>
                          <a:cs typeface="Times New Roman"/>
                        </a:rPr>
                        <a:t>Alternate Courses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b="1">
                          <a:effectLst/>
                          <a:latin typeface="Times New Roman"/>
                          <a:ea typeface="Calibri"/>
                          <a:cs typeface="Times New Roman"/>
                        </a:rPr>
                        <a:t>Total Credits: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a:effectLst/>
                          <a:latin typeface="Times New Roman"/>
                          <a:ea typeface="Calibri"/>
                          <a:cs typeface="Times New Roman"/>
                        </a:rPr>
                        <a:t>1.</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a:effectLst/>
                          <a:latin typeface="Times New Roman"/>
                          <a:ea typeface="Calibri"/>
                          <a:cs typeface="Times New Roman"/>
                        </a:rPr>
                        <a:t>2.</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a:effectLst/>
                          <a:latin typeface="Times New Roman"/>
                          <a:ea typeface="Calibri"/>
                          <a:cs typeface="Times New Roman"/>
                        </a:rPr>
                        <a:t>3.</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a:effectLst/>
                          <a:latin typeface="Times New Roman"/>
                          <a:ea typeface="Calibri"/>
                          <a:cs typeface="Times New Roman"/>
                        </a:rPr>
                        <a:t>Physical Education</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Added automatically to all students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5">
                <a:tc>
                  <a:txBody>
                    <a:bodyPr/>
                    <a:lstStyle/>
                    <a:p>
                      <a:pPr marL="0" marR="0">
                        <a:lnSpc>
                          <a:spcPct val="115000"/>
                        </a:lnSpc>
                        <a:spcBef>
                          <a:spcPts val="0"/>
                        </a:spcBef>
                        <a:spcAft>
                          <a:spcPts val="0"/>
                        </a:spcAft>
                      </a:pPr>
                      <a:r>
                        <a:rPr lang="en-US" sz="800">
                          <a:effectLst/>
                          <a:latin typeface="Times New Roman"/>
                          <a:ea typeface="Calibri"/>
                          <a:cs typeface="Times New Roman"/>
                        </a:rPr>
                        <a:t>Health</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 </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effectLst/>
                          <a:latin typeface="Times New Roman"/>
                          <a:ea typeface="Calibri"/>
                          <a:cs typeface="Times New Roman"/>
                        </a:rPr>
                        <a:t>Added automatically to all students</a:t>
                      </a:r>
                      <a:endParaRPr lang="en-US" sz="80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Times New Roman"/>
                          <a:ea typeface="Calibri"/>
                          <a:cs typeface="Times New Roman"/>
                        </a:rPr>
                        <a:t> </a:t>
                      </a:r>
                      <a:endParaRPr lang="en-US" sz="800" dirty="0">
                        <a:effectLst/>
                        <a:latin typeface="Calibri"/>
                        <a:ea typeface="Calibri"/>
                        <a:cs typeface="Times New Roman"/>
                      </a:endParaRPr>
                    </a:p>
                  </a:txBody>
                  <a:tcPr marL="48497" marR="48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04801" y="431939"/>
            <a:ext cx="830580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NAME: _________________________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Counselor: __________________ Homeroom: _______   CURRENT GRADE: ______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form is due to your school counselor by Monday February 11, 2013</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FAIRFIELD WARDE HIGH SCHOOL COURSE SELECTION SHEET</a:t>
            </a:r>
            <a:r>
              <a:rPr kumimoji="0" lang="en-US"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GRADES 9, 10, 11</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YEAR 2013</a:t>
            </a:r>
            <a:r>
              <a:rPr kumimoji="0" lang="en-US"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2014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PLEASE PRINT CLEARLY IN PENCIL</a:t>
            </a: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8292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599" y="76198"/>
            <a:ext cx="6324601" cy="6934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790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Process</a:t>
            </a:r>
            <a:endParaRPr lang="en-US" dirty="0"/>
          </a:p>
        </p:txBody>
      </p:sp>
      <p:sp>
        <p:nvSpPr>
          <p:cNvPr id="3" name="Content Placeholder 2"/>
          <p:cNvSpPr>
            <a:spLocks noGrp="1"/>
          </p:cNvSpPr>
          <p:nvPr>
            <p:ph idx="1"/>
          </p:nvPr>
        </p:nvSpPr>
        <p:spPr>
          <a:xfrm>
            <a:off x="457200" y="1775191"/>
            <a:ext cx="8229600" cy="4625609"/>
          </a:xfrm>
        </p:spPr>
        <p:txBody>
          <a:bodyPr>
            <a:normAutofit/>
          </a:bodyPr>
          <a:lstStyle/>
          <a:p>
            <a:pPr marL="0" indent="0">
              <a:buNone/>
            </a:pPr>
            <a:r>
              <a:rPr lang="en-US" sz="2600" b="1" dirty="0">
                <a:cs typeface="Iskoola Pota" pitchFamily="34" charset="0"/>
              </a:rPr>
              <a:t>3.  </a:t>
            </a:r>
            <a:r>
              <a:rPr lang="en-US" sz="2600" b="1" u="sng" dirty="0">
                <a:cs typeface="Iskoola Pota" pitchFamily="34" charset="0"/>
              </a:rPr>
              <a:t>Review your requests with your </a:t>
            </a:r>
            <a:r>
              <a:rPr lang="en-US" sz="2600" b="1" u="sng" dirty="0" smtClean="0">
                <a:cs typeface="Iskoola Pota" pitchFamily="34" charset="0"/>
              </a:rPr>
              <a:t>School </a:t>
            </a:r>
            <a:r>
              <a:rPr lang="en-US" sz="2600" b="1" u="sng" dirty="0">
                <a:cs typeface="Iskoola Pota" pitchFamily="34" charset="0"/>
              </a:rPr>
              <a:t>C</a:t>
            </a:r>
            <a:r>
              <a:rPr lang="en-US" sz="2600" b="1" u="sng" dirty="0" smtClean="0">
                <a:cs typeface="Iskoola Pota" pitchFamily="34" charset="0"/>
              </a:rPr>
              <a:t>ounselor</a:t>
            </a:r>
            <a:endParaRPr lang="en-US" sz="2600" b="1" u="sng" dirty="0">
              <a:cs typeface="Iskoola Pota" pitchFamily="34" charset="0"/>
            </a:endParaRPr>
          </a:p>
          <a:p>
            <a:pPr lvl="0"/>
            <a:r>
              <a:rPr lang="en-US" sz="2400" dirty="0">
                <a:cs typeface="Iskoola Pota" pitchFamily="34" charset="0"/>
              </a:rPr>
              <a:t>Schedule an </a:t>
            </a:r>
            <a:r>
              <a:rPr lang="en-US" sz="2400" dirty="0" smtClean="0">
                <a:cs typeface="Iskoola Pota" pitchFamily="34" charset="0"/>
              </a:rPr>
              <a:t>academic advisory appointment with your School Counselor between </a:t>
            </a:r>
            <a:r>
              <a:rPr lang="en-US" sz="2400" dirty="0">
                <a:cs typeface="Iskoola Pota" pitchFamily="34" charset="0"/>
              </a:rPr>
              <a:t>February </a:t>
            </a:r>
            <a:r>
              <a:rPr lang="en-US" sz="2400" dirty="0" smtClean="0">
                <a:cs typeface="Iskoola Pota" pitchFamily="34" charset="0"/>
              </a:rPr>
              <a:t>10th </a:t>
            </a:r>
            <a:r>
              <a:rPr lang="en-US" sz="2400" dirty="0">
                <a:cs typeface="Iskoola Pota" pitchFamily="34" charset="0"/>
              </a:rPr>
              <a:t>and 28</a:t>
            </a:r>
            <a:r>
              <a:rPr lang="en-US" sz="2400" baseline="30000" dirty="0">
                <a:cs typeface="Iskoola Pota" pitchFamily="34" charset="0"/>
              </a:rPr>
              <a:t>th</a:t>
            </a:r>
            <a:r>
              <a:rPr lang="en-US" sz="2400" dirty="0">
                <a:cs typeface="Iskoola Pota" pitchFamily="34" charset="0"/>
              </a:rPr>
              <a:t> </a:t>
            </a:r>
            <a:endParaRPr lang="en-US" sz="2400" dirty="0" smtClean="0">
              <a:cs typeface="Iskoola Pota" pitchFamily="34" charset="0"/>
            </a:endParaRPr>
          </a:p>
          <a:p>
            <a:pPr lvl="0"/>
            <a:r>
              <a:rPr lang="en-US" sz="2400" dirty="0" smtClean="0">
                <a:cs typeface="Iskoola Pota" pitchFamily="34" charset="0"/>
              </a:rPr>
              <a:t>Confirm </a:t>
            </a:r>
            <a:r>
              <a:rPr lang="en-US" sz="2400" dirty="0">
                <a:cs typeface="Iskoola Pota" pitchFamily="34" charset="0"/>
              </a:rPr>
              <a:t>your final selections into the Infinite Campus Student </a:t>
            </a:r>
            <a:r>
              <a:rPr lang="en-US" sz="2400" dirty="0" smtClean="0">
                <a:cs typeface="Iskoola Pota" pitchFamily="34" charset="0"/>
              </a:rPr>
              <a:t>system (with counselor’s assistance)</a:t>
            </a:r>
          </a:p>
          <a:p>
            <a:r>
              <a:rPr lang="en-US" sz="2400" dirty="0">
                <a:cs typeface="Iskoola Pota" pitchFamily="34" charset="0"/>
              </a:rPr>
              <a:t>Print out Final Course </a:t>
            </a:r>
            <a:r>
              <a:rPr lang="en-US" sz="2400" dirty="0" smtClean="0">
                <a:cs typeface="Iskoola Pota" pitchFamily="34" charset="0"/>
              </a:rPr>
              <a:t>Verification </a:t>
            </a:r>
            <a:r>
              <a:rPr lang="en-US" sz="2400" dirty="0">
                <a:cs typeface="Iskoola Pota" pitchFamily="34" charset="0"/>
              </a:rPr>
              <a:t>Form from Infinite </a:t>
            </a:r>
            <a:r>
              <a:rPr lang="en-US" sz="2400" dirty="0" smtClean="0">
                <a:cs typeface="Iskoola Pota" pitchFamily="34" charset="0"/>
              </a:rPr>
              <a:t>Campus</a:t>
            </a:r>
          </a:p>
          <a:p>
            <a:pPr marL="118872" indent="0">
              <a:buNone/>
            </a:pPr>
            <a:endParaRPr lang="en-US" sz="2400" dirty="0" smtClean="0">
              <a:cs typeface="Iskoola Pota" pitchFamily="34" charset="0"/>
            </a:endParaRPr>
          </a:p>
          <a:p>
            <a:pPr marL="0" indent="0">
              <a:buNone/>
            </a:pPr>
            <a:r>
              <a:rPr lang="en-US" sz="2400" b="1" dirty="0" smtClean="0">
                <a:cs typeface="Iskoola Pota" pitchFamily="34" charset="0"/>
              </a:rPr>
              <a:t>4</a:t>
            </a:r>
            <a:r>
              <a:rPr lang="en-US" sz="2400" b="1" dirty="0">
                <a:cs typeface="Iskoola Pota" pitchFamily="34" charset="0"/>
              </a:rPr>
              <a:t>. </a:t>
            </a:r>
            <a:r>
              <a:rPr lang="en-US" sz="2400" b="1" dirty="0" smtClean="0">
                <a:cs typeface="Iskoola Pota" pitchFamily="34" charset="0"/>
              </a:rPr>
              <a:t> </a:t>
            </a:r>
            <a:r>
              <a:rPr lang="en-US" sz="2400" b="1" u="sng" dirty="0" smtClean="0">
                <a:cs typeface="Iskoola Pota" pitchFamily="34" charset="0"/>
              </a:rPr>
              <a:t>Final </a:t>
            </a:r>
            <a:r>
              <a:rPr lang="en-US" sz="2400" b="1" u="sng" dirty="0">
                <a:cs typeface="Iskoola Pota" pitchFamily="34" charset="0"/>
              </a:rPr>
              <a:t>Step</a:t>
            </a:r>
          </a:p>
          <a:p>
            <a:pPr lvl="0"/>
            <a:r>
              <a:rPr lang="en-US" sz="2400" dirty="0" smtClean="0">
                <a:cs typeface="Iskoola Pota" pitchFamily="34" charset="0"/>
              </a:rPr>
              <a:t>Sign </a:t>
            </a:r>
            <a:r>
              <a:rPr lang="en-US" sz="2400" dirty="0">
                <a:cs typeface="Iskoola Pota" pitchFamily="34" charset="0"/>
              </a:rPr>
              <a:t>and obtain your parent’s signature on the Final </a:t>
            </a:r>
            <a:r>
              <a:rPr lang="en-US" sz="2400" dirty="0" smtClean="0">
                <a:cs typeface="Iskoola Pota" pitchFamily="34" charset="0"/>
              </a:rPr>
              <a:t>Course Verification Form</a:t>
            </a:r>
            <a:endParaRPr lang="en-US" sz="2400" dirty="0">
              <a:cs typeface="Iskoola Pota" pitchFamily="34" charset="0"/>
            </a:endParaRPr>
          </a:p>
          <a:p>
            <a:r>
              <a:rPr lang="en-US" sz="2400" dirty="0">
                <a:cs typeface="Iskoola Pota" pitchFamily="34" charset="0"/>
              </a:rPr>
              <a:t>Return to your school counselor on or </a:t>
            </a:r>
            <a:r>
              <a:rPr lang="en-US" sz="2400" dirty="0" smtClean="0">
                <a:cs typeface="Iskoola Pota" pitchFamily="34" charset="0"/>
              </a:rPr>
              <a:t>before </a:t>
            </a:r>
            <a:r>
              <a:rPr lang="en-US" sz="2400" b="1" u="sng" dirty="0" smtClean="0">
                <a:cs typeface="Iskoola Pota" pitchFamily="34" charset="0"/>
              </a:rPr>
              <a:t>March </a:t>
            </a:r>
            <a:r>
              <a:rPr lang="en-US" sz="2400" b="1" u="sng" dirty="0">
                <a:cs typeface="Iskoola Pota" pitchFamily="34" charset="0"/>
              </a:rPr>
              <a:t>3</a:t>
            </a:r>
            <a:r>
              <a:rPr lang="en-US" sz="2400" b="1" u="sng" dirty="0" smtClean="0">
                <a:cs typeface="Iskoola Pota" pitchFamily="34" charset="0"/>
              </a:rPr>
              <a:t>, 2014</a:t>
            </a:r>
            <a:endParaRPr lang="en-US" sz="2400" b="1" dirty="0">
              <a:cs typeface="Iskoola Pota" pitchFamily="34" charset="0"/>
            </a:endParaRPr>
          </a:p>
          <a:p>
            <a:endParaRPr lang="en-US" dirty="0"/>
          </a:p>
        </p:txBody>
      </p:sp>
    </p:spTree>
    <p:extLst>
      <p:ext uri="{BB962C8B-B14F-4D97-AF65-F5344CB8AC3E}">
        <p14:creationId xmlns:p14="http://schemas.microsoft.com/office/powerpoint/2010/main" val="3163003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Changing/Dropping Courses</a:t>
            </a:r>
            <a:endParaRPr lang="en-US" dirty="0"/>
          </a:p>
        </p:txBody>
      </p:sp>
      <p:sp>
        <p:nvSpPr>
          <p:cNvPr id="5" name="Content Placeholder 4"/>
          <p:cNvSpPr>
            <a:spLocks noGrp="1"/>
          </p:cNvSpPr>
          <p:nvPr>
            <p:ph idx="1"/>
          </p:nvPr>
        </p:nvSpPr>
        <p:spPr>
          <a:xfrm>
            <a:off x="457200" y="1775191"/>
            <a:ext cx="8458200" cy="4625609"/>
          </a:xfrm>
        </p:spPr>
        <p:txBody>
          <a:bodyPr>
            <a:normAutofit fontScale="92500" lnSpcReduction="10000"/>
          </a:bodyPr>
          <a:lstStyle/>
          <a:p>
            <a:pPr marL="0" indent="0">
              <a:spcAft>
                <a:spcPts val="1200"/>
              </a:spcAft>
              <a:buNone/>
            </a:pPr>
            <a:r>
              <a:rPr lang="en-US" dirty="0" smtClean="0">
                <a:cs typeface="Iskoola Pota" pitchFamily="34" charset="0"/>
              </a:rPr>
              <a:t>Once </a:t>
            </a:r>
            <a:r>
              <a:rPr lang="en-US" dirty="0">
                <a:cs typeface="Iskoola Pota" pitchFamily="34" charset="0"/>
              </a:rPr>
              <a:t>schedules are finalized, </a:t>
            </a:r>
            <a:r>
              <a:rPr lang="en-US" dirty="0" smtClean="0">
                <a:cs typeface="Iskoola Pota" pitchFamily="34" charset="0"/>
              </a:rPr>
              <a:t>counselors </a:t>
            </a:r>
            <a:r>
              <a:rPr lang="en-US" dirty="0">
                <a:cs typeface="Iskoola Pota" pitchFamily="34" charset="0"/>
              </a:rPr>
              <a:t>will make </a:t>
            </a:r>
            <a:r>
              <a:rPr lang="en-US" dirty="0" smtClean="0">
                <a:cs typeface="Iskoola Pota" pitchFamily="34" charset="0"/>
              </a:rPr>
              <a:t>changes </a:t>
            </a:r>
            <a:r>
              <a:rPr lang="en-US" dirty="0">
                <a:cs typeface="Iskoola Pota" pitchFamily="34" charset="0"/>
              </a:rPr>
              <a:t>for the following </a:t>
            </a:r>
            <a:r>
              <a:rPr lang="en-US" dirty="0" smtClean="0">
                <a:cs typeface="Iskoola Pota" pitchFamily="34" charset="0"/>
              </a:rPr>
              <a:t>reasons only:</a:t>
            </a:r>
          </a:p>
          <a:p>
            <a:pPr lvl="0"/>
            <a:r>
              <a:rPr lang="en-US" dirty="0" smtClean="0">
                <a:cs typeface="Iskoola Pota" pitchFamily="34" charset="0"/>
              </a:rPr>
              <a:t>An </a:t>
            </a:r>
            <a:r>
              <a:rPr lang="en-US" dirty="0">
                <a:cs typeface="Iskoola Pota" pitchFamily="34" charset="0"/>
              </a:rPr>
              <a:t>incomplete schedule or insufficient credits</a:t>
            </a:r>
          </a:p>
          <a:p>
            <a:pPr lvl="0"/>
            <a:r>
              <a:rPr lang="en-US" dirty="0">
                <a:cs typeface="Iskoola Pota" pitchFamily="34" charset="0"/>
              </a:rPr>
              <a:t>A course scheduled in error by the school</a:t>
            </a:r>
          </a:p>
          <a:p>
            <a:pPr lvl="0"/>
            <a:r>
              <a:rPr lang="en-US" dirty="0" smtClean="0">
                <a:cs typeface="Iskoola Pota" pitchFamily="34" charset="0"/>
              </a:rPr>
              <a:t>Changes </a:t>
            </a:r>
            <a:r>
              <a:rPr lang="en-US" dirty="0">
                <a:cs typeface="Iskoola Pota" pitchFamily="34" charset="0"/>
              </a:rPr>
              <a:t>needed as the result of courses failed</a:t>
            </a:r>
          </a:p>
          <a:p>
            <a:r>
              <a:rPr lang="en-US" dirty="0" smtClean="0">
                <a:cs typeface="Iskoola Pota" pitchFamily="34" charset="0"/>
              </a:rPr>
              <a:t>Changes </a:t>
            </a:r>
            <a:r>
              <a:rPr lang="en-US" dirty="0">
                <a:cs typeface="Iskoola Pota" pitchFamily="34" charset="0"/>
              </a:rPr>
              <a:t>needed as the result of summer school </a:t>
            </a:r>
            <a:r>
              <a:rPr lang="en-US" dirty="0" smtClean="0">
                <a:cs typeface="Iskoola Pota" pitchFamily="34" charset="0"/>
              </a:rPr>
              <a:t>work</a:t>
            </a:r>
          </a:p>
          <a:p>
            <a:r>
              <a:rPr lang="en-US" dirty="0" smtClean="0">
                <a:cs typeface="Iskoola Pota" pitchFamily="34" charset="0"/>
              </a:rPr>
              <a:t>As always, students with concerns regarding their academic progress should speak to their teacher and school counselor.</a:t>
            </a:r>
            <a:endParaRPr lang="en-US" dirty="0">
              <a:cs typeface="Iskoola Pota" pitchFamily="34" charset="0"/>
            </a:endParaRPr>
          </a:p>
          <a:p>
            <a:endParaRPr lang="en-US" dirty="0"/>
          </a:p>
        </p:txBody>
      </p:sp>
    </p:spTree>
    <p:extLst>
      <p:ext uri="{BB962C8B-B14F-4D97-AF65-F5344CB8AC3E}">
        <p14:creationId xmlns:p14="http://schemas.microsoft.com/office/powerpoint/2010/main" val="2032169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Calendar for </a:t>
            </a:r>
            <a:br>
              <a:rPr lang="en-US" dirty="0" smtClean="0"/>
            </a:br>
            <a:r>
              <a:rPr lang="en-US" dirty="0" smtClean="0"/>
              <a:t>Changing/Dropping Courses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cs typeface="Iskoola Pota" pitchFamily="34" charset="0"/>
              </a:rPr>
              <a:t>Course </a:t>
            </a:r>
            <a:r>
              <a:rPr lang="en-US" dirty="0">
                <a:cs typeface="Iskoola Pota" pitchFamily="34" charset="0"/>
              </a:rPr>
              <a:t>changes </a:t>
            </a:r>
            <a:r>
              <a:rPr lang="en-US" dirty="0" smtClean="0">
                <a:cs typeface="Iskoola Pota" pitchFamily="34" charset="0"/>
              </a:rPr>
              <a:t>will </a:t>
            </a:r>
            <a:r>
              <a:rPr lang="en-US" i="1" dirty="0" smtClean="0">
                <a:cs typeface="Iskoola Pota" pitchFamily="34" charset="0"/>
              </a:rPr>
              <a:t>not</a:t>
            </a:r>
            <a:r>
              <a:rPr lang="en-US" dirty="0" smtClean="0">
                <a:cs typeface="Iskoola Pota" pitchFamily="34" charset="0"/>
              </a:rPr>
              <a:t> be approved during </a:t>
            </a:r>
            <a:r>
              <a:rPr lang="en-US" dirty="0">
                <a:cs typeface="Iskoola Pota" pitchFamily="34" charset="0"/>
              </a:rPr>
              <a:t>the first two weeks of </a:t>
            </a:r>
            <a:r>
              <a:rPr lang="en-US" dirty="0" smtClean="0">
                <a:cs typeface="Iskoola Pota" pitchFamily="34" charset="0"/>
              </a:rPr>
              <a:t>any course (except for reasons posted on previous slide).</a:t>
            </a:r>
          </a:p>
          <a:p>
            <a:pPr marL="118872" lvl="0" indent="0">
              <a:buNone/>
            </a:pPr>
            <a:endParaRPr lang="en-US" dirty="0" smtClean="0">
              <a:cs typeface="Iskoola Pota" pitchFamily="34" charset="0"/>
            </a:endParaRPr>
          </a:p>
          <a:p>
            <a:pPr lvl="0"/>
            <a:r>
              <a:rPr lang="en-US" dirty="0" smtClean="0">
                <a:cs typeface="Iskoola Pota" pitchFamily="34" charset="0"/>
              </a:rPr>
              <a:t>After </a:t>
            </a:r>
            <a:r>
              <a:rPr lang="en-US" dirty="0">
                <a:cs typeface="Iskoola Pota" pitchFamily="34" charset="0"/>
              </a:rPr>
              <a:t>the </a:t>
            </a:r>
            <a:r>
              <a:rPr lang="en-US" i="1" dirty="0" smtClean="0">
                <a:cs typeface="Iskoola Pota" pitchFamily="34" charset="0"/>
              </a:rPr>
              <a:t>first quarter </a:t>
            </a:r>
            <a:r>
              <a:rPr lang="en-US" dirty="0" smtClean="0">
                <a:cs typeface="Iskoola Pota" pitchFamily="34" charset="0"/>
              </a:rPr>
              <a:t>of </a:t>
            </a:r>
            <a:r>
              <a:rPr lang="en-US" dirty="0">
                <a:cs typeface="Iskoola Pota" pitchFamily="34" charset="0"/>
              </a:rPr>
              <a:t>any course, any </a:t>
            </a:r>
            <a:r>
              <a:rPr lang="en-US" b="1" i="1" dirty="0" smtClean="0">
                <a:cs typeface="Iskoola Pota" pitchFamily="34" charset="0"/>
              </a:rPr>
              <a:t>approved</a:t>
            </a:r>
            <a:r>
              <a:rPr lang="en-US" dirty="0" smtClean="0">
                <a:cs typeface="Iskoola Pota" pitchFamily="34" charset="0"/>
              </a:rPr>
              <a:t> changes </a:t>
            </a:r>
            <a:r>
              <a:rPr lang="en-US" dirty="0">
                <a:cs typeface="Iskoola Pota" pitchFamily="34" charset="0"/>
              </a:rPr>
              <a:t>will result in a grade of </a:t>
            </a:r>
            <a:r>
              <a:rPr lang="en-US" b="1" dirty="0">
                <a:cs typeface="Iskoola Pota" pitchFamily="34" charset="0"/>
              </a:rPr>
              <a:t>“W” </a:t>
            </a:r>
            <a:r>
              <a:rPr lang="en-US" dirty="0">
                <a:cs typeface="Iskoola Pota" pitchFamily="34" charset="0"/>
              </a:rPr>
              <a:t>(withdrawn</a:t>
            </a:r>
            <a:r>
              <a:rPr lang="en-US" dirty="0" smtClean="0">
                <a:cs typeface="Iskoola Pota" pitchFamily="34" charset="0"/>
              </a:rPr>
              <a:t>) which will </a:t>
            </a:r>
            <a:r>
              <a:rPr lang="en-US" dirty="0">
                <a:cs typeface="Iskoola Pota" pitchFamily="34" charset="0"/>
              </a:rPr>
              <a:t>appear on </a:t>
            </a:r>
            <a:r>
              <a:rPr lang="en-US" dirty="0" smtClean="0">
                <a:cs typeface="Iskoola Pota" pitchFamily="34" charset="0"/>
              </a:rPr>
              <a:t>your transcript—this </a:t>
            </a:r>
            <a:r>
              <a:rPr lang="en-US" dirty="0">
                <a:cs typeface="Iskoola Pota" pitchFamily="34" charset="0"/>
              </a:rPr>
              <a:t>applies even to level changes</a:t>
            </a:r>
            <a:r>
              <a:rPr lang="en-US" dirty="0" smtClean="0">
                <a:cs typeface="Iskoola Pota" pitchFamily="34" charset="0"/>
              </a:rPr>
              <a:t>.  This will not impact GPA.  After the 1</a:t>
            </a:r>
            <a:r>
              <a:rPr lang="en-US" baseline="30000" dirty="0" smtClean="0">
                <a:cs typeface="Iskoola Pota" pitchFamily="34" charset="0"/>
              </a:rPr>
              <a:t>st</a:t>
            </a:r>
            <a:r>
              <a:rPr lang="en-US" dirty="0" smtClean="0">
                <a:cs typeface="Iskoola Pota" pitchFamily="34" charset="0"/>
              </a:rPr>
              <a:t> semester, any student dropping a full year course which they are failing will receive a grade of </a:t>
            </a:r>
            <a:r>
              <a:rPr lang="en-US" b="1" dirty="0" smtClean="0">
                <a:cs typeface="Iskoola Pota" pitchFamily="34" charset="0"/>
              </a:rPr>
              <a:t>WF, </a:t>
            </a:r>
            <a:r>
              <a:rPr lang="en-US" dirty="0" smtClean="0">
                <a:cs typeface="Iskoola Pota" pitchFamily="34" charset="0"/>
              </a:rPr>
              <a:t>which does impact GPA.</a:t>
            </a:r>
            <a:endParaRPr lang="en-US" dirty="0">
              <a:cs typeface="Iskoola Pota" pitchFamily="34" charset="0"/>
            </a:endParaRPr>
          </a:p>
          <a:p>
            <a:endParaRPr lang="en-US" dirty="0"/>
          </a:p>
        </p:txBody>
      </p:sp>
    </p:spTree>
    <p:extLst>
      <p:ext uri="{BB962C8B-B14F-4D97-AF65-F5344CB8AC3E}">
        <p14:creationId xmlns:p14="http://schemas.microsoft.com/office/powerpoint/2010/main" val="1635605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Rationale for Change/Drop Policy</a:t>
            </a:r>
            <a:endParaRPr lang="en-US" dirty="0"/>
          </a:p>
        </p:txBody>
      </p:sp>
      <p:sp>
        <p:nvSpPr>
          <p:cNvPr id="3" name="Content Placeholder 2"/>
          <p:cNvSpPr>
            <a:spLocks noGrp="1"/>
          </p:cNvSpPr>
          <p:nvPr>
            <p:ph idx="1"/>
          </p:nvPr>
        </p:nvSpPr>
        <p:spPr>
          <a:xfrm>
            <a:off x="457200" y="1775191"/>
            <a:ext cx="8534400" cy="4625609"/>
          </a:xfrm>
        </p:spPr>
        <p:txBody>
          <a:bodyPr>
            <a:normAutofit fontScale="85000" lnSpcReduction="20000"/>
          </a:bodyPr>
          <a:lstStyle/>
          <a:p>
            <a:r>
              <a:rPr lang="en-US" dirty="0" smtClean="0">
                <a:cs typeface="Iskoola Pota" pitchFamily="34" charset="0"/>
              </a:rPr>
              <a:t>Our goal is to provide students and teachers with balanced classes.  </a:t>
            </a:r>
          </a:p>
          <a:p>
            <a:r>
              <a:rPr lang="en-US" dirty="0" smtClean="0">
                <a:cs typeface="Iskoola Pota" pitchFamily="34" charset="0"/>
              </a:rPr>
              <a:t>Multiple changes to a schedule causes students to miss critical information shared in the initial days the course meets.</a:t>
            </a:r>
          </a:p>
          <a:p>
            <a:r>
              <a:rPr lang="en-US" dirty="0" smtClean="0">
                <a:cs typeface="Iskoola Pota" pitchFamily="34" charset="0"/>
              </a:rPr>
              <a:t>Even a single change can affect enrollment in multiple courses, increasing disruption.</a:t>
            </a:r>
          </a:p>
          <a:p>
            <a:r>
              <a:rPr lang="en-US" dirty="0" smtClean="0">
                <a:cs typeface="Iskoola Pota" pitchFamily="34" charset="0"/>
              </a:rPr>
              <a:t>We build the master schedule from student course requests, so it is important to have accurate counts. </a:t>
            </a:r>
          </a:p>
          <a:p>
            <a:r>
              <a:rPr lang="en-US" dirty="0" smtClean="0">
                <a:cs typeface="Iskoola Pota" pitchFamily="34" charset="0"/>
              </a:rPr>
              <a:t>Our process is providing students with more opportunity and responsibility to build their schedule – and we are looking to foster commitment to original requests.</a:t>
            </a:r>
          </a:p>
          <a:p>
            <a:endParaRPr lang="en-US" dirty="0"/>
          </a:p>
          <a:p>
            <a:endParaRPr lang="en-US" dirty="0"/>
          </a:p>
        </p:txBody>
      </p:sp>
    </p:spTree>
    <p:extLst>
      <p:ext uri="{BB962C8B-B14F-4D97-AF65-F5344CB8AC3E}">
        <p14:creationId xmlns:p14="http://schemas.microsoft.com/office/powerpoint/2010/main" val="2530443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rmAutofit/>
          </a:bodyPr>
          <a:lstStyle/>
          <a:p>
            <a:pPr algn="ctr"/>
            <a:r>
              <a:rPr lang="en-US" dirty="0" smtClean="0"/>
              <a:t>Goals for All Students</a:t>
            </a:r>
            <a:endParaRPr lang="en-US" dirty="0"/>
          </a:p>
        </p:txBody>
      </p:sp>
      <p:sp>
        <p:nvSpPr>
          <p:cNvPr id="3" name="Content Placeholder 2"/>
          <p:cNvSpPr>
            <a:spLocks noGrp="1"/>
          </p:cNvSpPr>
          <p:nvPr>
            <p:ph idx="1"/>
          </p:nvPr>
        </p:nvSpPr>
        <p:spPr>
          <a:xfrm>
            <a:off x="457200" y="1828800"/>
            <a:ext cx="8229600" cy="4625609"/>
          </a:xfrm>
        </p:spPr>
        <p:txBody>
          <a:bodyPr>
            <a:normAutofit fontScale="92500"/>
          </a:bodyPr>
          <a:lstStyle/>
          <a:p>
            <a:pPr marL="438150" indent="-438150">
              <a:spcBef>
                <a:spcPts val="1200"/>
              </a:spcBef>
            </a:pPr>
            <a:r>
              <a:rPr lang="en-US" dirty="0"/>
              <a:t>Develop </a:t>
            </a:r>
            <a:r>
              <a:rPr lang="en-US" dirty="0" smtClean="0"/>
              <a:t>critical and creative thinking </a:t>
            </a:r>
            <a:r>
              <a:rPr lang="en-US" dirty="0"/>
              <a:t>skills</a:t>
            </a:r>
          </a:p>
          <a:p>
            <a:pPr marL="438150" indent="-438150">
              <a:spcBef>
                <a:spcPts val="1200"/>
              </a:spcBef>
            </a:pPr>
            <a:r>
              <a:rPr lang="en-US" dirty="0"/>
              <a:t>Solve problems of increasing complexity</a:t>
            </a:r>
          </a:p>
          <a:p>
            <a:pPr marL="438150" indent="-438150">
              <a:spcBef>
                <a:spcPts val="1200"/>
              </a:spcBef>
            </a:pPr>
            <a:r>
              <a:rPr lang="en-US" dirty="0"/>
              <a:t>Analyze and synthesize information</a:t>
            </a:r>
          </a:p>
          <a:p>
            <a:pPr marL="438150" indent="-438150">
              <a:spcBef>
                <a:spcPts val="1200"/>
              </a:spcBef>
            </a:pPr>
            <a:r>
              <a:rPr lang="en-US" dirty="0"/>
              <a:t>Apply knowledge/skills to new and different situations</a:t>
            </a:r>
          </a:p>
          <a:p>
            <a:pPr marL="438150" indent="-438150">
              <a:spcBef>
                <a:spcPts val="1200"/>
              </a:spcBef>
            </a:pPr>
            <a:r>
              <a:rPr lang="en-US" dirty="0"/>
              <a:t>Become more independent learners and </a:t>
            </a:r>
            <a:r>
              <a:rPr lang="en-US" dirty="0" smtClean="0"/>
              <a:t>self-advocates</a:t>
            </a:r>
          </a:p>
          <a:p>
            <a:pPr marL="438150" indent="-438150">
              <a:spcBef>
                <a:spcPts val="1200"/>
              </a:spcBef>
            </a:pPr>
            <a:r>
              <a:rPr lang="en-US" dirty="0" smtClean="0"/>
              <a:t>Develop skills to communicate and collaborate</a:t>
            </a:r>
          </a:p>
          <a:p>
            <a:pPr marL="438150" indent="-438150">
              <a:spcBef>
                <a:spcPts val="1200"/>
              </a:spcBef>
            </a:pPr>
            <a:endParaRPr lang="en-US" dirty="0" smtClean="0"/>
          </a:p>
          <a:p>
            <a:pPr marL="438150" indent="-438150">
              <a:spcBef>
                <a:spcPts val="1200"/>
              </a:spcBef>
            </a:pPr>
            <a:endParaRPr lang="en-US" dirty="0"/>
          </a:p>
          <a:p>
            <a:pPr marL="118872" indent="0">
              <a:buNone/>
            </a:pPr>
            <a:endParaRPr lang="en-US" dirty="0"/>
          </a:p>
        </p:txBody>
      </p:sp>
    </p:spTree>
    <p:extLst>
      <p:ext uri="{BB962C8B-B14F-4D97-AF65-F5344CB8AC3E}">
        <p14:creationId xmlns:p14="http://schemas.microsoft.com/office/powerpoint/2010/main" val="123746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Requirements</a:t>
            </a:r>
            <a:endParaRPr lang="en-US" dirty="0"/>
          </a:p>
        </p:txBody>
      </p:sp>
      <p:sp>
        <p:nvSpPr>
          <p:cNvPr id="3" name="Content Placeholder 2"/>
          <p:cNvSpPr>
            <a:spLocks noGrp="1"/>
          </p:cNvSpPr>
          <p:nvPr>
            <p:ph idx="1"/>
          </p:nvPr>
        </p:nvSpPr>
        <p:spPr>
          <a:xfrm>
            <a:off x="152400" y="1600200"/>
            <a:ext cx="8839200" cy="5105400"/>
          </a:xfrm>
        </p:spPr>
        <p:txBody>
          <a:bodyPr>
            <a:noAutofit/>
          </a:bodyPr>
          <a:lstStyle/>
          <a:p>
            <a:pPr marL="0" indent="0" algn="ctr">
              <a:buNone/>
            </a:pPr>
            <a:r>
              <a:rPr lang="en-US" sz="2000" b="1" cap="all" dirty="0"/>
              <a:t>Credit Requirements for Graduation</a:t>
            </a:r>
            <a:endParaRPr lang="en-US" sz="2000" dirty="0"/>
          </a:p>
          <a:p>
            <a:pPr marL="0" indent="0">
              <a:buNone/>
            </a:pPr>
            <a:r>
              <a:rPr lang="en-US" sz="2000" dirty="0"/>
              <a:t>To meet the minimum requirements for a high school diploma, a student must earn 43 credits and achieve the following credit distribution:</a:t>
            </a:r>
          </a:p>
          <a:p>
            <a:pPr marL="0" indent="0">
              <a:lnSpc>
                <a:spcPct val="150000"/>
              </a:lnSpc>
              <a:spcBef>
                <a:spcPts val="600"/>
              </a:spcBef>
              <a:buNone/>
            </a:pPr>
            <a:r>
              <a:rPr lang="en-US" sz="2000" dirty="0"/>
              <a:t>	</a:t>
            </a:r>
            <a:r>
              <a:rPr lang="en-US" sz="2000" b="1" dirty="0"/>
              <a:t>English</a:t>
            </a:r>
            <a:r>
              <a:rPr lang="en-US" sz="2000" dirty="0"/>
              <a:t>		</a:t>
            </a:r>
            <a:r>
              <a:rPr lang="en-US" sz="2000" dirty="0" smtClean="0"/>
              <a:t>				8 </a:t>
            </a:r>
            <a:r>
              <a:rPr lang="en-US" sz="2000" dirty="0"/>
              <a:t>credits</a:t>
            </a:r>
          </a:p>
          <a:p>
            <a:pPr marL="0" indent="0">
              <a:lnSpc>
                <a:spcPct val="150000"/>
              </a:lnSpc>
              <a:spcBef>
                <a:spcPts val="600"/>
              </a:spcBef>
              <a:buNone/>
            </a:pPr>
            <a:r>
              <a:rPr lang="en-US" sz="2000" dirty="0"/>
              <a:t>	</a:t>
            </a:r>
            <a:r>
              <a:rPr lang="en-US" sz="2000" b="1" dirty="0"/>
              <a:t>Math</a:t>
            </a:r>
            <a:r>
              <a:rPr lang="en-US" sz="2000" dirty="0"/>
              <a:t>		</a:t>
            </a:r>
            <a:r>
              <a:rPr lang="en-US" sz="2000" dirty="0" smtClean="0"/>
              <a:t>				6 </a:t>
            </a:r>
            <a:r>
              <a:rPr lang="en-US" sz="2000" dirty="0"/>
              <a:t>credits</a:t>
            </a:r>
          </a:p>
          <a:p>
            <a:pPr marL="0" indent="0">
              <a:lnSpc>
                <a:spcPct val="150000"/>
              </a:lnSpc>
              <a:spcBef>
                <a:spcPts val="600"/>
              </a:spcBef>
              <a:buNone/>
            </a:pPr>
            <a:r>
              <a:rPr lang="en-US" sz="2000" dirty="0"/>
              <a:t>	</a:t>
            </a:r>
            <a:r>
              <a:rPr lang="en-US" sz="2000" b="1" dirty="0"/>
              <a:t>Science</a:t>
            </a:r>
            <a:r>
              <a:rPr lang="en-US" sz="2000" dirty="0"/>
              <a:t>		</a:t>
            </a:r>
            <a:r>
              <a:rPr lang="en-US" sz="2000" dirty="0" smtClean="0"/>
              <a:t>				6 </a:t>
            </a:r>
            <a:r>
              <a:rPr lang="en-US" sz="2000" dirty="0"/>
              <a:t>credits</a:t>
            </a:r>
          </a:p>
          <a:p>
            <a:pPr marL="0" indent="0">
              <a:lnSpc>
                <a:spcPct val="150000"/>
              </a:lnSpc>
              <a:spcBef>
                <a:spcPts val="600"/>
              </a:spcBef>
              <a:buNone/>
            </a:pPr>
            <a:r>
              <a:rPr lang="en-US" sz="2000" dirty="0"/>
              <a:t>	</a:t>
            </a:r>
            <a:r>
              <a:rPr lang="en-US" sz="2000" b="1" dirty="0"/>
              <a:t>Social Studies </a:t>
            </a:r>
            <a:r>
              <a:rPr lang="en-US" sz="2000" dirty="0"/>
              <a:t>(</a:t>
            </a:r>
            <a:r>
              <a:rPr lang="en-US" sz="2000" i="1" dirty="0"/>
              <a:t>includes US History and Civics</a:t>
            </a:r>
            <a:r>
              <a:rPr lang="en-US" sz="2000" dirty="0"/>
              <a:t>)	7 credits 	</a:t>
            </a:r>
            <a:r>
              <a:rPr lang="en-US" sz="2000" b="1" dirty="0" smtClean="0"/>
              <a:t>Physical </a:t>
            </a:r>
            <a:r>
              <a:rPr lang="en-US" sz="2000" b="1" dirty="0"/>
              <a:t>Education &amp; Health</a:t>
            </a:r>
            <a:r>
              <a:rPr lang="en-US" sz="2000" dirty="0"/>
              <a:t>		3.2 credits (16 units)</a:t>
            </a:r>
          </a:p>
          <a:p>
            <a:pPr marL="0" indent="0">
              <a:lnSpc>
                <a:spcPct val="150000"/>
              </a:lnSpc>
              <a:spcBef>
                <a:spcPts val="600"/>
              </a:spcBef>
              <a:buNone/>
            </a:pPr>
            <a:r>
              <a:rPr lang="en-US" sz="2000" dirty="0"/>
              <a:t>	</a:t>
            </a:r>
            <a:r>
              <a:rPr lang="en-US" sz="2000" b="1" dirty="0"/>
              <a:t>Arts/Vocational</a:t>
            </a:r>
            <a:r>
              <a:rPr lang="en-US" sz="2000" dirty="0"/>
              <a:t>		</a:t>
            </a:r>
            <a:r>
              <a:rPr lang="en-US" sz="2000" dirty="0" smtClean="0"/>
              <a:t>			2 credits</a:t>
            </a:r>
          </a:p>
          <a:p>
            <a:pPr marL="0" indent="0">
              <a:lnSpc>
                <a:spcPct val="150000"/>
              </a:lnSpc>
              <a:spcBef>
                <a:spcPts val="600"/>
              </a:spcBef>
              <a:buNone/>
            </a:pPr>
            <a:r>
              <a:rPr lang="en-US" sz="2000" dirty="0" smtClean="0"/>
              <a:t>	</a:t>
            </a:r>
            <a:r>
              <a:rPr lang="en-US" sz="2000" b="1" dirty="0" smtClean="0"/>
              <a:t>Computer Information Systems Proficiency</a:t>
            </a:r>
            <a:r>
              <a:rPr lang="en-US" sz="2000" dirty="0" smtClean="0"/>
              <a:t>	</a:t>
            </a:r>
          </a:p>
          <a:p>
            <a:pPr marL="0" indent="0">
              <a:lnSpc>
                <a:spcPct val="150000"/>
              </a:lnSpc>
              <a:spcBef>
                <a:spcPts val="600"/>
              </a:spcBef>
              <a:buNone/>
            </a:pPr>
            <a:endParaRPr lang="en-US" sz="2000" dirty="0" smtClean="0"/>
          </a:p>
          <a:p>
            <a:pPr marL="0" indent="0">
              <a:lnSpc>
                <a:spcPct val="150000"/>
              </a:lnSpc>
              <a:spcBef>
                <a:spcPts val="600"/>
              </a:spcBef>
              <a:buNone/>
            </a:pPr>
            <a:endParaRPr lang="en-US" sz="2000" dirty="0"/>
          </a:p>
          <a:p>
            <a:pPr marL="0" indent="0">
              <a:lnSpc>
                <a:spcPct val="150000"/>
              </a:lnSpc>
              <a:spcBef>
                <a:spcPts val="600"/>
              </a:spcBef>
              <a:buNone/>
            </a:pPr>
            <a:endParaRPr lang="en-US" sz="2000" dirty="0"/>
          </a:p>
        </p:txBody>
      </p:sp>
    </p:spTree>
    <p:extLst>
      <p:ext uri="{BB962C8B-B14F-4D97-AF65-F5344CB8AC3E}">
        <p14:creationId xmlns:p14="http://schemas.microsoft.com/office/powerpoint/2010/main" val="22637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Level Promotion Requirements</a:t>
            </a:r>
            <a:endParaRPr lang="en-US" dirty="0"/>
          </a:p>
        </p:txBody>
      </p:sp>
      <p:sp>
        <p:nvSpPr>
          <p:cNvPr id="3" name="Content Placeholder 2"/>
          <p:cNvSpPr>
            <a:spLocks noGrp="1"/>
          </p:cNvSpPr>
          <p:nvPr>
            <p:ph idx="1"/>
          </p:nvPr>
        </p:nvSpPr>
        <p:spPr>
          <a:xfrm>
            <a:off x="228600" y="1600200"/>
            <a:ext cx="8686800" cy="4525963"/>
          </a:xfrm>
        </p:spPr>
        <p:txBody>
          <a:bodyPr>
            <a:noAutofit/>
          </a:bodyPr>
          <a:lstStyle/>
          <a:p>
            <a:pPr marL="0" indent="0">
              <a:buNone/>
            </a:pPr>
            <a:r>
              <a:rPr lang="en-US" sz="2400" dirty="0"/>
              <a:t>  • To be in a </a:t>
            </a:r>
            <a:r>
              <a:rPr lang="en-US" sz="2400" b="1" dirty="0"/>
              <a:t>sophomore homeroom</a:t>
            </a:r>
            <a:r>
              <a:rPr lang="en-US" sz="2400" dirty="0"/>
              <a:t> a student should have completed at least ten (10) credits.</a:t>
            </a:r>
          </a:p>
          <a:p>
            <a:pPr marL="0" indent="0">
              <a:buNone/>
            </a:pPr>
            <a:r>
              <a:rPr lang="en-US" sz="2400" dirty="0"/>
              <a:t> </a:t>
            </a:r>
          </a:p>
          <a:p>
            <a:pPr marL="0" indent="0">
              <a:buNone/>
            </a:pPr>
            <a:r>
              <a:rPr lang="en-US" sz="2400" dirty="0"/>
              <a:t>  • To be in a </a:t>
            </a:r>
            <a:r>
              <a:rPr lang="en-US" sz="2400" b="1" dirty="0"/>
              <a:t>junior homeroom</a:t>
            </a:r>
            <a:r>
              <a:rPr lang="en-US" sz="2400" dirty="0"/>
              <a:t> a student should have completed at least twenty (20) credits, including four (4) credits of English, two (2)  credits of science,  two (2) credits of math and two (2) credits of social studies plus seven (7) units of physical education/health.</a:t>
            </a:r>
            <a:br>
              <a:rPr lang="en-US" sz="2400" dirty="0"/>
            </a:br>
            <a:endParaRPr lang="en-US" sz="2400" dirty="0"/>
          </a:p>
          <a:p>
            <a:pPr marL="0" indent="0">
              <a:buNone/>
            </a:pPr>
            <a:r>
              <a:rPr lang="en-US" sz="2400" dirty="0"/>
              <a:t>  • To be in a </a:t>
            </a:r>
            <a:r>
              <a:rPr lang="en-US" sz="2400" b="1" dirty="0"/>
              <a:t>senior homeroom</a:t>
            </a:r>
            <a:r>
              <a:rPr lang="en-US" sz="2400" dirty="0"/>
              <a:t> a student should have completed at least thirty (30) credits, including five (5) credits of English, four (4) credits of science,  two (2) credits in math, two (2) credits in social studies plus ten (10) units of physical education/health.</a:t>
            </a:r>
            <a:r>
              <a:rPr lang="en-US" sz="1800" dirty="0"/>
              <a:t/>
            </a:r>
            <a:br>
              <a:rPr lang="en-US" sz="1800" dirty="0"/>
            </a:br>
            <a:endParaRPr lang="en-US" sz="1800" dirty="0"/>
          </a:p>
        </p:txBody>
      </p:sp>
    </p:spTree>
    <p:extLst>
      <p:ext uri="{BB962C8B-B14F-4D97-AF65-F5344CB8AC3E}">
        <p14:creationId xmlns:p14="http://schemas.microsoft.com/office/powerpoint/2010/main" val="424687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rmAutofit/>
          </a:bodyPr>
          <a:lstStyle/>
          <a:p>
            <a:pPr algn="ctr"/>
            <a:r>
              <a:rPr lang="en-US" dirty="0"/>
              <a:t>Expectations </a:t>
            </a:r>
            <a:r>
              <a:rPr lang="en-US" dirty="0" smtClean="0"/>
              <a:t>for each Level</a:t>
            </a:r>
            <a:endParaRPr lang="en-US" dirty="0"/>
          </a:p>
        </p:txBody>
      </p:sp>
      <p:sp>
        <p:nvSpPr>
          <p:cNvPr id="3" name="Content Placeholder 2"/>
          <p:cNvSpPr>
            <a:spLocks noGrp="1"/>
          </p:cNvSpPr>
          <p:nvPr>
            <p:ph idx="1"/>
          </p:nvPr>
        </p:nvSpPr>
        <p:spPr>
          <a:xfrm>
            <a:off x="457200" y="1524000"/>
            <a:ext cx="8229600" cy="5029200"/>
          </a:xfrm>
        </p:spPr>
        <p:txBody>
          <a:bodyPr>
            <a:normAutofit fontScale="77500" lnSpcReduction="20000"/>
          </a:bodyPr>
          <a:lstStyle/>
          <a:p>
            <a:r>
              <a:rPr lang="en-US" b="1" dirty="0"/>
              <a:t>Level 2</a:t>
            </a:r>
            <a:r>
              <a:rPr lang="en-US" b="1" dirty="0" smtClean="0"/>
              <a:t>: (College Preparatory)</a:t>
            </a:r>
            <a:endParaRPr lang="en-US" b="1" dirty="0"/>
          </a:p>
          <a:p>
            <a:pPr lvl="1"/>
            <a:r>
              <a:rPr lang="en-US" dirty="0"/>
              <a:t>Reading </a:t>
            </a:r>
            <a:r>
              <a:rPr lang="en-US" dirty="0" smtClean="0"/>
              <a:t>material </a:t>
            </a:r>
            <a:r>
              <a:rPr lang="en-US" dirty="0"/>
              <a:t>at </a:t>
            </a:r>
            <a:r>
              <a:rPr lang="en-US" dirty="0" smtClean="0"/>
              <a:t>grade level</a:t>
            </a:r>
            <a:endParaRPr lang="en-US" dirty="0"/>
          </a:p>
          <a:p>
            <a:pPr lvl="1"/>
            <a:r>
              <a:rPr lang="en-US" dirty="0"/>
              <a:t>Complexity of the </a:t>
            </a:r>
            <a:r>
              <a:rPr lang="en-US" dirty="0" smtClean="0"/>
              <a:t>material </a:t>
            </a:r>
            <a:r>
              <a:rPr lang="en-US" dirty="0"/>
              <a:t>and </a:t>
            </a:r>
            <a:r>
              <a:rPr lang="en-US" dirty="0" smtClean="0"/>
              <a:t>work expectation </a:t>
            </a:r>
            <a:r>
              <a:rPr lang="en-US" dirty="0"/>
              <a:t>at </a:t>
            </a:r>
            <a:r>
              <a:rPr lang="en-US" dirty="0" smtClean="0"/>
              <a:t>grade level</a:t>
            </a:r>
            <a:endParaRPr lang="en-US" dirty="0"/>
          </a:p>
          <a:p>
            <a:r>
              <a:rPr lang="en-US" b="1" dirty="0"/>
              <a:t>Level </a:t>
            </a:r>
            <a:r>
              <a:rPr lang="en-US" b="1" dirty="0" smtClean="0"/>
              <a:t>1 (Honors)</a:t>
            </a:r>
            <a:endParaRPr lang="en-US" b="1" dirty="0"/>
          </a:p>
          <a:p>
            <a:pPr lvl="1"/>
            <a:r>
              <a:rPr lang="en-US" dirty="0"/>
              <a:t>Reading </a:t>
            </a:r>
            <a:r>
              <a:rPr lang="en-US" dirty="0" smtClean="0"/>
              <a:t>material </a:t>
            </a:r>
            <a:r>
              <a:rPr lang="en-US" dirty="0"/>
              <a:t>above </a:t>
            </a:r>
            <a:r>
              <a:rPr lang="en-US" dirty="0" smtClean="0"/>
              <a:t>grade level</a:t>
            </a:r>
            <a:endParaRPr lang="en-US" dirty="0"/>
          </a:p>
          <a:p>
            <a:pPr lvl="1"/>
            <a:r>
              <a:rPr lang="en-US" dirty="0"/>
              <a:t>Complexity of the material and work </a:t>
            </a:r>
            <a:r>
              <a:rPr lang="en-US" dirty="0" smtClean="0"/>
              <a:t>expectation above </a:t>
            </a:r>
            <a:r>
              <a:rPr lang="en-US" dirty="0"/>
              <a:t>grade </a:t>
            </a:r>
            <a:r>
              <a:rPr lang="en-US" dirty="0" smtClean="0"/>
              <a:t>level</a:t>
            </a:r>
          </a:p>
          <a:p>
            <a:pPr lvl="1"/>
            <a:r>
              <a:rPr lang="en-US" dirty="0" smtClean="0"/>
              <a:t>Accelerated pace</a:t>
            </a:r>
            <a:endParaRPr lang="en-US" dirty="0"/>
          </a:p>
          <a:p>
            <a:r>
              <a:rPr lang="en-US" b="1" dirty="0" smtClean="0"/>
              <a:t>Advanced Placement</a:t>
            </a:r>
          </a:p>
          <a:p>
            <a:pPr lvl="1"/>
            <a:r>
              <a:rPr lang="en-US" dirty="0" smtClean="0"/>
              <a:t>Equivalent to a freshman college course in a major</a:t>
            </a:r>
            <a:endParaRPr lang="en-US" dirty="0"/>
          </a:p>
          <a:p>
            <a:pPr lvl="1"/>
            <a:r>
              <a:rPr lang="en-US" dirty="0"/>
              <a:t>Reading </a:t>
            </a:r>
            <a:r>
              <a:rPr lang="en-US" dirty="0" smtClean="0"/>
              <a:t>material </a:t>
            </a:r>
            <a:r>
              <a:rPr lang="en-US" dirty="0"/>
              <a:t>at the </a:t>
            </a:r>
            <a:r>
              <a:rPr lang="en-US" dirty="0" smtClean="0"/>
              <a:t>college/university level</a:t>
            </a:r>
            <a:endParaRPr lang="en-US" dirty="0"/>
          </a:p>
          <a:p>
            <a:pPr lvl="1"/>
            <a:r>
              <a:rPr lang="en-US" dirty="0" smtClean="0"/>
              <a:t>Significant volume of independent </a:t>
            </a:r>
            <a:r>
              <a:rPr lang="en-US" dirty="0"/>
              <a:t>work</a:t>
            </a:r>
          </a:p>
          <a:p>
            <a:pPr lvl="1"/>
            <a:r>
              <a:rPr lang="en-US" dirty="0"/>
              <a:t>Level of </a:t>
            </a:r>
            <a:r>
              <a:rPr lang="en-US" dirty="0" smtClean="0"/>
              <a:t>synthesis, critical thinking </a:t>
            </a:r>
            <a:r>
              <a:rPr lang="en-US" dirty="0"/>
              <a:t>and </a:t>
            </a:r>
            <a:r>
              <a:rPr lang="en-US" dirty="0" smtClean="0"/>
              <a:t>problem solving significantly above that of a </a:t>
            </a:r>
            <a:r>
              <a:rPr lang="en-US" dirty="0"/>
              <a:t>high school </a:t>
            </a:r>
            <a:r>
              <a:rPr lang="en-US" dirty="0" smtClean="0"/>
              <a:t>course</a:t>
            </a:r>
          </a:p>
          <a:p>
            <a:pPr lvl="1"/>
            <a:r>
              <a:rPr lang="en-US" dirty="0" smtClean="0"/>
              <a:t>Very rapid pace</a:t>
            </a:r>
          </a:p>
          <a:p>
            <a:pPr lvl="1"/>
            <a:endParaRPr lang="en-US" dirty="0"/>
          </a:p>
        </p:txBody>
      </p:sp>
    </p:spTree>
    <p:extLst>
      <p:ext uri="{BB962C8B-B14F-4D97-AF65-F5344CB8AC3E}">
        <p14:creationId xmlns:p14="http://schemas.microsoft.com/office/powerpoint/2010/main" val="498257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201" t="14584" r="15799" b="10385"/>
          <a:stretch/>
        </p:blipFill>
        <p:spPr bwMode="auto">
          <a:xfrm>
            <a:off x="1" y="0"/>
            <a:ext cx="916678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3251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 Courses for Seniors</a:t>
            </a:r>
            <a:endParaRPr lang="en-US" dirty="0"/>
          </a:p>
        </p:txBody>
      </p:sp>
      <p:sp>
        <p:nvSpPr>
          <p:cNvPr id="3" name="Content Placeholder 2"/>
          <p:cNvSpPr>
            <a:spLocks noGrp="1"/>
          </p:cNvSpPr>
          <p:nvPr>
            <p:ph idx="1"/>
          </p:nvPr>
        </p:nvSpPr>
        <p:spPr>
          <a:xfrm>
            <a:off x="152400" y="1752600"/>
            <a:ext cx="8686800" cy="5181600"/>
          </a:xfrm>
        </p:spPr>
        <p:txBody>
          <a:bodyPr>
            <a:noAutofit/>
          </a:bodyPr>
          <a:lstStyle/>
          <a:p>
            <a:r>
              <a:rPr lang="en-US" sz="2400" dirty="0" smtClean="0"/>
              <a:t>PRE-CALCULUS </a:t>
            </a:r>
            <a:r>
              <a:rPr lang="en-US" sz="2400" dirty="0"/>
              <a:t>40 </a:t>
            </a:r>
            <a:r>
              <a:rPr lang="en-US" sz="2400" dirty="0" smtClean="0"/>
              <a:t>				2 credits</a:t>
            </a:r>
            <a:endParaRPr lang="en-US" sz="2400" dirty="0"/>
          </a:p>
          <a:p>
            <a:r>
              <a:rPr lang="en-US" sz="2400" dirty="0" smtClean="0"/>
              <a:t> PRE-CALCULUS  41		 		2 credits</a:t>
            </a:r>
          </a:p>
          <a:p>
            <a:r>
              <a:rPr lang="en-US" sz="2400" dirty="0"/>
              <a:t>FINANCIAL ALGEBRA 42A and 42B </a:t>
            </a:r>
            <a:r>
              <a:rPr lang="en-US" sz="2400" dirty="0" smtClean="0"/>
              <a:t>		2 credits</a:t>
            </a:r>
            <a:endParaRPr lang="en-US" sz="2400" dirty="0"/>
          </a:p>
          <a:p>
            <a:r>
              <a:rPr lang="en-US" sz="2400" dirty="0"/>
              <a:t>PROBABILITY AND STATISTICS 40 </a:t>
            </a:r>
            <a:r>
              <a:rPr lang="en-US" sz="2400" dirty="0" smtClean="0"/>
              <a:t>		2 credits</a:t>
            </a:r>
          </a:p>
          <a:p>
            <a:r>
              <a:rPr lang="en-US" sz="2400" dirty="0"/>
              <a:t>MATHEMATICAL MODELING 42 </a:t>
            </a:r>
            <a:r>
              <a:rPr lang="en-US" sz="2400" dirty="0" smtClean="0"/>
              <a:t> 		1 credit</a:t>
            </a:r>
          </a:p>
          <a:p>
            <a:r>
              <a:rPr lang="en-US" sz="2400" dirty="0"/>
              <a:t>TRIGONOMETRY 42 </a:t>
            </a:r>
            <a:r>
              <a:rPr lang="en-US" sz="2400" dirty="0" smtClean="0"/>
              <a:t> 				1 credit</a:t>
            </a:r>
          </a:p>
          <a:p>
            <a:r>
              <a:rPr lang="en-US" sz="2400" dirty="0" smtClean="0"/>
              <a:t>INTRODUCTION </a:t>
            </a:r>
            <a:r>
              <a:rPr lang="en-US" sz="2400" dirty="0"/>
              <a:t>TO CALCULUS 50 </a:t>
            </a:r>
            <a:r>
              <a:rPr lang="en-US" sz="2400" dirty="0" smtClean="0"/>
              <a:t>		2 credits</a:t>
            </a:r>
          </a:p>
          <a:p>
            <a:r>
              <a:rPr lang="en-US" sz="2400" dirty="0" smtClean="0"/>
              <a:t>AP STATISTICS 					2 credits</a:t>
            </a:r>
          </a:p>
          <a:p>
            <a:r>
              <a:rPr lang="en-US" sz="2400" dirty="0" smtClean="0"/>
              <a:t>AP </a:t>
            </a:r>
            <a:r>
              <a:rPr lang="en-US" sz="2400" dirty="0"/>
              <a:t>CALCULUS AB </a:t>
            </a:r>
            <a:r>
              <a:rPr lang="en-US" sz="2400" dirty="0" smtClean="0"/>
              <a:t>				2 credits</a:t>
            </a:r>
          </a:p>
          <a:p>
            <a:r>
              <a:rPr lang="en-US" sz="2400" dirty="0"/>
              <a:t>AP CALCULUS BC </a:t>
            </a:r>
            <a:r>
              <a:rPr lang="en-US" sz="2400" dirty="0" smtClean="0"/>
              <a:t>				2 credits</a:t>
            </a:r>
          </a:p>
          <a:p>
            <a:r>
              <a:rPr lang="en-US" sz="2400" dirty="0" smtClean="0"/>
              <a:t>MULTIVARIABLE </a:t>
            </a:r>
            <a:r>
              <a:rPr lang="en-US" sz="2400" dirty="0"/>
              <a:t>CALCULUS </a:t>
            </a:r>
            <a:r>
              <a:rPr lang="en-US" sz="2400" dirty="0" smtClean="0"/>
              <a:t>			2 credits</a:t>
            </a:r>
          </a:p>
          <a:p>
            <a:endParaRPr lang="en-US" sz="2000" b="1" dirty="0" smtClean="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44840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Autofit/>
          </a:bodyPr>
          <a:lstStyle/>
          <a:p>
            <a:pPr algn="ctr"/>
            <a:r>
              <a:rPr lang="en-US" sz="4100" dirty="0" smtClean="0"/>
              <a:t>Comparison Among Levels of Mathematics</a:t>
            </a:r>
            <a:endParaRPr lang="en-US" sz="4100" dirty="0"/>
          </a:p>
        </p:txBody>
      </p:sp>
      <p:sp>
        <p:nvSpPr>
          <p:cNvPr id="3" name="Content Placeholder 2"/>
          <p:cNvSpPr>
            <a:spLocks noGrp="1"/>
          </p:cNvSpPr>
          <p:nvPr>
            <p:ph idx="1"/>
          </p:nvPr>
        </p:nvSpPr>
        <p:spPr>
          <a:xfrm>
            <a:off x="533400" y="1676400"/>
            <a:ext cx="8229600" cy="4625609"/>
          </a:xfrm>
        </p:spPr>
        <p:txBody>
          <a:bodyPr>
            <a:normAutofit fontScale="77500" lnSpcReduction="20000"/>
          </a:bodyPr>
          <a:lstStyle/>
          <a:p>
            <a:r>
              <a:rPr lang="en-US" b="1" dirty="0"/>
              <a:t>AP Calculus AB and BC</a:t>
            </a:r>
          </a:p>
          <a:p>
            <a:pPr marL="578358" lvl="1" indent="-285750">
              <a:buFont typeface="Arial"/>
              <a:buChar char="•"/>
            </a:pPr>
            <a:r>
              <a:rPr lang="en-US" b="1" dirty="0"/>
              <a:t>5-6 hrs per week (average) outside of class time </a:t>
            </a:r>
          </a:p>
          <a:p>
            <a:endParaRPr lang="en-US" b="1" dirty="0"/>
          </a:p>
          <a:p>
            <a:r>
              <a:rPr lang="en-US" b="1" dirty="0"/>
              <a:t>AP Statistics</a:t>
            </a:r>
          </a:p>
          <a:p>
            <a:pPr marL="578358" lvl="1" indent="-285750">
              <a:buFont typeface="Arial"/>
              <a:buChar char="•"/>
            </a:pPr>
            <a:r>
              <a:rPr lang="en-US" b="1" dirty="0"/>
              <a:t>4-6 hrs per week </a:t>
            </a:r>
            <a:r>
              <a:rPr lang="en-US" b="1" dirty="0">
                <a:solidFill>
                  <a:prstClr val="black"/>
                </a:solidFill>
              </a:rPr>
              <a:t>(average) outside of class time</a:t>
            </a:r>
            <a:endParaRPr lang="en-US" b="1" dirty="0"/>
          </a:p>
          <a:p>
            <a:endParaRPr lang="en-US" b="1" dirty="0"/>
          </a:p>
          <a:p>
            <a:r>
              <a:rPr lang="en-US" b="1" dirty="0"/>
              <a:t>Level 1 courses</a:t>
            </a:r>
          </a:p>
          <a:p>
            <a:pPr marL="578358" lvl="1" indent="-285750">
              <a:buFont typeface="Arial"/>
              <a:buChar char="•"/>
            </a:pPr>
            <a:r>
              <a:rPr lang="en-US" b="1" dirty="0"/>
              <a:t>3-6 hrs per week (average) outside of class time</a:t>
            </a:r>
          </a:p>
          <a:p>
            <a:endParaRPr lang="en-US" b="1" dirty="0"/>
          </a:p>
          <a:p>
            <a:r>
              <a:rPr lang="en-US" b="1" dirty="0"/>
              <a:t>Level 2 courses</a:t>
            </a:r>
          </a:p>
          <a:p>
            <a:pPr marL="578358" lvl="1" indent="-285750">
              <a:buFont typeface="Arial"/>
              <a:buChar char="•"/>
            </a:pPr>
            <a:r>
              <a:rPr lang="en-US" b="1" dirty="0"/>
              <a:t>1.5-2 hrs per week (average) outside of class time</a:t>
            </a:r>
          </a:p>
          <a:p>
            <a:endParaRPr lang="en-US" b="1" dirty="0"/>
          </a:p>
          <a:p>
            <a:r>
              <a:rPr lang="en-US" b="1" dirty="0"/>
              <a:t>Level </a:t>
            </a:r>
            <a:r>
              <a:rPr lang="en-US" b="1" dirty="0" smtClean="0"/>
              <a:t>O </a:t>
            </a:r>
            <a:r>
              <a:rPr lang="en-US" b="1" dirty="0"/>
              <a:t>courses</a:t>
            </a:r>
          </a:p>
          <a:p>
            <a:pPr marL="578358" lvl="1" indent="-285750">
              <a:buFont typeface="Arial" pitchFamily="34" charset="0"/>
              <a:buChar char="•"/>
            </a:pPr>
            <a:r>
              <a:rPr lang="en-US" b="1" dirty="0"/>
              <a:t>1.5-3 hrs per week (average) outside of class time</a:t>
            </a:r>
          </a:p>
          <a:p>
            <a:endParaRPr lang="en-US" dirty="0"/>
          </a:p>
        </p:txBody>
      </p:sp>
    </p:spTree>
    <p:extLst>
      <p:ext uri="{BB962C8B-B14F-4D97-AF65-F5344CB8AC3E}">
        <p14:creationId xmlns:p14="http://schemas.microsoft.com/office/powerpoint/2010/main" val="3398495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1180</TotalTime>
  <Words>1431</Words>
  <Application>Microsoft Office PowerPoint</Application>
  <PresentationFormat>On-screen Show (4:3)</PresentationFormat>
  <Paragraphs>401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The Course Selection Process</vt:lpstr>
      <vt:lpstr>Resources for Students/Parents</vt:lpstr>
      <vt:lpstr>Goals for All Students</vt:lpstr>
      <vt:lpstr>Graduation Requirements</vt:lpstr>
      <vt:lpstr>Grade Level Promotion Requirements</vt:lpstr>
      <vt:lpstr>Expectations for each Level</vt:lpstr>
      <vt:lpstr>PowerPoint Presentation</vt:lpstr>
      <vt:lpstr>Math Courses for Seniors</vt:lpstr>
      <vt:lpstr>Comparison Among Levels of Mathematics</vt:lpstr>
      <vt:lpstr>PowerPoint Presentation</vt:lpstr>
      <vt:lpstr>ENGLISH </vt:lpstr>
      <vt:lpstr>ENGLISH ELECTIVES  The Elective Courses have been grouped in two general categories:  Literature Course and Writing Courses.  A student must take a minimum of one course from each column. </vt:lpstr>
      <vt:lpstr>Comparison Among Levels of English</vt:lpstr>
      <vt:lpstr>PowerPoint Presentation</vt:lpstr>
      <vt:lpstr>Comparison Among Levels of  Social Studies</vt:lpstr>
      <vt:lpstr>PowerPoint Presentation</vt:lpstr>
      <vt:lpstr>Comparison Among Levels of Science</vt:lpstr>
      <vt:lpstr>PowerPoint Presentation</vt:lpstr>
      <vt:lpstr>Comparison Among Levels of  World Languages</vt:lpstr>
      <vt:lpstr>The Process</vt:lpstr>
      <vt:lpstr>PowerPoint Presentation</vt:lpstr>
      <vt:lpstr>PowerPoint Presentation</vt:lpstr>
      <vt:lpstr>The Process</vt:lpstr>
      <vt:lpstr>Changing/Dropping Courses</vt:lpstr>
      <vt:lpstr>Calendar for  Changing/Dropping Courses </vt:lpstr>
      <vt:lpstr>Rationale for Change/Drop Policy</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Course Registration Policies-Frequently Asked Questions</dc:title>
  <dc:creator>Windows User</dc:creator>
  <cp:lastModifiedBy>Administrator</cp:lastModifiedBy>
  <cp:revision>86</cp:revision>
  <cp:lastPrinted>2014-01-24T16:16:26Z</cp:lastPrinted>
  <dcterms:created xsi:type="dcterms:W3CDTF">2013-01-25T23:27:42Z</dcterms:created>
  <dcterms:modified xsi:type="dcterms:W3CDTF">2014-02-10T16:25:23Z</dcterms:modified>
</cp:coreProperties>
</file>