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2" r:id="rId1"/>
  </p:sldMasterIdLst>
  <p:notesMasterIdLst>
    <p:notesMasterId r:id="rId80"/>
  </p:notesMasterIdLst>
  <p:sldIdLst>
    <p:sldId id="256" r:id="rId2"/>
    <p:sldId id="276" r:id="rId3"/>
    <p:sldId id="275" r:id="rId4"/>
    <p:sldId id="258" r:id="rId5"/>
    <p:sldId id="319" r:id="rId6"/>
    <p:sldId id="320" r:id="rId7"/>
    <p:sldId id="321" r:id="rId8"/>
    <p:sldId id="283" r:id="rId9"/>
    <p:sldId id="287" r:id="rId10"/>
    <p:sldId id="288" r:id="rId11"/>
    <p:sldId id="257" r:id="rId12"/>
    <p:sldId id="262" r:id="rId13"/>
    <p:sldId id="322" r:id="rId14"/>
    <p:sldId id="263" r:id="rId15"/>
    <p:sldId id="264" r:id="rId16"/>
    <p:sldId id="323" r:id="rId17"/>
    <p:sldId id="265" r:id="rId18"/>
    <p:sldId id="266" r:id="rId19"/>
    <p:sldId id="324" r:id="rId20"/>
    <p:sldId id="267" r:id="rId21"/>
    <p:sldId id="331" r:id="rId22"/>
    <p:sldId id="268" r:id="rId23"/>
    <p:sldId id="332" r:id="rId24"/>
    <p:sldId id="269" r:id="rId25"/>
    <p:sldId id="270" r:id="rId26"/>
    <p:sldId id="271" r:id="rId27"/>
    <p:sldId id="335" r:id="rId28"/>
    <p:sldId id="334" r:id="rId29"/>
    <p:sldId id="272" r:id="rId30"/>
    <p:sldId id="273" r:id="rId31"/>
    <p:sldId id="293" r:id="rId32"/>
    <p:sldId id="274" r:id="rId33"/>
    <p:sldId id="277" r:id="rId34"/>
    <p:sldId id="333" r:id="rId35"/>
    <p:sldId id="325" r:id="rId36"/>
    <p:sldId id="279" r:id="rId37"/>
    <p:sldId id="326" r:id="rId38"/>
    <p:sldId id="278" r:id="rId39"/>
    <p:sldId id="280" r:id="rId40"/>
    <p:sldId id="336" r:id="rId41"/>
    <p:sldId id="327" r:id="rId42"/>
    <p:sldId id="281" r:id="rId43"/>
    <p:sldId id="282" r:id="rId44"/>
    <p:sldId id="330" r:id="rId45"/>
    <p:sldId id="289" r:id="rId46"/>
    <p:sldId id="290" r:id="rId47"/>
    <p:sldId id="291" r:id="rId48"/>
    <p:sldId id="302" r:id="rId49"/>
    <p:sldId id="312" r:id="rId50"/>
    <p:sldId id="286" r:id="rId51"/>
    <p:sldId id="284" r:id="rId52"/>
    <p:sldId id="328" r:id="rId53"/>
    <p:sldId id="294" r:id="rId54"/>
    <p:sldId id="295" r:id="rId55"/>
    <p:sldId id="296" r:id="rId56"/>
    <p:sldId id="329" r:id="rId57"/>
    <p:sldId id="297" r:id="rId58"/>
    <p:sldId id="298" r:id="rId59"/>
    <p:sldId id="292" r:id="rId60"/>
    <p:sldId id="303" r:id="rId61"/>
    <p:sldId id="313" r:id="rId62"/>
    <p:sldId id="304" r:id="rId63"/>
    <p:sldId id="285" r:id="rId64"/>
    <p:sldId id="299" r:id="rId65"/>
    <p:sldId id="300" r:id="rId66"/>
    <p:sldId id="301" r:id="rId67"/>
    <p:sldId id="305" r:id="rId68"/>
    <p:sldId id="306" r:id="rId69"/>
    <p:sldId id="307" r:id="rId70"/>
    <p:sldId id="308" r:id="rId71"/>
    <p:sldId id="309" r:id="rId72"/>
    <p:sldId id="310" r:id="rId73"/>
    <p:sldId id="311" r:id="rId74"/>
    <p:sldId id="314" r:id="rId75"/>
    <p:sldId id="315" r:id="rId76"/>
    <p:sldId id="316" r:id="rId77"/>
    <p:sldId id="317" r:id="rId78"/>
    <p:sldId id="318" r:id="rId79"/>
  </p:sldIdLst>
  <p:sldSz cx="9144000" cy="6858000" type="screen4x3"/>
  <p:notesSz cx="68580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ECBC67A-0AA4-463B-881F-C92C886A7314}">
  <a:tblStyle styleId="{AECBC67A-0AA4-463B-881F-C92C886A7314}"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65138"/>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65138"/>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829675"/>
            <a:ext cx="2971799" cy="465138"/>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829675"/>
            <a:ext cx="2971799" cy="465138"/>
          </a:xfrm>
          <a:prstGeom prst="rect">
            <a:avLst/>
          </a:prstGeom>
          <a:noFill/>
          <a:ln>
            <a:noFill/>
          </a:ln>
        </p:spPr>
        <p:txBody>
          <a:bodyPr lIns="91425" tIns="91425" rIns="91425" bIns="91425" anchor="b"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41999522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08" name="Shape 10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67" name="Shape 36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15" name="Shape 115"/>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57" name="Shape 15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64" name="Shape 16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82" name="Shape 18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89" name="Shape 189"/>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spAutoFit/>
          </a:bodyPr>
          <a:lstStyle/>
          <a:p>
            <a:pPr marL="0" marR="0" lvl="0" indent="0" algn="r" rtl="0">
              <a:spcBef>
                <a:spcPts val="0"/>
              </a:spcBef>
              <a:spcAft>
                <a:spcPts val="0"/>
              </a:spcAft>
              <a:buSzPct val="25000"/>
              <a:buNone/>
            </a:pPr>
            <a:r>
              <a:rPr lang="en-US"/>
              <a:t> </a:t>
            </a:r>
          </a:p>
        </p:txBody>
      </p:sp>
      <p:sp>
        <p:nvSpPr>
          <p:cNvPr id="206" name="Shape 20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7" name="Shape 207"/>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sp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17" name="Shape 21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23" name="Shape 22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29" name="Shape 22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81" name="Shape 28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35" name="Shape 23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47" name="Shape 247"/>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53" name="Shape 253"/>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61" name="Shape 261"/>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03" name="Shape 403"/>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68" name="Shape 26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90" name="Shape 29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03" name="Shape 30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Gender and hair color are </a:t>
            </a:r>
            <a:r>
              <a:rPr lang="en-US" smtClean="0"/>
              <a:t>better remember than </a:t>
            </a:r>
            <a:endParaRPr lang="en-US"/>
          </a:p>
        </p:txBody>
      </p:sp>
      <p:sp>
        <p:nvSpPr>
          <p:cNvPr id="4" name="Slide Number Placeholder 3"/>
          <p:cNvSpPr>
            <a:spLocks noGrp="1"/>
          </p:cNvSpPr>
          <p:nvPr>
            <p:ph type="sldNum" sz="quarter" idx="10"/>
          </p:nvPr>
        </p:nvSpPr>
        <p:spPr/>
        <p:txBody>
          <a:bodyPr/>
          <a:lstStyle/>
          <a:p>
            <a:fld id="{41215074-DDB3-4CD5-857A-7A85A6D8D758}" type="slidenum">
              <a:rPr lang="en-US" smtClean="0"/>
              <a:pPr/>
              <a:t>36</a:t>
            </a:fld>
            <a:endParaRPr lang="en-US"/>
          </a:p>
        </p:txBody>
      </p:sp>
    </p:spTree>
    <p:extLst>
      <p:ext uri="{BB962C8B-B14F-4D97-AF65-F5344CB8AC3E}">
        <p14:creationId xmlns:p14="http://schemas.microsoft.com/office/powerpoint/2010/main" val="3036216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97" name="Shape 29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74" name="Shape 2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09" name="Shape 309"/>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15" name="Shape 315"/>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22" name="Shape 322"/>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67" name="Shape 36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74" name="Shape 3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79" name="Shape 379"/>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89" name="Shape 38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68" name="Shape 46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56" name="Shape 55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52" name="Shape 35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22" name="Shape 122"/>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40" name="Shape 34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09" name="Shape 40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16" name="Shape 41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24" name="Shape 42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24" name="Shape 42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30" name="Shape 43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36" name="Shape 43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96" name="Shape 39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74" name="Shape 4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62" name="Shape 56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DF686ED8-3ACA-49B7-AF56-B559D3BFB228}" type="slidenum">
              <a:rPr lang="en-US" smtClean="0"/>
              <a:pPr>
                <a:defRPr/>
              </a:pPr>
              <a:t>4</a:t>
            </a:fld>
            <a:endParaRPr lang="en-US" smtClean="0"/>
          </a:p>
        </p:txBody>
      </p:sp>
      <p:sp>
        <p:nvSpPr>
          <p:cNvPr id="17411" name="Rectangle 2"/>
          <p:cNvSpPr>
            <a:spLocks noGrp="1" noRot="1" noChangeAspect="1" noChangeArrowheads="1" noTextEdit="1"/>
          </p:cNvSpPr>
          <p:nvPr>
            <p:ph type="sldImg"/>
          </p:nvPr>
        </p:nvSpPr>
        <p:spPr>
          <a:xfrm>
            <a:off x="1104900" y="696913"/>
            <a:ext cx="4648200" cy="3486150"/>
          </a:xfrm>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83" name="Shape 48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46" name="Shape 34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sp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43" name="Shape 443"/>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sp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sp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sp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60" name="Shape 46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96" name="Shape 49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01" name="Shape 501"/>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06" name="Shape 50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17" name="Shape 517"/>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28" name="Shape 528"/>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FBB5BFB5-EA48-477F-A662-6F18DE85C563}" type="slidenum">
              <a:rPr lang="en-US" smtClean="0"/>
              <a:pPr>
                <a:defRPr/>
              </a:pPr>
              <a:t>5</a:t>
            </a:fld>
            <a:endParaRPr lang="en-US" smtClean="0"/>
          </a:p>
        </p:txBody>
      </p:sp>
      <p:sp>
        <p:nvSpPr>
          <p:cNvPr id="18435" name="Rectangle 2"/>
          <p:cNvSpPr>
            <a:spLocks noGrp="1" noRot="1" noChangeAspect="1" noChangeArrowheads="1" noTextEdit="1"/>
          </p:cNvSpPr>
          <p:nvPr>
            <p:ph type="sldImg"/>
          </p:nvPr>
        </p:nvSpPr>
        <p:spPr>
          <a:xfrm>
            <a:off x="1104900" y="696913"/>
            <a:ext cx="4648200" cy="3486150"/>
          </a:xfrm>
          <a:ln/>
        </p:spPr>
      </p:sp>
      <p:sp>
        <p:nvSpPr>
          <p:cNvPr id="18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39" name="Shape 539"/>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47" name="Shape 54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68" name="Shape 568"/>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74" name="Shape 574"/>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80" name="Shape 580"/>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86" name="Shape 58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93" name="Shape 593"/>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p>
            <a:pPr>
              <a:defRPr/>
            </a:pPr>
            <a:fld id="{2C456BB7-0AC5-443F-AFFD-EED4B565D336}" type="slidenum">
              <a:rPr lang="en-US" smtClean="0"/>
              <a:pPr>
                <a:defRPr/>
              </a:pPr>
              <a:t>6</a:t>
            </a:fld>
            <a:endParaRPr lang="en-US" smtClean="0"/>
          </a:p>
        </p:txBody>
      </p:sp>
      <p:sp>
        <p:nvSpPr>
          <p:cNvPr id="19459" name="Rectangle 2"/>
          <p:cNvSpPr>
            <a:spLocks noGrp="1" noRot="1" noChangeAspect="1" noChangeArrowheads="1" noTextEdit="1"/>
          </p:cNvSpPr>
          <p:nvPr>
            <p:ph type="sldImg"/>
          </p:nvPr>
        </p:nvSpPr>
        <p:spPr>
          <a:xfrm>
            <a:off x="1104900" y="696913"/>
            <a:ext cx="4648200" cy="3486150"/>
          </a:xfrm>
          <a:ln/>
        </p:spPr>
      </p:sp>
      <p:sp>
        <p:nvSpPr>
          <p:cNvPr id="19460" name="Rectangle 3"/>
          <p:cNvSpPr>
            <a:spLocks noGrp="1" noChangeArrowheads="1"/>
          </p:cNvSpPr>
          <p:nvPr>
            <p:ph type="body" idx="1"/>
          </p:nvPr>
        </p:nvSpPr>
        <p:spPr>
          <a:noFill/>
          <a:ln/>
        </p:spPr>
        <p:txBody>
          <a:bodyPr/>
          <a:lstStyle/>
          <a:p>
            <a:pPr eaLnBrk="1" hangingPunct="1"/>
            <a:r>
              <a:rPr lang="en-US" b="1" smtClean="0"/>
              <a:t>Teacher Note</a:t>
            </a:r>
            <a:r>
              <a:rPr lang="en-US" smtClean="0"/>
              <a:t>:  Try to influence the students’ memory of the items.  As they are writing down the items they remember, suggest two or three items that were not shown, such as a banana (on the info slide), a nail (goes with hammer), or pen (instead of the pencil).  As you go over the correct items, ask the students if they added any of the ones you told them to remember.  Tie this into the discussion (next slide) on how a person’s memory can be affected by another person.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dirty="0"/>
          </a:p>
        </p:txBody>
      </p:sp>
      <p:sp>
        <p:nvSpPr>
          <p:cNvPr id="332" name="Shape 33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59" name="Shape 35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868488" y="228600"/>
            <a:ext cx="6956424" cy="1546225"/>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1"/>
          </p:nvPr>
        </p:nvSpPr>
        <p:spPr>
          <a:xfrm>
            <a:off x="366712" y="1849438"/>
            <a:ext cx="4133849" cy="2119312"/>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86" name="Shape 86"/>
          <p:cNvSpPr txBox="1">
            <a:spLocks noGrp="1"/>
          </p:cNvSpPr>
          <p:nvPr>
            <p:ph type="body" idx="2"/>
          </p:nvPr>
        </p:nvSpPr>
        <p:spPr>
          <a:xfrm>
            <a:off x="366712" y="4121150"/>
            <a:ext cx="4133849" cy="2119312"/>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87" name="Shape 87"/>
          <p:cNvSpPr txBox="1">
            <a:spLocks noGrp="1"/>
          </p:cNvSpPr>
          <p:nvPr>
            <p:ph type="body" idx="3"/>
          </p:nvPr>
        </p:nvSpPr>
        <p:spPr>
          <a:xfrm>
            <a:off x="4652962" y="1849438"/>
            <a:ext cx="4135437"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88" name="Shape 88"/>
          <p:cNvSpPr txBox="1">
            <a:spLocks noGrp="1"/>
          </p:cNvSpPr>
          <p:nvPr>
            <p:ph type="ftr" idx="11"/>
          </p:nvPr>
        </p:nvSpPr>
        <p:spPr>
          <a:xfrm>
            <a:off x="3074988" y="6351587"/>
            <a:ext cx="2914649" cy="457200"/>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9" name="Shape 89"/>
          <p:cNvSpPr txBox="1">
            <a:spLocks noGrp="1"/>
          </p:cNvSpPr>
          <p:nvPr>
            <p:ph type="sldNum" idx="12"/>
          </p:nvPr>
        </p:nvSpPr>
        <p:spPr>
          <a:xfrm>
            <a:off x="6162675" y="6353175"/>
            <a:ext cx="2630487" cy="457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868488" y="228600"/>
            <a:ext cx="6956424" cy="1546225"/>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1"/>
          </p:nvPr>
        </p:nvSpPr>
        <p:spPr>
          <a:xfrm>
            <a:off x="366712" y="1849438"/>
            <a:ext cx="4133849"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3" name="Shape 93"/>
          <p:cNvSpPr txBox="1">
            <a:spLocks noGrp="1"/>
          </p:cNvSpPr>
          <p:nvPr>
            <p:ph type="body" idx="2"/>
          </p:nvPr>
        </p:nvSpPr>
        <p:spPr>
          <a:xfrm>
            <a:off x="4652962" y="1849438"/>
            <a:ext cx="4135437"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4" name="Shape 9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5" name="Shape 9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868488" y="228600"/>
            <a:ext cx="6956424" cy="1546225"/>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8" name="Shape 98"/>
          <p:cNvSpPr txBox="1">
            <a:spLocks noGrp="1"/>
          </p:cNvSpPr>
          <p:nvPr>
            <p:ph type="body" idx="1"/>
          </p:nvPr>
        </p:nvSpPr>
        <p:spPr>
          <a:xfrm>
            <a:off x="366712" y="1849438"/>
            <a:ext cx="4133849"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9" name="Shape 99"/>
          <p:cNvSpPr>
            <a:spLocks noGrp="1"/>
          </p:cNvSpPr>
          <p:nvPr>
            <p:ph type="clipArt" idx="2"/>
          </p:nvPr>
        </p:nvSpPr>
        <p:spPr>
          <a:xfrm>
            <a:off x="4652962" y="1849438"/>
            <a:ext cx="4135437" cy="4391025"/>
          </a:xfrm>
          <a:prstGeom prst="rect">
            <a:avLst/>
          </a:prstGeom>
          <a:noFill/>
          <a:ln>
            <a:noFill/>
          </a:ln>
        </p:spPr>
      </p:sp>
      <p:sp>
        <p:nvSpPr>
          <p:cNvPr id="100" name="Shape 10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1" name="Shape 10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7.png"/><Relationship Id="rId4" Type="http://schemas.openxmlformats.org/officeDocument/2006/relationships/hyperlink" Target="http://www.youtube.com/watch?v=8-hapS2SPz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viscog.beckman.illinois.edu/flashmovie/15.php" TargetMode="External"/><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G-lN8vWm3m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_RLvSGYxDI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awarenesstest.co.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dailymotion.com/video/x26tts_lily-allen-ldn_musi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youtube.com/watch?v=P3ldO66qrb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2" Type="http://schemas.openxmlformats.org/officeDocument/2006/relationships/hyperlink" Target="http://www.youtube.com/watch?v=xtDt-THaH_o"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m/url?sa=i&amp;rct=j&amp;q=&amp;esrc=s&amp;frm=1&amp;source=images&amp;cd=&amp;cad=rja&amp;docid=8G2RUIaTPnPY3M&amp;tbnid=o8LK4beUk39MyM:&amp;ved=0CAUQjRw&amp;url=http://criminal.lawyers.com/Criminal-Law-Basics/The-Role-of-a-Witness-in-a-Criminal-Trial.html&amp;ei=BOtCUq2qFeza4APTt4HYDA&amp;bvm=bv.53077864,d.dmg&amp;psig=AFQjCNFE4N2ihRbp5pf28MkzQUcDr3jWAw&amp;ust=138020363612748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sxwn1w7MJvk"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u-SBTRLoPuo"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hyperlink" Target="http://www.youtube.com/watch?v=I4V6aoYuDcg&amp;feature=relmf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innocenceproject.org/know/"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youtube.com/watch?v=ngdfTgfFIlQ&amp;feature=relmf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oY6DznRX6L0" TargetMode="External"/><Relationship Id="rId2" Type="http://schemas.openxmlformats.org/officeDocument/2006/relationships/hyperlink" Target="http://www.youtube.com/watch?v=xdK-ebSVFmY"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WEJJUGJZxp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youtube.com/watch?v=Has8vDacmo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9.jpg"/><Relationship Id="rId4" Type="http://schemas.openxmlformats.org/officeDocument/2006/relationships/image" Target="../media/image38.jp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hyperlink" Target="http://en.wikipedia.org/wiki/Death_of_Caylee_Anthony#Evidence" TargetMode="External"/><Relationship Id="rId4" Type="http://schemas.openxmlformats.org/officeDocument/2006/relationships/hyperlink" Target="http://www.cnn.com/2011/CRIME/07/15/casey.anthony.forensic.evidenc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3.gif"/></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Crime_victim"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en.wikipedia.org/wiki/Direct_evidenc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70.jpg"/></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72.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7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drhenrylee.com/review.shtml" TargetMode="External"/><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84.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p:nvPr>
        </p:nvSpPr>
        <p:spPr>
          <a:xfrm>
            <a:off x="172025" y="457200"/>
            <a:ext cx="6030913" cy="1066799"/>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5400" b="0" i="0" u="sng" strike="noStrike" cap="none" baseline="0" dirty="0">
                <a:solidFill>
                  <a:schemeClr val="dk1"/>
                </a:solidFill>
                <a:latin typeface="Calibri"/>
                <a:ea typeface="Calibri"/>
                <a:cs typeface="Calibri"/>
                <a:sym typeface="Calibri"/>
              </a:rPr>
              <a:t>EVIDENCE &amp; OBSERVATION</a:t>
            </a:r>
          </a:p>
        </p:txBody>
      </p:sp>
      <p:sp>
        <p:nvSpPr>
          <p:cNvPr id="104" name="Shape 104"/>
          <p:cNvSpPr/>
          <p:nvPr/>
        </p:nvSpPr>
        <p:spPr>
          <a:xfrm>
            <a:off x="197425" y="3104525"/>
            <a:ext cx="4572000" cy="8310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1" i="0" u="none" strike="noStrike" cap="none" baseline="0" dirty="0">
                <a:solidFill>
                  <a:schemeClr val="dk1"/>
                </a:solidFill>
                <a:latin typeface="Arial"/>
                <a:ea typeface="Arial"/>
                <a:cs typeface="Arial"/>
                <a:sym typeface="Arial"/>
              </a:rPr>
              <a:t>Anything that tends to prove or disprove an alleged fact.</a:t>
            </a:r>
          </a:p>
        </p:txBody>
      </p:sp>
      <p:sp>
        <p:nvSpPr>
          <p:cNvPr id="2" name="Subtitle 1"/>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425" y="1904999"/>
            <a:ext cx="4212939" cy="421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p:tgtEl>
                                          <p:spTgt spid="1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0" y="0"/>
            <a:ext cx="9144000" cy="584735"/>
          </a:xfrm>
          <a:prstGeom prst="rect">
            <a:avLst/>
          </a:prstGeom>
          <a:solidFill>
            <a:schemeClr val="lt1"/>
          </a:solidFill>
          <a:ln>
            <a:noFill/>
          </a:ln>
        </p:spPr>
        <p:txBody>
          <a:bodyPr lIns="91425" tIns="45700" rIns="91425" bIns="45700" anchor="t" anchorCtr="0">
            <a:spAutoFit/>
          </a:bodyPr>
          <a:lstStyle/>
          <a:p>
            <a:pPr marL="609600" marR="0" lvl="0" indent="-609600" rtl="0">
              <a:spcBef>
                <a:spcPts val="0"/>
              </a:spcBef>
              <a:buClr>
                <a:schemeClr val="accent1"/>
              </a:buClr>
              <a:buSzPct val="25000"/>
              <a:buFont typeface="Arial"/>
              <a:buNone/>
            </a:pPr>
            <a:r>
              <a:rPr lang="en-US" sz="3200" b="1" i="0" u="none" strike="noStrike" cap="none" baseline="0" dirty="0">
                <a:solidFill>
                  <a:schemeClr val="accent1"/>
                </a:solidFill>
                <a:latin typeface="Arial"/>
                <a:ea typeface="Arial"/>
                <a:cs typeface="Arial"/>
                <a:sym typeface="Arial"/>
              </a:rPr>
              <a:t>I. Testimonial </a:t>
            </a:r>
            <a:r>
              <a:rPr lang="en-US" sz="3200" b="1" i="0" u="none" strike="noStrike" cap="none" baseline="0" dirty="0" smtClean="0">
                <a:solidFill>
                  <a:schemeClr val="accent1"/>
                </a:solidFill>
                <a:latin typeface="Arial"/>
                <a:ea typeface="Arial"/>
                <a:cs typeface="Arial"/>
                <a:sym typeface="Arial"/>
              </a:rPr>
              <a:t>Evidence</a:t>
            </a:r>
            <a:endParaRPr lang="en-US" sz="3200" b="1" i="0" u="none" strike="noStrike" cap="none" baseline="0" dirty="0">
              <a:solidFill>
                <a:schemeClr val="accent1"/>
              </a:solidFill>
              <a:latin typeface="Arial"/>
              <a:ea typeface="Arial"/>
              <a:cs typeface="Arial"/>
              <a:sym typeface="Arial"/>
            </a:endParaRPr>
          </a:p>
        </p:txBody>
      </p:sp>
      <p:sp>
        <p:nvSpPr>
          <p:cNvPr id="363" name="Shape 3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364" name="Shape 364"/>
          <p:cNvPicPr preferRelativeResize="0"/>
          <p:nvPr/>
        </p:nvPicPr>
        <p:blipFill rotWithShape="1">
          <a:blip r:embed="rId3">
            <a:alphaModFix/>
          </a:blip>
          <a:srcRect/>
          <a:stretch/>
        </p:blipFill>
        <p:spPr>
          <a:xfrm>
            <a:off x="4419600" y="762000"/>
            <a:ext cx="4191000" cy="3429000"/>
          </a:xfrm>
          <a:prstGeom prst="rect">
            <a:avLst/>
          </a:prstGeom>
          <a:noFill/>
          <a:ln>
            <a:noFill/>
          </a:ln>
        </p:spPr>
      </p:pic>
      <p:sp>
        <p:nvSpPr>
          <p:cNvPr id="6" name="Shape 361"/>
          <p:cNvSpPr txBox="1">
            <a:spLocks/>
          </p:cNvSpPr>
          <p:nvPr/>
        </p:nvSpPr>
        <p:spPr>
          <a:xfrm>
            <a:off x="243526" y="4495800"/>
            <a:ext cx="9144000" cy="1892785"/>
          </a:xfrm>
          <a:prstGeom prst="rect">
            <a:avLst/>
          </a:prstGeom>
          <a:solidFill>
            <a:schemeClr val="lt1"/>
          </a:solid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0" indent="0">
              <a:spcBef>
                <a:spcPts val="560"/>
              </a:spcBef>
              <a:buSzPct val="25000"/>
              <a:buFont typeface="Arial"/>
              <a:buNone/>
            </a:pPr>
            <a:r>
              <a:rPr lang="en-US" sz="2800" b="1" dirty="0">
                <a:solidFill>
                  <a:schemeClr val="dk1"/>
                </a:solidFill>
              </a:rPr>
              <a:t>2. Eyewitness to a crime </a:t>
            </a:r>
            <a:r>
              <a:rPr lang="en-US" sz="2800" dirty="0">
                <a:solidFill>
                  <a:schemeClr val="dk1"/>
                </a:solidFill>
              </a:rPr>
              <a:t>– </a:t>
            </a:r>
            <a:endParaRPr lang="en-US" sz="2800" dirty="0" smtClean="0">
              <a:solidFill>
                <a:schemeClr val="dk1"/>
              </a:solidFill>
            </a:endParaRPr>
          </a:p>
          <a:p>
            <a:pPr marL="0" indent="0">
              <a:spcBef>
                <a:spcPts val="560"/>
              </a:spcBef>
              <a:buSzPct val="25000"/>
              <a:buFont typeface="Arial"/>
              <a:buNone/>
            </a:pPr>
            <a:r>
              <a:rPr lang="en-US" sz="2800" dirty="0" smtClean="0">
                <a:solidFill>
                  <a:schemeClr val="dk1"/>
                </a:solidFill>
              </a:rPr>
              <a:t>Juries </a:t>
            </a:r>
            <a:r>
              <a:rPr lang="en-US" sz="2800" dirty="0">
                <a:solidFill>
                  <a:schemeClr val="dk1"/>
                </a:solidFill>
              </a:rPr>
              <a:t>are heavily influenced by eyewitness identification.  Their reliability is </a:t>
            </a:r>
            <a:r>
              <a:rPr lang="en-US" sz="2800" dirty="0" smtClean="0">
                <a:solidFill>
                  <a:schemeClr val="dk1"/>
                </a:solidFill>
              </a:rPr>
              <a:t>dependent </a:t>
            </a:r>
            <a:r>
              <a:rPr lang="en-US" sz="2800" dirty="0">
                <a:solidFill>
                  <a:schemeClr val="dk1"/>
                </a:solidFill>
              </a:rPr>
              <a:t>on their accuracy and believability.</a:t>
            </a:r>
            <a:endParaRPr lang="en-US" sz="2800" b="1" dirty="0" smtClean="0">
              <a:solidFill>
                <a:schemeClr val="dk1"/>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Observations</a:t>
            </a:r>
          </a:p>
        </p:txBody>
      </p:sp>
      <p:sp>
        <p:nvSpPr>
          <p:cNvPr id="111" name="Shape 111"/>
          <p:cNvSpPr txBox="1">
            <a:spLocks noGrp="1"/>
          </p:cNvSpPr>
          <p:nvPr>
            <p:ph type="subTitle" idx="1"/>
          </p:nvPr>
        </p:nvSpPr>
        <p:spPr>
          <a:xfrm>
            <a:off x="1371600" y="4267200"/>
            <a:ext cx="6400799" cy="1752600"/>
          </a:xfrm>
          <a:prstGeom prst="rect">
            <a:avLst/>
          </a:prstGeom>
          <a:noFill/>
          <a:ln>
            <a:noFill/>
          </a:ln>
        </p:spPr>
        <p:txBody>
          <a:bodyPr lIns="91425" tIns="45700" rIns="91425" bIns="45700" anchor="t" anchorCtr="0">
            <a:spAutoFit/>
          </a:bodyPr>
          <a:lstStyle/>
          <a:p>
            <a:pPr marL="0" marR="0" lvl="0" indent="0" algn="ctr" rtl="0">
              <a:spcBef>
                <a:spcPts val="0"/>
              </a:spcBef>
              <a:buClr>
                <a:srgbClr val="888888"/>
              </a:buClr>
              <a:buSzPct val="25000"/>
              <a:buFont typeface="Calibri"/>
              <a:buNone/>
            </a:pPr>
            <a:r>
              <a:rPr lang="en-US" sz="2950" b="0" i="0" u="none" strike="noStrike" cap="none" baseline="0" dirty="0">
                <a:solidFill>
                  <a:srgbClr val="888888"/>
                </a:solidFill>
                <a:latin typeface="Calibri"/>
                <a:ea typeface="Calibri"/>
                <a:cs typeface="Calibri"/>
                <a:sym typeface="Calibri"/>
              </a:rPr>
              <a:t>The ability to observe, interpret, and report observations clearly is the most important job of a forensic investigator</a:t>
            </a:r>
          </a:p>
        </p:txBody>
      </p:sp>
      <p:pic>
        <p:nvPicPr>
          <p:cNvPr id="112" name="Shape 112"/>
          <p:cNvPicPr preferRelativeResize="0"/>
          <p:nvPr/>
        </p:nvPicPr>
        <p:blipFill rotWithShape="1">
          <a:blip r:embed="rId3">
            <a:alphaModFix/>
          </a:blip>
          <a:srcRect/>
          <a:stretch/>
        </p:blipFill>
        <p:spPr>
          <a:xfrm>
            <a:off x="1981200" y="228600"/>
            <a:ext cx="4953000" cy="3777387"/>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p:tgtEl>
                                          <p:spTgt spid="1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What is an observation?</a:t>
            </a:r>
          </a:p>
        </p:txBody>
      </p:sp>
      <p:sp>
        <p:nvSpPr>
          <p:cNvPr id="154" name="Shape 154"/>
          <p:cNvSpPr txBox="1">
            <a:spLocks noGrp="1"/>
          </p:cNvSpPr>
          <p:nvPr>
            <p:ph type="body" idx="1"/>
          </p:nvPr>
        </p:nvSpPr>
        <p:spPr>
          <a:xfrm>
            <a:off x="457200" y="1295400"/>
            <a:ext cx="8229600" cy="584735"/>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Using our senses to notice the world around </a:t>
            </a:r>
            <a:r>
              <a:rPr lang="en-US" sz="3200" b="0" i="0" u="none" strike="noStrike" cap="none" baseline="0" dirty="0" smtClean="0">
                <a:solidFill>
                  <a:schemeClr val="dk1"/>
                </a:solidFill>
                <a:latin typeface="Calibri"/>
                <a:ea typeface="Calibri"/>
                <a:cs typeface="Calibri"/>
                <a:sym typeface="Calibri"/>
              </a:rPr>
              <a:t>us</a:t>
            </a:r>
            <a:endParaRPr lang="en-US" sz="3200" b="0" i="0" u="none" strike="noStrike" cap="none" baseline="0" dirty="0">
              <a:solidFill>
                <a:schemeClr val="dk1"/>
              </a:solidFill>
              <a:latin typeface="Calibri"/>
              <a:ea typeface="Calibri"/>
              <a:cs typeface="Calibri"/>
              <a:sym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6502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 calcmode="lin" valueType="num">
                                      <p:cBhvr additive="base">
                                        <p:cTn id="7" dur="500"/>
                                        <p:tgtEl>
                                          <p:spTgt spid="154">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0000"/>
                </a:solidFill>
              </a:rPr>
              <a:t>Get Ready to Observe!</a:t>
            </a:r>
            <a:endParaRPr lang="en-US" sz="4400" dirty="0">
              <a:solidFill>
                <a:srgbClr val="FF0000"/>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66809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160" name="Shape 160"/>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161" name="Shape 161"/>
          <p:cNvPicPr preferRelativeResize="0"/>
          <p:nvPr/>
        </p:nvPicPr>
        <p:blipFill rotWithShape="1">
          <a:blip r:embed="rId3">
            <a:alphaModFix/>
          </a:blip>
          <a:srcRect l="17968" t="41666" r="35938" b="16667"/>
          <a:stretch/>
        </p:blipFill>
        <p:spPr>
          <a:xfrm>
            <a:off x="-52251" y="304800"/>
            <a:ext cx="9144000" cy="619932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sp>
        <p:nvSpPr>
          <p:cNvPr id="167" name="Shape 167"/>
          <p:cNvSpPr/>
          <p:nvPr/>
        </p:nvSpPr>
        <p:spPr>
          <a:xfrm>
            <a:off x="0" y="152400"/>
            <a:ext cx="9144000" cy="7017306"/>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1</a:t>
            </a:r>
            <a:r>
              <a:rPr lang="en-US" sz="1800" b="0" i="0" u="none" strike="noStrike" cap="none" baseline="0" dirty="0">
                <a:solidFill>
                  <a:schemeClr val="dk1"/>
                </a:solidFill>
                <a:latin typeface="Arial"/>
                <a:ea typeface="Arial"/>
                <a:cs typeface="Arial"/>
                <a:sym typeface="Arial"/>
              </a:rPr>
              <a:t>. How many people were in photos       4           5          6          7</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2. How many young boys were in picture?     1           2           3             4</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3. How many females were in the picture ?     1           2           3             4</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4. What was the color of the cake?    Dark Brown       White       Light Brown       Pink</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5. Did the man have a moustache?      Yes       No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6. What was the color of the gift the girl was holding?      Green   yellow    blue      red</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7. What was the color of the young boys t-shirt on the right side?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Red       Brown          Black        Blue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8. What was the color of the man’s pants?      Black        Khaki        White        Gray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9. What was the woman wearing?    White top      Pink Dress     Blue  Shirt    Yellow dress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10. What was the shape of the women’s earrings?  Square   Pentagon   Circular  Triangular</a:t>
            </a:r>
          </a:p>
          <a:p>
            <a:pPr marL="0" marR="0" lvl="0" indent="0" algn="l" rtl="0">
              <a:spcBef>
                <a:spcPts val="0"/>
              </a:spcBef>
              <a:spcAft>
                <a:spcPts val="0"/>
              </a:spcAft>
              <a:buNone/>
            </a:pPr>
            <a:endParaRPr sz="1800" b="0" i="0" u="none" strike="noStrike" cap="none" baseline="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ct val="100000"/>
              <a:buFont typeface="Arial"/>
              <a:buAutoNum type="arabicPeriod" startAt="11"/>
            </a:pPr>
            <a:r>
              <a:rPr lang="en-US" sz="1800" b="0" i="0" u="none" strike="noStrike" cap="none" baseline="0" dirty="0">
                <a:solidFill>
                  <a:schemeClr val="dk1"/>
                </a:solidFill>
                <a:latin typeface="Arial"/>
                <a:ea typeface="Arial"/>
                <a:cs typeface="Arial"/>
                <a:sym typeface="Arial"/>
              </a:rPr>
              <a:t>How many children were looking at the cake?         1              2          3       </a:t>
            </a:r>
            <a:r>
              <a:rPr lang="en-US" sz="1800" b="0" i="0" u="none" strike="noStrike" cap="none" baseline="0" dirty="0" smtClean="0">
                <a:solidFill>
                  <a:schemeClr val="dk1"/>
                </a:solidFill>
                <a:latin typeface="Arial"/>
                <a:ea typeface="Arial"/>
                <a:cs typeface="Arial"/>
                <a:sym typeface="Arial"/>
              </a:rPr>
              <a:t>none</a:t>
            </a:r>
            <a:endParaRPr lang="en-US" sz="1800" b="0" i="0" u="none" strike="noStrike" cap="none" baseline="0" dirty="0">
              <a:solidFill>
                <a:schemeClr val="dk1"/>
              </a:solidFill>
              <a:latin typeface="Arial"/>
              <a:ea typeface="Arial"/>
              <a:cs typeface="Arial"/>
              <a:sym typeface="Arial"/>
            </a:endParaRPr>
          </a:p>
          <a:p>
            <a:pPr marL="342900" marR="0" lvl="0" indent="-228600" algn="l" rtl="0">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ct val="100000"/>
              <a:buFont typeface="Arial"/>
              <a:buAutoNum type="arabicPeriod" startAt="11"/>
            </a:pPr>
            <a:r>
              <a:rPr lang="en-US" sz="1800" b="0" i="0" u="none" strike="noStrike" cap="none" baseline="0" dirty="0">
                <a:solidFill>
                  <a:schemeClr val="dk1"/>
                </a:solidFill>
                <a:latin typeface="Arial"/>
                <a:ea typeface="Arial"/>
                <a:cs typeface="Arial"/>
                <a:sym typeface="Arial"/>
              </a:rPr>
              <a:t>How many green boxes were visible?         1            2          3         4   </a:t>
            </a:r>
          </a:p>
          <a:p>
            <a:pPr marL="0" marR="0" lvl="0" indent="0" algn="l" rtl="0">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
        <p:nvSpPr>
          <p:cNvPr id="168" name="Shape 168"/>
          <p:cNvSpPr/>
          <p:nvPr/>
        </p:nvSpPr>
        <p:spPr>
          <a:xfrm>
            <a:off x="4724400" y="1524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69" name="Shape 169"/>
          <p:cNvSpPr/>
          <p:nvPr/>
        </p:nvSpPr>
        <p:spPr>
          <a:xfrm>
            <a:off x="5105400" y="6858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0" name="Shape 170"/>
          <p:cNvSpPr/>
          <p:nvPr/>
        </p:nvSpPr>
        <p:spPr>
          <a:xfrm>
            <a:off x="5105400" y="12954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1" name="Shape 171"/>
          <p:cNvSpPr/>
          <p:nvPr/>
        </p:nvSpPr>
        <p:spPr>
          <a:xfrm>
            <a:off x="5334000" y="18288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2" name="Shape 172"/>
          <p:cNvSpPr/>
          <p:nvPr/>
        </p:nvSpPr>
        <p:spPr>
          <a:xfrm>
            <a:off x="4419600" y="2362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3" name="Shape 173"/>
          <p:cNvSpPr/>
          <p:nvPr/>
        </p:nvSpPr>
        <p:spPr>
          <a:xfrm>
            <a:off x="8077200" y="28956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4" name="Shape 174"/>
          <p:cNvSpPr/>
          <p:nvPr/>
        </p:nvSpPr>
        <p:spPr>
          <a:xfrm>
            <a:off x="3657600" y="37338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5" name="Shape 175"/>
          <p:cNvSpPr/>
          <p:nvPr/>
        </p:nvSpPr>
        <p:spPr>
          <a:xfrm>
            <a:off x="4495800" y="4267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6" name="Shape 176"/>
          <p:cNvSpPr/>
          <p:nvPr/>
        </p:nvSpPr>
        <p:spPr>
          <a:xfrm>
            <a:off x="3733800" y="4610100"/>
            <a:ext cx="11430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7" name="Shape 177"/>
          <p:cNvSpPr/>
          <p:nvPr/>
        </p:nvSpPr>
        <p:spPr>
          <a:xfrm>
            <a:off x="7239000" y="5143500"/>
            <a:ext cx="1066799"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8" name="Shape 178"/>
          <p:cNvSpPr/>
          <p:nvPr/>
        </p:nvSpPr>
        <p:spPr>
          <a:xfrm>
            <a:off x="5181600" y="58674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9" name="Shape 179"/>
          <p:cNvSpPr/>
          <p:nvPr/>
        </p:nvSpPr>
        <p:spPr>
          <a:xfrm>
            <a:off x="6019800" y="64770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1"/>
                                        <p:tgtEl>
                                          <p:spTgt spid="1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1"/>
                                        <p:tgtEl>
                                          <p:spTgt spid="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fade">
                                      <p:cBhvr>
                                        <p:cTn id="22" dur="1"/>
                                        <p:tgtEl>
                                          <p:spTgt spid="1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
                                        <p:tgtEl>
                                          <p:spTgt spid="1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fade">
                                      <p:cBhvr>
                                        <p:cTn id="32" dur="1"/>
                                        <p:tgtEl>
                                          <p:spTgt spid="1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4"/>
                                        </p:tgtEl>
                                        <p:attrNameLst>
                                          <p:attrName>style.visibility</p:attrName>
                                        </p:attrNameLst>
                                      </p:cBhvr>
                                      <p:to>
                                        <p:strVal val="visible"/>
                                      </p:to>
                                    </p:set>
                                    <p:animEffect transition="in" filter="fade">
                                      <p:cBhvr>
                                        <p:cTn id="37" dur="1"/>
                                        <p:tgtEl>
                                          <p:spTgt spid="1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5"/>
                                        </p:tgtEl>
                                        <p:attrNameLst>
                                          <p:attrName>style.visibility</p:attrName>
                                        </p:attrNameLst>
                                      </p:cBhvr>
                                      <p:to>
                                        <p:strVal val="visible"/>
                                      </p:to>
                                    </p:set>
                                    <p:animEffect transition="in" filter="fade">
                                      <p:cBhvr>
                                        <p:cTn id="42" dur="1"/>
                                        <p:tgtEl>
                                          <p:spTgt spid="17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6"/>
                                        </p:tgtEl>
                                        <p:attrNameLst>
                                          <p:attrName>style.visibility</p:attrName>
                                        </p:attrNameLst>
                                      </p:cBhvr>
                                      <p:to>
                                        <p:strVal val="visible"/>
                                      </p:to>
                                    </p:set>
                                    <p:animEffect transition="in" filter="fade">
                                      <p:cBhvr>
                                        <p:cTn id="47" dur="1"/>
                                        <p:tgtEl>
                                          <p:spTgt spid="1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7"/>
                                        </p:tgtEl>
                                        <p:attrNameLst>
                                          <p:attrName>style.visibility</p:attrName>
                                        </p:attrNameLst>
                                      </p:cBhvr>
                                      <p:to>
                                        <p:strVal val="visible"/>
                                      </p:to>
                                    </p:set>
                                    <p:animEffect transition="in" filter="fade">
                                      <p:cBhvr>
                                        <p:cTn id="52" dur="1"/>
                                        <p:tgtEl>
                                          <p:spTgt spid="17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8"/>
                                        </p:tgtEl>
                                        <p:attrNameLst>
                                          <p:attrName>style.visibility</p:attrName>
                                        </p:attrNameLst>
                                      </p:cBhvr>
                                      <p:to>
                                        <p:strVal val="visible"/>
                                      </p:to>
                                    </p:set>
                                    <p:animEffect transition="in" filter="fade">
                                      <p:cBhvr>
                                        <p:cTn id="57" dur="1"/>
                                        <p:tgtEl>
                                          <p:spTgt spid="17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9"/>
                                        </p:tgtEl>
                                        <p:attrNameLst>
                                          <p:attrName>style.visibility</p:attrName>
                                        </p:attrNameLst>
                                      </p:cBhvr>
                                      <p:to>
                                        <p:strVal val="visible"/>
                                      </p:to>
                                    </p:set>
                                    <p:animEffect transition="in" filter="fade">
                                      <p:cBhvr>
                                        <p:cTn id="62" dur="1"/>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609600" y="427037"/>
            <a:ext cx="8229600" cy="1143000"/>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4400" smtClean="0">
                <a:solidFill>
                  <a:srgbClr val="FF0000"/>
                </a:solidFill>
              </a:rPr>
              <a:t>Get Ready to Observe!</a:t>
            </a:r>
            <a:endParaRPr lang="en-US" sz="4400" dirty="0">
              <a:solidFill>
                <a:srgbClr val="FF0000"/>
              </a:solidFill>
            </a:endParaRPr>
          </a:p>
        </p:txBody>
      </p:sp>
    </p:spTree>
    <p:extLst>
      <p:ext uri="{BB962C8B-B14F-4D97-AF65-F5344CB8AC3E}">
        <p14:creationId xmlns:p14="http://schemas.microsoft.com/office/powerpoint/2010/main" val="945582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185" name="Shape 18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186" name="Shape 186"/>
          <p:cNvPicPr preferRelativeResize="0"/>
          <p:nvPr/>
        </p:nvPicPr>
        <p:blipFill rotWithShape="1">
          <a:blip r:embed="rId3">
            <a:alphaModFix/>
          </a:blip>
          <a:srcRect/>
          <a:stretch/>
        </p:blipFill>
        <p:spPr>
          <a:xfrm>
            <a:off x="1447800" y="0"/>
            <a:ext cx="6019799" cy="6817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0" y="0"/>
            <a:ext cx="9144000" cy="685799"/>
          </a:xfrm>
          <a:prstGeom prst="rect">
            <a:avLst/>
          </a:prstGeom>
          <a:solidFill>
            <a:srgbClr val="FFFF00"/>
          </a:solidFill>
          <a:ln>
            <a:noFill/>
          </a:ln>
        </p:spPr>
        <p:txBody>
          <a:bodyPr lIns="91425" tIns="45700" rIns="91425" bIns="45700" anchor="ctr" anchorCtr="0">
            <a:spAutoFit/>
          </a:bodyPr>
          <a:lstStyle/>
          <a:p>
            <a:pPr marL="0" marR="0" lvl="0" indent="0" algn="ctr" rtl="0">
              <a:spcBef>
                <a:spcPts val="0"/>
              </a:spcBef>
              <a:buClr>
                <a:schemeClr val="dk1"/>
              </a:buClr>
              <a:buSzPct val="25000"/>
              <a:buFont typeface="Times New Roman"/>
              <a:buNone/>
            </a:pPr>
            <a:r>
              <a:rPr lang="en-US" sz="3200" b="1" i="0" u="none" strike="noStrike" cap="none" baseline="0">
                <a:solidFill>
                  <a:schemeClr val="dk1"/>
                </a:solidFill>
                <a:latin typeface="Times New Roman"/>
                <a:ea typeface="Times New Roman"/>
                <a:cs typeface="Times New Roman"/>
                <a:sym typeface="Times New Roman"/>
              </a:rPr>
              <a:t>Answer each question below.</a:t>
            </a:r>
          </a:p>
        </p:txBody>
      </p:sp>
      <p:sp>
        <p:nvSpPr>
          <p:cNvPr id="192" name="Shape 192"/>
          <p:cNvSpPr txBox="1"/>
          <p:nvPr/>
        </p:nvSpPr>
        <p:spPr>
          <a:xfrm>
            <a:off x="76200" y="920750"/>
            <a:ext cx="8915400" cy="563245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1. What color coffee mug was in the picture?       Blue       Red        Yellow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2. When was the deadline?     Yesterday       Today          Tomorrow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3. What time was on the clock on the wall?      10:40         11:05          1:55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4. How many sticky notes were on the whiteboard?        Four        Six         Eight</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5. Which of the following was NOT in the picture?    Stapler       Trash Can         Printer</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6. What was the name on the plaque on the desk?      Bill         Brian       Carl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7. What color was the victim's shirt?      Black        Blue        Red</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8. How many plants were in the picture?      None         One         Two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9. What was the color of the marker in the desk drawer?      Red           Blue        Green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10. Where was the book in the picture?    On a box       In the trash can       Under the body</a:t>
            </a:r>
          </a:p>
          <a:p>
            <a:pPr marL="0" marR="0" lvl="0" indent="0" algn="l" rtl="0">
              <a:spcBef>
                <a:spcPts val="0"/>
              </a:spcBef>
              <a:spcAft>
                <a:spcPts val="0"/>
              </a:spcAft>
              <a:buNone/>
            </a:pPr>
            <a:endParaRPr sz="1800" b="0" i="0" u="none" strike="noStrike" cap="none" baseline="0" dirty="0">
              <a:solidFill>
                <a:schemeClr val="dk1"/>
              </a:solidFill>
              <a:latin typeface="Times New Roman"/>
              <a:ea typeface="Times New Roman"/>
              <a:cs typeface="Times New Roman"/>
              <a:sym typeface="Times New Roman"/>
            </a:endParaRPr>
          </a:p>
        </p:txBody>
      </p:sp>
      <p:sp>
        <p:nvSpPr>
          <p:cNvPr id="193" name="Shape 193"/>
          <p:cNvSpPr txBox="1"/>
          <p:nvPr/>
        </p:nvSpPr>
        <p:spPr>
          <a:xfrm>
            <a:off x="152400" y="6532562"/>
            <a:ext cx="5181600" cy="554037"/>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Source: http://forensics.rice.edu/html/picture_begin.html</a:t>
            </a:r>
          </a:p>
          <a:p>
            <a:pPr marL="0" marR="0" lvl="0" indent="0" algn="l" rtl="0">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194" name="Shape 194"/>
          <p:cNvSpPr/>
          <p:nvPr/>
        </p:nvSpPr>
        <p:spPr>
          <a:xfrm>
            <a:off x="6172200" y="9144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5" name="Shape 195"/>
          <p:cNvSpPr/>
          <p:nvPr/>
        </p:nvSpPr>
        <p:spPr>
          <a:xfrm>
            <a:off x="4038600" y="15240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6" name="Shape 196"/>
          <p:cNvSpPr/>
          <p:nvPr/>
        </p:nvSpPr>
        <p:spPr>
          <a:xfrm>
            <a:off x="5334000" y="1981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7" name="Shape 197"/>
          <p:cNvSpPr/>
          <p:nvPr/>
        </p:nvSpPr>
        <p:spPr>
          <a:xfrm>
            <a:off x="5943600" y="25908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8" name="Shape 198"/>
          <p:cNvSpPr/>
          <p:nvPr/>
        </p:nvSpPr>
        <p:spPr>
          <a:xfrm>
            <a:off x="4953000" y="3124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9" name="Shape 199"/>
          <p:cNvSpPr/>
          <p:nvPr/>
        </p:nvSpPr>
        <p:spPr>
          <a:xfrm>
            <a:off x="5715000" y="36576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00" name="Shape 200"/>
          <p:cNvSpPr/>
          <p:nvPr/>
        </p:nvSpPr>
        <p:spPr>
          <a:xfrm>
            <a:off x="4495800" y="4267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01" name="Shape 201"/>
          <p:cNvSpPr/>
          <p:nvPr/>
        </p:nvSpPr>
        <p:spPr>
          <a:xfrm>
            <a:off x="5791200" y="48006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02" name="Shape 202"/>
          <p:cNvSpPr/>
          <p:nvPr/>
        </p:nvSpPr>
        <p:spPr>
          <a:xfrm>
            <a:off x="7391400" y="49911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03" name="Shape 203"/>
          <p:cNvSpPr/>
          <p:nvPr/>
        </p:nvSpPr>
        <p:spPr>
          <a:xfrm>
            <a:off x="3886200" y="5372100"/>
            <a:ext cx="11430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
                                        </p:tgtEl>
                                        <p:attrNameLst>
                                          <p:attrName>style.visibility</p:attrName>
                                        </p:attrNameLst>
                                      </p:cBhvr>
                                      <p:to>
                                        <p:strVal val="visible"/>
                                      </p:to>
                                    </p:set>
                                    <p:animEffect transition="in" filter="fade">
                                      <p:cBhvr>
                                        <p:cTn id="12" dur="1"/>
                                        <p:tgtEl>
                                          <p:spTgt spid="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gtEl>
                                        <p:attrNameLst>
                                          <p:attrName>style.visibility</p:attrName>
                                        </p:attrNameLst>
                                      </p:cBhvr>
                                      <p:to>
                                        <p:strVal val="visible"/>
                                      </p:to>
                                    </p:set>
                                    <p:animEffect transition="in" filter="fade">
                                      <p:cBhvr>
                                        <p:cTn id="17" dur="1"/>
                                        <p:tgtEl>
                                          <p:spTgt spid="1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fade">
                                      <p:cBhvr>
                                        <p:cTn id="22" dur="1"/>
                                        <p:tgtEl>
                                          <p:spTgt spid="1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8"/>
                                        </p:tgtEl>
                                        <p:attrNameLst>
                                          <p:attrName>style.visibility</p:attrName>
                                        </p:attrNameLst>
                                      </p:cBhvr>
                                      <p:to>
                                        <p:strVal val="visible"/>
                                      </p:to>
                                    </p:set>
                                    <p:animEffect transition="in" filter="fade">
                                      <p:cBhvr>
                                        <p:cTn id="27" dur="1"/>
                                        <p:tgtEl>
                                          <p:spTgt spid="1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9"/>
                                        </p:tgtEl>
                                        <p:attrNameLst>
                                          <p:attrName>style.visibility</p:attrName>
                                        </p:attrNameLst>
                                      </p:cBhvr>
                                      <p:to>
                                        <p:strVal val="visible"/>
                                      </p:to>
                                    </p:set>
                                    <p:animEffect transition="in" filter="fade">
                                      <p:cBhvr>
                                        <p:cTn id="32" dur="1"/>
                                        <p:tgtEl>
                                          <p:spTgt spid="1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0"/>
                                        </p:tgtEl>
                                        <p:attrNameLst>
                                          <p:attrName>style.visibility</p:attrName>
                                        </p:attrNameLst>
                                      </p:cBhvr>
                                      <p:to>
                                        <p:strVal val="visible"/>
                                      </p:to>
                                    </p:set>
                                    <p:animEffect transition="in" filter="fade">
                                      <p:cBhvr>
                                        <p:cTn id="37" dur="1"/>
                                        <p:tgtEl>
                                          <p:spTgt spid="2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1"/>
                                        <p:tgtEl>
                                          <p:spTgt spid="20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2"/>
                                        </p:tgtEl>
                                        <p:attrNameLst>
                                          <p:attrName>style.visibility</p:attrName>
                                        </p:attrNameLst>
                                      </p:cBhvr>
                                      <p:to>
                                        <p:strVal val="visible"/>
                                      </p:to>
                                    </p:set>
                                    <p:animEffect transition="in" filter="fade">
                                      <p:cBhvr>
                                        <p:cTn id="47" dur="1"/>
                                        <p:tgtEl>
                                          <p:spTgt spid="20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3"/>
                                        </p:tgtEl>
                                        <p:attrNameLst>
                                          <p:attrName>style.visibility</p:attrName>
                                        </p:attrNameLst>
                                      </p:cBhvr>
                                      <p:to>
                                        <p:strVal val="visible"/>
                                      </p:to>
                                    </p:set>
                                    <p:animEffect transition="in" filter="fade">
                                      <p:cBhvr>
                                        <p:cTn id="52" dur="1"/>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Crime scene video</a:t>
            </a:r>
            <a:endParaRPr lang="en-US" dirty="0"/>
          </a:p>
        </p:txBody>
      </p:sp>
      <p:sp>
        <p:nvSpPr>
          <p:cNvPr id="3" name="Content Placeholder 2"/>
          <p:cNvSpPr>
            <a:spLocks noGrp="1"/>
          </p:cNvSpPr>
          <p:nvPr>
            <p:ph idx="1"/>
          </p:nvPr>
        </p:nvSpPr>
        <p:spPr/>
        <p:txBody>
          <a:bodyPr/>
          <a:lstStyle/>
          <a:p>
            <a:r>
              <a:rPr lang="en-US" dirty="0">
                <a:hlinkClick r:id="rId4"/>
              </a:rPr>
              <a:t>http://www.youtube.com/watch?v=8-hapS2SPz4</a:t>
            </a:r>
            <a:endParaRPr lang="en-US" dirty="0"/>
          </a:p>
        </p:txBody>
      </p:sp>
      <p:pic>
        <p:nvPicPr>
          <p:cNvPr id="4" name="Test Your Observation - Whodunni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28600"/>
            <a:ext cx="9211733" cy="5181600"/>
          </a:xfrm>
          <a:prstGeom prst="rect">
            <a:avLst/>
          </a:prstGeom>
        </p:spPr>
      </p:pic>
    </p:spTree>
    <p:extLst>
      <p:ext uri="{BB962C8B-B14F-4D97-AF65-F5344CB8AC3E}">
        <p14:creationId xmlns:p14="http://schemas.microsoft.com/office/powerpoint/2010/main" val="4074266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What do Forensic Scientist Do?</a:t>
            </a:r>
          </a:p>
        </p:txBody>
      </p:sp>
      <p:sp>
        <p:nvSpPr>
          <p:cNvPr id="277" name="Shape 277"/>
          <p:cNvSpPr txBox="1">
            <a:spLocks noGrp="1"/>
          </p:cNvSpPr>
          <p:nvPr>
            <p:ph type="body" idx="1"/>
          </p:nvPr>
        </p:nvSpPr>
        <p:spPr>
          <a:xfrm>
            <a:off x="457200" y="1600200"/>
            <a:ext cx="8229600" cy="4139554"/>
          </a:xfrm>
          <a:prstGeom prst="rect">
            <a:avLst/>
          </a:prstGeom>
          <a:noFill/>
          <a:ln>
            <a:noFill/>
          </a:ln>
        </p:spPr>
        <p:txBody>
          <a:bodyPr lIns="91425" tIns="45700" rIns="91425" bIns="45700" anchor="t" anchorCtr="0">
            <a:spAutoFit/>
          </a:bodyPr>
          <a:lstStyle/>
          <a:p>
            <a:pPr marL="0" marR="0" lvl="0" indent="0" algn="l" rtl="0">
              <a:spcBef>
                <a:spcPts val="0"/>
              </a:spcBef>
              <a:buClr>
                <a:schemeClr val="dk1"/>
              </a:buClr>
              <a:buSzPct val="100000"/>
              <a:buNone/>
            </a:pPr>
            <a:r>
              <a:rPr lang="en-US" sz="3200" b="0" i="0" u="none" strike="noStrike" cap="none" baseline="0" dirty="0">
                <a:solidFill>
                  <a:schemeClr val="dk1"/>
                </a:solidFill>
                <a:latin typeface="Calibri"/>
                <a:ea typeface="Calibri"/>
                <a:cs typeface="Calibri"/>
                <a:sym typeface="Calibri"/>
              </a:rPr>
              <a:t>Use deductive reasoning to solve a crime by:</a:t>
            </a:r>
          </a:p>
          <a:p>
            <a:pPr marL="742950" marR="0" lvl="1" indent="-285750" algn="l" rtl="0">
              <a:spcBef>
                <a:spcPts val="56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Observing a situation</a:t>
            </a:r>
          </a:p>
          <a:p>
            <a:pPr marL="742950" marR="0" lvl="1" indent="-285750" algn="l" rtl="0">
              <a:spcBef>
                <a:spcPts val="56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Organizing it into component parts</a:t>
            </a:r>
          </a:p>
          <a:p>
            <a:pPr marL="742950" marR="0" lvl="1" indent="-285750" algn="l" rtl="0">
              <a:spcBef>
                <a:spcPts val="56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Evaluating it </a:t>
            </a:r>
          </a:p>
          <a:p>
            <a:pPr marL="742950" marR="0" lvl="1" indent="-285750" algn="l" rtl="0">
              <a:spcBef>
                <a:spcPts val="56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Drawing appropriate conclusions</a:t>
            </a:r>
          </a:p>
          <a:p>
            <a:pPr marL="742950" marR="0" lvl="1" indent="-285750" algn="l" rtl="0">
              <a:spcBef>
                <a:spcPts val="560"/>
              </a:spcBef>
              <a:buClr>
                <a:schemeClr val="dk1"/>
              </a:buClr>
              <a:buSzPct val="100000"/>
              <a:buFont typeface="Calibri"/>
              <a:buChar char="–"/>
            </a:pPr>
            <a:r>
              <a:rPr lang="en-US" sz="2800" b="1" i="0" u="none" strike="noStrike" cap="none" baseline="0" dirty="0">
                <a:solidFill>
                  <a:schemeClr val="dk1"/>
                </a:solidFill>
                <a:latin typeface="Calibri"/>
                <a:ea typeface="Calibri"/>
                <a:cs typeface="Calibri"/>
                <a:sym typeface="Calibri"/>
              </a:rPr>
              <a:t>(general to specific)</a:t>
            </a:r>
          </a:p>
          <a:p>
            <a:pPr marL="742950" marR="0" lvl="1" indent="-285750" algn="l" rtl="0">
              <a:spcBef>
                <a:spcPts val="56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742950" marR="0" lvl="1" indent="-285750" algn="l" rtl="0">
              <a:spcBef>
                <a:spcPts val="560"/>
              </a:spcBef>
              <a:buClr>
                <a:schemeClr val="dk1"/>
              </a:buClr>
              <a:buSzPct val="100000"/>
              <a:buFont typeface="Calibri"/>
              <a:buChar char="–"/>
            </a:pPr>
            <a:r>
              <a:rPr lang="en-US" sz="2800" b="1" i="0" u="none" strike="noStrike" cap="none" baseline="0" dirty="0">
                <a:solidFill>
                  <a:schemeClr val="dk1"/>
                </a:solidFill>
                <a:latin typeface="Calibri"/>
                <a:ea typeface="Calibri"/>
                <a:cs typeface="Calibri"/>
                <a:sym typeface="Calibri"/>
              </a:rPr>
              <a:t>Modern day Sherlock Holmes.</a:t>
            </a:r>
          </a:p>
        </p:txBody>
      </p:sp>
      <p:pic>
        <p:nvPicPr>
          <p:cNvPr id="278" name="Shape 278"/>
          <p:cNvPicPr preferRelativeResize="0"/>
          <p:nvPr/>
        </p:nvPicPr>
        <p:blipFill rotWithShape="1">
          <a:blip r:embed="rId3">
            <a:alphaModFix/>
          </a:blip>
          <a:srcRect/>
          <a:stretch/>
        </p:blipFill>
        <p:spPr>
          <a:xfrm>
            <a:off x="6096000" y="3581400"/>
            <a:ext cx="2857499" cy="2981325"/>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anim calcmode="lin" valueType="num">
                                      <p:cBhvr additive="base">
                                        <p:cTn id="7" dur="500"/>
                                        <p:tgtEl>
                                          <p:spTgt spid="27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7">
                                            <p:txEl>
                                              <p:pRg st="1" end="1"/>
                                            </p:txEl>
                                          </p:spTgt>
                                        </p:tgtEl>
                                        <p:attrNameLst>
                                          <p:attrName>style.visibility</p:attrName>
                                        </p:attrNameLst>
                                      </p:cBhvr>
                                      <p:to>
                                        <p:strVal val="visible"/>
                                      </p:to>
                                    </p:set>
                                    <p:anim calcmode="lin" valueType="num">
                                      <p:cBhvr additive="base">
                                        <p:cTn id="12" dur="500"/>
                                        <p:tgtEl>
                                          <p:spTgt spid="277">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7">
                                            <p:txEl>
                                              <p:pRg st="2" end="2"/>
                                            </p:txEl>
                                          </p:spTgt>
                                        </p:tgtEl>
                                        <p:attrNameLst>
                                          <p:attrName>style.visibility</p:attrName>
                                        </p:attrNameLst>
                                      </p:cBhvr>
                                      <p:to>
                                        <p:strVal val="visible"/>
                                      </p:to>
                                    </p:set>
                                    <p:anim calcmode="lin" valueType="num">
                                      <p:cBhvr additive="base">
                                        <p:cTn id="17" dur="500"/>
                                        <p:tgtEl>
                                          <p:spTgt spid="277">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77">
                                            <p:txEl>
                                              <p:pRg st="3" end="3"/>
                                            </p:txEl>
                                          </p:spTgt>
                                        </p:tgtEl>
                                        <p:attrNameLst>
                                          <p:attrName>style.visibility</p:attrName>
                                        </p:attrNameLst>
                                      </p:cBhvr>
                                      <p:to>
                                        <p:strVal val="visible"/>
                                      </p:to>
                                    </p:set>
                                    <p:anim calcmode="lin" valueType="num">
                                      <p:cBhvr additive="base">
                                        <p:cTn id="22" dur="500"/>
                                        <p:tgtEl>
                                          <p:spTgt spid="277">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77">
                                            <p:txEl>
                                              <p:pRg st="4" end="4"/>
                                            </p:txEl>
                                          </p:spTgt>
                                        </p:tgtEl>
                                        <p:attrNameLst>
                                          <p:attrName>style.visibility</p:attrName>
                                        </p:attrNameLst>
                                      </p:cBhvr>
                                      <p:to>
                                        <p:strVal val="visible"/>
                                      </p:to>
                                    </p:set>
                                    <p:anim calcmode="lin" valueType="num">
                                      <p:cBhvr additive="base">
                                        <p:cTn id="27" dur="500"/>
                                        <p:tgtEl>
                                          <p:spTgt spid="277">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77">
                                            <p:txEl>
                                              <p:pRg st="5" end="5"/>
                                            </p:txEl>
                                          </p:spTgt>
                                        </p:tgtEl>
                                        <p:attrNameLst>
                                          <p:attrName>style.visibility</p:attrName>
                                        </p:attrNameLst>
                                      </p:cBhvr>
                                      <p:to>
                                        <p:strVal val="visible"/>
                                      </p:to>
                                    </p:set>
                                    <p:anim calcmode="lin" valueType="num">
                                      <p:cBhvr additive="base">
                                        <p:cTn id="32" dur="500"/>
                                        <p:tgtEl>
                                          <p:spTgt spid="277">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77">
                                            <p:txEl>
                                              <p:pRg st="6" end="6"/>
                                            </p:txEl>
                                          </p:spTgt>
                                        </p:tgtEl>
                                        <p:attrNameLst>
                                          <p:attrName>style.visibility</p:attrName>
                                        </p:attrNameLst>
                                      </p:cBhvr>
                                      <p:to>
                                        <p:strVal val="visible"/>
                                      </p:to>
                                    </p:set>
                                    <p:anim calcmode="lin" valueType="num">
                                      <p:cBhvr additive="base">
                                        <p:cTn id="37" dur="500"/>
                                        <p:tgtEl>
                                          <p:spTgt spid="277">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77">
                                            <p:txEl>
                                              <p:pRg st="7" end="7"/>
                                            </p:txEl>
                                          </p:spTgt>
                                        </p:tgtEl>
                                        <p:attrNameLst>
                                          <p:attrName>style.visibility</p:attrName>
                                        </p:attrNameLst>
                                      </p:cBhvr>
                                      <p:to>
                                        <p:strVal val="visible"/>
                                      </p:to>
                                    </p:set>
                                    <p:anim calcmode="lin" valueType="num">
                                      <p:cBhvr additive="base">
                                        <p:cTn id="42" dur="500"/>
                                        <p:tgtEl>
                                          <p:spTgt spid="277">
                                            <p:txEl>
                                              <p:pRg st="7" end="7"/>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228600" y="457200"/>
            <a:ext cx="86868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We pay attention to what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is important to us.</a:t>
            </a:r>
          </a:p>
        </p:txBody>
      </p:sp>
      <p:sp>
        <p:nvSpPr>
          <p:cNvPr id="210" name="Shape 210"/>
          <p:cNvSpPr txBox="1">
            <a:spLocks noGrp="1"/>
          </p:cNvSpPr>
          <p:nvPr>
            <p:ph type="body" idx="1"/>
          </p:nvPr>
        </p:nvSpPr>
        <p:spPr>
          <a:xfrm>
            <a:off x="457200" y="1600200"/>
            <a:ext cx="8229600" cy="4641230"/>
          </a:xfrm>
          <a:prstGeom prst="rect">
            <a:avLst/>
          </a:prstGeom>
          <a:noFill/>
          <a:ln>
            <a:noFill/>
          </a:ln>
        </p:spPr>
        <p:txBody>
          <a:bodyPr lIns="91425" tIns="45700" rIns="91425" bIns="45700" anchor="t" anchorCtr="0">
            <a:spAutoFit/>
          </a:bodyPr>
          <a:lstStyle/>
          <a:p>
            <a:pPr marL="342900" marR="0" lvl="0" indent="-139700" algn="l" rtl="0">
              <a:lnSpc>
                <a:spcPct val="90000"/>
              </a:lnSpc>
              <a:spcBef>
                <a:spcPts val="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1371600" marR="0" lvl="3" indent="0" algn="l" rtl="0">
              <a:lnSpc>
                <a:spcPct val="90000"/>
              </a:lnSpc>
              <a:spcBef>
                <a:spcPts val="560"/>
              </a:spcBef>
              <a:buClr>
                <a:schemeClr val="dk1"/>
              </a:buClr>
              <a:buSzPct val="100000"/>
              <a:buNone/>
            </a:pPr>
            <a:r>
              <a:rPr lang="en-US" sz="2800" b="0" i="0" u="none" strike="noStrike" cap="none" baseline="0" dirty="0">
                <a:solidFill>
                  <a:schemeClr val="dk1"/>
                </a:solidFill>
                <a:latin typeface="Calibri"/>
                <a:ea typeface="Calibri"/>
                <a:cs typeface="Calibri"/>
                <a:sym typeface="Calibri"/>
              </a:rPr>
              <a:t>Paying attention requires a conscious effort</a:t>
            </a:r>
          </a:p>
        </p:txBody>
      </p:sp>
      <p:pic>
        <p:nvPicPr>
          <p:cNvPr id="211" name="Shape 211"/>
          <p:cNvPicPr preferRelativeResize="0"/>
          <p:nvPr/>
        </p:nvPicPr>
        <p:blipFill rotWithShape="1">
          <a:blip r:embed="rId3">
            <a:alphaModFix/>
          </a:blip>
          <a:srcRect/>
          <a:stretch/>
        </p:blipFill>
        <p:spPr>
          <a:xfrm>
            <a:off x="1752171" y="1545770"/>
            <a:ext cx="5753530" cy="3886200"/>
          </a:xfrm>
          <a:prstGeom prst="rect">
            <a:avLst/>
          </a:prstGeom>
          <a:noFill/>
          <a:ln>
            <a:noFill/>
          </a:ln>
        </p:spPr>
      </p:pic>
      <p:pic>
        <p:nvPicPr>
          <p:cNvPr id="212" name="Shape 212"/>
          <p:cNvPicPr preferRelativeResize="0"/>
          <p:nvPr/>
        </p:nvPicPr>
        <p:blipFill rotWithShape="1">
          <a:blip r:embed="rId4">
            <a:alphaModFix/>
          </a:blip>
          <a:srcRect l="19330" r="19452"/>
          <a:stretch/>
        </p:blipFill>
        <p:spPr>
          <a:xfrm>
            <a:off x="7315200" y="609600"/>
            <a:ext cx="1447800" cy="3124199"/>
          </a:xfrm>
          <a:prstGeom prst="rect">
            <a:avLst/>
          </a:prstGeom>
          <a:noFill/>
          <a:ln>
            <a:noFill/>
          </a:ln>
        </p:spPr>
      </p:pic>
      <p:pic>
        <p:nvPicPr>
          <p:cNvPr id="213" name="Shape 213"/>
          <p:cNvPicPr preferRelativeResize="0"/>
          <p:nvPr/>
        </p:nvPicPr>
        <p:blipFill rotWithShape="1">
          <a:blip r:embed="rId5">
            <a:alphaModFix/>
          </a:blip>
          <a:srcRect/>
          <a:stretch/>
        </p:blipFill>
        <p:spPr>
          <a:xfrm>
            <a:off x="152400" y="4191000"/>
            <a:ext cx="1599771" cy="2438399"/>
          </a:xfrm>
          <a:prstGeom prst="rect">
            <a:avLst/>
          </a:prstGeom>
          <a:noFill/>
          <a:ln>
            <a:noFill/>
          </a:ln>
        </p:spPr>
      </p:pic>
      <p:sp>
        <p:nvSpPr>
          <p:cNvPr id="214" name="Shape 214"/>
          <p:cNvSpPr/>
          <p:nvPr/>
        </p:nvSpPr>
        <p:spPr>
          <a:xfrm>
            <a:off x="2971800" y="6211669"/>
            <a:ext cx="4572000" cy="923329"/>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sng" strike="noStrike" cap="none" baseline="0" dirty="0">
                <a:solidFill>
                  <a:schemeClr val="hlink"/>
                </a:solidFill>
                <a:latin typeface="Arial"/>
                <a:ea typeface="Arial"/>
                <a:cs typeface="Arial"/>
                <a:sym typeface="Arial"/>
                <a:hlinkClick r:id="rId6"/>
              </a:rPr>
              <a:t>http://viscog.beckman.illinois.edu/flashmovie/15.php</a:t>
            </a:r>
          </a:p>
          <a:p>
            <a:pPr marL="0" marR="0" lvl="0" indent="0" algn="l" rtl="0">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2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2000"/>
                                        <p:tgtEl>
                                          <p:spTgt spid="2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 calcmode="lin" valueType="num">
                                      <p:cBhvr additive="base">
                                        <p:cTn id="17" dur="500"/>
                                        <p:tgtEl>
                                          <p:spTgt spid="2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http://www.youtube.com/watch?v=Ahg6qcgoay4</a:t>
            </a:r>
          </a:p>
        </p:txBody>
      </p:sp>
      <p:pic>
        <p:nvPicPr>
          <p:cNvPr id="4" name="Test Your Awareness  Do The Te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95083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 Another problem with observation is:</a:t>
            </a:r>
          </a:p>
        </p:txBody>
      </p:sp>
      <p:sp>
        <p:nvSpPr>
          <p:cNvPr id="220" name="Shape 220"/>
          <p:cNvSpPr txBox="1">
            <a:spLocks noGrp="1"/>
          </p:cNvSpPr>
          <p:nvPr>
            <p:ph type="body" idx="1"/>
          </p:nvPr>
        </p:nvSpPr>
        <p:spPr>
          <a:xfrm>
            <a:off x="457200" y="1600200"/>
            <a:ext cx="8229600" cy="4383211"/>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1" i="0" u="sng" strike="noStrike" cap="none" baseline="0" dirty="0">
                <a:solidFill>
                  <a:schemeClr val="dk1"/>
                </a:solidFill>
                <a:latin typeface="Calibri"/>
                <a:ea typeface="Calibri"/>
                <a:cs typeface="Calibri"/>
                <a:sym typeface="Calibri"/>
              </a:rPr>
              <a:t>PERCEPTION</a:t>
            </a:r>
          </a:p>
          <a:p>
            <a:pPr marL="742950" marR="0" lvl="1" indent="-28575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Brains can play tricks on us. – It is FAULTY.</a:t>
            </a:r>
          </a:p>
          <a:p>
            <a:pPr marL="742950" marR="0" lvl="1" indent="-107950" algn="l" rtl="0">
              <a:spcBef>
                <a:spcPts val="560"/>
              </a:spcBef>
              <a:buClr>
                <a:schemeClr val="dk1"/>
              </a:buClr>
              <a:buFont typeface="Calibri"/>
              <a:buNone/>
            </a:pPr>
            <a:endParaRPr lang="en-US" sz="2800" b="0" i="0" u="none" strike="noStrike" cap="none" baseline="0" dirty="0" smtClean="0">
              <a:solidFill>
                <a:schemeClr val="dk1"/>
              </a:solidFill>
              <a:latin typeface="Calibri"/>
              <a:ea typeface="Calibri"/>
              <a:cs typeface="Calibri"/>
              <a:sym typeface="Calibri"/>
            </a:endParaRPr>
          </a:p>
          <a:p>
            <a:pPr marL="742950" marR="0" lvl="1" indent="-107950" algn="l" rtl="0">
              <a:spcBef>
                <a:spcPts val="560"/>
              </a:spcBef>
              <a:buClr>
                <a:schemeClr val="dk1"/>
              </a:buClr>
              <a:buFont typeface="Calibri"/>
              <a:buNone/>
            </a:pPr>
            <a:endParaRPr lang="en-US" sz="2800" dirty="0">
              <a:solidFill>
                <a:schemeClr val="dk1"/>
              </a:solidFill>
              <a:latin typeface="Calibri"/>
              <a:ea typeface="Calibri"/>
              <a:cs typeface="Calibri"/>
              <a:sym typeface="Calibri"/>
            </a:endParaRPr>
          </a:p>
          <a:p>
            <a:pPr marL="742950" marR="0" lvl="1" indent="-107950" algn="l" rtl="0">
              <a:spcBef>
                <a:spcPts val="560"/>
              </a:spcBef>
              <a:buClr>
                <a:schemeClr val="dk1"/>
              </a:buClr>
              <a:buFont typeface="Calibri"/>
              <a:buNone/>
            </a:pPr>
            <a:endParaRPr lang="en-US" sz="2800" b="0" i="0" u="none" strike="noStrike" cap="none" baseline="0" dirty="0" smtClean="0">
              <a:solidFill>
                <a:schemeClr val="dk1"/>
              </a:solidFill>
              <a:latin typeface="Calibri"/>
              <a:ea typeface="Calibri"/>
              <a:cs typeface="Calibri"/>
              <a:sym typeface="Calibri"/>
            </a:endParaRPr>
          </a:p>
          <a:p>
            <a:pPr marL="742950" marR="0" lvl="1" indent="-107950" algn="l" rtl="0">
              <a:spcBef>
                <a:spcPts val="56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742950" marR="0" lvl="1" indent="-285750" algn="l" rtl="0">
              <a:spcBef>
                <a:spcPts val="720"/>
              </a:spcBef>
              <a:buClr>
                <a:schemeClr val="dk1"/>
              </a:buClr>
              <a:buSzPct val="100000"/>
              <a:buFont typeface="Calibri"/>
              <a:buChar char="–"/>
            </a:pPr>
            <a:r>
              <a:rPr lang="en-US" sz="3600" b="0" i="0" u="none" strike="noStrike" cap="none" baseline="0" dirty="0">
                <a:solidFill>
                  <a:schemeClr val="dk1"/>
                </a:solidFill>
                <a:latin typeface="Calibri"/>
                <a:ea typeface="Calibri"/>
                <a:cs typeface="Calibri"/>
                <a:sym typeface="Calibri"/>
              </a:rPr>
              <a:t>Our brains have the ability to fill in the blanks</a:t>
            </a:r>
            <a:r>
              <a:rPr lang="en-US" sz="3600" b="0" i="0" u="none" strike="noStrike" cap="none" baseline="0" dirty="0" smtClean="0">
                <a:solidFill>
                  <a:schemeClr val="dk1"/>
                </a:solidFill>
                <a:latin typeface="Calibri"/>
                <a:ea typeface="Calibri"/>
                <a:cs typeface="Calibri"/>
                <a:sym typeface="Calibri"/>
              </a:rPr>
              <a:t>.</a:t>
            </a:r>
            <a:endParaRPr sz="2800" b="0" i="0" u="none" strike="noStrike" cap="none" baseline="0" dirty="0">
              <a:solidFill>
                <a:schemeClr val="dk1"/>
              </a:solidFill>
              <a:latin typeface="Calibri"/>
              <a:ea typeface="Calibri"/>
              <a:cs typeface="Calibri"/>
              <a:sym typeface="Calibri"/>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86" y="2751269"/>
            <a:ext cx="8786937" cy="201667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 calcmode="lin" valueType="num">
                                      <p:cBhvr additive="base">
                                        <p:cTn id="7" dur="500"/>
                                        <p:tgtEl>
                                          <p:spTgt spid="22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 calcmode="lin" valueType="num">
                                      <p:cBhvr additive="base">
                                        <p:cTn id="12" dur="500"/>
                                        <p:tgtEl>
                                          <p:spTgt spid="22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20">
                                            <p:txEl>
                                              <p:pRg st="6" end="6"/>
                                            </p:txEl>
                                          </p:spTgt>
                                        </p:tgtEl>
                                        <p:attrNameLst>
                                          <p:attrName>style.visibility</p:attrName>
                                        </p:attrNameLst>
                                      </p:cBhvr>
                                      <p:to>
                                        <p:strVal val="visible"/>
                                      </p:to>
                                    </p:set>
                                    <p:anim calcmode="lin" valueType="num">
                                      <p:cBhvr additive="base">
                                        <p:cTn id="21" dur="500"/>
                                        <p:tgtEl>
                                          <p:spTgt spid="220">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4792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a:solidFill>
                  <a:schemeClr val="dk1"/>
                </a:solidFill>
                <a:latin typeface="Calibri"/>
                <a:ea typeface="Calibri"/>
                <a:cs typeface="Calibri"/>
                <a:sym typeface="Calibri"/>
              </a:rPr>
              <a:t>Read the statement below</a:t>
            </a:r>
          </a:p>
        </p:txBody>
      </p:sp>
      <p:sp>
        <p:nvSpPr>
          <p:cNvPr id="226" name="Shape 226"/>
          <p:cNvSpPr txBox="1">
            <a:spLocks noGrp="1"/>
          </p:cNvSpPr>
          <p:nvPr>
            <p:ph type="body" idx="1"/>
          </p:nvPr>
        </p:nvSpPr>
        <p:spPr>
          <a:xfrm>
            <a:off x="457200" y="1600200"/>
            <a:ext cx="8229600" cy="2862282"/>
          </a:xfrm>
          <a:prstGeom prst="rect">
            <a:avLst/>
          </a:prstGeom>
          <a:noFill/>
          <a:ln>
            <a:noFill/>
          </a:ln>
        </p:spPr>
        <p:txBody>
          <a:bodyPr lIns="91425" tIns="45700" rIns="91425" bIns="45700" anchor="t" anchorCtr="0">
            <a:spAutoFit/>
          </a:bodyPr>
          <a:lstStyle/>
          <a:p>
            <a:pPr marL="0" marR="0" lvl="0" indent="0" algn="l" rtl="0">
              <a:spcBef>
                <a:spcPts val="0"/>
              </a:spcBef>
              <a:buClr>
                <a:schemeClr val="dk1"/>
              </a:buClr>
              <a:buSzPct val="100000"/>
              <a:buNone/>
            </a:pPr>
            <a:r>
              <a:rPr lang="en-US" sz="3600" b="0" i="0" u="none" strike="noStrike" cap="none" baseline="0" dirty="0">
                <a:solidFill>
                  <a:schemeClr val="dk1"/>
                </a:solidFill>
                <a:latin typeface="Calibri"/>
                <a:ea typeface="Calibri"/>
                <a:cs typeface="Calibri"/>
                <a:sym typeface="Calibri"/>
              </a:rPr>
              <a:t>The girl was walking around and she saw a dog chasing a cat.  The cat was chasing the mouse.  The mouse chasing a ball.  The ball rolled away and the mouse was not able to get it.</a:t>
            </a:r>
          </a:p>
        </p:txBody>
      </p:sp>
      <p:sp>
        <p:nvSpPr>
          <p:cNvPr id="3" name="Rectangle 2"/>
          <p:cNvSpPr/>
          <p:nvPr/>
        </p:nvSpPr>
        <p:spPr>
          <a:xfrm>
            <a:off x="1981200" y="4648200"/>
            <a:ext cx="4572000" cy="1605568"/>
          </a:xfrm>
          <a:prstGeom prst="rect">
            <a:avLst/>
          </a:prstGeom>
        </p:spPr>
        <p:txBody>
          <a:bodyPr>
            <a:spAutoFit/>
          </a:bodyPr>
          <a:lstStyle/>
          <a:p>
            <a:pPr marL="742950" lvl="1" indent="-107950">
              <a:spcBef>
                <a:spcPts val="560"/>
              </a:spcBef>
              <a:buClr>
                <a:schemeClr val="dk1"/>
              </a:buClr>
            </a:pPr>
            <a:endParaRPr lang="en-US" sz="2800" dirty="0">
              <a:solidFill>
                <a:schemeClr val="dk1"/>
              </a:solidFill>
              <a:latin typeface="Calibri"/>
              <a:ea typeface="Calibri"/>
              <a:cs typeface="Calibri"/>
              <a:sym typeface="Calibri"/>
            </a:endParaRPr>
          </a:p>
          <a:p>
            <a:pPr marL="1143000" lvl="2" indent="-228600">
              <a:spcBef>
                <a:spcPts val="480"/>
              </a:spcBef>
              <a:buClr>
                <a:srgbClr val="002060"/>
              </a:buClr>
              <a:buSzPct val="100000"/>
              <a:buFont typeface="Calibri"/>
              <a:buChar char="•"/>
            </a:pPr>
            <a:r>
              <a:rPr lang="en-US" sz="2400" u="sng" dirty="0" err="1">
                <a:solidFill>
                  <a:schemeClr val="hlink"/>
                </a:solidFill>
                <a:latin typeface="Calibri"/>
                <a:ea typeface="Calibri"/>
                <a:cs typeface="Calibri"/>
                <a:sym typeface="Calibri"/>
                <a:hlinkClick r:id="rId3"/>
              </a:rPr>
              <a:t>McGurk</a:t>
            </a:r>
            <a:r>
              <a:rPr lang="en-US" sz="2400" u="sng" dirty="0">
                <a:solidFill>
                  <a:schemeClr val="hlink"/>
                </a:solidFill>
                <a:latin typeface="Calibri"/>
                <a:ea typeface="Calibri"/>
                <a:cs typeface="Calibri"/>
                <a:sym typeface="Calibri"/>
                <a:hlinkClick r:id="rId3"/>
              </a:rPr>
              <a:t> Effect –</a:t>
            </a:r>
          </a:p>
          <a:p>
            <a:pPr marL="1143000" lvl="2" indent="-228600">
              <a:spcBef>
                <a:spcPts val="480"/>
              </a:spcBef>
              <a:buClr>
                <a:srgbClr val="595959"/>
              </a:buClr>
              <a:buSzPct val="100000"/>
              <a:buFont typeface="Calibri"/>
              <a:buChar char="•"/>
            </a:pPr>
            <a:r>
              <a:rPr lang="en-US" sz="2400" u="sng" dirty="0">
                <a:solidFill>
                  <a:schemeClr val="hlink"/>
                </a:solidFill>
                <a:latin typeface="Calibri"/>
                <a:ea typeface="Calibri"/>
                <a:cs typeface="Calibri"/>
                <a:sym typeface="Calibri"/>
                <a:hlinkClick r:id="rId3"/>
              </a:rPr>
              <a:t> </a:t>
            </a:r>
            <a:r>
              <a:rPr lang="en-US" u="sng" dirty="0">
                <a:solidFill>
                  <a:schemeClr val="hlink"/>
                </a:solidFill>
                <a:latin typeface="Calibri"/>
                <a:ea typeface="Calibri"/>
                <a:cs typeface="Calibri"/>
                <a:sym typeface="Calibri"/>
                <a:hlinkClick r:id="rId3"/>
              </a:rPr>
              <a:t>http://www.youtube.com/watch?v=G-lN8vWm3m0</a:t>
            </a: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232" name="Shape 23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1" indent="-342900" algn="l" rtl="0">
              <a:spcBef>
                <a:spcPts val="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Bunny effect -  </a:t>
            </a:r>
            <a:r>
              <a:rPr lang="en-US" sz="2800" b="0" i="0" u="sng" strike="noStrike" cap="none" baseline="0" dirty="0">
                <a:solidFill>
                  <a:schemeClr val="hlink"/>
                </a:solidFill>
                <a:latin typeface="Calibri"/>
                <a:ea typeface="Calibri"/>
                <a:cs typeface="Calibri"/>
                <a:sym typeface="Calibri"/>
                <a:hlinkClick r:id="rId3"/>
              </a:rPr>
              <a:t>http://www.youtube.com/watch?v=_RLvSGYxDIs</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381000" y="228600"/>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Another Perception Example</a:t>
            </a:r>
          </a:p>
        </p:txBody>
      </p:sp>
      <p:sp>
        <p:nvSpPr>
          <p:cNvPr id="238" name="Shape 23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239" name="Shape 239"/>
          <p:cNvPicPr preferRelativeResize="0"/>
          <p:nvPr/>
        </p:nvPicPr>
        <p:blipFill rotWithShape="1">
          <a:blip r:embed="rId3">
            <a:alphaModFix/>
          </a:blip>
          <a:srcRect l="29333" t="10952" r="31333" b="1429"/>
          <a:stretch/>
        </p:blipFill>
        <p:spPr>
          <a:xfrm>
            <a:off x="1295400" y="1752600"/>
            <a:ext cx="609599" cy="1828800"/>
          </a:xfrm>
          <a:prstGeom prst="rect">
            <a:avLst/>
          </a:prstGeom>
          <a:noFill/>
          <a:ln>
            <a:noFill/>
          </a:ln>
        </p:spPr>
      </p:pic>
      <p:pic>
        <p:nvPicPr>
          <p:cNvPr id="240" name="Shape 240"/>
          <p:cNvPicPr preferRelativeResize="0"/>
          <p:nvPr/>
        </p:nvPicPr>
        <p:blipFill rotWithShape="1">
          <a:blip r:embed="rId4">
            <a:alphaModFix/>
          </a:blip>
          <a:srcRect/>
          <a:stretch/>
        </p:blipFill>
        <p:spPr>
          <a:xfrm>
            <a:off x="533400" y="3581400"/>
            <a:ext cx="4667250" cy="2895600"/>
          </a:xfrm>
          <a:prstGeom prst="rect">
            <a:avLst/>
          </a:prstGeom>
          <a:noFill/>
          <a:ln>
            <a:noFill/>
          </a:ln>
        </p:spPr>
      </p:pic>
      <p:pic>
        <p:nvPicPr>
          <p:cNvPr id="241" name="Shape 241"/>
          <p:cNvPicPr preferRelativeResize="0"/>
          <p:nvPr/>
        </p:nvPicPr>
        <p:blipFill rotWithShape="1">
          <a:blip r:embed="rId5">
            <a:alphaModFix/>
          </a:blip>
          <a:srcRect b="3373"/>
          <a:stretch/>
        </p:blipFill>
        <p:spPr>
          <a:xfrm>
            <a:off x="3124200" y="2286000"/>
            <a:ext cx="726687" cy="1295400"/>
          </a:xfrm>
          <a:prstGeom prst="rect">
            <a:avLst/>
          </a:prstGeom>
          <a:noFill/>
          <a:ln>
            <a:noFill/>
          </a:ln>
        </p:spPr>
      </p:pic>
      <p:sp>
        <p:nvSpPr>
          <p:cNvPr id="242" name="Shape 242"/>
          <p:cNvSpPr txBox="1"/>
          <p:nvPr/>
        </p:nvSpPr>
        <p:spPr>
          <a:xfrm>
            <a:off x="4267200" y="1371600"/>
            <a:ext cx="1524000" cy="830996"/>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b="1" i="0" u="none" strike="noStrike" cap="none" baseline="0">
                <a:solidFill>
                  <a:schemeClr val="dk1"/>
                </a:solidFill>
                <a:latin typeface="Arial"/>
                <a:ea typeface="Arial"/>
                <a:cs typeface="Arial"/>
                <a:sym typeface="Arial"/>
              </a:rPr>
              <a:t>What is in </a:t>
            </a:r>
          </a:p>
          <a:p>
            <a:pPr marL="0" marR="0" lvl="0" indent="0" algn="l" rtl="0">
              <a:spcBef>
                <a:spcPts val="0"/>
              </a:spcBef>
              <a:spcAft>
                <a:spcPts val="0"/>
              </a:spcAft>
              <a:buSzPct val="25000"/>
              <a:buNone/>
            </a:pPr>
            <a:r>
              <a:rPr lang="en-US" sz="2400" b="1" i="0" u="none" strike="noStrike" cap="none" baseline="0">
                <a:solidFill>
                  <a:schemeClr val="dk1"/>
                </a:solidFill>
                <a:latin typeface="Arial"/>
                <a:ea typeface="Arial"/>
                <a:cs typeface="Arial"/>
                <a:sym typeface="Arial"/>
              </a:rPr>
              <a:t>the glass?</a:t>
            </a:r>
          </a:p>
        </p:txBody>
      </p:sp>
      <p:pic>
        <p:nvPicPr>
          <p:cNvPr id="243" name="Shape 243"/>
          <p:cNvPicPr preferRelativeResize="0"/>
          <p:nvPr/>
        </p:nvPicPr>
        <p:blipFill rotWithShape="1">
          <a:blip r:embed="rId6">
            <a:alphaModFix/>
          </a:blip>
          <a:srcRect/>
          <a:stretch/>
        </p:blipFill>
        <p:spPr>
          <a:xfrm>
            <a:off x="6019800" y="3048000"/>
            <a:ext cx="2838450" cy="3323293"/>
          </a:xfrm>
          <a:prstGeom prst="rect">
            <a:avLst/>
          </a:prstGeom>
          <a:noFill/>
          <a:ln>
            <a:noFill/>
          </a:ln>
        </p:spPr>
      </p:pic>
      <p:pic>
        <p:nvPicPr>
          <p:cNvPr id="244" name="Shape 244"/>
          <p:cNvPicPr preferRelativeResize="0"/>
          <p:nvPr/>
        </p:nvPicPr>
        <p:blipFill rotWithShape="1">
          <a:blip r:embed="rId7">
            <a:alphaModFix/>
          </a:blip>
          <a:srcRect l="28000" t="15999" r="27999" b="4000"/>
          <a:stretch/>
        </p:blipFill>
        <p:spPr>
          <a:xfrm>
            <a:off x="7086600" y="1524000"/>
            <a:ext cx="838199" cy="15240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 calcmode="lin" valueType="num">
                                      <p:cBhvr additive="base">
                                        <p:cTn id="7" dur="500"/>
                                        <p:tgtEl>
                                          <p:spTgt spid="24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 calcmode="lin" valueType="num">
                                      <p:cBhvr additive="base">
                                        <p:cTn id="12" dur="500"/>
                                        <p:tgtEl>
                                          <p:spTgt spid="24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2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5107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Rectangle 3"/>
          <p:cNvSpPr/>
          <p:nvPr/>
        </p:nvSpPr>
        <p:spPr>
          <a:xfrm>
            <a:off x="3195661" y="3275112"/>
            <a:ext cx="2752677" cy="523220"/>
          </a:xfrm>
          <a:prstGeom prst="rect">
            <a:avLst/>
          </a:prstGeom>
        </p:spPr>
        <p:txBody>
          <a:bodyPr wrap="none">
            <a:spAutoFit/>
          </a:bodyPr>
          <a:lstStyle/>
          <a:p>
            <a:r>
              <a:rPr lang="en-US" dirty="0">
                <a:hlinkClick r:id="rId2"/>
              </a:rPr>
              <a:t>http://www.awarenesstest.co.uk</a:t>
            </a:r>
            <a:r>
              <a:rPr lang="en-US" dirty="0" smtClean="0">
                <a:hlinkClick r:id="rId2"/>
              </a:rPr>
              <a:t>/</a:t>
            </a:r>
            <a:endParaRPr lang="en-US" dirty="0" smtClean="0"/>
          </a:p>
          <a:p>
            <a:endParaRPr lang="en-US" dirty="0"/>
          </a:p>
        </p:txBody>
      </p:sp>
    </p:spTree>
    <p:extLst>
      <p:ext uri="{BB962C8B-B14F-4D97-AF65-F5344CB8AC3E}">
        <p14:creationId xmlns:p14="http://schemas.microsoft.com/office/powerpoint/2010/main" val="207163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Perception can effect witnesses in a crime investigation.</a:t>
            </a:r>
          </a:p>
        </p:txBody>
      </p:sp>
      <p:sp>
        <p:nvSpPr>
          <p:cNvPr id="250" name="Shape 250"/>
          <p:cNvSpPr txBox="1">
            <a:spLocks noGrp="1"/>
          </p:cNvSpPr>
          <p:nvPr>
            <p:ph type="body" idx="1"/>
          </p:nvPr>
        </p:nvSpPr>
        <p:spPr>
          <a:xfrm>
            <a:off x="457200" y="1600200"/>
            <a:ext cx="8229600" cy="5029199"/>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Many times a person believes what they saw to be true.  </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They are not lying.  It is what they perceive.</a:t>
            </a:r>
          </a:p>
          <a:p>
            <a:pPr marL="342900" marR="0" lvl="0" indent="-342900" algn="l" rtl="0">
              <a:spcBef>
                <a:spcPts val="640"/>
              </a:spcBef>
              <a:buClr>
                <a:schemeClr val="dk1"/>
              </a:buClr>
              <a:buSzPct val="100000"/>
              <a:buFont typeface="Calibri"/>
              <a:buChar char="•"/>
            </a:pPr>
            <a:r>
              <a:rPr lang="en-US" sz="3200" b="0" i="0" u="sng" strike="noStrike" cap="none" baseline="0" dirty="0">
                <a:solidFill>
                  <a:schemeClr val="dk1"/>
                </a:solidFill>
                <a:latin typeface="Calibri"/>
                <a:ea typeface="Calibri"/>
                <a:cs typeface="Calibri"/>
                <a:sym typeface="Calibri"/>
              </a:rPr>
              <a:t>Emotions</a:t>
            </a:r>
            <a:r>
              <a:rPr lang="en-US" sz="3200" b="0" i="0" u="none" strike="noStrike" cap="none" baseline="0" dirty="0">
                <a:solidFill>
                  <a:schemeClr val="dk1"/>
                </a:solidFill>
                <a:latin typeface="Calibri"/>
                <a:ea typeface="Calibri"/>
                <a:cs typeface="Calibri"/>
                <a:sym typeface="Calibri"/>
              </a:rPr>
              <a:t> and </a:t>
            </a:r>
            <a:r>
              <a:rPr lang="en-US" sz="3200" b="0" i="0" u="sng" strike="noStrike" cap="none" baseline="0" dirty="0">
                <a:solidFill>
                  <a:schemeClr val="dk1"/>
                </a:solidFill>
                <a:latin typeface="Calibri"/>
                <a:ea typeface="Calibri"/>
                <a:cs typeface="Calibri"/>
                <a:sym typeface="Calibri"/>
              </a:rPr>
              <a:t>anxiety</a:t>
            </a:r>
            <a:r>
              <a:rPr lang="en-US" sz="3200" b="0" i="0" u="none" strike="noStrike" cap="none" baseline="0" dirty="0">
                <a:solidFill>
                  <a:schemeClr val="dk1"/>
                </a:solidFill>
                <a:latin typeface="Calibri"/>
                <a:ea typeface="Calibri"/>
                <a:cs typeface="Calibri"/>
                <a:sym typeface="Calibri"/>
              </a:rPr>
              <a:t> can alter what we perceive or remember.</a:t>
            </a:r>
          </a:p>
          <a:p>
            <a:pPr marL="342900" marR="0" lvl="0" indent="-342900" algn="ctr" rtl="0">
              <a:spcBef>
                <a:spcPts val="340"/>
              </a:spcBef>
              <a:buClr>
                <a:schemeClr val="dk1"/>
              </a:buClr>
              <a:buSzPct val="25000"/>
              <a:buFont typeface="Calibri"/>
              <a:buNone/>
            </a:pPr>
            <a:r>
              <a:rPr lang="en-US" sz="1700" b="0" i="0" u="sng" strike="noStrike" cap="none" baseline="0" dirty="0">
                <a:solidFill>
                  <a:schemeClr val="hlink"/>
                </a:solidFill>
                <a:latin typeface="Calibri"/>
                <a:ea typeface="Calibri"/>
                <a:cs typeface="Calibri"/>
                <a:sym typeface="Calibri"/>
                <a:hlinkClick r:id="rId3"/>
              </a:rPr>
              <a:t>http://www.dailymotion.com/video/x26tts_lily-allen-ldn_music</a:t>
            </a:r>
          </a:p>
          <a:p>
            <a:pPr marL="342900" marR="0" lvl="0" indent="-342900" algn="ctr"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In a certain crime – different eyewitness have different descriptions of the same people.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 calcmode="lin" valueType="num">
                                      <p:cBhvr additive="base">
                                        <p:cTn id="7" dur="500"/>
                                        <p:tgtEl>
                                          <p:spTgt spid="25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 calcmode="lin" valueType="num">
                                      <p:cBhvr additive="base">
                                        <p:cTn id="12" dur="500"/>
                                        <p:tgtEl>
                                          <p:spTgt spid="25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 calcmode="lin" valueType="num">
                                      <p:cBhvr additive="base">
                                        <p:cTn id="17" dur="500"/>
                                        <p:tgtEl>
                                          <p:spTgt spid="25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50">
                                            <p:txEl>
                                              <p:pRg st="3" end="3"/>
                                            </p:txEl>
                                          </p:spTgt>
                                        </p:tgtEl>
                                        <p:attrNameLst>
                                          <p:attrName>style.visibility</p:attrName>
                                        </p:attrNameLst>
                                      </p:cBhvr>
                                      <p:to>
                                        <p:strVal val="visible"/>
                                      </p:to>
                                    </p:set>
                                    <p:anim calcmode="lin" valueType="num">
                                      <p:cBhvr additive="base">
                                        <p:cTn id="22" dur="500"/>
                                        <p:tgtEl>
                                          <p:spTgt spid="25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0">
                                            <p:txEl>
                                              <p:pRg st="4" end="4"/>
                                            </p:txEl>
                                          </p:spTgt>
                                        </p:tgtEl>
                                        <p:attrNameLst>
                                          <p:attrName>style.visibility</p:attrName>
                                        </p:attrNameLst>
                                      </p:cBhvr>
                                      <p:to>
                                        <p:strVal val="visible"/>
                                      </p:to>
                                    </p:set>
                                    <p:anim calcmode="lin" valueType="num">
                                      <p:cBhvr additive="base">
                                        <p:cTn id="27" dur="500"/>
                                        <p:tgtEl>
                                          <p:spTgt spid="250">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50">
                                            <p:txEl>
                                              <p:pRg st="5" end="5"/>
                                            </p:txEl>
                                          </p:spTgt>
                                        </p:tgtEl>
                                        <p:attrNameLst>
                                          <p:attrName>style.visibility</p:attrName>
                                        </p:attrNameLst>
                                      </p:cBhvr>
                                      <p:to>
                                        <p:strVal val="visible"/>
                                      </p:to>
                                    </p:set>
                                    <p:anim calcmode="lin" valueType="num">
                                      <p:cBhvr additive="base">
                                        <p:cTn id="32" dur="500"/>
                                        <p:tgtEl>
                                          <p:spTgt spid="250">
                                            <p:txEl>
                                              <p:pRg st="5" end="5"/>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457200" y="0"/>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How to be a good forensic observer</a:t>
            </a:r>
          </a:p>
        </p:txBody>
      </p:sp>
      <p:sp>
        <p:nvSpPr>
          <p:cNvPr id="271" name="Shape 271"/>
          <p:cNvSpPr txBox="1">
            <a:spLocks noGrp="1"/>
          </p:cNvSpPr>
          <p:nvPr>
            <p:ph type="body" idx="1"/>
          </p:nvPr>
        </p:nvSpPr>
        <p:spPr>
          <a:xfrm>
            <a:off x="228600" y="1219200"/>
            <a:ext cx="8686800" cy="5410200"/>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1.  Make a conscious effort to </a:t>
            </a:r>
            <a:r>
              <a:rPr lang="en-US" sz="3200" b="0" i="0" u="sng" strike="noStrike" cap="none" baseline="0" dirty="0">
                <a:solidFill>
                  <a:schemeClr val="dk1"/>
                </a:solidFill>
                <a:latin typeface="Calibri"/>
                <a:ea typeface="Calibri"/>
                <a:cs typeface="Calibri"/>
                <a:sym typeface="Calibri"/>
              </a:rPr>
              <a:t>examine</a:t>
            </a:r>
            <a:r>
              <a:rPr lang="en-US" sz="3200" b="0" i="0" u="none" strike="noStrike" cap="none" baseline="0" dirty="0">
                <a:solidFill>
                  <a:schemeClr val="dk1"/>
                </a:solidFill>
                <a:latin typeface="Calibri"/>
                <a:ea typeface="Calibri"/>
                <a:cs typeface="Calibri"/>
                <a:sym typeface="Calibri"/>
              </a:rPr>
              <a:t> our environment </a:t>
            </a:r>
            <a:r>
              <a:rPr lang="en-US" sz="3200" b="0" i="0" u="sng" strike="noStrike" cap="none" baseline="0" dirty="0">
                <a:solidFill>
                  <a:schemeClr val="dk1"/>
                </a:solidFill>
                <a:latin typeface="Calibri"/>
                <a:ea typeface="Calibri"/>
                <a:cs typeface="Calibri"/>
                <a:sym typeface="Calibri"/>
              </a:rPr>
              <a:t>systematically</a:t>
            </a:r>
            <a:r>
              <a:rPr lang="en-US" sz="3200" b="0" i="0" u="none" strike="noStrike" cap="none" baseline="0" dirty="0">
                <a:solidFill>
                  <a:schemeClr val="dk1"/>
                </a:solidFill>
                <a:latin typeface="Calibri"/>
                <a:ea typeface="Calibri"/>
                <a:cs typeface="Calibri"/>
                <a:sym typeface="Calibri"/>
              </a:rPr>
              <a:t>.</a:t>
            </a:r>
          </a:p>
          <a:p>
            <a:pPr marL="342900" marR="0" lvl="0" indent="-342900" algn="l" rtl="0">
              <a:lnSpc>
                <a:spcPct val="90000"/>
              </a:lnSpc>
              <a:spcBef>
                <a:spcPts val="64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Ex.  </a:t>
            </a:r>
            <a:r>
              <a:rPr lang="en-US" sz="2800" b="0" i="0" u="none" strike="noStrike" cap="none" baseline="0" dirty="0">
                <a:solidFill>
                  <a:schemeClr val="dk1"/>
                </a:solidFill>
                <a:latin typeface="Calibri"/>
                <a:ea typeface="Calibri"/>
                <a:cs typeface="Calibri"/>
                <a:sym typeface="Calibri"/>
              </a:rPr>
              <a:t>At crime scene look from one corner to the other</a:t>
            </a:r>
          </a:p>
          <a:p>
            <a:pPr marL="514350" marR="0" lvl="0" indent="-514350" algn="l" rtl="0">
              <a:lnSpc>
                <a:spcPct val="90000"/>
              </a:lnSpc>
              <a:spcBef>
                <a:spcPts val="640"/>
              </a:spcBef>
              <a:buClr>
                <a:schemeClr val="dk1"/>
              </a:buClr>
              <a:buSzPct val="100000"/>
              <a:buFont typeface="Calibri"/>
              <a:buAutoNum type="arabicPeriod" startAt="2"/>
            </a:pPr>
            <a:r>
              <a:rPr lang="en-US" sz="3200" b="0" i="0" u="sng" strike="noStrike" cap="none" baseline="0" dirty="0">
                <a:solidFill>
                  <a:schemeClr val="dk1"/>
                </a:solidFill>
                <a:latin typeface="Calibri"/>
                <a:ea typeface="Calibri"/>
                <a:cs typeface="Calibri"/>
                <a:sym typeface="Calibri"/>
              </a:rPr>
              <a:t>Turn off filters </a:t>
            </a:r>
            <a:r>
              <a:rPr lang="en-US" sz="3200" b="0" i="0" u="none" strike="noStrike" cap="none" baseline="0" dirty="0">
                <a:solidFill>
                  <a:schemeClr val="dk1"/>
                </a:solidFill>
                <a:latin typeface="Calibri"/>
                <a:ea typeface="Calibri"/>
                <a:cs typeface="Calibri"/>
                <a:sym typeface="Calibri"/>
              </a:rPr>
              <a:t>of trying to determine what is important – act like a data-gathering robot</a:t>
            </a:r>
          </a:p>
          <a:p>
            <a:pPr marL="514350" marR="0" lvl="0" indent="-514350" algn="l" rtl="0">
              <a:lnSpc>
                <a:spcPct val="90000"/>
              </a:lnSpc>
              <a:spcBef>
                <a:spcPts val="640"/>
              </a:spcBef>
              <a:buClr>
                <a:schemeClr val="dk1"/>
              </a:buClr>
              <a:buSzPct val="100000"/>
              <a:buFont typeface="Calibri"/>
              <a:buAutoNum type="arabicPeriod" startAt="2"/>
            </a:pPr>
            <a:r>
              <a:rPr lang="en-US" sz="3200" b="0" i="0" u="sng" strike="noStrike" cap="none" baseline="0" dirty="0">
                <a:solidFill>
                  <a:schemeClr val="dk1"/>
                </a:solidFill>
                <a:latin typeface="Calibri"/>
                <a:ea typeface="Calibri"/>
                <a:cs typeface="Calibri"/>
                <a:sym typeface="Calibri"/>
              </a:rPr>
              <a:t>Gather as much information first</a:t>
            </a:r>
            <a:r>
              <a:rPr lang="en-US" sz="3200" b="0" i="0" u="none" strike="noStrike" cap="none" baseline="0" dirty="0">
                <a:solidFill>
                  <a:schemeClr val="dk1"/>
                </a:solidFill>
                <a:latin typeface="Calibri"/>
                <a:ea typeface="Calibri"/>
                <a:cs typeface="Calibri"/>
                <a:sym typeface="Calibri"/>
              </a:rPr>
              <a:t>, then interpret information when as much as possible is present</a:t>
            </a:r>
          </a:p>
          <a:p>
            <a:pPr marL="514350" marR="0" lvl="0" indent="-514350" algn="l" rtl="0">
              <a:lnSpc>
                <a:spcPct val="90000"/>
              </a:lnSpc>
              <a:spcBef>
                <a:spcPts val="640"/>
              </a:spcBef>
              <a:buClr>
                <a:schemeClr val="dk1"/>
              </a:buClr>
              <a:buSzPct val="100000"/>
              <a:buFont typeface="Calibri"/>
              <a:buAutoNum type="arabicPeriod" startAt="2"/>
            </a:pPr>
            <a:r>
              <a:rPr lang="en-US" sz="3200" b="0" i="0" u="none" strike="noStrike" cap="none" baseline="0" dirty="0">
                <a:solidFill>
                  <a:schemeClr val="dk1"/>
                </a:solidFill>
                <a:latin typeface="Calibri"/>
                <a:ea typeface="Calibri"/>
                <a:cs typeface="Calibri"/>
                <a:sym typeface="Calibri"/>
              </a:rPr>
              <a:t>When observing, </a:t>
            </a:r>
            <a:r>
              <a:rPr lang="en-US" sz="3200" b="0" i="0" u="sng" strike="noStrike" cap="none" baseline="0" dirty="0">
                <a:solidFill>
                  <a:schemeClr val="dk1"/>
                </a:solidFill>
                <a:latin typeface="Calibri"/>
                <a:ea typeface="Calibri"/>
                <a:cs typeface="Calibri"/>
                <a:sym typeface="Calibri"/>
              </a:rPr>
              <a:t>document everything </a:t>
            </a:r>
            <a:r>
              <a:rPr lang="en-US" sz="3200" b="0" i="0" u="none" strike="noStrike" cap="none" baseline="0" dirty="0">
                <a:solidFill>
                  <a:schemeClr val="dk1"/>
                </a:solidFill>
                <a:latin typeface="Calibri"/>
                <a:ea typeface="Calibri"/>
                <a:cs typeface="Calibri"/>
                <a:sym typeface="Calibri"/>
              </a:rPr>
              <a:t>(write details down and take photos) </a:t>
            </a:r>
          </a:p>
          <a:p>
            <a:pPr marL="914400" marR="0" lvl="1" indent="-520700" algn="l" rtl="0">
              <a:lnSpc>
                <a:spcPct val="9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 	– need that info when testifying in court</a:t>
            </a:r>
          </a:p>
          <a:p>
            <a:pPr marL="514350" marR="0" lvl="0" indent="-31115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1026" name="Picture 2" descr="http://www.newhaven.edu/2335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33400"/>
            <a:ext cx="47625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1">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The success of a police lineup depends on an eyewitness’s ability to recognize a person seen at a crime.</a:t>
            </a:r>
          </a:p>
        </p:txBody>
      </p:sp>
      <p:sp>
        <p:nvSpPr>
          <p:cNvPr id="256" name="Shape 25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257" name="Shape 257"/>
          <p:cNvPicPr preferRelativeResize="0"/>
          <p:nvPr/>
        </p:nvPicPr>
        <p:blipFill rotWithShape="1">
          <a:blip r:embed="rId3">
            <a:alphaModFix/>
          </a:blip>
          <a:srcRect/>
          <a:stretch/>
        </p:blipFill>
        <p:spPr>
          <a:xfrm>
            <a:off x="1143000" y="1676400"/>
            <a:ext cx="6096000" cy="4572000"/>
          </a:xfrm>
          <a:prstGeom prst="rect">
            <a:avLst/>
          </a:prstGeom>
          <a:noFill/>
          <a:ln>
            <a:noFill/>
          </a:ln>
        </p:spPr>
      </p:pic>
      <p:sp>
        <p:nvSpPr>
          <p:cNvPr id="258" name="Shape 258"/>
          <p:cNvSpPr/>
          <p:nvPr/>
        </p:nvSpPr>
        <p:spPr>
          <a:xfrm>
            <a:off x="1981200" y="6211669"/>
            <a:ext cx="6400799" cy="646331"/>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sng" strike="noStrike" cap="none" baseline="0">
                <a:solidFill>
                  <a:schemeClr val="hlink"/>
                </a:solidFill>
                <a:latin typeface="Arial"/>
                <a:ea typeface="Arial"/>
                <a:cs typeface="Arial"/>
                <a:sym typeface="Arial"/>
                <a:hlinkClick r:id="rId4"/>
              </a:rPr>
              <a:t>http://www.youtube.com/watch?v=P3ldO66qrb0</a:t>
            </a:r>
          </a:p>
          <a:p>
            <a:pPr marL="0" marR="0" lvl="0" indent="0" algn="l" rtl="0">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spAutoFit/>
          </a:bodyPr>
          <a:lstStyle/>
          <a:p>
            <a:pPr marL="0" marR="0" lvl="0" indent="0" algn="ctr" rtl="0">
              <a:spcBef>
                <a:spcPts val="0"/>
              </a:spcBef>
              <a:buSzPct val="25000"/>
              <a:buNone/>
            </a:pPr>
            <a:r>
              <a:rPr lang="en-US" sz="1400" b="0" i="0" u="none" strike="noStrike" cap="none" baseline="0">
                <a:solidFill>
                  <a:srgbClr val="4F81BD"/>
                </a:solidFill>
                <a:latin typeface="Times New Roman"/>
                <a:ea typeface="Times New Roman"/>
                <a:cs typeface="Times New Roman"/>
                <a:sym typeface="Times New Roman"/>
              </a:rPr>
              <a:t>Kendall/Hunt Publishing Company</a:t>
            </a:r>
          </a:p>
        </p:txBody>
      </p:sp>
      <p:sp>
        <p:nvSpPr>
          <p:cNvPr id="399" name="Shape 39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400" name="Shape 400"/>
          <p:cNvPicPr preferRelativeResize="0"/>
          <p:nvPr/>
        </p:nvPicPr>
        <p:blipFill rotWithShape="1">
          <a:blip r:embed="rId3">
            <a:alphaModFix/>
          </a:blip>
          <a:srcRect/>
          <a:stretch/>
        </p:blipFill>
        <p:spPr>
          <a:xfrm>
            <a:off x="0" y="1600200"/>
            <a:ext cx="9144000" cy="520858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In an unusual situation our ability to observe is heightened</a:t>
            </a:r>
          </a:p>
        </p:txBody>
      </p:sp>
      <p:sp>
        <p:nvSpPr>
          <p:cNvPr id="264" name="Shape 26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People can recall more easily:</a:t>
            </a:r>
          </a:p>
          <a:p>
            <a:pPr marL="742950" marR="0" lvl="1" indent="-285750" algn="l" rtl="0">
              <a:spcBef>
                <a:spcPts val="560"/>
              </a:spcBef>
              <a:buClr>
                <a:schemeClr val="dk1"/>
              </a:buClr>
              <a:buSzPct val="100000"/>
              <a:buFont typeface="Calibri"/>
              <a:buChar char="–"/>
            </a:pPr>
            <a:r>
              <a:rPr lang="en-US" sz="2800" b="0" i="0" u="none" strike="noStrike" cap="none" baseline="0">
                <a:solidFill>
                  <a:schemeClr val="dk1"/>
                </a:solidFill>
                <a:latin typeface="Calibri"/>
                <a:ea typeface="Calibri"/>
                <a:cs typeface="Calibri"/>
                <a:sym typeface="Calibri"/>
              </a:rPr>
              <a:t>Whether you are alone or with a group of people</a:t>
            </a:r>
          </a:p>
          <a:p>
            <a:pPr marL="742950" marR="0" lvl="1" indent="-285750" algn="l" rtl="0">
              <a:spcBef>
                <a:spcPts val="560"/>
              </a:spcBef>
              <a:buClr>
                <a:schemeClr val="dk1"/>
              </a:buClr>
              <a:buSzPct val="100000"/>
              <a:buFont typeface="Calibri"/>
              <a:buChar char="–"/>
            </a:pPr>
            <a:r>
              <a:rPr lang="en-US" sz="2800" b="0" i="0" u="none" strike="noStrike" cap="none" baseline="0">
                <a:solidFill>
                  <a:schemeClr val="dk1"/>
                </a:solidFill>
                <a:latin typeface="Calibri"/>
                <a:ea typeface="Calibri"/>
                <a:cs typeface="Calibri"/>
                <a:sym typeface="Calibri"/>
              </a:rPr>
              <a:t>The number of people or animals there</a:t>
            </a:r>
          </a:p>
          <a:p>
            <a:pPr marL="742950" marR="0" lvl="1" indent="-285750" algn="l" rtl="0">
              <a:spcBef>
                <a:spcPts val="560"/>
              </a:spcBef>
              <a:buClr>
                <a:schemeClr val="dk1"/>
              </a:buClr>
              <a:buSzPct val="100000"/>
              <a:buFont typeface="Calibri"/>
              <a:buChar char="–"/>
            </a:pPr>
            <a:r>
              <a:rPr lang="en-US" sz="2800" b="0" i="0" u="none" strike="noStrike" cap="none" baseline="0">
                <a:solidFill>
                  <a:schemeClr val="dk1"/>
                </a:solidFill>
                <a:latin typeface="Calibri"/>
                <a:ea typeface="Calibri"/>
                <a:cs typeface="Calibri"/>
                <a:sym typeface="Calibri"/>
              </a:rPr>
              <a:t>What type of activity is going on around you</a:t>
            </a:r>
          </a:p>
          <a:p>
            <a:pPr marL="742950" marR="0" lvl="1" indent="-285750" algn="l" rtl="0">
              <a:spcBef>
                <a:spcPts val="560"/>
              </a:spcBef>
              <a:buClr>
                <a:schemeClr val="dk1"/>
              </a:buClr>
              <a:buSzPct val="100000"/>
              <a:buFont typeface="Calibri"/>
              <a:buChar char="–"/>
            </a:pPr>
            <a:r>
              <a:rPr lang="en-US" sz="2800" b="0" i="0" u="none" strike="noStrike" cap="none" baseline="0">
                <a:solidFill>
                  <a:schemeClr val="dk1"/>
                </a:solidFill>
                <a:latin typeface="Calibri"/>
                <a:ea typeface="Calibri"/>
                <a:cs typeface="Calibri"/>
                <a:sym typeface="Calibri"/>
              </a:rPr>
              <a:t>How much activity is occurring around you</a:t>
            </a:r>
          </a:p>
          <a:p>
            <a:pPr marL="742950" marR="0" lvl="1" indent="-285750" algn="l" rtl="0">
              <a:spcBef>
                <a:spcPts val="56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a:p>
            <a:pPr marL="742950" marR="0" lvl="1" indent="-285750" algn="ctr" rtl="0">
              <a:spcBef>
                <a:spcPts val="56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All of these factors influence the                                  accuracy of a witness’s observations.</a:t>
            </a:r>
          </a:p>
        </p:txBody>
      </p:sp>
      <p:pic>
        <p:nvPicPr>
          <p:cNvPr id="265" name="Shape 26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 calcmode="lin" valueType="num">
                                      <p:cBhvr additive="base">
                                        <p:cTn id="7" dur="500"/>
                                        <p:tgtEl>
                                          <p:spTgt spid="26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4">
                                            <p:txEl>
                                              <p:pRg st="1" end="1"/>
                                            </p:txEl>
                                          </p:spTgt>
                                        </p:tgtEl>
                                        <p:attrNameLst>
                                          <p:attrName>style.visibility</p:attrName>
                                        </p:attrNameLst>
                                      </p:cBhvr>
                                      <p:to>
                                        <p:strVal val="visible"/>
                                      </p:to>
                                    </p:set>
                                    <p:anim calcmode="lin" valueType="num">
                                      <p:cBhvr additive="base">
                                        <p:cTn id="12" dur="500"/>
                                        <p:tgtEl>
                                          <p:spTgt spid="26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4">
                                            <p:txEl>
                                              <p:pRg st="2" end="2"/>
                                            </p:txEl>
                                          </p:spTgt>
                                        </p:tgtEl>
                                        <p:attrNameLst>
                                          <p:attrName>style.visibility</p:attrName>
                                        </p:attrNameLst>
                                      </p:cBhvr>
                                      <p:to>
                                        <p:strVal val="visible"/>
                                      </p:to>
                                    </p:set>
                                    <p:anim calcmode="lin" valueType="num">
                                      <p:cBhvr additive="base">
                                        <p:cTn id="17" dur="500"/>
                                        <p:tgtEl>
                                          <p:spTgt spid="26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64">
                                            <p:txEl>
                                              <p:pRg st="3" end="3"/>
                                            </p:txEl>
                                          </p:spTgt>
                                        </p:tgtEl>
                                        <p:attrNameLst>
                                          <p:attrName>style.visibility</p:attrName>
                                        </p:attrNameLst>
                                      </p:cBhvr>
                                      <p:to>
                                        <p:strVal val="visible"/>
                                      </p:to>
                                    </p:set>
                                    <p:anim calcmode="lin" valueType="num">
                                      <p:cBhvr additive="base">
                                        <p:cTn id="22" dur="500"/>
                                        <p:tgtEl>
                                          <p:spTgt spid="26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4">
                                            <p:txEl>
                                              <p:pRg st="4" end="4"/>
                                            </p:txEl>
                                          </p:spTgt>
                                        </p:tgtEl>
                                        <p:attrNameLst>
                                          <p:attrName>style.visibility</p:attrName>
                                        </p:attrNameLst>
                                      </p:cBhvr>
                                      <p:to>
                                        <p:strVal val="visible"/>
                                      </p:to>
                                    </p:set>
                                    <p:anim calcmode="lin" valueType="num">
                                      <p:cBhvr additive="base">
                                        <p:cTn id="27" dur="500"/>
                                        <p:tgtEl>
                                          <p:spTgt spid="264">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64">
                                            <p:txEl>
                                              <p:pRg st="5" end="5"/>
                                            </p:txEl>
                                          </p:spTgt>
                                        </p:tgtEl>
                                        <p:attrNameLst>
                                          <p:attrName>style.visibility</p:attrName>
                                        </p:attrNameLst>
                                      </p:cBhvr>
                                      <p:to>
                                        <p:strVal val="visible"/>
                                      </p:to>
                                    </p:set>
                                    <p:anim calcmode="lin" valueType="num">
                                      <p:cBhvr additive="base">
                                        <p:cTn id="32" dur="500"/>
                                        <p:tgtEl>
                                          <p:spTgt spid="264">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4">
                                            <p:txEl>
                                              <p:pRg st="6" end="6"/>
                                            </p:txEl>
                                          </p:spTgt>
                                        </p:tgtEl>
                                        <p:attrNameLst>
                                          <p:attrName>style.visibility</p:attrName>
                                        </p:attrNameLst>
                                      </p:cBhvr>
                                      <p:to>
                                        <p:strVal val="visible"/>
                                      </p:to>
                                    </p:set>
                                    <p:anim calcmode="lin" valueType="num">
                                      <p:cBhvr additive="base">
                                        <p:cTn id="37" dur="500"/>
                                        <p:tgtEl>
                                          <p:spTgt spid="264">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65"/>
                                        </p:tgtEl>
                                        <p:attrNameLst>
                                          <p:attrName>style.visibility</p:attrName>
                                        </p:attrNameLst>
                                      </p:cBhvr>
                                      <p:to>
                                        <p:strVal val="visible"/>
                                      </p:to>
                                    </p:set>
                                    <p:anim calcmode="lin" valueType="num">
                                      <p:cBhvr additive="base">
                                        <p:cTn id="42" dur="500"/>
                                        <p:tgtEl>
                                          <p:spTgt spid="2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INNOCENCE PROJECT</a:t>
            </a:r>
          </a:p>
        </p:txBody>
      </p:sp>
      <p:sp>
        <p:nvSpPr>
          <p:cNvPr id="284" name="Shape 284"/>
          <p:cNvSpPr txBox="1">
            <a:spLocks noGrp="1"/>
          </p:cNvSpPr>
          <p:nvPr>
            <p:ph type="body" idx="1"/>
          </p:nvPr>
        </p:nvSpPr>
        <p:spPr>
          <a:xfrm>
            <a:off x="228600" y="1600200"/>
            <a:ext cx="84582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Reexamines post-conviction cases using DNA</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Found that faulty eyewitness contribution lead to approximately 87% wrongful conviction.</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Gary Dotson was 1</a:t>
            </a:r>
            <a:r>
              <a:rPr lang="en-US" sz="3200" b="0" i="0" u="none" strike="noStrike" cap="none" baseline="30000">
                <a:solidFill>
                  <a:schemeClr val="dk1"/>
                </a:solidFill>
                <a:latin typeface="Calibri"/>
                <a:ea typeface="Calibri"/>
                <a:cs typeface="Calibri"/>
                <a:sym typeface="Calibri"/>
              </a:rPr>
              <a:t>st</a:t>
            </a:r>
            <a:r>
              <a:rPr lang="en-US" sz="3200" b="0" i="0" u="none" strike="noStrike" cap="none" baseline="0">
                <a:solidFill>
                  <a:schemeClr val="dk1"/>
                </a:solidFill>
                <a:latin typeface="Calibri"/>
                <a:ea typeface="Calibri"/>
                <a:cs typeface="Calibri"/>
                <a:sym typeface="Calibri"/>
              </a:rPr>
              <a:t> to be shown innocent (exonerated) – was in prison for 9 years after being accused of rape of a 16 year old girl.</a:t>
            </a:r>
          </a:p>
        </p:txBody>
      </p:sp>
      <p:pic>
        <p:nvPicPr>
          <p:cNvPr id="285" name="Shape 285"/>
          <p:cNvPicPr preferRelativeResize="0"/>
          <p:nvPr/>
        </p:nvPicPr>
        <p:blipFill rotWithShape="1">
          <a:blip r:embed="rId3">
            <a:alphaModFix/>
          </a:blip>
          <a:srcRect/>
          <a:stretch/>
        </p:blipFill>
        <p:spPr>
          <a:xfrm>
            <a:off x="0" y="0"/>
            <a:ext cx="3461099" cy="2590800"/>
          </a:xfrm>
          <a:prstGeom prst="rect">
            <a:avLst/>
          </a:prstGeom>
          <a:noFill/>
          <a:ln>
            <a:noFill/>
          </a:ln>
        </p:spPr>
      </p:pic>
      <p:pic>
        <p:nvPicPr>
          <p:cNvPr id="286" name="Shape 286"/>
          <p:cNvPicPr preferRelativeResize="0"/>
          <p:nvPr/>
        </p:nvPicPr>
        <p:blipFill rotWithShape="1">
          <a:blip r:embed="rId4">
            <a:alphaModFix/>
          </a:blip>
          <a:srcRect/>
          <a:stretch/>
        </p:blipFill>
        <p:spPr>
          <a:xfrm>
            <a:off x="5791200" y="2122714"/>
            <a:ext cx="3155611" cy="23622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 calcmode="lin" valueType="num">
                                      <p:cBhvr additive="base">
                                        <p:cTn id="7" dur="500"/>
                                        <p:tgtEl>
                                          <p:spTgt spid="28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anim calcmode="lin" valueType="num">
                                      <p:cBhvr additive="base">
                                        <p:cTn id="12" dur="500"/>
                                        <p:tgtEl>
                                          <p:spTgt spid="28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hape 287"/>
          <p:cNvSpPr/>
          <p:nvPr/>
        </p:nvSpPr>
        <p:spPr>
          <a:xfrm>
            <a:off x="2362200" y="6019800"/>
            <a:ext cx="5943599" cy="646331"/>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sng" strike="noStrike" cap="none" baseline="0" dirty="0">
                <a:solidFill>
                  <a:schemeClr val="hlink"/>
                </a:solidFill>
                <a:latin typeface="Arial"/>
                <a:ea typeface="Arial"/>
                <a:cs typeface="Arial"/>
                <a:sym typeface="Arial"/>
                <a:hlinkClick r:id="rId2"/>
              </a:rPr>
              <a:t>http://www.youtube.com/watch?v=xtDt-THaH_o</a:t>
            </a:r>
          </a:p>
          <a:p>
            <a:pPr marL="0" marR="0" lvl="0" indent="0" algn="l" rtl="0">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980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Juries are heavily influenced  by eyewitness identification</a:t>
            </a:r>
            <a:endParaRPr lang="en-US" sz="3200" dirty="0"/>
          </a:p>
        </p:txBody>
      </p:sp>
      <p:sp>
        <p:nvSpPr>
          <p:cNvPr id="3" name="Content Placeholder 2"/>
          <p:cNvSpPr>
            <a:spLocks noGrp="1"/>
          </p:cNvSpPr>
          <p:nvPr>
            <p:ph idx="1"/>
          </p:nvPr>
        </p:nvSpPr>
        <p:spPr/>
        <p:txBody>
          <a:bodyPr/>
          <a:lstStyle/>
          <a:p>
            <a:r>
              <a:rPr lang="en-US" sz="2400" dirty="0" smtClean="0"/>
              <a:t>If a witness points directly at a person and said that they were the one that committed the crime, it strongly influences a jury </a:t>
            </a:r>
          </a:p>
          <a:p>
            <a:r>
              <a:rPr lang="en-US" sz="2400" dirty="0" smtClean="0"/>
              <a:t>Even if the evidence points to the fact that a person is innocent.  </a:t>
            </a:r>
          </a:p>
          <a:p>
            <a:endParaRPr lang="en-US" dirty="0"/>
          </a:p>
        </p:txBody>
      </p:sp>
      <p:pic>
        <p:nvPicPr>
          <p:cNvPr id="1026" name="Picture 2" descr="http://www.lawyers.com/~/media/Images/Item%20Images/Criminal/Criminal%20Process/man-witness-stand.ashx?w=250&amp;h=166&amp;as=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216" y="3352800"/>
            <a:ext cx="504939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66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122883"/>
            <a:ext cx="8229600" cy="1446509"/>
          </a:xfrm>
          <a:prstGeom prst="rect">
            <a:avLst/>
          </a:prstGeom>
          <a:noFill/>
          <a:ln>
            <a:noFill/>
          </a:ln>
        </p:spPr>
        <p:txBody>
          <a:bodyPr lIns="91425" tIns="45700" rIns="91425" bIns="45700" anchor="ctr" anchorCtr="0">
            <a:spAutoFit/>
          </a:bodyPr>
          <a:lstStyle/>
          <a:p>
            <a:pPr algn="l"/>
            <a:r>
              <a:rPr lang="en-US" sz="4400" dirty="0">
                <a:solidFill>
                  <a:srgbClr val="FFFF00"/>
                </a:solidFill>
                <a:latin typeface="Calibri"/>
                <a:ea typeface="Calibri"/>
                <a:cs typeface="Calibri"/>
                <a:sym typeface="Calibri"/>
              </a:rPr>
              <a:t>Rubber hand trick</a:t>
            </a:r>
            <a:r>
              <a:rPr lang="en-US" sz="4400" dirty="0">
                <a:solidFill>
                  <a:schemeClr val="dk1"/>
                </a:solidFill>
                <a:latin typeface="Calibri"/>
                <a:ea typeface="Calibri"/>
                <a:cs typeface="Calibri"/>
                <a:sym typeface="Calibri"/>
              </a:rPr>
              <a:t/>
            </a:r>
            <a:br>
              <a:rPr lang="en-US" sz="4400" dirty="0">
                <a:solidFill>
                  <a:schemeClr val="dk1"/>
                </a:solidFill>
                <a:latin typeface="Calibri"/>
                <a:ea typeface="Calibri"/>
                <a:cs typeface="Calibri"/>
                <a:sym typeface="Calibri"/>
              </a:rPr>
            </a:br>
            <a:endParaRPr sz="4400" b="0" i="0" u="none" strike="noStrike" cap="none" baseline="0" dirty="0">
              <a:solidFill>
                <a:schemeClr val="dk1"/>
              </a:solidFill>
              <a:latin typeface="Calibri"/>
              <a:ea typeface="Calibri"/>
              <a:cs typeface="Calibri"/>
              <a:sym typeface="Calibri"/>
            </a:endParaRPr>
          </a:p>
        </p:txBody>
      </p:sp>
      <p:sp>
        <p:nvSpPr>
          <p:cNvPr id="300" name="Shape 300"/>
          <p:cNvSpPr txBox="1">
            <a:spLocks noGrp="1"/>
          </p:cNvSpPr>
          <p:nvPr>
            <p:ph type="body" idx="1"/>
          </p:nvPr>
        </p:nvSpPr>
        <p:spPr>
          <a:xfrm>
            <a:off x="457200" y="1600200"/>
            <a:ext cx="8229600" cy="307736"/>
          </a:xfrm>
          <a:prstGeom prst="rect">
            <a:avLst/>
          </a:prstGeom>
          <a:noFill/>
          <a:ln>
            <a:noFill/>
          </a:ln>
        </p:spPr>
        <p:txBody>
          <a:bodyPr lIns="91425" tIns="45700" rIns="91425" bIns="45700" anchor="t" anchorCtr="0">
            <a:spAutoFit/>
          </a:bodyPr>
          <a:lstStyle/>
          <a:p>
            <a:pPr marL="342900" marR="0" lvl="2" indent="-342900" algn="l" rtl="0">
              <a:spcBef>
                <a:spcPts val="0"/>
              </a:spcBef>
              <a:buClr>
                <a:schemeClr val="dk1"/>
              </a:buClr>
              <a:buSzPct val="100000"/>
              <a:buFont typeface="Calibri"/>
              <a:buChar char="•"/>
            </a:pPr>
            <a:r>
              <a:rPr lang="en-US" sz="1400" b="0" i="0" u="sng" strike="noStrike" cap="none" baseline="0" dirty="0">
                <a:solidFill>
                  <a:schemeClr val="hlink"/>
                </a:solidFill>
                <a:latin typeface="Calibri"/>
                <a:ea typeface="Calibri"/>
                <a:cs typeface="Calibri"/>
                <a:sym typeface="Calibri"/>
                <a:hlinkClick r:id="rId3"/>
              </a:rPr>
              <a:t>http://</a:t>
            </a:r>
            <a:r>
              <a:rPr lang="en-US" sz="1400" b="0" i="0" u="sng" strike="noStrike" cap="none" baseline="0" dirty="0" smtClean="0">
                <a:solidFill>
                  <a:schemeClr val="hlink"/>
                </a:solidFill>
                <a:latin typeface="Calibri"/>
                <a:ea typeface="Calibri"/>
                <a:cs typeface="Calibri"/>
                <a:sym typeface="Calibri"/>
                <a:hlinkClick r:id="rId3"/>
              </a:rPr>
              <a:t>www.youtube.com/watch?v=sxwn1w7MJvk</a:t>
            </a:r>
            <a:endParaRPr lang="en-US" sz="1400" b="0" i="0" u="sng" strike="noStrike" cap="none" baseline="0" dirty="0">
              <a:solidFill>
                <a:schemeClr val="hlink"/>
              </a:solidFill>
              <a:latin typeface="Calibri"/>
              <a:ea typeface="Calibri"/>
              <a:cs typeface="Calibri"/>
              <a:sym typeface="Calibri"/>
              <a:hlinkClick r:id="rId3"/>
            </a:endParaRP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Reliability of a Witness</a:t>
            </a:r>
            <a:endParaRPr lang="en-US" dirty="0"/>
          </a:p>
        </p:txBody>
      </p:sp>
      <p:sp>
        <p:nvSpPr>
          <p:cNvPr id="3" name="Content Placeholder 2"/>
          <p:cNvSpPr>
            <a:spLocks noGrp="1"/>
          </p:cNvSpPr>
          <p:nvPr>
            <p:ph idx="1"/>
          </p:nvPr>
        </p:nvSpPr>
        <p:spPr>
          <a:xfrm>
            <a:off x="20782" y="762000"/>
            <a:ext cx="8991600" cy="6019800"/>
          </a:xfrm>
        </p:spPr>
        <p:txBody>
          <a:bodyPr>
            <a:normAutofit fontScale="92500" lnSpcReduction="20000"/>
          </a:bodyPr>
          <a:lstStyle/>
          <a:p>
            <a:r>
              <a:rPr lang="en-US" sz="2400" u="sng" dirty="0" smtClean="0"/>
              <a:t>How they observed the crime</a:t>
            </a:r>
          </a:p>
          <a:p>
            <a:pPr lvl="1"/>
            <a:r>
              <a:rPr lang="en-US" sz="2400" dirty="0" smtClean="0"/>
              <a:t>Was the crime committed to them</a:t>
            </a:r>
          </a:p>
          <a:p>
            <a:pPr lvl="1"/>
            <a:r>
              <a:rPr lang="en-US" sz="2400" dirty="0" smtClean="0"/>
              <a:t>How far away were they</a:t>
            </a:r>
          </a:p>
          <a:p>
            <a:r>
              <a:rPr lang="en-US" sz="2400" u="sng" dirty="0" smtClean="0"/>
              <a:t>Type of crime committed</a:t>
            </a:r>
          </a:p>
          <a:p>
            <a:pPr lvl="1"/>
            <a:r>
              <a:rPr lang="en-US" sz="2400" dirty="0" smtClean="0"/>
              <a:t>Was the crime really scary and stressful?</a:t>
            </a:r>
          </a:p>
          <a:p>
            <a:pPr lvl="1"/>
            <a:r>
              <a:rPr lang="en-US" sz="2400" dirty="0" smtClean="0"/>
              <a:t>People often concentrate on the weapon</a:t>
            </a:r>
          </a:p>
          <a:p>
            <a:r>
              <a:rPr lang="en-US" sz="2400" u="sng" dirty="0" smtClean="0"/>
              <a:t>Type of witness</a:t>
            </a:r>
          </a:p>
          <a:p>
            <a:pPr lvl="1"/>
            <a:r>
              <a:rPr lang="en-US" sz="2400" dirty="0" smtClean="0"/>
              <a:t>Does the person have something to gain, influenced by drugs or alcohol, mentally challenged, </a:t>
            </a:r>
          </a:p>
          <a:p>
            <a:pPr lvl="1"/>
            <a:r>
              <a:rPr lang="en-US" sz="2400" dirty="0" smtClean="0"/>
              <a:t>older people make people believe more in the validity of what they say, however adults are more reliable then older or </a:t>
            </a:r>
            <a:r>
              <a:rPr lang="en-US" sz="2400" smtClean="0"/>
              <a:t>younger witnesses</a:t>
            </a:r>
            <a:endParaRPr lang="en-US" sz="2400" dirty="0" smtClean="0"/>
          </a:p>
          <a:p>
            <a:r>
              <a:rPr lang="en-US" sz="2400" u="sng" dirty="0" smtClean="0"/>
              <a:t>Police lineup identification</a:t>
            </a:r>
          </a:p>
          <a:p>
            <a:pPr lvl="1"/>
            <a:r>
              <a:rPr lang="en-US" sz="2400" dirty="0" smtClean="0"/>
              <a:t>People feel obligated to pick someone, </a:t>
            </a:r>
          </a:p>
          <a:p>
            <a:pPr lvl="1"/>
            <a:r>
              <a:rPr lang="en-US" sz="2400" dirty="0" smtClean="0"/>
              <a:t>better to give them one person at a time, not all at once</a:t>
            </a:r>
          </a:p>
          <a:p>
            <a:r>
              <a:rPr lang="en-US" sz="2400" u="sng" dirty="0" smtClean="0"/>
              <a:t>Witness interviewing technique</a:t>
            </a:r>
          </a:p>
          <a:p>
            <a:pPr lvl="1"/>
            <a:r>
              <a:rPr lang="en-US" sz="2000" dirty="0" smtClean="0"/>
              <a:t>Leading questions by police or lawyers may skew what someone would normally say or believe.  Use open ended questions</a:t>
            </a:r>
          </a:p>
          <a:p>
            <a:pPr lvl="2"/>
            <a:endParaRPr lang="en-US" dirty="0"/>
          </a:p>
        </p:txBody>
      </p:sp>
    </p:spTree>
    <p:extLst>
      <p:ext uri="{BB962C8B-B14F-4D97-AF65-F5344CB8AC3E}">
        <p14:creationId xmlns:p14="http://schemas.microsoft.com/office/powerpoint/2010/main" val="201701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additive="base">
                                        <p:cTn id="7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Ronald Cotton</a:t>
            </a:r>
          </a:p>
        </p:txBody>
      </p:sp>
      <p:sp>
        <p:nvSpPr>
          <p:cNvPr id="293" name="Shape 293"/>
          <p:cNvSpPr txBox="1">
            <a:spLocks noGrp="1"/>
          </p:cNvSpPr>
          <p:nvPr>
            <p:ph type="body" idx="1"/>
          </p:nvPr>
        </p:nvSpPr>
        <p:spPr>
          <a:xfrm>
            <a:off x="457200" y="1295400"/>
            <a:ext cx="82296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sng" strike="noStrike" cap="none" baseline="0">
                <a:solidFill>
                  <a:schemeClr val="hlink"/>
                </a:solidFill>
                <a:latin typeface="Calibri"/>
                <a:ea typeface="Calibri"/>
                <a:cs typeface="Calibri"/>
                <a:sym typeface="Calibri"/>
                <a:hlinkClick r:id="rId3"/>
              </a:rPr>
              <a:t>http://www.youtube.com/watch?v=u-SBTRLoPuo</a:t>
            </a:r>
            <a:r>
              <a:rPr lang="en-US" sz="3200" b="0" i="0" u="none" strike="noStrike" cap="none" baseline="0">
                <a:solidFill>
                  <a:schemeClr val="dk1"/>
                </a:solidFill>
                <a:latin typeface="Calibri"/>
                <a:ea typeface="Calibri"/>
                <a:cs typeface="Calibri"/>
                <a:sym typeface="Calibri"/>
              </a:rPr>
              <a:t> – Part 1 </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sng" strike="noStrike" cap="none" baseline="0">
                <a:solidFill>
                  <a:schemeClr val="hlink"/>
                </a:solidFill>
                <a:latin typeface="Calibri"/>
                <a:ea typeface="Calibri"/>
                <a:cs typeface="Calibri"/>
                <a:sym typeface="Calibri"/>
                <a:hlinkClick r:id="rId4"/>
              </a:rPr>
              <a:t>http://www.youtube.com/watch?v=I4V6aoYuDcg&amp;feature=relmfu</a:t>
            </a:r>
            <a:r>
              <a:rPr lang="en-US" sz="3200" b="0" i="0" u="none" strike="noStrike" cap="none" baseline="0">
                <a:solidFill>
                  <a:schemeClr val="dk1"/>
                </a:solidFill>
                <a:latin typeface="Calibri"/>
                <a:ea typeface="Calibri"/>
                <a:cs typeface="Calibri"/>
                <a:sym typeface="Calibri"/>
              </a:rPr>
              <a:t> – Part 2 </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294" name="Shape 294"/>
          <p:cNvPicPr preferRelativeResize="0"/>
          <p:nvPr/>
        </p:nvPicPr>
        <p:blipFill rotWithShape="1">
          <a:blip r:embed="rId5">
            <a:alphaModFix/>
          </a:blip>
          <a:srcRect/>
          <a:stretch/>
        </p:blipFill>
        <p:spPr>
          <a:xfrm>
            <a:off x="685800" y="1066800"/>
            <a:ext cx="7676399" cy="51816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94"/>
                                        </p:tgtEl>
                                      </p:cBhvr>
                                    </p:animEffect>
                                    <p:set>
                                      <p:cBhvr>
                                        <p:cTn id="7" dur="1" fill="hold">
                                          <p:stCondLst>
                                            <p:cond delay="2000"/>
                                          </p:stCondLst>
                                        </p:cTn>
                                        <p:tgtEl>
                                          <p:spTgt spid="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306" name="Shape 30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sng" strike="noStrike" cap="none" baseline="0" dirty="0">
                <a:solidFill>
                  <a:schemeClr val="hlink"/>
                </a:solidFill>
                <a:latin typeface="Calibri"/>
                <a:ea typeface="Calibri"/>
                <a:cs typeface="Calibri"/>
                <a:sym typeface="Calibri"/>
                <a:hlinkClick r:id="rId3"/>
              </a:rPr>
              <a:t>http://www.innocenceproject.org/know/</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sng" strike="noStrike" cap="none" baseline="0" dirty="0">
                <a:solidFill>
                  <a:schemeClr val="hlink"/>
                </a:solidFill>
                <a:latin typeface="Calibri"/>
                <a:ea typeface="Calibri"/>
                <a:cs typeface="Calibri"/>
                <a:sym typeface="Calibri"/>
                <a:hlinkClick r:id="rId4"/>
              </a:rPr>
              <a:t>http://www.youtube.com/watch?v=ngdfTgfFIlQ&amp;feature=relmfu</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Stress and memories excerpt</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p:nvPr/>
        </p:nvSpPr>
        <p:spPr>
          <a:xfrm>
            <a:off x="914136" y="609600"/>
            <a:ext cx="7467864" cy="4572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0" i="0" u="none" strike="noStrike" cap="none" baseline="0">
                <a:solidFill>
                  <a:schemeClr val="dk1"/>
                </a:solidFill>
                <a:latin typeface="Arial"/>
                <a:ea typeface="Arial"/>
                <a:cs typeface="Arial"/>
                <a:sym typeface="Arial"/>
              </a:rPr>
              <a:t>Find the 6 differences between the two pictures.</a:t>
            </a:r>
          </a:p>
        </p:txBody>
      </p:sp>
      <p:sp>
        <p:nvSpPr>
          <p:cNvPr id="118" name="Shape 118"/>
          <p:cNvSpPr txBox="1"/>
          <p:nvPr/>
        </p:nvSpPr>
        <p:spPr>
          <a:xfrm>
            <a:off x="304270" y="5715001"/>
            <a:ext cx="8458728" cy="214312"/>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800" b="0" i="0" u="none" strike="noStrike" cap="none" baseline="0">
                <a:solidFill>
                  <a:schemeClr val="dk1"/>
                </a:solidFill>
                <a:latin typeface="Arial"/>
                <a:ea typeface="Arial"/>
                <a:cs typeface="Arial"/>
                <a:sym typeface="Arial"/>
              </a:rPr>
              <a:t>Answers: Tail feathers, flame, monkey’s tail, lion’s mane, cake tray, frosting</a:t>
            </a:r>
          </a:p>
        </p:txBody>
      </p:sp>
      <p:pic>
        <p:nvPicPr>
          <p:cNvPr id="119" name="Shape 119"/>
          <p:cNvPicPr preferRelativeResize="0"/>
          <p:nvPr/>
        </p:nvPicPr>
        <p:blipFill rotWithShape="1">
          <a:blip r:embed="rId3">
            <a:alphaModFix/>
          </a:blip>
          <a:srcRect l="4092" t="6171" r="48627" b="69913"/>
          <a:stretch/>
        </p:blipFill>
        <p:spPr>
          <a:xfrm>
            <a:off x="589114" y="1840336"/>
            <a:ext cx="7823729" cy="2958676"/>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5540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t>
            </a:r>
            <a:r>
              <a:rPr lang="en-US" smtClean="0"/>
              <a:t>remember better</a:t>
            </a:r>
            <a:endParaRPr lang="en-US"/>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www.youtube.com/watch?v=xdK-ebSVFmY</a:t>
            </a:r>
            <a:endParaRPr lang="en-US" dirty="0" smtClean="0"/>
          </a:p>
          <a:p>
            <a:endParaRPr lang="en-US" dirty="0"/>
          </a:p>
          <a:p>
            <a:r>
              <a:rPr lang="en-US" dirty="0" smtClean="0"/>
              <a:t>Memory champion</a:t>
            </a:r>
          </a:p>
          <a:p>
            <a:r>
              <a:rPr lang="en-US" dirty="0">
                <a:hlinkClick r:id="rId3"/>
              </a:rPr>
              <a:t>http://www.youtube.com/watch?v=oY6DznRX6L0</a:t>
            </a:r>
            <a:endParaRPr lang="en-US" dirty="0"/>
          </a:p>
        </p:txBody>
      </p:sp>
    </p:spTree>
    <p:extLst>
      <p:ext uri="{BB962C8B-B14F-4D97-AF65-F5344CB8AC3E}">
        <p14:creationId xmlns:p14="http://schemas.microsoft.com/office/powerpoint/2010/main" val="417571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Commercial Activity</a:t>
            </a:r>
          </a:p>
        </p:txBody>
      </p:sp>
      <p:sp>
        <p:nvSpPr>
          <p:cNvPr id="312" name="Shape 312"/>
          <p:cNvSpPr txBox="1">
            <a:spLocks noGrp="1"/>
          </p:cNvSpPr>
          <p:nvPr>
            <p:ph type="body" idx="1"/>
          </p:nvPr>
        </p:nvSpPr>
        <p:spPr>
          <a:xfrm>
            <a:off x="457200" y="1600200"/>
            <a:ext cx="86868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1</a:t>
            </a:r>
            <a:r>
              <a:rPr lang="en-US" sz="3200" b="0" i="0" u="none" strike="noStrike" cap="none" baseline="30000">
                <a:solidFill>
                  <a:schemeClr val="dk1"/>
                </a:solidFill>
                <a:latin typeface="Calibri"/>
                <a:ea typeface="Calibri"/>
                <a:cs typeface="Calibri"/>
                <a:sym typeface="Calibri"/>
              </a:rPr>
              <a:t>st</a:t>
            </a:r>
            <a:r>
              <a:rPr lang="en-US" sz="3200" b="0" i="0" u="none" strike="noStrike" cap="none" baseline="0">
                <a:solidFill>
                  <a:schemeClr val="dk1"/>
                </a:solidFill>
                <a:latin typeface="Calibri"/>
                <a:ea typeface="Calibri"/>
                <a:cs typeface="Calibri"/>
                <a:sym typeface="Calibri"/>
              </a:rPr>
              <a:t> commercial –</a:t>
            </a:r>
          </a:p>
          <a:p>
            <a:pPr marL="342900" marR="0" lvl="0" indent="-342900" algn="l" rtl="0">
              <a:spcBef>
                <a:spcPts val="640"/>
              </a:spcBef>
              <a:buClr>
                <a:schemeClr val="dk1"/>
              </a:buClr>
              <a:buSzPct val="25000"/>
              <a:buFont typeface="Calibri"/>
              <a:buNone/>
            </a:pPr>
            <a:r>
              <a:rPr lang="en-US" sz="3200" b="0" i="0" u="sng" strike="noStrike" cap="none" baseline="0">
                <a:solidFill>
                  <a:schemeClr val="hlink"/>
                </a:solidFill>
                <a:latin typeface="Calibri"/>
                <a:ea typeface="Calibri"/>
                <a:cs typeface="Calibri"/>
                <a:sym typeface="Calibri"/>
                <a:hlinkClick r:id="rId3"/>
              </a:rPr>
              <a:t>http://www.youtube.com/watch?v=WEJJUGJZxpU</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2</a:t>
            </a:r>
            <a:r>
              <a:rPr lang="en-US" sz="3200" b="0" i="0" u="none" strike="noStrike" cap="none" baseline="30000">
                <a:solidFill>
                  <a:schemeClr val="dk1"/>
                </a:solidFill>
                <a:latin typeface="Calibri"/>
                <a:ea typeface="Calibri"/>
                <a:cs typeface="Calibri"/>
                <a:sym typeface="Calibri"/>
              </a:rPr>
              <a:t>nd</a:t>
            </a:r>
            <a:r>
              <a:rPr lang="en-US" sz="3200" b="0" i="0" u="none" strike="noStrike" cap="none" baseline="0">
                <a:solidFill>
                  <a:schemeClr val="dk1"/>
                </a:solidFill>
                <a:latin typeface="Calibri"/>
                <a:ea typeface="Calibri"/>
                <a:cs typeface="Calibri"/>
                <a:sym typeface="Calibri"/>
              </a:rPr>
              <a:t> commercial –</a:t>
            </a:r>
          </a:p>
          <a:p>
            <a:pPr marL="742950" marR="0" lvl="1" indent="-285750" algn="l" rtl="0">
              <a:spcBef>
                <a:spcPts val="560"/>
              </a:spcBef>
              <a:buClr>
                <a:schemeClr val="dk1"/>
              </a:buClr>
              <a:buSzPct val="100000"/>
              <a:buFont typeface="Calibri"/>
              <a:buChar char="–"/>
            </a:pPr>
            <a:r>
              <a:rPr lang="en-US" sz="2800" b="0" i="0" u="sng" strike="noStrike" cap="none" baseline="0">
                <a:solidFill>
                  <a:schemeClr val="hlink"/>
                </a:solidFill>
                <a:latin typeface="Calibri"/>
                <a:ea typeface="Calibri"/>
                <a:cs typeface="Calibri"/>
                <a:sym typeface="Calibri"/>
                <a:hlinkClick r:id="rId4"/>
              </a:rPr>
              <a:t>http://www.youtube.com/watch?v=Has8vDacmo8</a:t>
            </a:r>
          </a:p>
          <a:p>
            <a:pPr marL="742950" marR="0" lvl="1" indent="-285750" algn="l" rtl="0">
              <a:spcBef>
                <a:spcPts val="56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318" name="Shape 31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319" name="Shape 319"/>
          <p:cNvPicPr preferRelativeResize="0"/>
          <p:nvPr/>
        </p:nvPicPr>
        <p:blipFill rotWithShape="1">
          <a:blip r:embed="rId3">
            <a:alphaModFix/>
          </a:blip>
          <a:srcRect/>
          <a:stretch/>
        </p:blipFill>
        <p:spPr>
          <a:xfrm>
            <a:off x="1828800" y="0"/>
            <a:ext cx="5246134" cy="676949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0" y="0"/>
            <a:ext cx="3048000" cy="1077178"/>
          </a:xfrm>
          <a:prstGeom prst="rect">
            <a:avLst/>
          </a:prstGeom>
          <a:solidFill>
            <a:schemeClr val="lt1"/>
          </a:solidFill>
          <a:ln>
            <a:noFill/>
          </a:ln>
        </p:spPr>
        <p:txBody>
          <a:bodyPr wrap="square" lIns="91425" tIns="45700" rIns="91425" bIns="45700" anchor="t" anchorCtr="0">
            <a:spAutoFit/>
          </a:bodyPr>
          <a:lstStyle/>
          <a:p>
            <a:pPr marL="609600" marR="0" lvl="0" indent="-609600" rtl="0">
              <a:spcBef>
                <a:spcPts val="0"/>
              </a:spcBef>
              <a:buClr>
                <a:schemeClr val="accent1"/>
              </a:buClr>
              <a:buSzPct val="25000"/>
              <a:buFont typeface="Arial"/>
              <a:buNone/>
            </a:pPr>
            <a:r>
              <a:rPr lang="en-US" sz="3200" b="1" i="0" u="none" strike="noStrike" cap="none" baseline="0" dirty="0">
                <a:solidFill>
                  <a:schemeClr val="accent1"/>
                </a:solidFill>
                <a:latin typeface="Arial"/>
                <a:ea typeface="Arial"/>
                <a:cs typeface="Arial"/>
                <a:sym typeface="Arial"/>
              </a:rPr>
              <a:t>I. Testimonial </a:t>
            </a:r>
            <a:r>
              <a:rPr lang="en-US" sz="3200" b="1" i="0" u="none" strike="noStrike" cap="none" baseline="0" dirty="0" smtClean="0">
                <a:solidFill>
                  <a:schemeClr val="accent1"/>
                </a:solidFill>
                <a:latin typeface="Arial"/>
                <a:ea typeface="Arial"/>
                <a:cs typeface="Arial"/>
                <a:sym typeface="Arial"/>
              </a:rPr>
              <a:t>Evidence</a:t>
            </a:r>
            <a:endParaRPr lang="en-US" sz="3200" b="1" i="0" u="none" strike="noStrike" cap="none" baseline="0" dirty="0">
              <a:solidFill>
                <a:schemeClr val="accent1"/>
              </a:solidFill>
              <a:latin typeface="Arial"/>
              <a:ea typeface="Arial"/>
              <a:cs typeface="Arial"/>
              <a:sym typeface="Arial"/>
            </a:endParaRPr>
          </a:p>
        </p:txBody>
      </p:sp>
      <p:sp>
        <p:nvSpPr>
          <p:cNvPr id="363" name="Shape 3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sp>
        <p:nvSpPr>
          <p:cNvPr id="6" name="Shape 361"/>
          <p:cNvSpPr txBox="1">
            <a:spLocks/>
          </p:cNvSpPr>
          <p:nvPr/>
        </p:nvSpPr>
        <p:spPr>
          <a:xfrm>
            <a:off x="76200" y="4176699"/>
            <a:ext cx="9144000" cy="2562199"/>
          </a:xfrm>
          <a:prstGeom prst="rect">
            <a:avLst/>
          </a:prstGeom>
          <a:solidFill>
            <a:schemeClr val="lt1"/>
          </a:solid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0" indent="0">
              <a:spcBef>
                <a:spcPts val="560"/>
              </a:spcBef>
              <a:buSzPct val="25000"/>
              <a:buFont typeface="Arial"/>
              <a:buNone/>
            </a:pPr>
            <a:r>
              <a:rPr lang="en-US" sz="2800" dirty="0" smtClean="0">
                <a:solidFill>
                  <a:schemeClr val="dk1"/>
                </a:solidFill>
              </a:rPr>
              <a:t>Points to consider:</a:t>
            </a:r>
          </a:p>
          <a:p>
            <a:pPr marL="990600" lvl="1" indent="-533400">
              <a:spcBef>
                <a:spcPts val="480"/>
              </a:spcBef>
              <a:buSzPct val="100000"/>
              <a:buFont typeface="Arial"/>
              <a:buChar char="–"/>
            </a:pPr>
            <a:r>
              <a:rPr lang="en-US" sz="2400" b="1" i="1" dirty="0" smtClean="0">
                <a:solidFill>
                  <a:schemeClr val="dk1"/>
                </a:solidFill>
              </a:rPr>
              <a:t>How the witness saw crime.</a:t>
            </a:r>
            <a:r>
              <a:rPr lang="en-US" sz="2400" dirty="0" smtClean="0">
                <a:solidFill>
                  <a:schemeClr val="dk1"/>
                </a:solidFill>
              </a:rPr>
              <a:t> Witnesses remember sex and hair color characteristics better age, height or race.</a:t>
            </a:r>
          </a:p>
          <a:p>
            <a:pPr marL="990600" lvl="1" indent="-533400">
              <a:spcBef>
                <a:spcPts val="480"/>
              </a:spcBef>
              <a:buSzPct val="100000"/>
              <a:buFont typeface="Arial"/>
              <a:buChar char="–"/>
            </a:pPr>
            <a:r>
              <a:rPr lang="en-US" sz="2400" b="1" i="1" dirty="0" smtClean="0">
                <a:solidFill>
                  <a:schemeClr val="dk1"/>
                </a:solidFill>
              </a:rPr>
              <a:t>Type of crime</a:t>
            </a:r>
            <a:r>
              <a:rPr lang="en-US" sz="2400" b="1" dirty="0" smtClean="0">
                <a:solidFill>
                  <a:schemeClr val="dk1"/>
                </a:solidFill>
              </a:rPr>
              <a:t>. </a:t>
            </a:r>
            <a:r>
              <a:rPr lang="en-US" sz="2400" dirty="0" smtClean="0">
                <a:solidFill>
                  <a:schemeClr val="dk1"/>
                </a:solidFill>
              </a:rPr>
              <a:t>More serious crimes tend to result in more accurate witnesses.</a:t>
            </a:r>
          </a:p>
          <a:p>
            <a:pPr marL="990600" lvl="1" indent="-381000">
              <a:spcBef>
                <a:spcPts val="480"/>
              </a:spcBef>
              <a:buFont typeface="Calibri"/>
              <a:buNone/>
            </a:pPr>
            <a:endParaRPr lang="en-US" sz="2400" b="1" dirty="0">
              <a:solidFill>
                <a:schemeClr val="dk1"/>
              </a:solidFill>
            </a:endParaRPr>
          </a:p>
        </p:txBody>
      </p:sp>
      <p:pic>
        <p:nvPicPr>
          <p:cNvPr id="364" name="Shape 364"/>
          <p:cNvPicPr preferRelativeResize="0"/>
          <p:nvPr/>
        </p:nvPicPr>
        <p:blipFill rotWithShape="1">
          <a:blip r:embed="rId3">
            <a:alphaModFix/>
          </a:blip>
          <a:srcRect/>
          <a:stretch/>
        </p:blipFill>
        <p:spPr>
          <a:xfrm>
            <a:off x="3276600" y="119742"/>
            <a:ext cx="5638800" cy="3690258"/>
          </a:xfrm>
          <a:prstGeom prst="rect">
            <a:avLst/>
          </a:prstGeom>
          <a:noFill/>
          <a:ln>
            <a:noFill/>
          </a:ln>
        </p:spPr>
      </p:pic>
    </p:spTree>
    <p:extLst>
      <p:ext uri="{BB962C8B-B14F-4D97-AF65-F5344CB8AC3E}">
        <p14:creationId xmlns:p14="http://schemas.microsoft.com/office/powerpoint/2010/main" val="2583665054"/>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0" y="304800"/>
            <a:ext cx="9144000" cy="1633740"/>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480"/>
              </a:spcBef>
              <a:buClr>
                <a:schemeClr val="dk1"/>
              </a:buClr>
              <a:buSzPct val="100000"/>
              <a:buFont typeface="Arial"/>
              <a:buChar char="•"/>
            </a:pPr>
            <a:r>
              <a:rPr lang="en-US" sz="2400" b="1" i="1" u="none" strike="noStrike" cap="none" baseline="0" dirty="0" smtClean="0">
                <a:solidFill>
                  <a:schemeClr val="dk1"/>
                </a:solidFill>
                <a:latin typeface="Arial"/>
                <a:ea typeface="Arial"/>
                <a:cs typeface="Arial"/>
                <a:sym typeface="Arial"/>
              </a:rPr>
              <a:t>Type </a:t>
            </a:r>
            <a:r>
              <a:rPr lang="en-US" sz="2400" b="1" i="1" u="none" strike="noStrike" cap="none" baseline="0" dirty="0">
                <a:solidFill>
                  <a:schemeClr val="dk1"/>
                </a:solidFill>
                <a:latin typeface="Arial"/>
                <a:ea typeface="Arial"/>
                <a:cs typeface="Arial"/>
                <a:sym typeface="Arial"/>
              </a:rPr>
              <a:t>of witness. </a:t>
            </a:r>
            <a:r>
              <a:rPr lang="en-US" sz="2400" b="0" i="0" u="none" strike="noStrike" cap="none" baseline="0" dirty="0">
                <a:solidFill>
                  <a:schemeClr val="dk1"/>
                </a:solidFill>
                <a:latin typeface="Arial"/>
                <a:ea typeface="Arial"/>
                <a:cs typeface="Arial"/>
                <a:sym typeface="Arial"/>
              </a:rPr>
              <a:t>Adults better than kids.  Elderly worse-poor hearing and sight.  LD, mental disorders, alcohol or drugs, or head injury can all weaken memory.</a:t>
            </a:r>
          </a:p>
          <a:p>
            <a:pPr marL="342900" marR="0" lvl="0" indent="-342900" algn="l" rtl="0">
              <a:lnSpc>
                <a:spcPct val="80000"/>
              </a:lnSpc>
              <a:spcBef>
                <a:spcPts val="480"/>
              </a:spcBef>
              <a:buClr>
                <a:schemeClr val="dk1"/>
              </a:buClr>
              <a:buSzPct val="100000"/>
              <a:buFont typeface="Arial"/>
              <a:buChar char="•"/>
            </a:pPr>
            <a:r>
              <a:rPr lang="en-US" sz="2400" b="1" i="1" u="none" strike="noStrike" cap="none" baseline="0" dirty="0">
                <a:solidFill>
                  <a:schemeClr val="dk1"/>
                </a:solidFill>
                <a:latin typeface="Arial"/>
                <a:ea typeface="Arial"/>
                <a:cs typeface="Arial"/>
                <a:sym typeface="Arial"/>
              </a:rPr>
              <a:t>Witness interviewing techniques.  </a:t>
            </a:r>
            <a:r>
              <a:rPr lang="en-US" sz="2400" b="0" i="0" u="none" strike="noStrike" cap="none" baseline="0" dirty="0">
                <a:solidFill>
                  <a:schemeClr val="dk1"/>
                </a:solidFill>
                <a:latin typeface="Arial"/>
                <a:ea typeface="Arial"/>
                <a:cs typeface="Arial"/>
                <a:sym typeface="Arial"/>
              </a:rPr>
              <a:t>Better with open ended questions.</a:t>
            </a:r>
          </a:p>
        </p:txBody>
      </p:sp>
      <p:pic>
        <p:nvPicPr>
          <p:cNvPr id="371" name="Shape 371"/>
          <p:cNvPicPr preferRelativeResize="0"/>
          <p:nvPr/>
        </p:nvPicPr>
        <p:blipFill rotWithShape="1">
          <a:blip r:embed="rId3">
            <a:alphaModFix/>
          </a:blip>
          <a:srcRect/>
          <a:stretch/>
        </p:blipFill>
        <p:spPr>
          <a:xfrm>
            <a:off x="533400" y="2438400"/>
            <a:ext cx="6048374" cy="379094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xEl>
                                              <p:pRg st="0" end="0"/>
                                            </p:txEl>
                                          </p:spTgt>
                                        </p:tgtEl>
                                        <p:attrNameLst>
                                          <p:attrName>style.visibility</p:attrName>
                                        </p:attrNameLst>
                                      </p:cBhvr>
                                      <p:to>
                                        <p:strVal val="visible"/>
                                      </p:to>
                                    </p:set>
                                    <p:animEffect transition="in" filter="fade">
                                      <p:cBhvr>
                                        <p:cTn id="7" dur="500"/>
                                        <p:tgtEl>
                                          <p:spTgt spid="3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xEl>
                                              <p:pRg st="1" end="1"/>
                                            </p:txEl>
                                          </p:spTgt>
                                        </p:tgtEl>
                                        <p:attrNameLst>
                                          <p:attrName>style.visibility</p:attrName>
                                        </p:attrNameLst>
                                      </p:cBhvr>
                                      <p:to>
                                        <p:strVal val="visible"/>
                                      </p:to>
                                    </p:set>
                                    <p:animEffect transition="in" filter="fade">
                                      <p:cBhvr>
                                        <p:cTn id="12" dur="500"/>
                                        <p:tgtEl>
                                          <p:spTgt spid="3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32657" y="228600"/>
            <a:ext cx="9144000" cy="4640263"/>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buClr>
                <a:schemeClr val="dk1"/>
              </a:buClr>
              <a:buSzPct val="25000"/>
              <a:buFont typeface="Arial"/>
              <a:buNone/>
            </a:pPr>
            <a:r>
              <a:rPr lang="en-US" sz="2800" b="1" i="0" u="none" strike="noStrike" cap="none" baseline="0">
                <a:solidFill>
                  <a:schemeClr val="dk1"/>
                </a:solidFill>
                <a:latin typeface="Arial"/>
                <a:ea typeface="Arial"/>
                <a:cs typeface="Arial"/>
                <a:sym typeface="Arial"/>
              </a:rPr>
              <a:t>Additional factors:</a:t>
            </a:r>
          </a:p>
          <a:p>
            <a:pPr marL="742950" marR="0" lvl="1" indent="-28575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Witness’s prior relationship with the accused</a:t>
            </a:r>
          </a:p>
          <a:p>
            <a:pPr marL="742950" marR="0" lvl="1" indent="-28575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Length of time between the offense and the identification</a:t>
            </a:r>
          </a:p>
          <a:p>
            <a:pPr marL="742950" marR="0" lvl="1" indent="-28575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Any prior identification or failure to identify the defendant</a:t>
            </a:r>
          </a:p>
          <a:p>
            <a:pPr marL="742950" marR="0" lvl="1" indent="-28575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Any prior identification of a person other than the defendant by the eyewitness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6">
                                            <p:txEl>
                                              <p:pRg st="0" end="0"/>
                                            </p:txEl>
                                          </p:spTgt>
                                        </p:tgtEl>
                                        <p:attrNameLst>
                                          <p:attrName>style.visibility</p:attrName>
                                        </p:attrNameLst>
                                      </p:cBhvr>
                                      <p:to>
                                        <p:strVal val="visible"/>
                                      </p:to>
                                    </p:set>
                                    <p:anim calcmode="lin" valueType="num">
                                      <p:cBhvr additive="base">
                                        <p:cTn id="7" dur="500"/>
                                        <p:tgtEl>
                                          <p:spTgt spid="37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76">
                                            <p:txEl>
                                              <p:pRg st="1" end="1"/>
                                            </p:txEl>
                                          </p:spTgt>
                                        </p:tgtEl>
                                        <p:attrNameLst>
                                          <p:attrName>style.visibility</p:attrName>
                                        </p:attrNameLst>
                                      </p:cBhvr>
                                      <p:to>
                                        <p:strVal val="visible"/>
                                      </p:to>
                                    </p:set>
                                    <p:anim calcmode="lin" valueType="num">
                                      <p:cBhvr additive="base">
                                        <p:cTn id="12" dur="500"/>
                                        <p:tgtEl>
                                          <p:spTgt spid="37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76">
                                            <p:txEl>
                                              <p:pRg st="2" end="2"/>
                                            </p:txEl>
                                          </p:spTgt>
                                        </p:tgtEl>
                                        <p:attrNameLst>
                                          <p:attrName>style.visibility</p:attrName>
                                        </p:attrNameLst>
                                      </p:cBhvr>
                                      <p:to>
                                        <p:strVal val="visible"/>
                                      </p:to>
                                    </p:set>
                                    <p:anim calcmode="lin" valueType="num">
                                      <p:cBhvr additive="base">
                                        <p:cTn id="17" dur="500"/>
                                        <p:tgtEl>
                                          <p:spTgt spid="37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76">
                                            <p:txEl>
                                              <p:pRg st="3" end="3"/>
                                            </p:txEl>
                                          </p:spTgt>
                                        </p:tgtEl>
                                        <p:attrNameLst>
                                          <p:attrName>style.visibility</p:attrName>
                                        </p:attrNameLst>
                                      </p:cBhvr>
                                      <p:to>
                                        <p:strVal val="visible"/>
                                      </p:to>
                                    </p:set>
                                    <p:anim calcmode="lin" valueType="num">
                                      <p:cBhvr additive="base">
                                        <p:cTn id="22" dur="500"/>
                                        <p:tgtEl>
                                          <p:spTgt spid="376">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76">
                                            <p:txEl>
                                              <p:pRg st="4" end="4"/>
                                            </p:txEl>
                                          </p:spTgt>
                                        </p:tgtEl>
                                        <p:attrNameLst>
                                          <p:attrName>style.visibility</p:attrName>
                                        </p:attrNameLst>
                                      </p:cBhvr>
                                      <p:to>
                                        <p:strVal val="visible"/>
                                      </p:to>
                                    </p:set>
                                    <p:anim calcmode="lin" valueType="num">
                                      <p:cBhvr additive="base">
                                        <p:cTn id="27" dur="500"/>
                                        <p:tgtEl>
                                          <p:spTgt spid="376">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533400" y="76200"/>
            <a:ext cx="6956424" cy="1546225"/>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Eyewitness</a:t>
            </a:r>
          </a:p>
        </p:txBody>
      </p:sp>
      <p:sp>
        <p:nvSpPr>
          <p:cNvPr id="382" name="Shape 382"/>
          <p:cNvSpPr txBox="1">
            <a:spLocks noGrp="1"/>
          </p:cNvSpPr>
          <p:nvPr>
            <p:ph type="body" idx="1"/>
          </p:nvPr>
        </p:nvSpPr>
        <p:spPr>
          <a:xfrm>
            <a:off x="366712" y="1849438"/>
            <a:ext cx="4133849" cy="3941761"/>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A police composite may be developed from the  witness testimony by a computer program or forensic artist.</a:t>
            </a:r>
          </a:p>
          <a:p>
            <a:pPr marL="342900" marR="0" lvl="0" indent="-190500" algn="l" rtl="0">
              <a:lnSpc>
                <a:spcPct val="80000"/>
              </a:lnSpc>
              <a:spcBef>
                <a:spcPts val="480"/>
              </a:spcBef>
              <a:buClr>
                <a:schemeClr val="dk1"/>
              </a:buClr>
              <a:buFont typeface="Calibri"/>
              <a:buNone/>
            </a:pPr>
            <a:endParaRPr sz="2400" b="0" i="0" u="none" strike="noStrike" cap="none" baseline="0">
              <a:solidFill>
                <a:schemeClr val="dk1"/>
              </a:solidFill>
              <a:latin typeface="Arial"/>
              <a:ea typeface="Arial"/>
              <a:cs typeface="Arial"/>
              <a:sym typeface="Arial"/>
            </a:endParaRPr>
          </a:p>
          <a:p>
            <a:pPr marL="342900" marR="0" lvl="0" indent="-3429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“Perception is reality.”</a:t>
            </a:r>
          </a:p>
          <a:p>
            <a:pPr marL="342900" marR="0" lvl="0" indent="-190500" algn="l" rtl="0">
              <a:lnSpc>
                <a:spcPct val="80000"/>
              </a:lnSpc>
              <a:spcBef>
                <a:spcPts val="480"/>
              </a:spcBef>
              <a:buClr>
                <a:schemeClr val="dk1"/>
              </a:buClr>
              <a:buFont typeface="Calibri"/>
              <a:buNone/>
            </a:pPr>
            <a:endParaRPr sz="2400" b="0" i="0" u="none" strike="noStrike" cap="none" baseline="0">
              <a:solidFill>
                <a:schemeClr val="dk1"/>
              </a:solidFill>
              <a:latin typeface="Arial"/>
              <a:ea typeface="Arial"/>
              <a:cs typeface="Arial"/>
              <a:sym typeface="Arial"/>
            </a:endParaRPr>
          </a:p>
          <a:p>
            <a:pPr marL="342900" marR="0" lvl="0" indent="-3429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As a result of the influences in eyewitness memory, physical evidence becomes critical.</a:t>
            </a:r>
          </a:p>
          <a:p>
            <a:pPr marL="342900" marR="0" lvl="0" indent="-342900" algn="l" rtl="0">
              <a:lnSpc>
                <a:spcPct val="80000"/>
              </a:lnSpc>
              <a:spcBef>
                <a:spcPts val="480"/>
              </a:spcBef>
              <a:buClr>
                <a:schemeClr val="dk1"/>
              </a:buClr>
              <a:buFont typeface="Calibri"/>
              <a:buNone/>
            </a:pPr>
            <a:endParaRPr sz="2400" b="0" i="0" u="none" strike="noStrike" cap="none" baseline="0">
              <a:solidFill>
                <a:schemeClr val="dk1"/>
              </a:solidFill>
              <a:latin typeface="Arial"/>
              <a:ea typeface="Arial"/>
              <a:cs typeface="Arial"/>
              <a:sym typeface="Arial"/>
            </a:endParaRPr>
          </a:p>
        </p:txBody>
      </p:sp>
      <p:pic>
        <p:nvPicPr>
          <p:cNvPr id="383" name="Shape 383"/>
          <p:cNvPicPr preferRelativeResize="0">
            <a:picLocks noGrp="1"/>
          </p:cNvPicPr>
          <p:nvPr>
            <p:ph type="body" idx="2"/>
          </p:nvPr>
        </p:nvPicPr>
        <p:blipFill rotWithShape="1">
          <a:blip r:embed="rId3">
            <a:alphaModFix/>
          </a:blip>
          <a:srcRect/>
          <a:stretch/>
        </p:blipFill>
        <p:spPr>
          <a:xfrm>
            <a:off x="5334000" y="2971800"/>
            <a:ext cx="2763837" cy="3559175"/>
          </a:xfrm>
          <a:prstGeom prst="rect">
            <a:avLst/>
          </a:prstGeom>
          <a:noFill/>
          <a:ln>
            <a:noFill/>
          </a:ln>
        </p:spPr>
      </p:pic>
      <p:sp>
        <p:nvSpPr>
          <p:cNvPr id="384" name="Shape 384"/>
          <p:cNvSpPr txBox="1"/>
          <p:nvPr/>
        </p:nvSpPr>
        <p:spPr>
          <a:xfrm>
            <a:off x="5130800" y="5376862"/>
            <a:ext cx="3513138" cy="701674"/>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000" b="0" i="1" u="none" strike="noStrike" cap="none" baseline="0">
                <a:solidFill>
                  <a:schemeClr val="dk1"/>
                </a:solidFill>
                <a:latin typeface="Arial"/>
                <a:ea typeface="Arial"/>
                <a:cs typeface="Arial"/>
                <a:sym typeface="Arial"/>
              </a:rPr>
              <a:t>Faces</a:t>
            </a:r>
            <a:r>
              <a:rPr lang="en-US" sz="2000" b="0" i="0" u="none" strike="noStrike" cap="none" baseline="0">
                <a:solidFill>
                  <a:schemeClr val="dk1"/>
                </a:solidFill>
                <a:latin typeface="Arial"/>
                <a:ea typeface="Arial"/>
                <a:cs typeface="Arial"/>
                <a:sym typeface="Arial"/>
              </a:rPr>
              <a:t>—a composite program</a:t>
            </a:r>
          </a:p>
          <a:p>
            <a:pPr marL="0" marR="0" lvl="0" indent="0" algn="l" rtl="0">
              <a:spcBef>
                <a:spcPts val="0"/>
              </a:spcBef>
              <a:spcAft>
                <a:spcPts val="0"/>
              </a:spcAft>
              <a:buSzPct val="25000"/>
              <a:buNone/>
            </a:pPr>
            <a:r>
              <a:rPr lang="en-US" sz="2000" b="0" i="0" u="none" strike="noStrike" cap="none" baseline="0">
                <a:solidFill>
                  <a:schemeClr val="dk1"/>
                </a:solidFill>
                <a:latin typeface="Arial"/>
                <a:ea typeface="Arial"/>
                <a:cs typeface="Arial"/>
                <a:sym typeface="Arial"/>
              </a:rPr>
              <a:t>by InterQuest</a:t>
            </a:r>
          </a:p>
        </p:txBody>
      </p:sp>
      <p:pic>
        <p:nvPicPr>
          <p:cNvPr id="385" name="Shape 385"/>
          <p:cNvPicPr preferRelativeResize="0"/>
          <p:nvPr/>
        </p:nvPicPr>
        <p:blipFill rotWithShape="1">
          <a:blip r:embed="rId4">
            <a:alphaModFix/>
          </a:blip>
          <a:srcRect/>
          <a:stretch/>
        </p:blipFill>
        <p:spPr>
          <a:xfrm>
            <a:off x="5638800" y="228600"/>
            <a:ext cx="2857499" cy="2143125"/>
          </a:xfrm>
          <a:prstGeom prst="rect">
            <a:avLst/>
          </a:prstGeom>
          <a:noFill/>
          <a:ln>
            <a:noFill/>
          </a:ln>
        </p:spPr>
      </p:pic>
      <p:pic>
        <p:nvPicPr>
          <p:cNvPr id="386" name="Shape 386"/>
          <p:cNvPicPr preferRelativeResize="0"/>
          <p:nvPr/>
        </p:nvPicPr>
        <p:blipFill rotWithShape="1">
          <a:blip r:embed="rId5">
            <a:alphaModFix/>
          </a:blip>
          <a:srcRect/>
          <a:stretch/>
        </p:blipFill>
        <p:spPr>
          <a:xfrm>
            <a:off x="1676400" y="232144"/>
            <a:ext cx="3124200" cy="3411536"/>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Reconstruction</a:t>
            </a:r>
          </a:p>
        </p:txBody>
      </p:sp>
      <p:sp>
        <p:nvSpPr>
          <p:cNvPr id="463" name="Shape 463"/>
          <p:cNvSpPr txBox="1">
            <a:spLocks noGrp="1"/>
          </p:cNvSpPr>
          <p:nvPr>
            <p:ph type="body" idx="1"/>
          </p:nvPr>
        </p:nvSpPr>
        <p:spPr>
          <a:xfrm>
            <a:off x="457200" y="1849438"/>
            <a:ext cx="8331200" cy="4732024"/>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Physical Evidence is used to answer questions about:</a:t>
            </a:r>
          </a:p>
          <a:p>
            <a:pPr marL="342900" marR="0" lvl="0" indent="-342900" algn="l" rtl="0">
              <a:spcBef>
                <a:spcPts val="480"/>
              </a:spcBef>
              <a:buClr>
                <a:schemeClr val="dk1"/>
              </a:buClr>
              <a:buFont typeface="Calibri"/>
              <a:buNone/>
            </a:pPr>
            <a:endParaRPr sz="2400" b="1" i="0" u="none" strike="noStrike" cap="none" baseline="0" dirty="0">
              <a:solidFill>
                <a:schemeClr val="dk1"/>
              </a:solidFill>
              <a:latin typeface="Arial"/>
              <a:ea typeface="Arial"/>
              <a:cs typeface="Arial"/>
              <a:sym typeface="Arial"/>
            </a:endParaRPr>
          </a:p>
          <a:p>
            <a:pPr marL="742950" marR="0" lvl="1" indent="-133350" algn="l" rtl="0">
              <a:spcBef>
                <a:spcPts val="480"/>
              </a:spcBef>
              <a:buClr>
                <a:schemeClr val="dk1"/>
              </a:buClr>
              <a:buFont typeface="Calibri"/>
              <a:buNone/>
            </a:pPr>
            <a:endParaRPr lang="en-US" sz="2400" b="0" i="0" u="none" strike="noStrike" cap="none" baseline="0" dirty="0" smtClean="0">
              <a:solidFill>
                <a:schemeClr val="dk1"/>
              </a:solidFill>
              <a:latin typeface="Arial"/>
              <a:ea typeface="Arial"/>
              <a:cs typeface="Arial"/>
              <a:sym typeface="Arial"/>
            </a:endParaRPr>
          </a:p>
          <a:p>
            <a:pPr marL="742950" marR="0" lvl="1" indent="-133350" algn="l" rtl="0">
              <a:spcBef>
                <a:spcPts val="480"/>
              </a:spcBef>
              <a:buClr>
                <a:schemeClr val="dk1"/>
              </a:buClr>
              <a:buFont typeface="Calibri"/>
              <a:buNone/>
            </a:pPr>
            <a:endParaRPr lang="en-US" sz="2400" b="0" i="0" u="none" strike="noStrike" cap="none" baseline="0" dirty="0" smtClean="0">
              <a:solidFill>
                <a:schemeClr val="dk1"/>
              </a:solidFill>
              <a:latin typeface="Arial"/>
              <a:ea typeface="Arial"/>
              <a:cs typeface="Arial"/>
              <a:sym typeface="Arial"/>
            </a:endParaRPr>
          </a:p>
          <a:p>
            <a:pPr marL="742950" marR="0" lvl="1" indent="-133350" algn="l" rtl="0">
              <a:spcBef>
                <a:spcPts val="480"/>
              </a:spcBef>
              <a:buClr>
                <a:schemeClr val="dk1"/>
              </a:buClr>
              <a:buFont typeface="Calibri"/>
              <a:buNone/>
            </a:pPr>
            <a:endParaRPr lang="en-US" sz="2400" dirty="0">
              <a:solidFill>
                <a:schemeClr val="dk1"/>
              </a:solidFill>
            </a:endParaRPr>
          </a:p>
          <a:p>
            <a:pPr marL="742950" marR="0" lvl="1" indent="-133350" algn="l" rtl="0">
              <a:spcBef>
                <a:spcPts val="480"/>
              </a:spcBef>
              <a:buClr>
                <a:schemeClr val="dk1"/>
              </a:buClr>
              <a:buFont typeface="Calibri"/>
              <a:buNone/>
            </a:pPr>
            <a:endParaRPr lang="en-US" sz="2400" b="0" i="0" u="none" strike="noStrike" cap="none" baseline="0" dirty="0" smtClean="0">
              <a:solidFill>
                <a:schemeClr val="dk1"/>
              </a:solidFill>
              <a:latin typeface="Arial"/>
              <a:ea typeface="Arial"/>
              <a:cs typeface="Arial"/>
              <a:sym typeface="Arial"/>
            </a:endParaRPr>
          </a:p>
          <a:p>
            <a:pPr marL="742950" marR="0" lvl="1" indent="-133350" algn="l" rtl="0">
              <a:spcBef>
                <a:spcPts val="480"/>
              </a:spcBef>
              <a:buClr>
                <a:schemeClr val="dk1"/>
              </a:buClr>
              <a:buFont typeface="Calibri"/>
              <a:buNone/>
            </a:pPr>
            <a:endParaRPr lang="en-US" sz="2400" dirty="0">
              <a:solidFill>
                <a:schemeClr val="dk1"/>
              </a:solidFill>
            </a:endParaRPr>
          </a:p>
          <a:p>
            <a:pPr marL="742950" marR="0" lvl="1" indent="-133350" algn="l" rtl="0">
              <a:spcBef>
                <a:spcPts val="480"/>
              </a:spcBef>
              <a:buClr>
                <a:schemeClr val="dk1"/>
              </a:buClr>
              <a:buFont typeface="Calibri"/>
              <a:buNone/>
            </a:pPr>
            <a:endParaRPr sz="2400" b="0" i="0" u="none" strike="noStrike" cap="none" baseline="0" dirty="0">
              <a:solidFill>
                <a:schemeClr val="dk1"/>
              </a:solidFill>
              <a:latin typeface="Arial"/>
              <a:ea typeface="Arial"/>
              <a:cs typeface="Arial"/>
              <a:sym typeface="Arial"/>
            </a:endParaRPr>
          </a:p>
          <a:p>
            <a:pPr marL="342900" marR="0" lvl="0" indent="-342900" algn="l" rtl="0">
              <a:spcBef>
                <a:spcPts val="480"/>
              </a:spcBef>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A forensic scientist </a:t>
            </a:r>
            <a:r>
              <a:rPr lang="en-US" sz="2400" b="1" i="0" u="none" strike="noStrike" cap="none" baseline="0" dirty="0" smtClean="0">
                <a:solidFill>
                  <a:schemeClr val="dk1"/>
                </a:solidFill>
                <a:latin typeface="Arial"/>
                <a:ea typeface="Arial"/>
                <a:cs typeface="Arial"/>
                <a:sym typeface="Arial"/>
              </a:rPr>
              <a:t>will </a:t>
            </a:r>
            <a:r>
              <a:rPr lang="en-US" sz="2400" b="1" i="0" u="none" strike="noStrike" cap="none" baseline="0" dirty="0">
                <a:solidFill>
                  <a:schemeClr val="dk1"/>
                </a:solidFill>
                <a:latin typeface="Arial"/>
                <a:ea typeface="Arial"/>
                <a:cs typeface="Arial"/>
                <a:sym typeface="Arial"/>
              </a:rPr>
              <a:t>compare the </a:t>
            </a:r>
            <a:r>
              <a:rPr lang="en-US" sz="2400" b="1" i="1" u="none" strike="noStrike" cap="none" baseline="0" dirty="0">
                <a:solidFill>
                  <a:schemeClr val="dk1"/>
                </a:solidFill>
                <a:latin typeface="Arial"/>
                <a:ea typeface="Arial"/>
                <a:cs typeface="Arial"/>
                <a:sym typeface="Arial"/>
              </a:rPr>
              <a:t>questioned</a:t>
            </a:r>
            <a:r>
              <a:rPr lang="en-US" sz="2400" b="1" i="0" u="none" strike="noStrike" cap="none" baseline="0" dirty="0">
                <a:solidFill>
                  <a:schemeClr val="dk1"/>
                </a:solidFill>
                <a:latin typeface="Arial"/>
                <a:ea typeface="Arial"/>
                <a:cs typeface="Arial"/>
                <a:sym typeface="Arial"/>
              </a:rPr>
              <a:t> or unknown sample with a sample of </a:t>
            </a:r>
            <a:r>
              <a:rPr lang="en-US" sz="2400" b="1" i="1" u="none" strike="noStrike" cap="none" baseline="0" dirty="0">
                <a:solidFill>
                  <a:schemeClr val="dk1"/>
                </a:solidFill>
                <a:latin typeface="Arial"/>
                <a:ea typeface="Arial"/>
                <a:cs typeface="Arial"/>
                <a:sym typeface="Arial"/>
              </a:rPr>
              <a:t>known</a:t>
            </a:r>
            <a:r>
              <a:rPr lang="en-US" sz="2400" b="1" i="0" u="none" strike="noStrike" cap="none" baseline="0" dirty="0">
                <a:solidFill>
                  <a:schemeClr val="dk1"/>
                </a:solidFill>
                <a:latin typeface="Arial"/>
                <a:ea typeface="Arial"/>
                <a:cs typeface="Arial"/>
                <a:sym typeface="Arial"/>
              </a:rPr>
              <a:t> origin.</a:t>
            </a:r>
          </a:p>
          <a:p>
            <a:pPr marL="342900" marR="0" lvl="0" indent="-342900" algn="l" rtl="0">
              <a:spcBef>
                <a:spcPts val="480"/>
              </a:spcBef>
              <a:buClr>
                <a:schemeClr val="dk1"/>
              </a:buClr>
              <a:buFont typeface="Calibri"/>
              <a:buNone/>
            </a:pPr>
            <a:endParaRPr sz="2400" b="1" i="0" u="none" strike="noStrike" cap="none" baseline="0" dirty="0">
              <a:solidFill>
                <a:schemeClr val="dk1"/>
              </a:solidFill>
              <a:latin typeface="Arial"/>
              <a:ea typeface="Arial"/>
              <a:cs typeface="Arial"/>
              <a:sym typeface="Arial"/>
            </a:endParaRPr>
          </a:p>
        </p:txBody>
      </p:sp>
      <p:pic>
        <p:nvPicPr>
          <p:cNvPr id="464" name="Shape 464"/>
          <p:cNvPicPr preferRelativeResize="0"/>
          <p:nvPr/>
        </p:nvPicPr>
        <p:blipFill rotWithShape="1">
          <a:blip r:embed="rId3">
            <a:alphaModFix/>
          </a:blip>
          <a:srcRect/>
          <a:stretch/>
        </p:blipFill>
        <p:spPr>
          <a:xfrm>
            <a:off x="0" y="0"/>
            <a:ext cx="9144000" cy="1752600"/>
          </a:xfrm>
          <a:prstGeom prst="rect">
            <a:avLst/>
          </a:prstGeom>
          <a:noFill/>
          <a:ln>
            <a:noFill/>
          </a:ln>
        </p:spPr>
      </p:pic>
      <p:pic>
        <p:nvPicPr>
          <p:cNvPr id="465" name="Shape 465"/>
          <p:cNvPicPr preferRelativeResize="0"/>
          <p:nvPr/>
        </p:nvPicPr>
        <p:blipFill rotWithShape="1">
          <a:blip r:embed="rId4">
            <a:alphaModFix/>
          </a:blip>
          <a:srcRect/>
          <a:stretch/>
        </p:blipFill>
        <p:spPr>
          <a:xfrm>
            <a:off x="4961860" y="2553586"/>
            <a:ext cx="3886200" cy="2760977"/>
          </a:xfrm>
          <a:prstGeom prst="rect">
            <a:avLst/>
          </a:prstGeom>
          <a:noFill/>
          <a:ln>
            <a:noFill/>
          </a:ln>
        </p:spPr>
      </p:pic>
      <p:sp>
        <p:nvSpPr>
          <p:cNvPr id="6" name="Shape 463"/>
          <p:cNvSpPr txBox="1">
            <a:spLocks/>
          </p:cNvSpPr>
          <p:nvPr/>
        </p:nvSpPr>
        <p:spPr>
          <a:xfrm>
            <a:off x="516860" y="2536700"/>
            <a:ext cx="8331200" cy="2628884"/>
          </a:xfrm>
          <a:prstGeom prst="rect">
            <a:avLst/>
          </a:prstGeom>
          <a:no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indent="-342900">
              <a:spcBef>
                <a:spcPts val="480"/>
              </a:spcBef>
              <a:buFont typeface="Calibri"/>
              <a:buNone/>
            </a:pPr>
            <a:endParaRPr lang="en-US" sz="2400" b="1" dirty="0" smtClean="0">
              <a:solidFill>
                <a:schemeClr val="dk1"/>
              </a:solidFill>
            </a:endParaRPr>
          </a:p>
          <a:p>
            <a:pPr lvl="1" indent="-285750">
              <a:spcBef>
                <a:spcPts val="480"/>
              </a:spcBef>
              <a:buSzPct val="100000"/>
              <a:buFont typeface="Arial"/>
              <a:buChar char="▪"/>
            </a:pPr>
            <a:r>
              <a:rPr lang="en-US" sz="2400" dirty="0" smtClean="0">
                <a:solidFill>
                  <a:schemeClr val="dk1"/>
                </a:solidFill>
              </a:rPr>
              <a:t>what took place</a:t>
            </a:r>
          </a:p>
          <a:p>
            <a:pPr lvl="1" indent="-285750">
              <a:spcBef>
                <a:spcPts val="480"/>
              </a:spcBef>
              <a:buSzPct val="100000"/>
              <a:buFont typeface="Arial"/>
              <a:buChar char="▪"/>
            </a:pPr>
            <a:r>
              <a:rPr lang="en-US" sz="2400" dirty="0" smtClean="0">
                <a:solidFill>
                  <a:schemeClr val="dk1"/>
                </a:solidFill>
              </a:rPr>
              <a:t>how the victim was killed</a:t>
            </a:r>
          </a:p>
          <a:p>
            <a:pPr lvl="1" indent="-285750">
              <a:spcBef>
                <a:spcPts val="480"/>
              </a:spcBef>
              <a:buSzPct val="100000"/>
              <a:buFont typeface="Arial"/>
              <a:buChar char="▪"/>
            </a:pPr>
            <a:r>
              <a:rPr lang="en-US" sz="2400" dirty="0" smtClean="0">
                <a:solidFill>
                  <a:schemeClr val="dk1"/>
                </a:solidFill>
              </a:rPr>
              <a:t>number of people involved</a:t>
            </a:r>
          </a:p>
          <a:p>
            <a:pPr lvl="1" indent="-285750">
              <a:spcBef>
                <a:spcPts val="480"/>
              </a:spcBef>
              <a:buSzPct val="100000"/>
              <a:buFont typeface="Arial"/>
              <a:buChar char="▪"/>
            </a:pPr>
            <a:r>
              <a:rPr lang="en-US" sz="2400" dirty="0" smtClean="0">
                <a:solidFill>
                  <a:schemeClr val="dk1"/>
                </a:solidFill>
              </a:rPr>
              <a:t>sequence of events</a:t>
            </a:r>
          </a:p>
          <a:p>
            <a:pPr lvl="1" indent="-133350">
              <a:spcBef>
                <a:spcPts val="480"/>
              </a:spcBef>
              <a:buFont typeface="Calibri"/>
              <a:buNone/>
            </a:pPr>
            <a:endParaRPr lang="en-US" sz="2400" dirty="0" smtClean="0">
              <a:solidFill>
                <a:schemeClr val="dk1"/>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uiExpand="1" build="p"/>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228600" y="228600"/>
            <a:ext cx="6956424" cy="646290"/>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II. Physical Evidence</a:t>
            </a:r>
          </a:p>
        </p:txBody>
      </p:sp>
      <p:sp>
        <p:nvSpPr>
          <p:cNvPr id="550" name="Shape 550"/>
          <p:cNvSpPr txBox="1">
            <a:spLocks noGrp="1"/>
          </p:cNvSpPr>
          <p:nvPr>
            <p:ph type="body" idx="1"/>
          </p:nvPr>
        </p:nvSpPr>
        <p:spPr>
          <a:xfrm>
            <a:off x="0" y="1524000"/>
            <a:ext cx="3276600" cy="3185447"/>
          </a:xfrm>
          <a:prstGeom prst="rect">
            <a:avLst/>
          </a:prstGeom>
          <a:noFill/>
          <a:ln>
            <a:noFill/>
          </a:ln>
        </p:spPr>
        <p:txBody>
          <a:bodyPr wrap="square" lIns="91425" tIns="45700" rIns="91425" bIns="45700" anchor="t" anchorCtr="0">
            <a:spAutoFit/>
          </a:bodyPr>
          <a:lstStyle/>
          <a:p>
            <a:pPr marL="342900" marR="0" lvl="0" indent="-342900" algn="l" rtl="0">
              <a:spcBef>
                <a:spcPts val="0"/>
              </a:spcBef>
              <a:buClr>
                <a:schemeClr val="dk1"/>
              </a:buClr>
              <a:buSzPct val="25000"/>
              <a:buFont typeface="Arial"/>
              <a:buNone/>
            </a:pPr>
            <a:r>
              <a:rPr lang="en-US" sz="2800" b="0" i="0" u="none" strike="noStrike" cap="none" baseline="0" dirty="0" smtClean="0">
                <a:solidFill>
                  <a:schemeClr val="dk1"/>
                </a:solidFill>
                <a:latin typeface="Arial"/>
                <a:ea typeface="Arial"/>
                <a:cs typeface="Arial"/>
                <a:sym typeface="Arial"/>
              </a:rPr>
              <a:t>any </a:t>
            </a:r>
            <a:r>
              <a:rPr lang="en-US" sz="2800" b="0" i="0" u="none" strike="noStrike" cap="none" baseline="0" dirty="0">
                <a:solidFill>
                  <a:schemeClr val="dk1"/>
                </a:solidFill>
                <a:latin typeface="Arial"/>
                <a:ea typeface="Arial"/>
                <a:cs typeface="Arial"/>
                <a:sym typeface="Arial"/>
              </a:rPr>
              <a:t>object or </a:t>
            </a:r>
            <a:r>
              <a:rPr lang="en-US" sz="2800" b="0" i="0" u="none" strike="noStrike" cap="none" baseline="0" dirty="0" smtClean="0">
                <a:solidFill>
                  <a:schemeClr val="dk1"/>
                </a:solidFill>
                <a:latin typeface="Arial"/>
                <a:ea typeface="Arial"/>
                <a:cs typeface="Arial"/>
                <a:sym typeface="Arial"/>
              </a:rPr>
              <a:t>material </a:t>
            </a:r>
            <a:r>
              <a:rPr lang="en-US" sz="2800" b="0" i="0" u="none" strike="noStrike" cap="none" baseline="0" dirty="0">
                <a:solidFill>
                  <a:schemeClr val="dk1"/>
                </a:solidFill>
                <a:latin typeface="Arial"/>
                <a:ea typeface="Arial"/>
                <a:cs typeface="Arial"/>
                <a:sym typeface="Arial"/>
              </a:rPr>
              <a:t>that is relevant in a crime.  It can be most any tangible thing.</a:t>
            </a:r>
          </a:p>
          <a:p>
            <a:pPr marL="342900" marR="0" lvl="0" indent="-342900" algn="l" rtl="0">
              <a:spcBef>
                <a:spcPts val="560"/>
              </a:spcBef>
              <a:buClr>
                <a:schemeClr val="dk1"/>
              </a:buClr>
              <a:buFont typeface="Calibri"/>
              <a:buNone/>
            </a:pPr>
            <a:endParaRPr sz="2800" b="0" i="0" u="none" strike="noStrike" cap="none" baseline="0" dirty="0">
              <a:solidFill>
                <a:schemeClr val="dk1"/>
              </a:solidFill>
              <a:latin typeface="Arial"/>
              <a:ea typeface="Arial"/>
              <a:cs typeface="Arial"/>
              <a:sym typeface="Arial"/>
            </a:endParaRPr>
          </a:p>
        </p:txBody>
      </p:sp>
      <p:graphicFrame>
        <p:nvGraphicFramePr>
          <p:cNvPr id="551" name="Shape 551"/>
          <p:cNvGraphicFramePr/>
          <p:nvPr/>
        </p:nvGraphicFramePr>
        <p:xfrm>
          <a:off x="3124200" y="914400"/>
          <a:ext cx="5791200" cy="5867400"/>
        </p:xfrm>
        <a:graphic>
          <a:graphicData uri="http://schemas.openxmlformats.org/drawingml/2006/table">
            <a:tbl>
              <a:tblPr>
                <a:noFill/>
                <a:tableStyleId>{AECBC67A-0AA4-463B-881F-C92C886A7314}</a:tableStyleId>
              </a:tblPr>
              <a:tblGrid>
                <a:gridCol w="5791200"/>
              </a:tblGrid>
              <a:tr h="536575">
                <a:tc>
                  <a:txBody>
                    <a:bodyPr/>
                    <a:lstStyle/>
                    <a:p>
                      <a:pPr marL="0" marR="0" lvl="0" indent="0" algn="ctr" rtl="0">
                        <a:lnSpc>
                          <a:spcPct val="100000"/>
                        </a:lnSpc>
                        <a:spcBef>
                          <a:spcPts val="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Types of Common Physical Evidence</a:t>
                      </a:r>
                    </a:p>
                  </a:txBody>
                  <a:tcPr marL="91450" marR="91450" marT="45725" marB="45725">
                    <a:lnL w="28575" cap="flat">
                      <a:solidFill>
                        <a:schemeClr val="dk1"/>
                      </a:solidFill>
                      <a:prstDash val="solid"/>
                      <a:round/>
                      <a:headEnd type="none" w="med" len="med"/>
                      <a:tailEnd type="none" w="med" len="med"/>
                    </a:lnL>
                    <a:lnR w="28575" cap="flat">
                      <a:solidFill>
                        <a:schemeClr val="dk1"/>
                      </a:solidFill>
                      <a:prstDash val="solid"/>
                      <a:round/>
                      <a:headEnd type="none" w="med" len="med"/>
                      <a:tailEnd type="none" w="med" len="med"/>
                    </a:lnR>
                    <a:lnT w="28575"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lt1"/>
                    </a:solidFill>
                  </a:tcPr>
                </a:tc>
              </a:tr>
              <a:tr h="5330825">
                <a:tc>
                  <a:txBody>
                    <a:bodyPr/>
                    <a:lstStyle/>
                    <a:p>
                      <a:pPr marL="0" marR="0" lvl="0" indent="0" algn="l" rtl="0">
                        <a:lnSpc>
                          <a:spcPct val="100000"/>
                        </a:lnSpc>
                        <a:spcBef>
                          <a:spcPts val="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drugs                             fibers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paints                            soil, glass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gunshot residue             blood</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firearms                         body fluids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impressions                   fingerprints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hair                                tissues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alcohols                         pollen</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bones                             feathers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explosive residues         serial numbers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documents                     resins, plastics</a:t>
                      </a:r>
                    </a:p>
                    <a:p>
                      <a:pPr marL="0" marR="0" lvl="0" indent="0" algn="l" rtl="0">
                        <a:lnSpc>
                          <a:spcPct val="100000"/>
                        </a:lnSpc>
                        <a:spcBef>
                          <a:spcPts val="480"/>
                        </a:spcBef>
                        <a:spcAft>
                          <a:spcPts val="0"/>
                        </a:spcAft>
                        <a:buClr>
                          <a:schemeClr val="accent1"/>
                        </a:buClr>
                        <a:buFont typeface="Calibri"/>
                        <a:buNone/>
                      </a:pPr>
                      <a:endParaRPr sz="2400" b="0" i="0" u="none" strike="noStrike" cap="none" baseline="0">
                        <a:solidFill>
                          <a:schemeClr val="dk1"/>
                        </a:solidFill>
                        <a:latin typeface="Times New Roman"/>
                        <a:ea typeface="Times New Roman"/>
                        <a:cs typeface="Times New Roman"/>
                        <a:sym typeface="Times New Roman"/>
                      </a:endParaRPr>
                    </a:p>
                  </a:txBody>
                  <a:tcPr marL="91450" marR="91450" marT="45725" marB="45725">
                    <a:lnL w="28575" cap="flat">
                      <a:solidFill>
                        <a:schemeClr val="dk1"/>
                      </a:solidFill>
                      <a:prstDash val="solid"/>
                      <a:round/>
                      <a:headEnd type="none" w="med" len="med"/>
                      <a:tailEnd type="none" w="med" len="med"/>
                    </a:lnL>
                    <a:lnR w="28575"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28575" cap="flat">
                      <a:solidFill>
                        <a:schemeClr val="dk1"/>
                      </a:solidFill>
                      <a:prstDash val="solid"/>
                      <a:round/>
                      <a:headEnd type="none" w="med" len="med"/>
                      <a:tailEnd type="none" w="med" len="med"/>
                    </a:lnB>
                    <a:solidFill>
                      <a:schemeClr val="lt1"/>
                    </a:solidFill>
                  </a:tcPr>
                </a:tc>
              </a:tr>
            </a:tbl>
          </a:graphicData>
        </a:graphic>
      </p:graphicFrame>
      <p:sp>
        <p:nvSpPr>
          <p:cNvPr id="553" name="Shape 5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3074" name="Picture 2" descr="http://freeryanferguson.com/wp-content/uploads/2013/01/Physical-Evid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0060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uthorjenniferchase.files.wordpress.com/2012/03/outdoorcrimesce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1000"/>
            <a:ext cx="3409950" cy="3067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5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914400" y="990600"/>
            <a:ext cx="7239000" cy="3232150"/>
          </a:xfrm>
          <a:prstGeom prst="rect">
            <a:avLst/>
          </a:prstGeom>
          <a:noFill/>
          <a:ln w="9525">
            <a:noFill/>
            <a:miter lim="800000"/>
            <a:headEnd/>
            <a:tailEnd/>
          </a:ln>
        </p:spPr>
        <p:txBody>
          <a:bodyPr>
            <a:spAutoFit/>
          </a:bodyPr>
          <a:lstStyle/>
          <a:p>
            <a:pPr algn="ctr">
              <a:spcBef>
                <a:spcPct val="50000"/>
              </a:spcBef>
            </a:pPr>
            <a:r>
              <a:rPr lang="en-US" sz="2400" b="1">
                <a:latin typeface="Times New Roman" pitchFamily="18" charset="0"/>
              </a:rPr>
              <a:t>Directions:</a:t>
            </a:r>
          </a:p>
          <a:p>
            <a:pPr algn="ctr">
              <a:spcBef>
                <a:spcPct val="50000"/>
              </a:spcBef>
            </a:pPr>
            <a:r>
              <a:rPr lang="en-US" sz="2400">
                <a:latin typeface="Times New Roman" pitchFamily="18" charset="0"/>
              </a:rPr>
              <a:t>You will have </a:t>
            </a:r>
            <a:r>
              <a:rPr lang="en-US" sz="2400" u="sng">
                <a:latin typeface="Times New Roman" pitchFamily="18" charset="0"/>
              </a:rPr>
              <a:t>30 seconds</a:t>
            </a:r>
            <a:r>
              <a:rPr lang="en-US" sz="2400">
                <a:latin typeface="Times New Roman" pitchFamily="18" charset="0"/>
              </a:rPr>
              <a:t> to view the </a:t>
            </a:r>
            <a:r>
              <a:rPr lang="en-US" sz="2400" u="sng">
                <a:latin typeface="Times New Roman" pitchFamily="18" charset="0"/>
              </a:rPr>
              <a:t>next screen</a:t>
            </a:r>
            <a:r>
              <a:rPr lang="en-US" sz="2400">
                <a:latin typeface="Times New Roman" pitchFamily="18" charset="0"/>
              </a:rPr>
              <a:t>.  </a:t>
            </a:r>
          </a:p>
          <a:p>
            <a:pPr algn="ctr">
              <a:spcBef>
                <a:spcPct val="50000"/>
              </a:spcBef>
            </a:pPr>
            <a:r>
              <a:rPr lang="en-US" sz="2400">
                <a:latin typeface="Times New Roman" pitchFamily="18" charset="0"/>
              </a:rPr>
              <a:t>Try to memorize all 20 items you see!</a:t>
            </a:r>
          </a:p>
          <a:p>
            <a:pPr algn="ctr">
              <a:spcBef>
                <a:spcPct val="50000"/>
              </a:spcBef>
            </a:pPr>
            <a:endParaRPr lang="en-US" sz="2400">
              <a:latin typeface="Times New Roman" pitchFamily="18" charset="0"/>
            </a:endParaRPr>
          </a:p>
          <a:p>
            <a:pPr algn="ctr">
              <a:spcBef>
                <a:spcPct val="50000"/>
              </a:spcBef>
            </a:pPr>
            <a:r>
              <a:rPr lang="en-US" sz="2400">
                <a:latin typeface="Times New Roman" pitchFamily="18" charset="0"/>
              </a:rPr>
              <a:t>You are NOT allowed to write anything down </a:t>
            </a:r>
          </a:p>
          <a:p>
            <a:pPr algn="ctr">
              <a:spcBef>
                <a:spcPct val="50000"/>
              </a:spcBef>
            </a:pPr>
            <a:r>
              <a:rPr lang="en-US" sz="2400">
                <a:latin typeface="Times New Roman" pitchFamily="18" charset="0"/>
              </a:rPr>
              <a:t>You CANNOT talk to anyone else.</a:t>
            </a:r>
          </a:p>
        </p:txBody>
      </p:sp>
      <p:sp>
        <p:nvSpPr>
          <p:cNvPr id="8" name="Rectangle 2"/>
          <p:cNvSpPr txBox="1">
            <a:spLocks noChangeArrowheads="1"/>
          </p:cNvSpPr>
          <p:nvPr/>
        </p:nvSpPr>
        <p:spPr bwMode="auto">
          <a:xfrm>
            <a:off x="0" y="0"/>
            <a:ext cx="9144000" cy="762000"/>
          </a:xfrm>
          <a:prstGeom prst="rect">
            <a:avLst/>
          </a:prstGeom>
          <a:solidFill>
            <a:srgbClr val="FFFF00"/>
          </a:solidFill>
          <a:ln w="9525">
            <a:noFill/>
            <a:miter lim="800000"/>
            <a:headEnd/>
            <a:tailEnd/>
          </a:ln>
        </p:spPr>
        <p:txBody>
          <a:bodyPr anchor="ctr"/>
          <a:lstStyle/>
          <a:p>
            <a:pPr algn="ctr">
              <a:defRPr/>
            </a:pPr>
            <a:r>
              <a:rPr lang="en-US" sz="3200" b="1" kern="0" dirty="0">
                <a:solidFill>
                  <a:schemeClr val="tx2"/>
                </a:solidFill>
                <a:latin typeface="Times New Roman" pitchFamily="18" charset="0"/>
                <a:ea typeface="+mj-ea"/>
                <a:cs typeface="+mj-cs"/>
              </a:rPr>
              <a:t>Memory Challenge</a:t>
            </a:r>
          </a:p>
        </p:txBody>
      </p:sp>
      <p:pic>
        <p:nvPicPr>
          <p:cNvPr id="4100" name="Picture 2"/>
          <p:cNvPicPr>
            <a:picLocks noChangeAspect="1" noChangeArrowheads="1"/>
          </p:cNvPicPr>
          <p:nvPr/>
        </p:nvPicPr>
        <p:blipFill>
          <a:blip r:embed="rId3" cstate="print"/>
          <a:srcRect l="26395" t="61327" r="65504" b="27039"/>
          <a:stretch>
            <a:fillRect/>
          </a:stretch>
        </p:blipFill>
        <p:spPr bwMode="auto">
          <a:xfrm>
            <a:off x="228600" y="4038600"/>
            <a:ext cx="1620838" cy="1746250"/>
          </a:xfrm>
          <a:prstGeom prst="rect">
            <a:avLst/>
          </a:prstGeom>
          <a:noFill/>
          <a:ln w="38100">
            <a:noFill/>
            <a:miter lim="800000"/>
            <a:headEnd/>
            <a:tailEnd/>
          </a:ln>
        </p:spPr>
      </p:pic>
      <p:pic>
        <p:nvPicPr>
          <p:cNvPr id="4101" name="Picture 2"/>
          <p:cNvPicPr>
            <a:picLocks noChangeAspect="1" noChangeArrowheads="1"/>
          </p:cNvPicPr>
          <p:nvPr/>
        </p:nvPicPr>
        <p:blipFill>
          <a:blip r:embed="rId3" cstate="print"/>
          <a:srcRect l="53191" t="48032" r="41202" b="41167"/>
          <a:stretch>
            <a:fillRect/>
          </a:stretch>
        </p:blipFill>
        <p:spPr bwMode="auto">
          <a:xfrm>
            <a:off x="3962400" y="4572000"/>
            <a:ext cx="1122363" cy="1620838"/>
          </a:xfrm>
          <a:prstGeom prst="rect">
            <a:avLst/>
          </a:prstGeom>
          <a:noFill/>
          <a:ln w="38100">
            <a:noFill/>
            <a:miter lim="800000"/>
            <a:headEnd/>
            <a:tailEnd/>
          </a:ln>
        </p:spPr>
      </p:pic>
      <p:pic>
        <p:nvPicPr>
          <p:cNvPr id="4102" name="Picture 2"/>
          <p:cNvPicPr>
            <a:picLocks noChangeAspect="1" noChangeArrowheads="1"/>
          </p:cNvPicPr>
          <p:nvPr/>
        </p:nvPicPr>
        <p:blipFill>
          <a:blip r:embed="rId3" cstate="print"/>
          <a:srcRect l="43221" t="23932" r="49927" b="65265"/>
          <a:stretch>
            <a:fillRect/>
          </a:stretch>
        </p:blipFill>
        <p:spPr bwMode="auto">
          <a:xfrm>
            <a:off x="7543800" y="4038600"/>
            <a:ext cx="1371600" cy="1620838"/>
          </a:xfrm>
          <a:prstGeom prst="rect">
            <a:avLst/>
          </a:prstGeom>
          <a:noFill/>
          <a:ln w="38100">
            <a:noFill/>
            <a:miter lim="800000"/>
            <a:headEnd/>
            <a:tailEnd/>
          </a:ln>
        </p:spPr>
      </p:pic>
      <p:pic>
        <p:nvPicPr>
          <p:cNvPr id="4103" name="Picture 2" descr="C:\Users\Tracy\AppData\Local\Microsoft\Windows\Temporary Internet Files\Content.IE5\BI7TNF8I\MCj02508340000[1].wmf"/>
          <p:cNvPicPr>
            <a:picLocks noChangeAspect="1" noChangeArrowheads="1"/>
          </p:cNvPicPr>
          <p:nvPr/>
        </p:nvPicPr>
        <p:blipFill>
          <a:blip r:embed="rId4" cstate="print"/>
          <a:srcRect/>
          <a:stretch>
            <a:fillRect/>
          </a:stretch>
        </p:blipFill>
        <p:spPr bwMode="auto">
          <a:xfrm rot="1079268">
            <a:off x="5973763" y="4470400"/>
            <a:ext cx="1111250" cy="1854200"/>
          </a:xfrm>
          <a:prstGeom prst="rect">
            <a:avLst/>
          </a:prstGeom>
          <a:noFill/>
          <a:ln w="9525">
            <a:noFill/>
            <a:miter lim="800000"/>
            <a:headEnd/>
            <a:tailEnd/>
          </a:ln>
        </p:spPr>
      </p:pic>
      <p:pic>
        <p:nvPicPr>
          <p:cNvPr id="4104" name="Picture 3" descr="C:\Users\Tracy\AppData\Local\Microsoft\Windows\Temporary Internet Files\Content.IE5\MVUAFM5M\MCj04118620000[1].wmf"/>
          <p:cNvPicPr>
            <a:picLocks noChangeAspect="1" noChangeArrowheads="1"/>
          </p:cNvPicPr>
          <p:nvPr/>
        </p:nvPicPr>
        <p:blipFill>
          <a:blip r:embed="rId5" cstate="print"/>
          <a:srcRect/>
          <a:stretch>
            <a:fillRect/>
          </a:stretch>
        </p:blipFill>
        <p:spPr bwMode="auto">
          <a:xfrm flipH="1">
            <a:off x="2057400" y="4648200"/>
            <a:ext cx="1122363" cy="1700213"/>
          </a:xfrm>
          <a:prstGeom prst="rect">
            <a:avLst/>
          </a:prstGeom>
          <a:noFill/>
          <a:ln w="9525">
            <a:noFill/>
            <a:miter lim="800000"/>
            <a:headEnd/>
            <a:tailEnd/>
          </a:ln>
        </p:spPr>
      </p:pic>
    </p:spTree>
    <p:extLst>
      <p:ext uri="{BB962C8B-B14F-4D97-AF65-F5344CB8AC3E}">
        <p14:creationId xmlns:p14="http://schemas.microsoft.com/office/powerpoint/2010/main" val="256823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Physical Evidence Purpose</a:t>
            </a:r>
          </a:p>
        </p:txBody>
      </p:sp>
      <p:sp>
        <p:nvSpPr>
          <p:cNvPr id="349" name="Shape 349"/>
          <p:cNvSpPr txBox="1">
            <a:spLocks noGrp="1"/>
          </p:cNvSpPr>
          <p:nvPr>
            <p:ph type="body" idx="1"/>
          </p:nvPr>
        </p:nvSpPr>
        <p:spPr>
          <a:xfrm>
            <a:off x="381000" y="1447800"/>
            <a:ext cx="8382000" cy="3483990"/>
          </a:xfrm>
          <a:prstGeom prst="rect">
            <a:avLst/>
          </a:prstGeom>
          <a:noFill/>
          <a:ln>
            <a:noFill/>
          </a:ln>
        </p:spPr>
        <p:txBody>
          <a:bodyPr wrap="square" lIns="91425" tIns="45700" rIns="91425" bIns="45700" anchor="t" anchorCtr="0">
            <a:spAutoFit/>
          </a:bodyPr>
          <a:lstStyle/>
          <a:p>
            <a:pPr marL="411163" marR="0" lvl="4" indent="0" rtl="0">
              <a:lnSpc>
                <a:spcPct val="90000"/>
              </a:lnSpc>
              <a:spcBef>
                <a:spcPts val="0"/>
              </a:spcBef>
              <a:buClr>
                <a:srgbClr val="FF0066"/>
              </a:buClr>
              <a:buSzPct val="25000"/>
              <a:buFont typeface="Calibri"/>
              <a:buNone/>
            </a:pPr>
            <a:r>
              <a:rPr lang="en-US" sz="3600" i="0" u="sng" strike="noStrike" cap="none" baseline="0" dirty="0">
                <a:solidFill>
                  <a:srgbClr val="FF0066"/>
                </a:solidFill>
                <a:latin typeface="Calibri"/>
                <a:ea typeface="Calibri"/>
                <a:cs typeface="Calibri"/>
                <a:sym typeface="Calibri"/>
              </a:rPr>
              <a:t>Proves that a crime has been committed</a:t>
            </a:r>
          </a:p>
          <a:p>
            <a:pPr marL="411163" marR="0" lvl="4" indent="0" rtl="0">
              <a:lnSpc>
                <a:spcPct val="90000"/>
              </a:lnSpc>
              <a:spcBef>
                <a:spcPts val="560"/>
              </a:spcBef>
              <a:buClr>
                <a:srgbClr val="FF0066"/>
              </a:buClr>
              <a:buSzPct val="100000"/>
              <a:buFont typeface="Calibri"/>
              <a:buChar char="»"/>
            </a:pPr>
            <a:r>
              <a:rPr lang="en-US" sz="2800" i="0" strike="noStrike" cap="none" baseline="0" dirty="0">
                <a:solidFill>
                  <a:srgbClr val="FF0066"/>
                </a:solidFill>
                <a:latin typeface="Calibri"/>
                <a:ea typeface="Calibri"/>
                <a:cs typeface="Calibri"/>
                <a:sym typeface="Calibri"/>
              </a:rPr>
              <a:t>Links suspect with victim or crime scene</a:t>
            </a:r>
          </a:p>
          <a:p>
            <a:pPr marL="411163" marR="0" lvl="4" indent="0" rtl="0">
              <a:lnSpc>
                <a:spcPct val="90000"/>
              </a:lnSpc>
              <a:spcBef>
                <a:spcPts val="560"/>
              </a:spcBef>
              <a:buClr>
                <a:srgbClr val="FF0066"/>
              </a:buClr>
              <a:buSzPct val="100000"/>
              <a:buFont typeface="Calibri"/>
              <a:buChar char="»"/>
            </a:pPr>
            <a:r>
              <a:rPr lang="en-US" sz="2800" i="0" strike="noStrike" cap="none" baseline="0" dirty="0">
                <a:solidFill>
                  <a:srgbClr val="FF0066"/>
                </a:solidFill>
                <a:latin typeface="Calibri"/>
                <a:ea typeface="Calibri"/>
                <a:cs typeface="Calibri"/>
                <a:sym typeface="Calibri"/>
              </a:rPr>
              <a:t>Provides new leads</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Corroborates </a:t>
            </a:r>
            <a:r>
              <a:rPr lang="en-US" sz="2800" i="0" strike="noStrike" cap="none" baseline="0" dirty="0">
                <a:solidFill>
                  <a:srgbClr val="FF0066"/>
                </a:solidFill>
                <a:latin typeface="Calibri"/>
                <a:ea typeface="Calibri"/>
                <a:cs typeface="Calibri"/>
                <a:sym typeface="Calibri"/>
              </a:rPr>
              <a:t>statements/testimony</a:t>
            </a:r>
          </a:p>
          <a:p>
            <a:pPr marL="411163" marR="0" lvl="4" indent="0" rtl="0">
              <a:lnSpc>
                <a:spcPct val="90000"/>
              </a:lnSpc>
              <a:spcBef>
                <a:spcPts val="560"/>
              </a:spcBef>
              <a:buClr>
                <a:srgbClr val="FF0066"/>
              </a:buClr>
              <a:buSzPct val="100000"/>
              <a:buFont typeface="Calibri"/>
              <a:buChar char="»"/>
            </a:pPr>
            <a:r>
              <a:rPr lang="en-US" sz="2800" i="0" strike="noStrike" cap="none" baseline="0" dirty="0">
                <a:solidFill>
                  <a:srgbClr val="FF0066"/>
                </a:solidFill>
                <a:latin typeface="Calibri"/>
                <a:ea typeface="Calibri"/>
                <a:cs typeface="Calibri"/>
                <a:sym typeface="Calibri"/>
              </a:rPr>
              <a:t>Allows reconstruction of events of crime</a:t>
            </a:r>
          </a:p>
          <a:p>
            <a:pPr marL="411163" marR="0" lvl="4" indent="0" rtl="0">
              <a:lnSpc>
                <a:spcPct val="90000"/>
              </a:lnSpc>
              <a:spcBef>
                <a:spcPts val="560"/>
              </a:spcBef>
              <a:buClr>
                <a:srgbClr val="FF0066"/>
              </a:buClr>
              <a:buSzPct val="100000"/>
              <a:buFont typeface="Calibri"/>
              <a:buChar char="»"/>
            </a:pPr>
            <a:r>
              <a:rPr lang="en-US" sz="2800" i="0" strike="noStrike" cap="none" baseline="0" dirty="0">
                <a:solidFill>
                  <a:srgbClr val="FF0066"/>
                </a:solidFill>
                <a:latin typeface="Calibri"/>
                <a:ea typeface="Calibri"/>
                <a:cs typeface="Calibri"/>
                <a:sym typeface="Calibri"/>
              </a:rPr>
              <a:t>Establishes identity of person associated with crime</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152401" y="-37454"/>
            <a:ext cx="6019800" cy="1446509"/>
          </a:xfrm>
          <a:prstGeom prst="rect">
            <a:avLst/>
          </a:prstGeom>
          <a:noFill/>
          <a:ln>
            <a:noFill/>
          </a:ln>
        </p:spPr>
        <p:txBody>
          <a:bodyPr wrap="square" lIns="91425" tIns="45700" rIns="91425" bIns="45700" anchor="ctr" anchorCtr="0">
            <a:spAutoFit/>
          </a:bodyPr>
          <a:lstStyle/>
          <a:p>
            <a:pPr marL="0" marR="0" lvl="0" indent="0" algn="l" rtl="0">
              <a:spcBef>
                <a:spcPts val="0"/>
              </a:spcBef>
              <a:buClr>
                <a:schemeClr val="dk1"/>
              </a:buClr>
              <a:buSzPct val="25000"/>
              <a:buFont typeface="Arial"/>
              <a:buNone/>
            </a:pPr>
            <a:r>
              <a:rPr lang="en-US" sz="4400" b="1" i="1" u="none" strike="noStrike" cap="none" baseline="0" dirty="0">
                <a:solidFill>
                  <a:schemeClr val="dk1"/>
                </a:solidFill>
                <a:latin typeface="Arial"/>
                <a:ea typeface="Arial"/>
                <a:cs typeface="Arial"/>
                <a:sym typeface="Arial"/>
              </a:rPr>
              <a:t>Federal Rules of Evidence</a:t>
            </a:r>
          </a:p>
        </p:txBody>
      </p:sp>
      <p:sp>
        <p:nvSpPr>
          <p:cNvPr id="335" name="Shape 335"/>
          <p:cNvSpPr txBox="1">
            <a:spLocks noGrp="1"/>
          </p:cNvSpPr>
          <p:nvPr>
            <p:ph type="body" idx="1"/>
          </p:nvPr>
        </p:nvSpPr>
        <p:spPr>
          <a:xfrm>
            <a:off x="381000" y="1524000"/>
            <a:ext cx="4572000" cy="1126422"/>
          </a:xfrm>
          <a:prstGeom prst="rect">
            <a:avLst/>
          </a:prstGeom>
          <a:noFill/>
          <a:ln>
            <a:noFill/>
          </a:ln>
        </p:spPr>
        <p:txBody>
          <a:bodyPr wrap="square" lIns="91425" tIns="45700" rIns="91425" bIns="45700" anchor="t" anchorCtr="0">
            <a:spAutoFit/>
          </a:bodyPr>
          <a:lstStyle/>
          <a:p>
            <a:pPr marL="342900" marR="0" lvl="0" indent="-342900" algn="l" rtl="0">
              <a:lnSpc>
                <a:spcPct val="80000"/>
              </a:lnSpc>
              <a:spcBef>
                <a:spcPts val="0"/>
              </a:spcBef>
              <a:buClr>
                <a:schemeClr val="dk1"/>
              </a:buClr>
              <a:buSzPct val="25000"/>
              <a:buFont typeface="Arial"/>
              <a:buNone/>
            </a:pPr>
            <a:r>
              <a:rPr lang="en-US" sz="2800" b="1" i="0" u="none" strike="noStrike" cap="none" baseline="0" dirty="0">
                <a:solidFill>
                  <a:schemeClr val="dk1"/>
                </a:solidFill>
                <a:latin typeface="Arial"/>
                <a:ea typeface="Arial"/>
                <a:cs typeface="Arial"/>
                <a:sym typeface="Arial"/>
              </a:rPr>
              <a:t>In order for evidence to be admissible, it must be</a:t>
            </a:r>
            <a:r>
              <a:rPr lang="en-US" sz="2800" b="1" i="0" u="none" strike="noStrike" cap="none" baseline="0" dirty="0" smtClean="0">
                <a:solidFill>
                  <a:schemeClr val="dk1"/>
                </a:solidFill>
                <a:latin typeface="Arial"/>
                <a:ea typeface="Arial"/>
                <a:cs typeface="Arial"/>
                <a:sym typeface="Arial"/>
              </a:rPr>
              <a:t>:</a:t>
            </a:r>
            <a:endParaRPr sz="2400" b="1" i="0" u="none" strike="noStrike" cap="none" baseline="0" dirty="0">
              <a:solidFill>
                <a:schemeClr val="accent1"/>
              </a:solidFill>
              <a:latin typeface="Arial"/>
              <a:ea typeface="Arial"/>
              <a:cs typeface="Arial"/>
              <a:sym typeface="Arial"/>
            </a:endParaRPr>
          </a:p>
        </p:txBody>
      </p:sp>
      <p:pic>
        <p:nvPicPr>
          <p:cNvPr id="336" name="Shape 336"/>
          <p:cNvPicPr preferRelativeResize="0">
            <a:picLocks noGrp="1"/>
          </p:cNvPicPr>
          <p:nvPr>
            <p:ph type="body" idx="2"/>
          </p:nvPr>
        </p:nvPicPr>
        <p:blipFill rotWithShape="1">
          <a:blip r:embed="rId3">
            <a:alphaModFix/>
          </a:blip>
          <a:srcRect/>
          <a:stretch/>
        </p:blipFill>
        <p:spPr>
          <a:xfrm>
            <a:off x="381000" y="3100813"/>
            <a:ext cx="4127500" cy="3271836"/>
          </a:xfrm>
          <a:prstGeom prst="rect">
            <a:avLst/>
          </a:prstGeom>
          <a:noFill/>
          <a:ln>
            <a:noFill/>
          </a:ln>
        </p:spPr>
      </p:pic>
      <p:pic>
        <p:nvPicPr>
          <p:cNvPr id="337" name="Shape 337"/>
          <p:cNvPicPr preferRelativeResize="0"/>
          <p:nvPr/>
        </p:nvPicPr>
        <p:blipFill rotWithShape="1">
          <a:blip r:embed="rId4">
            <a:alphaModFix/>
          </a:blip>
          <a:srcRect/>
          <a:stretch/>
        </p:blipFill>
        <p:spPr>
          <a:xfrm>
            <a:off x="6286501" y="10886"/>
            <a:ext cx="2857499" cy="2857499"/>
          </a:xfrm>
          <a:prstGeom prst="rect">
            <a:avLst/>
          </a:prstGeom>
          <a:noFill/>
          <a:ln>
            <a:noFill/>
          </a:ln>
        </p:spPr>
      </p:pic>
      <p:sp>
        <p:nvSpPr>
          <p:cNvPr id="7" name="Shape 335"/>
          <p:cNvSpPr txBox="1">
            <a:spLocks/>
          </p:cNvSpPr>
          <p:nvPr/>
        </p:nvSpPr>
        <p:spPr>
          <a:xfrm>
            <a:off x="4648200" y="3200400"/>
            <a:ext cx="4343400" cy="2761741"/>
          </a:xfrm>
          <a:prstGeom prst="rect">
            <a:avLst/>
          </a:prstGeom>
          <a:noFill/>
          <a:ln>
            <a:noFill/>
          </a:ln>
        </p:spPr>
        <p:txBody>
          <a:bodyPr wrap="square"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indent="-342900">
              <a:lnSpc>
                <a:spcPct val="80000"/>
              </a:lnSpc>
              <a:spcBef>
                <a:spcPts val="560"/>
              </a:spcBef>
              <a:buFont typeface="Calibri"/>
              <a:buNone/>
            </a:pPr>
            <a:endParaRPr lang="en-US" sz="2800" b="1" dirty="0" smtClean="0">
              <a:solidFill>
                <a:schemeClr val="dk1"/>
              </a:solidFill>
            </a:endParaRPr>
          </a:p>
          <a:p>
            <a:pPr indent="-342900">
              <a:lnSpc>
                <a:spcPct val="80000"/>
              </a:lnSpc>
              <a:spcBef>
                <a:spcPts val="480"/>
              </a:spcBef>
              <a:buSzPct val="100000"/>
              <a:buFont typeface="Arial"/>
              <a:buChar char="▪"/>
            </a:pPr>
            <a:r>
              <a:rPr lang="en-US" sz="2400" b="1" dirty="0" smtClean="0">
                <a:solidFill>
                  <a:schemeClr val="dk1"/>
                </a:solidFill>
              </a:rPr>
              <a:t>Probative—actually prove something</a:t>
            </a:r>
          </a:p>
          <a:p>
            <a:pPr indent="-342900">
              <a:lnSpc>
                <a:spcPct val="80000"/>
              </a:lnSpc>
              <a:spcBef>
                <a:spcPts val="480"/>
              </a:spcBef>
              <a:buSzPct val="100000"/>
              <a:buFont typeface="Arial"/>
              <a:buChar char="▪"/>
            </a:pPr>
            <a:endParaRPr lang="en-US" sz="2400" b="1" dirty="0" smtClean="0">
              <a:solidFill>
                <a:schemeClr val="dk1"/>
              </a:solidFill>
            </a:endParaRPr>
          </a:p>
          <a:p>
            <a:pPr indent="-342900">
              <a:lnSpc>
                <a:spcPct val="80000"/>
              </a:lnSpc>
              <a:spcBef>
                <a:spcPts val="480"/>
              </a:spcBef>
              <a:buSzPct val="100000"/>
              <a:buFont typeface="Arial"/>
              <a:buChar char="▪"/>
            </a:pPr>
            <a:r>
              <a:rPr lang="en-US" sz="2400" b="1" dirty="0" smtClean="0">
                <a:solidFill>
                  <a:schemeClr val="dk1"/>
                </a:solidFill>
              </a:rPr>
              <a:t>Material—address an issue that is relevant to the particular crime</a:t>
            </a:r>
          </a:p>
          <a:p>
            <a:pPr indent="-190500">
              <a:lnSpc>
                <a:spcPct val="80000"/>
              </a:lnSpc>
              <a:spcBef>
                <a:spcPts val="480"/>
              </a:spcBef>
              <a:buFont typeface="Calibri"/>
              <a:buNone/>
            </a:pPr>
            <a:endParaRPr lang="en-US" sz="2400" b="1" dirty="0">
              <a:solidFill>
                <a:schemeClr val="accent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build="p"/>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11"/>
          <p:cNvSpPr txBox="1">
            <a:spLocks/>
          </p:cNvSpPr>
          <p:nvPr/>
        </p:nvSpPr>
        <p:spPr>
          <a:xfrm>
            <a:off x="381000" y="567799"/>
            <a:ext cx="7543800" cy="769401"/>
          </a:xfrm>
          <a:prstGeom prst="rect">
            <a:avLst/>
          </a:prstGeom>
          <a:noFill/>
          <a:ln>
            <a:noFill/>
          </a:ln>
        </p:spPr>
        <p:txBody>
          <a:bodyPr lIns="91425" tIns="45700" rIns="91425" bIns="45700" anchor="ctr" anchorCtr="0">
            <a:sp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l">
              <a:buSzPct val="25000"/>
            </a:pPr>
            <a:r>
              <a:rPr lang="en-US" sz="4400" dirty="0" smtClean="0">
                <a:solidFill>
                  <a:schemeClr val="dk1"/>
                </a:solidFill>
                <a:latin typeface="Calibri"/>
                <a:ea typeface="Calibri"/>
                <a:cs typeface="Calibri"/>
                <a:sym typeface="Calibri"/>
              </a:rPr>
              <a:t>Is it Admissible?</a:t>
            </a:r>
            <a:endParaRPr lang="en-US" sz="3200" dirty="0">
              <a:solidFill>
                <a:srgbClr val="FF33CC"/>
              </a:solidFill>
              <a:latin typeface="Calibri"/>
              <a:ea typeface="Calibri"/>
              <a:cs typeface="Calibri"/>
              <a:sym typeface="Calibri"/>
            </a:endParaRPr>
          </a:p>
        </p:txBody>
      </p:sp>
      <p:sp>
        <p:nvSpPr>
          <p:cNvPr id="4" name="Shape 411"/>
          <p:cNvSpPr txBox="1">
            <a:spLocks/>
          </p:cNvSpPr>
          <p:nvPr/>
        </p:nvSpPr>
        <p:spPr>
          <a:xfrm>
            <a:off x="-228600" y="2971800"/>
            <a:ext cx="3771900" cy="1077178"/>
          </a:xfrm>
          <a:prstGeom prst="rect">
            <a:avLst/>
          </a:prstGeom>
          <a:noFill/>
          <a:ln>
            <a:noFill/>
          </a:ln>
        </p:spPr>
        <p:txBody>
          <a:bodyPr wrap="square" lIns="91425" tIns="45700" rIns="91425" bIns="45700" anchor="ctr" anchorCtr="0">
            <a:sp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buSzPct val="25000"/>
            </a:pPr>
            <a:r>
              <a:rPr lang="en-US" sz="3200" u="sng" dirty="0" smtClean="0">
                <a:solidFill>
                  <a:srgbClr val="FF33CC"/>
                </a:solidFill>
                <a:latin typeface="Calibri"/>
                <a:ea typeface="Calibri"/>
                <a:cs typeface="Calibri"/>
                <a:sym typeface="Calibri"/>
              </a:rPr>
              <a:t>Governed by two legal decisions</a:t>
            </a:r>
            <a:endParaRPr lang="en-US" sz="3200" u="sng" dirty="0">
              <a:solidFill>
                <a:srgbClr val="FF33CC"/>
              </a:solidFill>
              <a:latin typeface="Calibri"/>
              <a:ea typeface="Calibri"/>
              <a:cs typeface="Calibri"/>
              <a:sym typeface="Calibri"/>
            </a:endParaRPr>
          </a:p>
        </p:txBody>
      </p:sp>
      <p:pic>
        <p:nvPicPr>
          <p:cNvPr id="2050" name="Picture 2" descr="http://s3.amazonaws.com/rapgenius/1363270018_691gav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052" y="1337200"/>
            <a:ext cx="5889312" cy="392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2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457200" y="217577"/>
            <a:ext cx="8381999" cy="707846"/>
          </a:xfrm>
          <a:prstGeom prst="rect">
            <a:avLst/>
          </a:prstGeom>
          <a:noFill/>
          <a:ln>
            <a:noFill/>
          </a:ln>
        </p:spPr>
        <p:txBody>
          <a:bodyPr lIns="91425" tIns="45700" rIns="91425" bIns="45700" anchor="ctr" anchorCtr="0">
            <a:spAutoFit/>
          </a:bodyPr>
          <a:lstStyle/>
          <a:p>
            <a:pPr marL="342900" lvl="0" indent="-342900"/>
            <a:r>
              <a:rPr lang="en-US" sz="4000" b="1" i="1" dirty="0">
                <a:solidFill>
                  <a:srgbClr val="FF0000"/>
                </a:solidFill>
              </a:rPr>
              <a:t>1923 Frye v. United States</a:t>
            </a:r>
          </a:p>
        </p:txBody>
      </p:sp>
      <p:sp>
        <p:nvSpPr>
          <p:cNvPr id="406" name="Shape 406"/>
          <p:cNvSpPr txBox="1">
            <a:spLocks noGrp="1"/>
          </p:cNvSpPr>
          <p:nvPr>
            <p:ph type="body" idx="1"/>
          </p:nvPr>
        </p:nvSpPr>
        <p:spPr>
          <a:xfrm>
            <a:off x="4419600" y="1216741"/>
            <a:ext cx="4114800" cy="5606623"/>
          </a:xfrm>
          <a:prstGeom prst="rect">
            <a:avLst/>
          </a:prstGeom>
          <a:noFill/>
          <a:ln>
            <a:noFill/>
          </a:ln>
        </p:spPr>
        <p:txBody>
          <a:bodyPr lIns="91425" tIns="45700" rIns="91425" bIns="45700" anchor="t" anchorCtr="0">
            <a:spAutoFit/>
          </a:bodyPr>
          <a:lstStyle/>
          <a:p>
            <a:pPr marL="0" marR="0" lvl="0" indent="0" algn="l" rtl="0">
              <a:spcBef>
                <a:spcPts val="400"/>
              </a:spcBef>
              <a:buClr>
                <a:schemeClr val="dk1"/>
              </a:buClr>
              <a:buSzPct val="100000"/>
              <a:buNone/>
            </a:pPr>
            <a:r>
              <a:rPr lang="en-US" sz="2400" b="0" i="0" u="none" strike="noStrike" cap="none" baseline="0" dirty="0" smtClean="0">
                <a:solidFill>
                  <a:schemeClr val="dk1"/>
                </a:solidFill>
                <a:latin typeface="Arial"/>
                <a:ea typeface="Arial"/>
                <a:cs typeface="Arial"/>
                <a:sym typeface="Arial"/>
              </a:rPr>
              <a:t>Scientific </a:t>
            </a:r>
            <a:r>
              <a:rPr lang="en-US" sz="2400" b="0" i="0" u="none" strike="noStrike" cap="none" baseline="0" dirty="0">
                <a:solidFill>
                  <a:schemeClr val="dk1"/>
                </a:solidFill>
                <a:latin typeface="Arial"/>
                <a:ea typeface="Arial"/>
                <a:cs typeface="Arial"/>
                <a:sym typeface="Arial"/>
              </a:rPr>
              <a:t>evidence is allowed into the courtroom if it is </a:t>
            </a:r>
            <a:endParaRPr lang="en-US" sz="2400" b="0" i="0" u="none" strike="noStrike" cap="none" baseline="0" dirty="0" smtClean="0">
              <a:solidFill>
                <a:schemeClr val="dk1"/>
              </a:solidFill>
              <a:latin typeface="Arial"/>
              <a:ea typeface="Arial"/>
              <a:cs typeface="Arial"/>
              <a:sym typeface="Arial"/>
            </a:endParaRPr>
          </a:p>
          <a:p>
            <a:pPr marL="0" marR="0" lvl="0" indent="0" algn="l" rtl="0">
              <a:spcBef>
                <a:spcPts val="400"/>
              </a:spcBef>
              <a:buClr>
                <a:schemeClr val="dk1"/>
              </a:buClr>
              <a:buSzPct val="100000"/>
              <a:buNone/>
            </a:pP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0" i="0" u="none" strike="noStrike" cap="none" baseline="0" dirty="0" smtClean="0">
                <a:solidFill>
                  <a:schemeClr val="dk1"/>
                </a:solidFill>
                <a:latin typeface="Arial"/>
                <a:ea typeface="Arial"/>
                <a:cs typeface="Arial"/>
                <a:sym typeface="Arial"/>
              </a:rPr>
              <a:t>generally </a:t>
            </a:r>
            <a:r>
              <a:rPr lang="en-US" sz="2400" b="1" i="0" u="none" strike="noStrike" cap="none" baseline="0" dirty="0">
                <a:solidFill>
                  <a:schemeClr val="dk1"/>
                </a:solidFill>
                <a:latin typeface="Arial"/>
                <a:ea typeface="Arial"/>
                <a:cs typeface="Arial"/>
                <a:sym typeface="Arial"/>
              </a:rPr>
              <a:t>accepted</a:t>
            </a:r>
            <a:r>
              <a:rPr lang="en-US" sz="2400" b="0" i="0" u="none" strike="noStrike" cap="none" baseline="0" dirty="0">
                <a:solidFill>
                  <a:schemeClr val="dk1"/>
                </a:solidFill>
                <a:latin typeface="Arial"/>
                <a:ea typeface="Arial"/>
                <a:cs typeface="Arial"/>
                <a:sym typeface="Arial"/>
              </a:rPr>
              <a:t> by the relevant scientific community.  </a:t>
            </a: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0" i="0" u="none" strike="noStrike" cap="none" baseline="0" dirty="0" smtClean="0">
                <a:solidFill>
                  <a:schemeClr val="dk1"/>
                </a:solidFill>
                <a:latin typeface="Arial"/>
                <a:ea typeface="Arial"/>
                <a:cs typeface="Arial"/>
                <a:sym typeface="Arial"/>
              </a:rPr>
              <a:t>The </a:t>
            </a:r>
            <a:r>
              <a:rPr lang="en-US" sz="2400" b="0" i="0" u="none" strike="noStrike" cap="none" baseline="0" dirty="0">
                <a:solidFill>
                  <a:schemeClr val="dk1"/>
                </a:solidFill>
                <a:latin typeface="Arial"/>
                <a:ea typeface="Arial"/>
                <a:cs typeface="Arial"/>
                <a:sym typeface="Arial"/>
              </a:rPr>
              <a:t>Frye standard does </a:t>
            </a:r>
            <a:r>
              <a:rPr lang="en-US" sz="2400" b="1" i="0" u="none" strike="noStrike" cap="none" baseline="0" dirty="0">
                <a:solidFill>
                  <a:schemeClr val="dk1"/>
                </a:solidFill>
                <a:latin typeface="Arial"/>
                <a:ea typeface="Arial"/>
                <a:cs typeface="Arial"/>
                <a:sym typeface="Arial"/>
              </a:rPr>
              <a:t>not</a:t>
            </a:r>
            <a:r>
              <a:rPr lang="en-US" sz="2400" b="0" i="0" u="none" strike="noStrike" cap="none" baseline="0" dirty="0">
                <a:solidFill>
                  <a:schemeClr val="dk1"/>
                </a:solidFill>
                <a:latin typeface="Arial"/>
                <a:ea typeface="Arial"/>
                <a:cs typeface="Arial"/>
                <a:sym typeface="Arial"/>
              </a:rPr>
              <a:t> offer any guidance on reliability. </a:t>
            </a: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0" i="0" u="none" strike="noStrike" cap="none" baseline="0" dirty="0" smtClean="0">
                <a:solidFill>
                  <a:schemeClr val="dk1"/>
                </a:solidFill>
                <a:latin typeface="Arial"/>
                <a:ea typeface="Arial"/>
                <a:cs typeface="Arial"/>
                <a:sym typeface="Arial"/>
              </a:rPr>
              <a:t>The </a:t>
            </a:r>
            <a:r>
              <a:rPr lang="en-US" sz="2400" b="0" i="0" u="none" strike="noStrike" cap="none" baseline="0" dirty="0">
                <a:solidFill>
                  <a:schemeClr val="dk1"/>
                </a:solidFill>
                <a:latin typeface="Arial"/>
                <a:ea typeface="Arial"/>
                <a:cs typeface="Arial"/>
                <a:sym typeface="Arial"/>
              </a:rPr>
              <a:t>evidence is presented in the trial and the jury decides if it can be used.</a:t>
            </a:r>
          </a:p>
          <a:p>
            <a:pPr marL="342900" marR="0" lvl="0" indent="-342900" algn="l" rtl="0">
              <a:spcBef>
                <a:spcPts val="560"/>
              </a:spcBef>
              <a:buClr>
                <a:schemeClr val="dk1"/>
              </a:buClr>
              <a:buFont typeface="Calibri"/>
              <a:buNone/>
            </a:pPr>
            <a:endParaRPr sz="2800" b="0" i="0" u="none" strike="noStrike" cap="none" baseline="0" dirty="0">
              <a:solidFill>
                <a:schemeClr val="dk1"/>
              </a:solidFill>
              <a:latin typeface="Arial"/>
              <a:ea typeface="Arial"/>
              <a:cs typeface="Arial"/>
              <a:sym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36195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14800"/>
            <a:ext cx="3843867"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animEffect transition="in" filter="fade">
                                      <p:cBhvr>
                                        <p:cTn id="7" dur="500"/>
                                        <p:tgtEl>
                                          <p:spTgt spid="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6">
                                            <p:txEl>
                                              <p:pRg st="2" end="2"/>
                                            </p:txEl>
                                          </p:spTgt>
                                        </p:tgtEl>
                                        <p:attrNameLst>
                                          <p:attrName>style.visibility</p:attrName>
                                        </p:attrNameLst>
                                      </p:cBhvr>
                                      <p:to>
                                        <p:strVal val="visible"/>
                                      </p:to>
                                    </p:set>
                                    <p:animEffect transition="in" filter="fade">
                                      <p:cBhvr>
                                        <p:cTn id="12" dur="500"/>
                                        <p:tgtEl>
                                          <p:spTgt spid="4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xEl>
                                              <p:pRg st="3" end="3"/>
                                            </p:txEl>
                                          </p:spTgt>
                                        </p:tgtEl>
                                        <p:attrNameLst>
                                          <p:attrName>style.visibility</p:attrName>
                                        </p:attrNameLst>
                                      </p:cBhvr>
                                      <p:to>
                                        <p:strVal val="visible"/>
                                      </p:to>
                                    </p:set>
                                    <p:animEffect transition="in" filter="fade">
                                      <p:cBhvr>
                                        <p:cTn id="17" dur="500"/>
                                        <p:tgtEl>
                                          <p:spTgt spid="4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6">
                                            <p:txEl>
                                              <p:pRg st="4" end="4"/>
                                            </p:txEl>
                                          </p:spTgt>
                                        </p:tgtEl>
                                        <p:attrNameLst>
                                          <p:attrName>style.visibility</p:attrName>
                                        </p:attrNameLst>
                                      </p:cBhvr>
                                      <p:to>
                                        <p:strVal val="visible"/>
                                      </p:to>
                                    </p:set>
                                    <p:animEffect transition="in" filter="fade">
                                      <p:cBhvr>
                                        <p:cTn id="26" dur="500"/>
                                        <p:tgtEl>
                                          <p:spTgt spid="4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Shape 412"/>
          <p:cNvSpPr txBox="1">
            <a:spLocks noGrp="1"/>
          </p:cNvSpPr>
          <p:nvPr>
            <p:ph type="body" idx="1"/>
          </p:nvPr>
        </p:nvSpPr>
        <p:spPr>
          <a:xfrm>
            <a:off x="228600" y="1447800"/>
            <a:ext cx="4038599" cy="3770223"/>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56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Evidence must be given by an expert witness and has “</a:t>
            </a:r>
            <a:r>
              <a:rPr lang="en-US" sz="2800" b="1" i="0" u="none" strike="noStrike" cap="none" baseline="0" dirty="0">
                <a:solidFill>
                  <a:schemeClr val="dk1"/>
                </a:solidFill>
                <a:latin typeface="Calibri"/>
                <a:ea typeface="Calibri"/>
                <a:cs typeface="Calibri"/>
                <a:sym typeface="Calibri"/>
              </a:rPr>
              <a:t>general acceptance</a:t>
            </a:r>
            <a:r>
              <a:rPr lang="en-US" sz="2800" b="0" i="0" u="none" strike="noStrike" cap="none" baseline="0" dirty="0">
                <a:solidFill>
                  <a:schemeClr val="dk1"/>
                </a:solidFill>
                <a:latin typeface="Calibri"/>
                <a:ea typeface="Calibri"/>
                <a:cs typeface="Calibri"/>
                <a:sym typeface="Calibri"/>
              </a:rPr>
              <a:t>.”</a:t>
            </a:r>
          </a:p>
          <a:p>
            <a:pPr marL="342900" marR="0" lvl="0" indent="-342900" algn="l" rtl="0">
              <a:lnSpc>
                <a:spcPct val="80000"/>
              </a:lnSpc>
              <a:spcBef>
                <a:spcPts val="56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It must be accepted by a meaningful segment of the scientific community</a:t>
            </a:r>
          </a:p>
        </p:txBody>
      </p:sp>
      <p:pic>
        <p:nvPicPr>
          <p:cNvPr id="413" name="Shape 413"/>
          <p:cNvPicPr preferRelativeResize="0"/>
          <p:nvPr/>
        </p:nvPicPr>
        <p:blipFill rotWithShape="1">
          <a:blip r:embed="rId3">
            <a:alphaModFix/>
          </a:blip>
          <a:srcRect/>
          <a:stretch/>
        </p:blipFill>
        <p:spPr>
          <a:xfrm>
            <a:off x="4876800" y="2590800"/>
            <a:ext cx="3962399" cy="2228850"/>
          </a:xfrm>
          <a:prstGeom prst="rect">
            <a:avLst/>
          </a:prstGeom>
          <a:noFill/>
          <a:ln>
            <a:noFill/>
          </a:ln>
        </p:spPr>
      </p:pic>
      <p:sp>
        <p:nvSpPr>
          <p:cNvPr id="2" name="Title 1"/>
          <p:cNvSpPr>
            <a:spLocks noGrp="1"/>
          </p:cNvSpPr>
          <p:nvPr>
            <p:ph type="title"/>
          </p:nvPr>
        </p:nvSpPr>
        <p:spPr>
          <a:xfrm>
            <a:off x="457200" y="457200"/>
            <a:ext cx="8229600" cy="1143000"/>
          </a:xfrm>
        </p:spPr>
        <p:txBody>
          <a:bodyPr/>
          <a:lstStyle/>
          <a:p>
            <a:pPr lvl="0"/>
            <a:r>
              <a:rPr lang="en-US" sz="5400" b="1" u="sng" dirty="0">
                <a:solidFill>
                  <a:srgbClr val="FF0066"/>
                </a:solidFill>
                <a:latin typeface="Calibri"/>
                <a:ea typeface="Calibri"/>
                <a:cs typeface="Calibri"/>
                <a:sym typeface="Calibri"/>
              </a:rPr>
              <a:t>Frye Standard</a:t>
            </a:r>
            <a:r>
              <a:rPr lang="en-US" sz="4400" dirty="0">
                <a:solidFill>
                  <a:schemeClr val="dk1"/>
                </a:solidFill>
                <a:latin typeface="Calibri"/>
                <a:ea typeface="Calibri"/>
                <a:cs typeface="Calibri"/>
                <a:sym typeface="Calibri"/>
              </a:rPr>
              <a:t> </a:t>
            </a:r>
            <a:br>
              <a:rPr lang="en-US" sz="4400" dirty="0">
                <a:solidFill>
                  <a:schemeClr val="dk1"/>
                </a:solidFill>
                <a:latin typeface="Calibri"/>
                <a:ea typeface="Calibri"/>
                <a:cs typeface="Calibri"/>
                <a:sym typeface="Calibri"/>
              </a:rPr>
            </a:br>
            <a:endParaRPr lang="en-US" sz="5400" dirty="0"/>
          </a:p>
        </p:txBody>
      </p:sp>
      <p:sp>
        <p:nvSpPr>
          <p:cNvPr id="3" name="Rectangle 2"/>
          <p:cNvSpPr/>
          <p:nvPr/>
        </p:nvSpPr>
        <p:spPr>
          <a:xfrm>
            <a:off x="228600" y="5562600"/>
            <a:ext cx="8534400" cy="1015663"/>
          </a:xfrm>
          <a:prstGeom prst="rect">
            <a:avLst/>
          </a:prstGeom>
        </p:spPr>
        <p:txBody>
          <a:bodyPr wrap="square">
            <a:spAutoFit/>
          </a:bodyPr>
          <a:lstStyle/>
          <a:p>
            <a:r>
              <a:rPr lang="en-US" sz="2000" dirty="0">
                <a:hlinkClick r:id="rId4"/>
              </a:rPr>
              <a:t>http://www.cnn.com/2011/CRIME/07/15/casey.anthony.forensic.evidence</a:t>
            </a:r>
            <a:r>
              <a:rPr lang="en-US" sz="2000" dirty="0" smtClean="0">
                <a:hlinkClick r:id="rId4"/>
              </a:rPr>
              <a:t>/</a:t>
            </a:r>
            <a:endParaRPr lang="en-US" sz="2000" dirty="0" smtClean="0"/>
          </a:p>
          <a:p>
            <a:r>
              <a:rPr lang="en-US" sz="2000" dirty="0">
                <a:hlinkClick r:id="rId5"/>
              </a:rPr>
              <a:t>http://</a:t>
            </a:r>
            <a:r>
              <a:rPr lang="en-US" sz="2000" dirty="0" smtClean="0">
                <a:hlinkClick r:id="rId5"/>
              </a:rPr>
              <a:t>en.wikipedia.org/wiki/Death_of_Caylee_Anthony#Evidence</a:t>
            </a:r>
            <a:endParaRPr lang="en-US" sz="2000" dirty="0" smtClean="0"/>
          </a:p>
          <a:p>
            <a:endParaRPr lang="en-US" sz="2000"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381000" y="109112"/>
            <a:ext cx="8381999" cy="1077178"/>
          </a:xfrm>
          <a:prstGeom prst="rect">
            <a:avLst/>
          </a:prstGeom>
          <a:noFill/>
          <a:ln>
            <a:noFill/>
          </a:ln>
        </p:spPr>
        <p:txBody>
          <a:bodyPr lIns="91425" tIns="45700" rIns="91425" bIns="45700" anchor="ctr" anchorCtr="0">
            <a:spAutoFit/>
          </a:bodyPr>
          <a:lstStyle/>
          <a:p>
            <a:pPr marL="342900" lvl="0" indent="-342900" algn="l">
              <a:lnSpc>
                <a:spcPct val="80000"/>
              </a:lnSpc>
            </a:pPr>
            <a:r>
              <a:rPr lang="en-US" sz="4000" b="1" i="1" dirty="0" smtClean="0">
                <a:solidFill>
                  <a:srgbClr val="FF0000"/>
                </a:solidFill>
              </a:rPr>
              <a:t>1993 </a:t>
            </a:r>
            <a:r>
              <a:rPr lang="en-US" sz="4000" b="1" i="1" dirty="0" err="1" smtClean="0">
                <a:solidFill>
                  <a:srgbClr val="FF0000"/>
                </a:solidFill>
              </a:rPr>
              <a:t>Daubert</a:t>
            </a:r>
            <a:r>
              <a:rPr lang="en-US" sz="4000" b="1" i="1" dirty="0" smtClean="0">
                <a:solidFill>
                  <a:srgbClr val="FF0000"/>
                </a:solidFill>
              </a:rPr>
              <a:t> </a:t>
            </a:r>
            <a:r>
              <a:rPr lang="en-US" sz="4000" b="1" i="1" dirty="0">
                <a:solidFill>
                  <a:srgbClr val="FF0000"/>
                </a:solidFill>
              </a:rPr>
              <a:t>v. Merrell Dow Pharmaceuticals</a:t>
            </a:r>
          </a:p>
        </p:txBody>
      </p:sp>
      <p:sp>
        <p:nvSpPr>
          <p:cNvPr id="2" name="Text Placeholder 1"/>
          <p:cNvSpPr>
            <a:spLocks noGrp="1"/>
          </p:cNvSpPr>
          <p:nvPr>
            <p:ph type="body" idx="1"/>
          </p:nvPr>
        </p:nvSpPr>
        <p:spPr/>
        <p:txBody>
          <a:bodyPr/>
          <a:lstStyle/>
          <a:p>
            <a:r>
              <a:rPr lang="en-US" b="1" dirty="0"/>
              <a:t>Jason </a:t>
            </a:r>
            <a:r>
              <a:rPr lang="en-US" b="1" dirty="0" err="1"/>
              <a:t>Daubert</a:t>
            </a:r>
            <a:r>
              <a:rPr lang="en-US" b="1" dirty="0"/>
              <a:t> and Eric </a:t>
            </a:r>
            <a:r>
              <a:rPr lang="en-US" b="1" dirty="0" err="1"/>
              <a:t>Shuller</a:t>
            </a:r>
            <a:r>
              <a:rPr lang="en-US" b="1" dirty="0"/>
              <a:t> were born with limb reduction defects. Their mothers had taken an anti-nausea drug, </a:t>
            </a:r>
            <a:r>
              <a:rPr lang="en-US" b="1" dirty="0" err="1"/>
              <a:t>Bendectin</a:t>
            </a:r>
            <a:r>
              <a:rPr lang="en-US" b="1" dirty="0"/>
              <a:t>, during pregnancy. They brought a product liability action against the drug's manufacturer, Merrell Dow.</a:t>
            </a:r>
          </a:p>
          <a:p>
            <a:r>
              <a:rPr lang="en-US" b="1" dirty="0"/>
              <a:t>Merrell Dow moved for summary judgment on the ground that plaintiffs had no admissible evidence to establish general causation.</a:t>
            </a:r>
          </a:p>
          <a:p>
            <a:endParaRPr lang="en-US" dirty="0"/>
          </a:p>
        </p:txBody>
      </p:sp>
      <p:sp>
        <p:nvSpPr>
          <p:cNvPr id="3" name="Rectangle 2"/>
          <p:cNvSpPr/>
          <p:nvPr/>
        </p:nvSpPr>
        <p:spPr>
          <a:xfrm>
            <a:off x="4343400" y="6019800"/>
            <a:ext cx="4572000" cy="523220"/>
          </a:xfrm>
          <a:prstGeom prst="rect">
            <a:avLst/>
          </a:prstGeom>
        </p:spPr>
        <p:txBody>
          <a:bodyPr>
            <a:spAutoFit/>
          </a:bodyPr>
          <a:lstStyle/>
          <a:p>
            <a:r>
              <a:rPr lang="en-US" dirty="0"/>
              <a:t>http://homepages.law.asu.edu/~kayed/talks/se-bassv-98/soundness/daubert.htm</a:t>
            </a:r>
          </a:p>
        </p:txBody>
      </p:sp>
      <p:pic>
        <p:nvPicPr>
          <p:cNvPr id="3074" name="Picture 2" descr="http://www.catalystsecure.com/archive/blog/wp-content/uploads/2012/03/scalesofjust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91491"/>
            <a:ext cx="4073236" cy="3733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1.mzstatic.com/us/r30/Publication/v4/7d/74/d0/7d74d0e2-6307-2c9a-26a1-6011cf828886/1995090044001.225x225-75.jpg"/>
          <p:cNvPicPr>
            <a:picLocks noChangeAspect="1" noChangeArrowheads="1"/>
          </p:cNvPicPr>
          <p:nvPr/>
        </p:nvPicPr>
        <p:blipFill rotWithShape="1">
          <a:blip r:embed="rId4">
            <a:extLst>
              <a:ext uri="{28A0092B-C50C-407E-A947-70E740481C1C}">
                <a14:useLocalDpi xmlns:a14="http://schemas.microsoft.com/office/drawing/2010/main" val="0"/>
              </a:ext>
            </a:extLst>
          </a:blip>
          <a:srcRect b="54905"/>
          <a:stretch/>
        </p:blipFill>
        <p:spPr bwMode="auto">
          <a:xfrm>
            <a:off x="218440" y="4116849"/>
            <a:ext cx="4124960" cy="2405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381000" y="355333"/>
            <a:ext cx="8381999" cy="584735"/>
          </a:xfrm>
          <a:prstGeom prst="rect">
            <a:avLst/>
          </a:prstGeom>
          <a:noFill/>
          <a:ln>
            <a:noFill/>
          </a:ln>
        </p:spPr>
        <p:txBody>
          <a:bodyPr lIns="91425" tIns="45700" rIns="91425" bIns="45700" anchor="ctr" anchorCtr="0">
            <a:spAutoFit/>
          </a:bodyPr>
          <a:lstStyle/>
          <a:p>
            <a:pPr marL="342900" lvl="0" indent="-342900" algn="l">
              <a:lnSpc>
                <a:spcPct val="80000"/>
              </a:lnSpc>
            </a:pPr>
            <a:r>
              <a:rPr lang="en-US" sz="4000" b="1" i="1" dirty="0">
                <a:solidFill>
                  <a:srgbClr val="FF0000"/>
                </a:solidFill>
              </a:rPr>
              <a:t>1993 </a:t>
            </a:r>
            <a:r>
              <a:rPr lang="en-US" sz="4000" b="1" i="1" dirty="0" err="1">
                <a:solidFill>
                  <a:srgbClr val="FF0000"/>
                </a:solidFill>
              </a:rPr>
              <a:t>Daubert</a:t>
            </a:r>
            <a:r>
              <a:rPr lang="en-US" sz="4000" b="1" i="1" dirty="0">
                <a:solidFill>
                  <a:srgbClr val="FF0000"/>
                </a:solidFill>
              </a:rPr>
              <a:t> v. Dow</a:t>
            </a:r>
          </a:p>
        </p:txBody>
      </p:sp>
      <p:sp>
        <p:nvSpPr>
          <p:cNvPr id="419" name="Shape 419"/>
          <p:cNvSpPr txBox="1">
            <a:spLocks noGrp="1"/>
          </p:cNvSpPr>
          <p:nvPr>
            <p:ph type="body" idx="1"/>
          </p:nvPr>
        </p:nvSpPr>
        <p:spPr>
          <a:xfrm>
            <a:off x="304800" y="1600200"/>
            <a:ext cx="4114800" cy="4195980"/>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400"/>
              </a:spcBef>
              <a:buClr>
                <a:schemeClr val="dk1"/>
              </a:buClr>
              <a:buSzPct val="25000"/>
              <a:buFont typeface="Arial"/>
              <a:buNone/>
            </a:pPr>
            <a:r>
              <a:rPr lang="en-US" sz="2000" b="0" i="0" u="none" strike="noStrike" cap="none" baseline="0" dirty="0" smtClean="0">
                <a:solidFill>
                  <a:schemeClr val="dk1"/>
                </a:solidFill>
                <a:latin typeface="Arial"/>
                <a:ea typeface="Arial"/>
                <a:cs typeface="Arial"/>
                <a:sym typeface="Arial"/>
              </a:rPr>
              <a:t>Admissibility </a:t>
            </a:r>
            <a:r>
              <a:rPr lang="en-US" sz="2000" b="0" i="0" u="none" strike="noStrike" cap="none" baseline="0" dirty="0">
                <a:solidFill>
                  <a:schemeClr val="dk1"/>
                </a:solidFill>
                <a:latin typeface="Arial"/>
                <a:ea typeface="Arial"/>
                <a:cs typeface="Arial"/>
                <a:sym typeface="Arial"/>
              </a:rPr>
              <a:t>is determined by:</a:t>
            </a: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a:solidFill>
                  <a:schemeClr val="dk1"/>
                </a:solidFill>
                <a:latin typeface="Arial"/>
                <a:ea typeface="Arial"/>
                <a:cs typeface="Arial"/>
                <a:sym typeface="Arial"/>
              </a:rPr>
              <a:t>Whether the theory or technique can be tested</a:t>
            </a: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a:solidFill>
                  <a:schemeClr val="dk1"/>
                </a:solidFill>
                <a:latin typeface="Arial"/>
                <a:ea typeface="Arial"/>
                <a:cs typeface="Arial"/>
                <a:sym typeface="Arial"/>
              </a:rPr>
              <a:t>Whether the science has been offered for peer review</a:t>
            </a: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a:solidFill>
                  <a:schemeClr val="dk1"/>
                </a:solidFill>
                <a:latin typeface="Arial"/>
                <a:ea typeface="Arial"/>
                <a:cs typeface="Arial"/>
                <a:sym typeface="Arial"/>
              </a:rPr>
              <a:t>Whether the rate of error is acceptable</a:t>
            </a: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a:solidFill>
                  <a:schemeClr val="dk1"/>
                </a:solidFill>
                <a:latin typeface="Arial"/>
                <a:ea typeface="Arial"/>
                <a:cs typeface="Arial"/>
                <a:sym typeface="Arial"/>
              </a:rPr>
              <a:t>Whether the method at issue enjoys widespread acceptance.</a:t>
            </a: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a:solidFill>
                  <a:schemeClr val="dk1"/>
                </a:solidFill>
                <a:latin typeface="Arial"/>
                <a:ea typeface="Arial"/>
                <a:cs typeface="Arial"/>
                <a:sym typeface="Arial"/>
              </a:rPr>
              <a:t>Whether the opinion is relevant to the issue</a:t>
            </a:r>
          </a:p>
          <a:p>
            <a:pPr marL="342900" marR="0" lvl="0" indent="-342900" algn="l" rtl="0">
              <a:lnSpc>
                <a:spcPct val="80000"/>
              </a:lnSpc>
              <a:spcBef>
                <a:spcPts val="400"/>
              </a:spcBef>
              <a:buClr>
                <a:schemeClr val="accent1"/>
              </a:buClr>
              <a:buSzPct val="25000"/>
              <a:buFont typeface="Arial"/>
              <a:buNone/>
            </a:pPr>
            <a:endParaRPr lang="en-US" sz="2000" b="0" i="0" u="none" strike="noStrike" cap="none" baseline="0" dirty="0" smtClean="0">
              <a:solidFill>
                <a:srgbClr val="FF0000"/>
              </a:solidFill>
              <a:latin typeface="Arial"/>
              <a:ea typeface="Arial"/>
              <a:cs typeface="Arial"/>
              <a:sym typeface="Arial"/>
            </a:endParaRPr>
          </a:p>
          <a:p>
            <a:pPr marL="342900" marR="0" lvl="0" indent="-342900" algn="l" rtl="0">
              <a:lnSpc>
                <a:spcPct val="80000"/>
              </a:lnSpc>
              <a:spcBef>
                <a:spcPts val="400"/>
              </a:spcBef>
              <a:buClr>
                <a:schemeClr val="accent1"/>
              </a:buClr>
              <a:buSzPct val="25000"/>
              <a:buFont typeface="Arial"/>
              <a:buNone/>
            </a:pPr>
            <a:endParaRPr lang="en-US" sz="2000" dirty="0">
              <a:solidFill>
                <a:srgbClr val="FF0000"/>
              </a:solidFill>
            </a:endParaRPr>
          </a:p>
          <a:p>
            <a:pPr marL="342900" marR="0" lvl="0" indent="-342900" algn="l" rtl="0">
              <a:lnSpc>
                <a:spcPct val="80000"/>
              </a:lnSpc>
              <a:spcBef>
                <a:spcPts val="400"/>
              </a:spcBef>
              <a:buClr>
                <a:schemeClr val="accent1"/>
              </a:buClr>
              <a:buSzPct val="25000"/>
              <a:buFont typeface="Arial"/>
              <a:buNone/>
            </a:pPr>
            <a:r>
              <a:rPr lang="en-US" sz="2000" b="0" i="0" u="none" strike="noStrike" cap="none" baseline="0" dirty="0" smtClean="0">
                <a:solidFill>
                  <a:srgbClr val="FF0000"/>
                </a:solidFill>
                <a:latin typeface="Arial"/>
                <a:ea typeface="Arial"/>
                <a:cs typeface="Arial"/>
                <a:sym typeface="Arial"/>
              </a:rPr>
              <a:t>The </a:t>
            </a:r>
            <a:r>
              <a:rPr lang="en-US" sz="2000" b="0" i="0" u="none" strike="noStrike" cap="none" baseline="0" dirty="0">
                <a:solidFill>
                  <a:srgbClr val="FF0000"/>
                </a:solidFill>
                <a:latin typeface="Arial"/>
                <a:ea typeface="Arial"/>
                <a:cs typeface="Arial"/>
                <a:sym typeface="Arial"/>
              </a:rPr>
              <a:t>judge decides if the evidence can be entered into the trial.</a:t>
            </a:r>
          </a:p>
        </p:txBody>
      </p:sp>
      <p:pic>
        <p:nvPicPr>
          <p:cNvPr id="420" name="Shape 420"/>
          <p:cNvPicPr preferRelativeResize="0"/>
          <p:nvPr/>
        </p:nvPicPr>
        <p:blipFill rotWithShape="1">
          <a:blip r:embed="rId3">
            <a:alphaModFix/>
          </a:blip>
          <a:srcRect/>
          <a:stretch/>
        </p:blipFill>
        <p:spPr>
          <a:xfrm>
            <a:off x="4724400" y="990600"/>
            <a:ext cx="3600451" cy="1981200"/>
          </a:xfrm>
          <a:prstGeom prst="rect">
            <a:avLst/>
          </a:prstGeom>
          <a:noFill/>
          <a:ln>
            <a:noFill/>
          </a:ln>
        </p:spPr>
      </p:pic>
      <p:pic>
        <p:nvPicPr>
          <p:cNvPr id="421" name="Shape 421"/>
          <p:cNvPicPr preferRelativeResize="0"/>
          <p:nvPr/>
        </p:nvPicPr>
        <p:blipFill rotWithShape="1">
          <a:blip r:embed="rId4">
            <a:alphaModFix/>
          </a:blip>
          <a:srcRect/>
          <a:stretch/>
        </p:blipFill>
        <p:spPr>
          <a:xfrm>
            <a:off x="4495800" y="3886200"/>
            <a:ext cx="4457699" cy="2743199"/>
          </a:xfrm>
          <a:prstGeom prst="rect">
            <a:avLst/>
          </a:prstGeom>
          <a:noFill/>
          <a:ln>
            <a:noFill/>
          </a:ln>
        </p:spPr>
      </p:pic>
    </p:spTree>
    <p:extLst>
      <p:ext uri="{BB962C8B-B14F-4D97-AF65-F5344CB8AC3E}">
        <p14:creationId xmlns:p14="http://schemas.microsoft.com/office/powerpoint/2010/main" val="101544349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animEffect transition="in" filter="fade">
                                      <p:cBhvr>
                                        <p:cTn id="7" dur="500"/>
                                        <p:tgtEl>
                                          <p:spTgt spid="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
                                            <p:txEl>
                                              <p:pRg st="1" end="1"/>
                                            </p:txEl>
                                          </p:spTgt>
                                        </p:tgtEl>
                                        <p:attrNameLst>
                                          <p:attrName>style.visibility</p:attrName>
                                        </p:attrNameLst>
                                      </p:cBhvr>
                                      <p:to>
                                        <p:strVal val="visible"/>
                                      </p:to>
                                    </p:set>
                                    <p:animEffect transition="in" filter="fade">
                                      <p:cBhvr>
                                        <p:cTn id="12" dur="500"/>
                                        <p:tgtEl>
                                          <p:spTgt spid="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
                                            <p:txEl>
                                              <p:pRg st="2" end="2"/>
                                            </p:txEl>
                                          </p:spTgt>
                                        </p:tgtEl>
                                        <p:attrNameLst>
                                          <p:attrName>style.visibility</p:attrName>
                                        </p:attrNameLst>
                                      </p:cBhvr>
                                      <p:to>
                                        <p:strVal val="visible"/>
                                      </p:to>
                                    </p:set>
                                    <p:animEffect transition="in" filter="fade">
                                      <p:cBhvr>
                                        <p:cTn id="17" dur="500"/>
                                        <p:tgtEl>
                                          <p:spTgt spid="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
                                            <p:txEl>
                                              <p:pRg st="3" end="3"/>
                                            </p:txEl>
                                          </p:spTgt>
                                        </p:tgtEl>
                                        <p:attrNameLst>
                                          <p:attrName>style.visibility</p:attrName>
                                        </p:attrNameLst>
                                      </p:cBhvr>
                                      <p:to>
                                        <p:strVal val="visible"/>
                                      </p:to>
                                    </p:set>
                                    <p:animEffect transition="in" filter="fade">
                                      <p:cBhvr>
                                        <p:cTn id="22" dur="500"/>
                                        <p:tgtEl>
                                          <p:spTgt spid="4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
                                            <p:txEl>
                                              <p:pRg st="4" end="4"/>
                                            </p:txEl>
                                          </p:spTgt>
                                        </p:tgtEl>
                                        <p:attrNameLst>
                                          <p:attrName>style.visibility</p:attrName>
                                        </p:attrNameLst>
                                      </p:cBhvr>
                                      <p:to>
                                        <p:strVal val="visible"/>
                                      </p:to>
                                    </p:set>
                                    <p:animEffect transition="in" filter="fade">
                                      <p:cBhvr>
                                        <p:cTn id="27" dur="500"/>
                                        <p:tgtEl>
                                          <p:spTgt spid="4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
                                            <p:txEl>
                                              <p:pRg st="5" end="5"/>
                                            </p:txEl>
                                          </p:spTgt>
                                        </p:tgtEl>
                                        <p:attrNameLst>
                                          <p:attrName>style.visibility</p:attrName>
                                        </p:attrNameLst>
                                      </p:cBhvr>
                                      <p:to>
                                        <p:strVal val="visible"/>
                                      </p:to>
                                    </p:set>
                                    <p:animEffect transition="in" filter="fade">
                                      <p:cBhvr>
                                        <p:cTn id="32" dur="500"/>
                                        <p:tgtEl>
                                          <p:spTgt spid="4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9">
                                            <p:txEl>
                                              <p:pRg st="8" end="8"/>
                                            </p:txEl>
                                          </p:spTgt>
                                        </p:tgtEl>
                                        <p:attrNameLst>
                                          <p:attrName>style.visibility</p:attrName>
                                        </p:attrNameLst>
                                      </p:cBhvr>
                                      <p:to>
                                        <p:strVal val="visible"/>
                                      </p:to>
                                    </p:set>
                                    <p:animEffect transition="in" filter="fade">
                                      <p:cBhvr>
                                        <p:cTn id="37" dur="500"/>
                                        <p:tgtEl>
                                          <p:spTgt spid="4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Shape 427"/>
          <p:cNvSpPr txBox="1">
            <a:spLocks noGrp="1"/>
          </p:cNvSpPr>
          <p:nvPr>
            <p:ph type="body" idx="1"/>
          </p:nvPr>
        </p:nvSpPr>
        <p:spPr>
          <a:xfrm>
            <a:off x="590550" y="3688490"/>
            <a:ext cx="7848599" cy="2440628"/>
          </a:xfrm>
          <a:prstGeom prst="rect">
            <a:avLst/>
          </a:prstGeom>
          <a:noFill/>
          <a:ln>
            <a:noFill/>
          </a:ln>
        </p:spPr>
        <p:txBody>
          <a:bodyPr wrap="square" lIns="91425" tIns="45700" rIns="91425" bIns="45700" anchor="t" anchorCtr="0">
            <a:spAutoFit/>
          </a:bodyPr>
          <a:lstStyle/>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States </a:t>
            </a:r>
            <a:r>
              <a:rPr lang="en-US" sz="2800" b="0" i="0" u="none" strike="noStrike" cap="none" baseline="0" dirty="0">
                <a:solidFill>
                  <a:schemeClr val="dk1"/>
                </a:solidFill>
                <a:latin typeface="Calibri"/>
                <a:ea typeface="Calibri"/>
                <a:cs typeface="Calibri"/>
                <a:sym typeface="Calibri"/>
              </a:rPr>
              <a:t>Frye standard is not an absolute requirement for admissibility of scientific evidence</a:t>
            </a:r>
          </a:p>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Only applies to Federal Court</a:t>
            </a:r>
          </a:p>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Trial judge determines responsibility for admissibility of evidence</a:t>
            </a:r>
          </a:p>
          <a:p>
            <a:pPr marL="342900" marR="0" lvl="0" indent="-342900" algn="l" rtl="0">
              <a:lnSpc>
                <a:spcPct val="80000"/>
              </a:lnSpc>
              <a:spcBef>
                <a:spcPts val="640"/>
              </a:spcBef>
              <a:buClr>
                <a:schemeClr val="dk1"/>
              </a:buClr>
              <a:buFont typeface="Calibri"/>
              <a:buNone/>
            </a:pPr>
            <a:endParaRPr sz="3200" b="0" i="0" u="sng" strike="noStrike" cap="none" baseline="0" dirty="0">
              <a:solidFill>
                <a:schemeClr val="dk1"/>
              </a:solidFill>
              <a:latin typeface="Calibri"/>
              <a:ea typeface="Calibri"/>
              <a:cs typeface="Calibri"/>
              <a:sym typeface="Calibri"/>
            </a:endParaRPr>
          </a:p>
        </p:txBody>
      </p:sp>
      <p:sp>
        <p:nvSpPr>
          <p:cNvPr id="3" name="AutoShape 2" descr="data:image/jpeg;base64,/9j/4AAQSkZJRgABAQAAAQABAAD/2wCEAAkGBhQSEBUSExQVFRQVGBcVGBQUFRkXFBcYFRcXFRoXGRcYGyYeGBkkGhgVHy8gIycpLCwsFR8xNTAqNSYrLSkBCQoKDgwOGg8PGiklHyMqLC40LyosLTQsLSwsKTIvNCwsKiwsKSosLy00LzApMCwtLS8tLC81LywtKSwsLSwsLP/AABEIAKgBLAMBIgACEQEDEQH/xAAbAAEAAgMBAQAAAAAAAAAAAAAABQYDBAcCAf/EADsQAAEDAgQDBgQEBQMFAAAAAAEAAhEDIQQFEjFBUWEGEyJxgZEHMkKxI6Hh8BRSYsHRM4KiFRZykvH/xAAaAQEAAwEBAQAAAAAAAAAAAAAAAgMEBQEG/8QANBEAAgIBAwICCAUDBQAAAAAAAAECAxEEEiExQQVREyJhcYGxwdEjM5Gh8BRyshUyNEJi/9oADAMBAAIRAxEAPwDhqIiAIiIAiIgCIiAIiIAiIgCIiAIiIAiIgCIiAIiIAiIgCIiAIiIAiIgCIiAIiIAiIgCIiAIiIAiIgCIiAIiIAiIgCIiAIiIAiIgCIiAIiIAiIgCIiAIiIAiIgCL6viA906ZP3XkhZmmwDd76us7D981tYakG/M3WTZrOZPlyUHLBYoZI5Fkr0w0wDMb8p4jr5rGpkGsBERDwIiIAiIgCIiA+wvTWIBsFJYHKTW8LJJEB1rCZvPOx9lCUlFZZZCDb4I5tEna/BeXNhXHMMv1Frj4Xx8ptLSZtyPLmJ6KtYykGuI5E/wBlVVepl1lGw0UXpwXujQLp2AaJJPt7yr8mbD6GJF6hfF6MHxERDwIiID6AvrgjV6eF4SxwY0WSmwlY16eYCIiHgREQBEX0ID4voW0aHhHP/wCrA+nCinkm4tHkCVnp4SRJIAHn7ea8YRoLxO3nH5qXxFJrmBsaS3gOv3Vc57Xgsrhu5NZtFreB8zb7/dY34gtkjciJAPhHJpO3KyxUnAOubbTx9JW1UxbOoG0bn12Ci858yzhryI/RI6Ly5i3MRTsHAgtdwiItsQTay+VcA8Uw8tOl2xn844DkVYpFTgaRXxfSvisKWEREAREQBERAZKY/fEqxYCr3QABAANyTALvqPMxZojkoLDmBq5Fb1cwQ8bOuI5C0R0us9q3cGul7eSXrZoajgTv9r8eQA+6is2pNNU8iARG10o4lw8MiDeePW6lsRQDqcam6iCBPC078P1WVYqkjU/xIlWNP2W3hMMeokG5adIi8kxtZZsHS8I0gFxsHHqeA4efCVsNwzu7c8vBGoUyQ3Tp6zxbNp6LTKzsZY19yMxtMg3jiLdP7LUK3czaQQXCHHjzgALXw+EfUMMaXOJADWglxJmIAudldB+rkps/3YMdNhJgAk8gJ2vsjvZWDBdi8U+iK9FoqtJLXMpmarXNs5rqUa9QsYANiCsGI7MvaXeIamN1upuDqdRouSS17RsATEzF4hR9NDOMhVya6EO6nF9xz/ey8LYEsJDhuIIttwI/ysQp2lWZIOJ5C38Bhw52l3hMSJG/Gy0FJ5XTNR4FzHW7eIjpP3ULHiOSdSy8HirQgwAYWnUZ0V7xuAL8PScxrdTQ/U5oALocd/wCsAX6zyVfzjLnMpBzmm5B1emx5eqzU6hSePgabqdqyV9EX2FtMJ8REQBZKFLUQOq+UypTLML4m6gAOBJBvu2Y29VCctqLa4bmalSpfa3H9+S13ukkqVzBoJdaCL2UXVbAH79f3yUa3lE7YtM+Ut1IYetGpx3g387KPovggrbrUTo1DbjzvsfJJrLwzyt4WUbOHwDHjU7WRyYABPLW6Y/8AVb9EMaJFGlTHN471x9XS38go+lT/AAAXH6jA2JBE3/NecNidEkEt2jTfpccQqJJyzz/P57DRHasPBcqFFlZhc4Uy6BD3beRHThZVvPsSNJYHAnYkHeCtSrmpEmZJ6AD0A2UVUqlxkqujTOMst8Ht96awjwiIugc8IiIAiIgCIiAkMGWkQ4Wi942Uvg8I12GlpkNeRJ32mfZwEcYUPg6BcxxAmIHvxU6+i6lQAYIaXPPmQ7T9gFhvfZPudCld2uxFnDEOkX4+3RTmGwEgB19oH9e9vt5FeshOouBYHEgEcCOPr5Kdq0mUxrJh7bxFtvyuN1ivvedprrrSWSrSMPUABDqjZgAeBh8vrcJ8p5r5TrPr94wQKr5Ja6IiNNv6tIEdVmznxHVESA+R/K4ArVwGHcajRrIaCHCLX4T++K0Jpx3PqUOL3bURuYYjXQpWg0y9rp3u7UPYW9AseT1g2pqLxTIuHFmsAgHhO/KxU3mnZ94c4fS86h0JO/75L3l/Y6s1vehzRB4tDhaCLOBB3HBWrUVKHXr9SmWntU+hZ8ZjaVLCVWuDnOqMa/W0RVdXg6ajg0ENLjJPECJJJU52Ww9bEYd4tVewjR3z53AcYqD6HNLgCBwIIlpC5Zjcyr0qlQvee8fJ1g3vAMAWALZFgNgrn8KKjwXnSQKoDS9kGIMyRM7xPFc/UUbKXPOecmyu3dPYuODW7R/D8UZ7uqxw8cMc35WiS4NqkwY6tbuNlz6q2LT5Rx6rtnb/ABmGayajXVKrW1WkU4cy7dUPbPODIva9guJmmXlxa0kbw0EwFq8PtnZDdMy6uEY4UephVo7H5JUxBqClpBDINR8hjQ4wSSAYtIHVROW5SagJIdEEtgbkTsfQq4/DSkXUsU3pTjzl8H7+6s112ymTi+Vj92R0lWbFu6MncTkOIw1IvaW1paLMsIIMuOom4/mEExsqHnuMPd6GmBMlvEeVtl0vA5o1lHuHuJkOGvTIYdVom56rmGf5DVbiXgDvJJ/0wSB5j6Vh0D3Te9rK/c1azMI4SIEhfdJW47LXt3aW/wDlZe6VGLEbrsuxdjmKtkcV6bSJIA4qZbkZLbXJsOFz0914w+XOaSzi3c/cA9VH00X0ZP0Es8mlQw8nSBqdyG3+FP0qJY4tee7LjEOG4gbQLxb/ACstXKGUcKH1ARUcHVGsFoG1Nz+hdBA5XK9nEsrNDDVc0AtLiWTYCwuRB1ArJZbv6dP57zZTXs69TRzrK3U9DydTajS0OBsS0kQT5fYqB0zIVhLKlEupkuqUXeMFrSWEkggiR4TvZR+kuradBE6t94gkfYK2qbS559pXdFN5X6EQN1JYClUqP7trdWoXHADmTwA5r3TyZ2oAkNJ2LtlKVAaADWGYElw+p0blSsuXSPLKqqn3PeeYYNBaIIEOkCJi0QPNVqvUgkBTzq+u+x5KDxtCHHko6bj1ZFmo80axK+Ii2mAIiIAiIgCIiAIiICb7MPms1hJIJaNPPxAkX5xHqrrmWGca2l1xYAcgbiwsN1T+wbx/H0g6IcS0SJGoghv/AChdXxTQKRcSO8Di6Tws4D2Me6+f8Rt2XJJdv58jt6CG6vL8yn4fBuo0q1UNBNMFzQeJ0utHHyUliaU0add0nWxhNhBLmjbY2Kw5/hzTy7FOJkvcwCCCbuIM+hKkc1aBRoNaJIpMIA+kBg9ysjnuxLzbX6Jfc2OOG4ryXzZHYzLWOwtV7dRdpAE3IuOQHJZuz3ZZtSkKgvAcSIubkz+gWxl1MvZUa6dJaNTpjRp8QJPHqOMqRyLtTh6bSzvGh7SJaZEtPK0Gx4bKqVlm1xjl89vLBYq4p7sckZnODaKY710RJdH0ixuY3giw4lS+GYwUKdJgDwRIcHktG0O2vG8WVe7UZhSdQqUh+JUcQGim7UQWAN8UcbbcVI/DnKHtwwFRrmuNQw1wI8JABtw4qM4NUb5PnPTzLm1uxjt1PHbTsn32FDqRl9PU5znACWgEkCBvxjqeSydjs1p0sJRLXFogBx0+bSHEbeIb8xeFM5nrfQxEywCk9oA2ado6779VCdnezzv4ek1jmFrpcNRkFjw15BB46ptz25KMbd9Gyb6S4/QodajZu45XJZMywdN1M19Ac8mxaZBLiGg8R0jqVy7sdfEVmU2+EtEwPEIJ4bTv4fSeK6fmWDqUqYbSa4tpsNXQPqIBc1jiN/FA9Fzf4WZU7E4qsdYaAG6gbatT9UA8D4TdaNJ+Ra2+mPmZ7mlZD4k8KQBa2qwgiYIbEAiNv3uoXsu11DEYrDxI0uJO16MkG3Mke6uNbJqtPE66t6ZdZwggcAHAbEAN6dVWskoaTjHG9cVRTdY2Y/U6WzN3OaZv9I5ryE16Oa9i/XP0L5KLcWkbNJ5eWkkhwmwggncEDhvfyUzjcj/FNRz26fC0gfMCRJkcyZWpkOIY2ozUybgSRJDpOw4HYKMyxtUZjmFN7iSGOMHY/i09J6GHT6nmoNN7mnjC+pPjhPuSebYXDVgXANBbI34DZxMC8zwVYxvZwVXs7kiGsmoTw3OqDvtHmRzUyPmdNgSSR5E/qtnLmNrNqObDSxwYZ4ggf59wVZG6dS3J/bkrdUJNRZB4PLSRFnCY5ARvH6Kbw2U0Q+2l1Wm0OFF14m4c7+YAQY6jgtvD4FsaQZ4zw/VaR7N1P+p/xbajO6LtUajr06fE3Tp4iR5cVW797eZY4fxfkXeiUVhLJgrZaazyHulzzIdxDtpj2/RV7JqQFapSqGXNDgBw1MPi9dzMfSri7BOFQVAAzTBM7zxMDb1UfUy5n/Wqg2DqTqgb/MXUNbo9SSradRxOLfG3P6FVtS3JmlhsM+eJG/QHdZxgWHU8M/ELfEf5QNIgeZlb1HW4S0aaQc1riOZM3PH7LazNjKLAKtanS2Lgfml3j+Vskm/2UJWyzju/I99HHHJG4nJiWBzQ0OLRa2q1oE78TbmoTG5eNMnc2VopZvhMQ/DU6ZNV7agIeaZa0NHicDJvOkAdQFo45orVXAN0wSYFwLxt7KVVs4vEk135I7ISTwQ1PJywNJaIjVMiYVZz7GNe8lojoNgrr2xwPdUKTzd2gsEbbk+65q83uuvoPxF6Rs5WtlsexHlERdU5gREQBERAEREAREQG7k89/T0/NqEec2/NdtzvCTVLdQaS0GN/EYLvt+a472RwtOpjaFOq7Sxz2gu43PPhO08JXUc/xJGIeb6gSOgiwXzniuXfBLyfzR3fDPy37/sQ/aaoTllWRGl9MA8wCY9laxR/DoVqjQA6jTBBMkO0xHUxKq+f1HVsvqt0+LXSFuNz7LaxlcxSpOddlJmrkHaW2j0/NYnHdWl/6fyRvae9v2L6krjMUG4LEOY0uc4HwNG0Ftxx46jyXLciySri6x+eC67mtOlvmeFl02hiRTHfl2llFrnPcD0B0jmXO0jrqUN2RxpGVP0OIeaxdU4fO1unT7FWae2VFU3BctpZ8s/bH7lF0FOyKZZsLRaygzD0HBjaYM7d4fqc4uPM+y3GY0d20OqFsEOMGA8XGnUIm946KmY7Cv8A4TEuaZfpaTBuGBwLj9vSVj7NVYy9hMVXOqVDeToLQyxG+3it/Msv9P6rs3f9se3LWcmvdFPZj2lxzrH0zSqiiCCabqrp2IbLi3p4QTJVR7K5k9+CB1ae6JpySILDDh7avWyz0qjqmHxZBGt1Ii9hpHzRFrMBstXsNTDsAQQZkxfedLR5Dw/kro1qFMs9pR+RTn8WKXk/oWdmeimwyZYwF8y4OdoBd4mkQATpA43HBUb4XYx7X4hjSQXBhsOIcR/dWPKabBVqNqCaIBLwZI0i23P/AAq98LQ4Va1RgmNIk7QS4xHEq6uMVRcvZH5lVv59fx+R0BjnvZFWo4w46mwWyLO2DhIHCx8lWuyHeVXYyo3Qe8qMdqm7NOs8RtpJ8rKco5131Rr9R1MJBbpG29oA5G0Kt/DjFOOIxr2EBrml4pESC5z/AA25CNJ/8gs1cX6KzPbb/kX2vEol5rNYDIY1pLC4ED6j9V9pJ/NUXKMWama493B1OrP+xzY/No91cMwzlp7qk7S1wczWWfLYOJF+BdbdUPK8NUpZpinXFNorioeGl4doBPMu0EeSnTH1bP7fqVc+rx3JF2INSOBJggDjwP75LX7LYgF2Lpt+RpFQO5+LRfzsR5LNkwBqNDvld4TBuNQLSR1Ekr52cy+nRqY+lSeXhhpMDjuWjXq/5hoU5OKhOPu/yR7luyJOZPU1MfeNIJBNgIBJubcr8Fpf92YSlqDnnWZa3QzU6TYvDnfSb8AtnJmEOJeIbIE+t29QRIhU3s/kHeZt3VRsspucXTsRTkxexBgC+4JUKaq5b5T7LPBbbOUcY7sm/wDunBh0OOIeBuQ1sO5i7vCOqZZj2YrN6dajTcwCi9ul13vIo1Gg2t8paPRW3D4WiNOihQbDoa3uWm8iPGRM9Rz6KrgsZnQFJ4qd6Hl7g7UWF7X62h39Om3SAo1zrmp7YtPZLq/4iFuW1nzLE/Dilh2AtBG5nedfiPXjC518T8Y9+JIc0NDYAjiABDp4yIPqumZxRc6k7fS1jSBzEGf30XMfic/8alydQpmecFw+4I9Fo8O/5Cb8n9DNqvyJMi+yOaGjV1gA6dJ08wCZ9Y48F0/FYZtMP0C5cBJ3F5/sucfD3LxVxtJrvlLhPEQL/wBl1Aupuc8hxIBJggiTNvF1P5KzxNr02F5cnmgf4XPmaGdYJjsK01KzmBoOpoAOokyN+O+39lyHMyzWQ24HHZdF7d5hVFFjAAGhmt3hG7iRG3IBcvJW3wmtqvc2Y/EpfibcHxERdk5YREQBERAEREAREQG1lmK7uvTqROh7XRz0kGF2CnGNd/EYfW9tQnU2AXUnEk6Xxba4O35riwK2sNmtWmCGPc0OsdJImOcbrna3R/1GJReJL5G/SapU5ydpw2X12lwDS0zHn1lQePwQo1h39WnTLjIDnFxMXPyB0cNzxVDb2vrxDnl5HFziT7laeMzl9UlzgNR3c20wsFXhlsZetJfBfc3z8Sg1wiz9q+1TDSdhqJL2u066hEai0ggNB2Ahe+x2auNE0Ja0XLZIG8eu/wB1Ri6Vu5fmBYYsASNRIJMAzwXQnooqn0cff8fMwQ1Tdu+TOwYGlUqTTInwua4Hwhzag0kSLzHHgsuE7K6QKdIN7qk6HsY6Xhz2hxJeRDnaQ3bYQqlR7RVDSe6hUcWMaBpP+oHPd9I2LGg7cA3ionOM1NSkyua2l5cZa0uLtQbGq1gTAE23XFjornLCeF7u/tR17NXBLJbsVTGFFZ2JaWUy2pTa36362kDTHC48W32Wn2DzmkMD3b6jGva8jS6AdPzT5Xhc+x2avqNbrqOc6IOpxNuC0qVcsMgwukvDd1TjN8tp8ewwvXpWqa6L6ncqVDVV0Oa4B0sqNt6ehHHmtnJ+zNHBtLaTQ12oyHP1yeBmLCDtb81yvAfELENjW7XpiC4anW2AJuPPy9ZrG/FTXRgUyKpM6jcE28RiP2FzJ+HalLYuj8nwa/66iTUm+UXypR7sOfVa0Bt5a3TpIIN42sDfp1VP7F4gV8Zjhh2HS9pqNfB8Aa8GOkzt/SFW85+IVevQ7oOLZAa+NnACIv63VeyzNatCoKlGo6m8bOaYP6jotVHhliqmpNKT4Xlw88me/Xxc1t6I7CzC95VZUIkE/iMiwc0TYcjBI9uC85g4RVew0zU1NZVPiJaWjw6hGkbRIFyDfwlUXDfFfHMaRqpudeKjqTdbZGwgBsA3uCo2l21xTX962pDyNLoALXzclzDLSSeijHw29vMscdOXh/sS/wBQr8mX7KMO+o/XBJm8CLnnHFVWjn38PmFSo0NdD6rHNnwvbqMiRzIDp5gKMx3brG1RBxD2i9qZ7sGd5FOAfVQAdC2afQSW5245WML78Ge/WptbF07naKGL72k2tTbLXHS5rjL6T4kt1DdsXB5KWo42kHCppLalzZtn7XPEnl5lcfyXtpicM1zaTxpeAC17Q5sjZwB2IViyjttXLfxKgJ4O0jWATeCBt0XNv8Ntg21jHvece3g31a6qzh9S75tnBDO/rRTZTa+GbOcXwGgN5k+yonw3fqx5f83d0qp2vGksBHqR7qtZ3Vc55eXFxJkk8/dYMpzJ1JxLHOYXDSXMcWnSdxI4GAt1Wg20TinzJY9xjt1i9IklwjudDHVO5DTJgOaZF7uIFue3uuXfE9rm4mk1wIijTgHl4pj/AHavVeKfbKtTY1ra9UgGf9R9oiOO3RVnHY11QjW4uiYJJO5J49fuvdHop1W75NYRHUamudbjHuTfYXMhQxdKq75Q4tdAkhr2lhMDlqn0XVqz2inpcNTXnwOpwQ7rOy4MxT+TZ5WoscyjVeyYJgw2R9iRNx/KFPXaF2y9JF89COk1ShHZJcHSs2rUalNratJznNtF4gNLQSPKR6rjuY0g2q8NmA4gTyBhSmbdpq1Sxqvdt9X5kjdQbnSZKt0GllRH1mVay+Nr9VHxERdIwBERAEREAREQBERAEREAREQBERAZaWKc0ENcQDvCxyviJgBERAEREAREQBERAfSV8REB9Cz08SW7Fa6LxpPqeptdD3Uqk7leERenh61LyiID6CspxJiLRyWFF5g9yfSV8RF6eBERAEREAREQBERAEREAREQBERAEREAREQBERAEREAREQBERAEREAREQBERAEREAREQBERAEREAREQBERAEREAREQBERAEREAREQBERAEREAREQBERAEREAREQBERAEREAREQBERAEREAREQBERAER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772"/>
            <a:ext cx="5600700" cy="313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animEffect transition="in" filter="fade">
                                      <p:cBhvr>
                                        <p:cTn id="7" dur="1000"/>
                                        <p:tgtEl>
                                          <p:spTgt spid="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xEl>
                                              <p:pRg st="1" end="1"/>
                                            </p:txEl>
                                          </p:spTgt>
                                        </p:tgtEl>
                                        <p:attrNameLst>
                                          <p:attrName>style.visibility</p:attrName>
                                        </p:attrNameLst>
                                      </p:cBhvr>
                                      <p:to>
                                        <p:strVal val="visible"/>
                                      </p:to>
                                    </p:set>
                                    <p:animEffect transition="in" filter="fade">
                                      <p:cBhvr>
                                        <p:cTn id="12" dur="1000"/>
                                        <p:tgtEl>
                                          <p:spTgt spid="4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xEl>
                                              <p:pRg st="2" end="2"/>
                                            </p:txEl>
                                          </p:spTgt>
                                        </p:tgtEl>
                                        <p:attrNameLst>
                                          <p:attrName>style.visibility</p:attrName>
                                        </p:attrNameLst>
                                      </p:cBhvr>
                                      <p:to>
                                        <p:strVal val="visible"/>
                                      </p:to>
                                    </p:set>
                                    <p:animEffect transition="in" filter="fade">
                                      <p:cBhvr>
                                        <p:cTn id="17" dur="1000"/>
                                        <p:tgtEl>
                                          <p:spTgt spid="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381000" y="0"/>
            <a:ext cx="7543800" cy="1676399"/>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500" b="0" i="0" u="none" strike="noStrike" cap="none" baseline="0">
                <a:solidFill>
                  <a:schemeClr val="dk1"/>
                </a:solidFill>
                <a:latin typeface="Calibri"/>
                <a:ea typeface="Calibri"/>
                <a:cs typeface="Calibri"/>
                <a:sym typeface="Calibri"/>
              </a:rPr>
              <a:t>Guidelines for Judgment of Admissibility of Evidence of </a:t>
            </a:r>
            <a:r>
              <a:rPr lang="en-US" sz="3500" b="0" i="0" u="sng" strike="noStrike" cap="none" baseline="0">
                <a:solidFill>
                  <a:schemeClr val="dk1"/>
                </a:solidFill>
                <a:latin typeface="Calibri"/>
                <a:ea typeface="Calibri"/>
                <a:cs typeface="Calibri"/>
                <a:sym typeface="Calibri"/>
              </a:rPr>
              <a:t>Daubert Ruling</a:t>
            </a:r>
          </a:p>
        </p:txBody>
      </p:sp>
      <p:sp>
        <p:nvSpPr>
          <p:cNvPr id="433" name="Shape 433"/>
          <p:cNvSpPr txBox="1">
            <a:spLocks noGrp="1"/>
          </p:cNvSpPr>
          <p:nvPr>
            <p:ph type="body" idx="1"/>
          </p:nvPr>
        </p:nvSpPr>
        <p:spPr>
          <a:xfrm>
            <a:off x="457200" y="1719263"/>
            <a:ext cx="8229600" cy="5138736"/>
          </a:xfrm>
          <a:prstGeom prst="rect">
            <a:avLst/>
          </a:prstGeom>
          <a:noFill/>
          <a:ln>
            <a:noFill/>
          </a:ln>
        </p:spPr>
        <p:txBody>
          <a:bodyPr lIns="91425" tIns="45700" rIns="91425" bIns="45700" anchor="t" anchorCtr="0">
            <a:spAutoFit/>
          </a:bodyPr>
          <a:lstStyle/>
          <a:p>
            <a:pPr marL="571500" marR="0" lvl="0" indent="-571500" algn="l" rtl="0">
              <a:lnSpc>
                <a:spcPct val="90000"/>
              </a:lnSpc>
              <a:spcBef>
                <a:spcPts val="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scientific theory or technique must be </a:t>
            </a:r>
            <a:r>
              <a:rPr lang="en-US" sz="3200" b="1" i="0" u="sng" strike="noStrike" cap="none" baseline="0">
                <a:solidFill>
                  <a:srgbClr val="FF33CC"/>
                </a:solidFill>
                <a:latin typeface="Calibri"/>
                <a:ea typeface="Calibri"/>
                <a:cs typeface="Calibri"/>
                <a:sym typeface="Calibri"/>
              </a:rPr>
              <a:t>testable</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theory or technique must be </a:t>
            </a:r>
            <a:r>
              <a:rPr lang="en-US" sz="3200" b="1" i="0" u="sng" strike="noStrike" cap="none" baseline="0">
                <a:solidFill>
                  <a:srgbClr val="FF33CC"/>
                </a:solidFill>
                <a:latin typeface="Calibri"/>
                <a:ea typeface="Calibri"/>
                <a:cs typeface="Calibri"/>
                <a:sym typeface="Calibri"/>
              </a:rPr>
              <a:t>subject</a:t>
            </a:r>
            <a:r>
              <a:rPr lang="en-US" sz="3200" b="1" i="0" u="none" strike="noStrike" cap="none" baseline="0">
                <a:solidFill>
                  <a:srgbClr val="FF33CC"/>
                </a:solidFill>
                <a:latin typeface="Calibri"/>
                <a:ea typeface="Calibri"/>
                <a:cs typeface="Calibri"/>
                <a:sym typeface="Calibri"/>
              </a:rPr>
              <a:t> to </a:t>
            </a:r>
            <a:r>
              <a:rPr lang="en-US" sz="3200" b="1" i="0" u="sng" strike="noStrike" cap="none" baseline="0">
                <a:solidFill>
                  <a:srgbClr val="FF33CC"/>
                </a:solidFill>
                <a:latin typeface="Calibri"/>
                <a:ea typeface="Calibri"/>
                <a:cs typeface="Calibri"/>
                <a:sym typeface="Calibri"/>
              </a:rPr>
              <a:t>peer review</a:t>
            </a:r>
            <a:r>
              <a:rPr lang="en-US" sz="3200" b="1" i="0" u="none" strike="noStrike" cap="none" baseline="0">
                <a:solidFill>
                  <a:srgbClr val="FF33CC"/>
                </a:solidFill>
                <a:latin typeface="Calibri"/>
                <a:ea typeface="Calibri"/>
                <a:cs typeface="Calibri"/>
                <a:sym typeface="Calibri"/>
              </a:rPr>
              <a:t> and publication</a:t>
            </a:r>
          </a:p>
          <a:p>
            <a:pPr marL="571500" marR="0" lvl="0" indent="-571500" algn="l" rtl="0">
              <a:lnSpc>
                <a:spcPct val="90000"/>
              </a:lnSpc>
              <a:spcBef>
                <a:spcPts val="640"/>
              </a:spcBef>
              <a:buClr>
                <a:srgbClr val="FF33CC"/>
              </a:buClr>
              <a:buSzPct val="100000"/>
              <a:buFont typeface="Calibri"/>
              <a:buAutoNum type="arabicPeriod"/>
            </a:pPr>
            <a:r>
              <a:rPr lang="en-US" sz="3200" b="1" i="0" u="sng" strike="noStrike" cap="none" baseline="0">
                <a:solidFill>
                  <a:srgbClr val="FF33CC"/>
                </a:solidFill>
                <a:latin typeface="Calibri"/>
                <a:ea typeface="Calibri"/>
                <a:cs typeface="Calibri"/>
                <a:sym typeface="Calibri"/>
              </a:rPr>
              <a:t>Rate of error</a:t>
            </a:r>
            <a:r>
              <a:rPr lang="en-US" sz="3200" b="1" i="0" u="none" strike="noStrike" cap="none" baseline="0">
                <a:solidFill>
                  <a:srgbClr val="FF33CC"/>
                </a:solidFill>
                <a:latin typeface="Calibri"/>
                <a:ea typeface="Calibri"/>
                <a:cs typeface="Calibri"/>
                <a:sym typeface="Calibri"/>
              </a:rPr>
              <a:t> or potential errors must be stated</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a:t>
            </a:r>
            <a:r>
              <a:rPr lang="en-US" sz="3200" b="1" i="0" u="sng" strike="noStrike" cap="none" baseline="0">
                <a:solidFill>
                  <a:srgbClr val="FF33CC"/>
                </a:solidFill>
                <a:latin typeface="Calibri"/>
                <a:ea typeface="Calibri"/>
                <a:cs typeface="Calibri"/>
                <a:sym typeface="Calibri"/>
              </a:rPr>
              <a:t>technique</a:t>
            </a:r>
            <a:r>
              <a:rPr lang="en-US" sz="3200" b="1" i="0" u="none" strike="noStrike" cap="none" baseline="0">
                <a:solidFill>
                  <a:srgbClr val="FF33CC"/>
                </a:solidFill>
                <a:latin typeface="Calibri"/>
                <a:ea typeface="Calibri"/>
                <a:cs typeface="Calibri"/>
                <a:sym typeface="Calibri"/>
              </a:rPr>
              <a:t> must </a:t>
            </a:r>
            <a:r>
              <a:rPr lang="en-US" sz="3200" b="1" i="0" u="sng" strike="noStrike" cap="none" baseline="0">
                <a:solidFill>
                  <a:srgbClr val="FF33CC"/>
                </a:solidFill>
                <a:latin typeface="Calibri"/>
                <a:ea typeface="Calibri"/>
                <a:cs typeface="Calibri"/>
                <a:sym typeface="Calibri"/>
              </a:rPr>
              <a:t>follow</a:t>
            </a:r>
            <a:r>
              <a:rPr lang="en-US" sz="3200" b="1" i="0" u="none" strike="noStrike" cap="none" baseline="0">
                <a:solidFill>
                  <a:srgbClr val="FF33CC"/>
                </a:solidFill>
                <a:latin typeface="Calibri"/>
                <a:ea typeface="Calibri"/>
                <a:cs typeface="Calibri"/>
                <a:sym typeface="Calibri"/>
              </a:rPr>
              <a:t> actual </a:t>
            </a:r>
            <a:r>
              <a:rPr lang="en-US" sz="3200" b="1" i="0" u="sng" strike="noStrike" cap="none" baseline="0">
                <a:solidFill>
                  <a:srgbClr val="FF33CC"/>
                </a:solidFill>
                <a:latin typeface="Calibri"/>
                <a:ea typeface="Calibri"/>
                <a:cs typeface="Calibri"/>
                <a:sym typeface="Calibri"/>
              </a:rPr>
              <a:t>standards</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theories or </a:t>
            </a:r>
            <a:r>
              <a:rPr lang="en-US" sz="3200" b="1" i="0" u="sng" strike="noStrike" cap="none" baseline="0">
                <a:solidFill>
                  <a:srgbClr val="FF33CC"/>
                </a:solidFill>
                <a:latin typeface="Calibri"/>
                <a:ea typeface="Calibri"/>
                <a:cs typeface="Calibri"/>
                <a:sym typeface="Calibri"/>
              </a:rPr>
              <a:t>techniques</a:t>
            </a:r>
            <a:r>
              <a:rPr lang="en-US" sz="3200" b="1" i="0" u="none" strike="noStrike" cap="none" baseline="0">
                <a:solidFill>
                  <a:srgbClr val="FF33CC"/>
                </a:solidFill>
                <a:latin typeface="Calibri"/>
                <a:ea typeface="Calibri"/>
                <a:cs typeface="Calibri"/>
                <a:sym typeface="Calibri"/>
              </a:rPr>
              <a:t> used must </a:t>
            </a:r>
            <a:r>
              <a:rPr lang="en-US" sz="3200" b="1" i="0" u="sng" strike="noStrike" cap="none" baseline="0">
                <a:solidFill>
                  <a:srgbClr val="FF33CC"/>
                </a:solidFill>
                <a:latin typeface="Calibri"/>
                <a:ea typeface="Calibri"/>
                <a:cs typeface="Calibri"/>
                <a:sym typeface="Calibri"/>
              </a:rPr>
              <a:t>have</a:t>
            </a:r>
            <a:r>
              <a:rPr lang="en-US" sz="3200" b="1" i="0" u="none" strike="noStrike" cap="none" baseline="0">
                <a:solidFill>
                  <a:srgbClr val="FF33CC"/>
                </a:solidFill>
                <a:latin typeface="Calibri"/>
                <a:ea typeface="Calibri"/>
                <a:cs typeface="Calibri"/>
                <a:sym typeface="Calibri"/>
              </a:rPr>
              <a:t> </a:t>
            </a:r>
            <a:r>
              <a:rPr lang="en-US" sz="3200" b="1" i="0" u="sng" strike="noStrike" cap="none" baseline="0">
                <a:solidFill>
                  <a:srgbClr val="FF33CC"/>
                </a:solidFill>
                <a:latin typeface="Calibri"/>
                <a:ea typeface="Calibri"/>
                <a:cs typeface="Calibri"/>
                <a:sym typeface="Calibri"/>
              </a:rPr>
              <a:t>widespread acceptance</a:t>
            </a:r>
            <a:r>
              <a:rPr lang="en-US" sz="3200" b="1" i="0" u="none" strike="noStrike" cap="none" baseline="0">
                <a:solidFill>
                  <a:srgbClr val="FF33CC"/>
                </a:solidFill>
                <a:latin typeface="Calibri"/>
                <a:ea typeface="Calibri"/>
                <a:cs typeface="Calibri"/>
                <a:sym typeface="Calibri"/>
              </a:rPr>
              <a:t> within a relevant scientific community</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additive="base">
                                        <p:cTn id="7" dur="500"/>
                                        <p:tgtEl>
                                          <p:spTgt spid="432"/>
                                        </p:tgtEl>
                                        <p:attrNameLst>
                                          <p:attrName>ppt_w</p:attrName>
                                        </p:attrNameLst>
                                      </p:cBhvr>
                                      <p:tavLst>
                                        <p:tav tm="0">
                                          <p:val>
                                            <p:strVal val="0"/>
                                          </p:val>
                                        </p:tav>
                                        <p:tav tm="100000">
                                          <p:val>
                                            <p:strVal val="#ppt_w"/>
                                          </p:val>
                                        </p:tav>
                                      </p:tavLst>
                                    </p:anim>
                                    <p:anim calcmode="lin" valueType="num">
                                      <p:cBhvr additive="base">
                                        <p:cTn id="8" dur="500"/>
                                        <p:tgtEl>
                                          <p:spTgt spid="43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33">
                                            <p:txEl>
                                              <p:pRg st="0" end="0"/>
                                            </p:txEl>
                                          </p:spTgt>
                                        </p:tgtEl>
                                        <p:attrNameLst>
                                          <p:attrName>style.visibility</p:attrName>
                                        </p:attrNameLst>
                                      </p:cBhvr>
                                      <p:to>
                                        <p:strVal val="visible"/>
                                      </p:to>
                                    </p:set>
                                    <p:anim calcmode="lin" valueType="num">
                                      <p:cBhvr additive="base">
                                        <p:cTn id="13" dur="500"/>
                                        <p:tgtEl>
                                          <p:spTgt spid="433">
                                            <p:txEl>
                                              <p:pRg st="0" end="0"/>
                                            </p:txEl>
                                          </p:spTgt>
                                        </p:tgtEl>
                                        <p:attrNameLst>
                                          <p:attrName>ppt_w</p:attrName>
                                        </p:attrNameLst>
                                      </p:cBhvr>
                                      <p:tavLst>
                                        <p:tav tm="0">
                                          <p:val>
                                            <p:strVal val="0"/>
                                          </p:val>
                                        </p:tav>
                                        <p:tav tm="100000">
                                          <p:val>
                                            <p:strVal val="#ppt_w"/>
                                          </p:val>
                                        </p:tav>
                                      </p:tavLst>
                                    </p:anim>
                                    <p:anim calcmode="lin" valueType="num">
                                      <p:cBhvr additive="base">
                                        <p:cTn id="14" dur="500"/>
                                        <p:tgtEl>
                                          <p:spTgt spid="433">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33">
                                            <p:txEl>
                                              <p:pRg st="1" end="1"/>
                                            </p:txEl>
                                          </p:spTgt>
                                        </p:tgtEl>
                                        <p:attrNameLst>
                                          <p:attrName>style.visibility</p:attrName>
                                        </p:attrNameLst>
                                      </p:cBhvr>
                                      <p:to>
                                        <p:strVal val="visible"/>
                                      </p:to>
                                    </p:set>
                                    <p:anim calcmode="lin" valueType="num">
                                      <p:cBhvr additive="base">
                                        <p:cTn id="19" dur="500"/>
                                        <p:tgtEl>
                                          <p:spTgt spid="433">
                                            <p:txEl>
                                              <p:pRg st="1" end="1"/>
                                            </p:txEl>
                                          </p:spTgt>
                                        </p:tgtEl>
                                        <p:attrNameLst>
                                          <p:attrName>ppt_w</p:attrName>
                                        </p:attrNameLst>
                                      </p:cBhvr>
                                      <p:tavLst>
                                        <p:tav tm="0">
                                          <p:val>
                                            <p:strVal val="0"/>
                                          </p:val>
                                        </p:tav>
                                        <p:tav tm="100000">
                                          <p:val>
                                            <p:strVal val="#ppt_w"/>
                                          </p:val>
                                        </p:tav>
                                      </p:tavLst>
                                    </p:anim>
                                    <p:anim calcmode="lin" valueType="num">
                                      <p:cBhvr additive="base">
                                        <p:cTn id="20" dur="500"/>
                                        <p:tgtEl>
                                          <p:spTgt spid="433">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33">
                                            <p:txEl>
                                              <p:pRg st="2" end="2"/>
                                            </p:txEl>
                                          </p:spTgt>
                                        </p:tgtEl>
                                        <p:attrNameLst>
                                          <p:attrName>style.visibility</p:attrName>
                                        </p:attrNameLst>
                                      </p:cBhvr>
                                      <p:to>
                                        <p:strVal val="visible"/>
                                      </p:to>
                                    </p:set>
                                    <p:anim calcmode="lin" valueType="num">
                                      <p:cBhvr additive="base">
                                        <p:cTn id="25" dur="500"/>
                                        <p:tgtEl>
                                          <p:spTgt spid="433">
                                            <p:txEl>
                                              <p:pRg st="2" end="2"/>
                                            </p:txEl>
                                          </p:spTgt>
                                        </p:tgtEl>
                                        <p:attrNameLst>
                                          <p:attrName>ppt_w</p:attrName>
                                        </p:attrNameLst>
                                      </p:cBhvr>
                                      <p:tavLst>
                                        <p:tav tm="0">
                                          <p:val>
                                            <p:strVal val="0"/>
                                          </p:val>
                                        </p:tav>
                                        <p:tav tm="100000">
                                          <p:val>
                                            <p:strVal val="#ppt_w"/>
                                          </p:val>
                                        </p:tav>
                                      </p:tavLst>
                                    </p:anim>
                                    <p:anim calcmode="lin" valueType="num">
                                      <p:cBhvr additive="base">
                                        <p:cTn id="26" dur="500"/>
                                        <p:tgtEl>
                                          <p:spTgt spid="433">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33">
                                            <p:txEl>
                                              <p:pRg st="3" end="3"/>
                                            </p:txEl>
                                          </p:spTgt>
                                        </p:tgtEl>
                                        <p:attrNameLst>
                                          <p:attrName>style.visibility</p:attrName>
                                        </p:attrNameLst>
                                      </p:cBhvr>
                                      <p:to>
                                        <p:strVal val="visible"/>
                                      </p:to>
                                    </p:set>
                                    <p:anim calcmode="lin" valueType="num">
                                      <p:cBhvr additive="base">
                                        <p:cTn id="31" dur="500"/>
                                        <p:tgtEl>
                                          <p:spTgt spid="433">
                                            <p:txEl>
                                              <p:pRg st="3" end="3"/>
                                            </p:txEl>
                                          </p:spTgt>
                                        </p:tgtEl>
                                        <p:attrNameLst>
                                          <p:attrName>ppt_w</p:attrName>
                                        </p:attrNameLst>
                                      </p:cBhvr>
                                      <p:tavLst>
                                        <p:tav tm="0">
                                          <p:val>
                                            <p:strVal val="0"/>
                                          </p:val>
                                        </p:tav>
                                        <p:tav tm="100000">
                                          <p:val>
                                            <p:strVal val="#ppt_w"/>
                                          </p:val>
                                        </p:tav>
                                      </p:tavLst>
                                    </p:anim>
                                    <p:anim calcmode="lin" valueType="num">
                                      <p:cBhvr additive="base">
                                        <p:cTn id="32" dur="500"/>
                                        <p:tgtEl>
                                          <p:spTgt spid="433">
                                            <p:txEl>
                                              <p:pRg st="3" end="3"/>
                                            </p:txEl>
                                          </p:spTgt>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433">
                                            <p:txEl>
                                              <p:pRg st="4" end="4"/>
                                            </p:txEl>
                                          </p:spTgt>
                                        </p:tgtEl>
                                        <p:attrNameLst>
                                          <p:attrName>style.visibility</p:attrName>
                                        </p:attrNameLst>
                                      </p:cBhvr>
                                      <p:to>
                                        <p:strVal val="visible"/>
                                      </p:to>
                                    </p:set>
                                    <p:anim calcmode="lin" valueType="num">
                                      <p:cBhvr additive="base">
                                        <p:cTn id="37" dur="500"/>
                                        <p:tgtEl>
                                          <p:spTgt spid="433">
                                            <p:txEl>
                                              <p:pRg st="4" end="4"/>
                                            </p:txEl>
                                          </p:spTgt>
                                        </p:tgtEl>
                                        <p:attrNameLst>
                                          <p:attrName>ppt_w</p:attrName>
                                        </p:attrNameLst>
                                      </p:cBhvr>
                                      <p:tavLst>
                                        <p:tav tm="0">
                                          <p:val>
                                            <p:strVal val="0"/>
                                          </p:val>
                                        </p:tav>
                                        <p:tav tm="100000">
                                          <p:val>
                                            <p:strVal val="#ppt_w"/>
                                          </p:val>
                                        </p:tav>
                                      </p:tavLst>
                                    </p:anim>
                                    <p:anim calcmode="lin" valueType="num">
                                      <p:cBhvr additive="base">
                                        <p:cTn id="38" dur="500"/>
                                        <p:tgtEl>
                                          <p:spTgt spid="433">
                                            <p:txEl>
                                              <p:pRg st="4" end="4"/>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spAutoFit/>
          </a:bodyPr>
          <a:lstStyle/>
          <a:p>
            <a:pPr marL="0" marR="0" lvl="0" indent="0" algn="ctr" rtl="0">
              <a:spcBef>
                <a:spcPts val="0"/>
              </a:spcBef>
              <a:buSzPct val="25000"/>
              <a:buNone/>
            </a:pPr>
            <a:r>
              <a:rPr lang="en-US" sz="1400" b="0" i="0" u="none" strike="noStrike" cap="none" baseline="0">
                <a:solidFill>
                  <a:schemeClr val="accent1"/>
                </a:solidFill>
                <a:latin typeface="Times New Roman"/>
                <a:ea typeface="Times New Roman"/>
                <a:cs typeface="Times New Roman"/>
                <a:sym typeface="Times New Roman"/>
              </a:rPr>
              <a:t>Kendall/Hunt Publishing Company</a:t>
            </a:r>
          </a:p>
        </p:txBody>
      </p:sp>
      <p:sp>
        <p:nvSpPr>
          <p:cNvPr id="392" name="Shape 3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393" name="Shape 393"/>
          <p:cNvPicPr preferRelativeResize="0"/>
          <p:nvPr/>
        </p:nvPicPr>
        <p:blipFill rotWithShape="1">
          <a:blip r:embed="rId3">
            <a:alphaModFix/>
          </a:blip>
          <a:srcRect/>
          <a:stretch/>
        </p:blipFill>
        <p:spPr>
          <a:xfrm>
            <a:off x="1676400" y="0"/>
            <a:ext cx="6553200" cy="680878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22656" t="22273" r="25000" b="23958"/>
          <a:stretch>
            <a:fillRect/>
          </a:stretch>
        </p:blipFill>
        <p:spPr bwMode="auto">
          <a:xfrm>
            <a:off x="827552" y="910988"/>
            <a:ext cx="7488895" cy="5768975"/>
          </a:xfrm>
          <a:prstGeom prst="rect">
            <a:avLst/>
          </a:prstGeom>
          <a:noFill/>
          <a:ln w="38100">
            <a:solidFill>
              <a:schemeClr val="tx1"/>
            </a:solidFill>
            <a:miter lim="800000"/>
            <a:headEnd/>
            <a:tailEnd/>
          </a:ln>
        </p:spPr>
      </p:pic>
      <p:sp>
        <p:nvSpPr>
          <p:cNvPr id="5123" name="Text Box 3"/>
          <p:cNvSpPr txBox="1">
            <a:spLocks noChangeArrowheads="1"/>
          </p:cNvSpPr>
          <p:nvPr/>
        </p:nvSpPr>
        <p:spPr bwMode="auto">
          <a:xfrm>
            <a:off x="152400" y="6477000"/>
            <a:ext cx="8839200" cy="244475"/>
          </a:xfrm>
          <a:prstGeom prst="rect">
            <a:avLst/>
          </a:prstGeom>
          <a:noFill/>
          <a:ln w="9525">
            <a:noFill/>
            <a:miter lim="800000"/>
            <a:headEnd/>
            <a:tailEnd/>
          </a:ln>
        </p:spPr>
        <p:txBody>
          <a:bodyPr>
            <a:spAutoFit/>
          </a:bodyPr>
          <a:lstStyle/>
          <a:p>
            <a:pPr algn="ctr">
              <a:spcBef>
                <a:spcPct val="50000"/>
              </a:spcBef>
            </a:pPr>
            <a:r>
              <a:rPr lang="en-US" sz="1000"/>
              <a:t>Neuroscience for Kids -  http://faculty.washington.edu/chudler/puzmatch1.html</a:t>
            </a:r>
          </a:p>
        </p:txBody>
      </p:sp>
      <p:sp>
        <p:nvSpPr>
          <p:cNvPr id="5124" name="Text Box 4"/>
          <p:cNvSpPr txBox="1">
            <a:spLocks noChangeArrowheads="1"/>
          </p:cNvSpPr>
          <p:nvPr/>
        </p:nvSpPr>
        <p:spPr bwMode="auto">
          <a:xfrm>
            <a:off x="1028700" y="457200"/>
            <a:ext cx="7086600" cy="457200"/>
          </a:xfrm>
          <a:prstGeom prst="rect">
            <a:avLst/>
          </a:prstGeom>
          <a:noFill/>
          <a:ln w="9525">
            <a:noFill/>
            <a:miter lim="800000"/>
            <a:headEnd/>
            <a:tailEnd/>
          </a:ln>
        </p:spPr>
        <p:txBody>
          <a:bodyPr>
            <a:spAutoFit/>
          </a:bodyPr>
          <a:lstStyle/>
          <a:p>
            <a:pPr algn="ctr">
              <a:spcBef>
                <a:spcPct val="50000"/>
              </a:spcBef>
            </a:pPr>
            <a:r>
              <a:rPr lang="en-US" sz="2400" b="1"/>
              <a:t>Items to remember ...</a:t>
            </a:r>
          </a:p>
        </p:txBody>
      </p:sp>
    </p:spTree>
    <p:extLst>
      <p:ext uri="{BB962C8B-B14F-4D97-AF65-F5344CB8AC3E}">
        <p14:creationId xmlns:p14="http://schemas.microsoft.com/office/powerpoint/2010/main" val="2611196113"/>
      </p:ext>
    </p:extLst>
  </p:cSld>
  <p:clrMapOvr>
    <a:masterClrMapping/>
  </p:clrMapOvr>
  <p:transition advClick="0" advTm="30000">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1219200" y="381000"/>
            <a:ext cx="6956424" cy="762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000" b="1" i="0" u="none" strike="noStrike" cap="none" baseline="0" dirty="0">
                <a:solidFill>
                  <a:schemeClr val="dk1"/>
                </a:solidFill>
                <a:latin typeface="Arial"/>
                <a:ea typeface="Arial"/>
                <a:cs typeface="Arial"/>
                <a:sym typeface="Arial"/>
              </a:rPr>
              <a:t>Value of Physical Evidence:</a:t>
            </a:r>
          </a:p>
        </p:txBody>
      </p:sp>
      <p:sp>
        <p:nvSpPr>
          <p:cNvPr id="471" name="Shape 471"/>
          <p:cNvSpPr txBox="1">
            <a:spLocks noGrp="1"/>
          </p:cNvSpPr>
          <p:nvPr>
            <p:ph type="body" idx="1"/>
          </p:nvPr>
        </p:nvSpPr>
        <p:spPr>
          <a:xfrm>
            <a:off x="366712" y="990600"/>
            <a:ext cx="8421687" cy="52498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	</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Generally more reliable than testimonial</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prove that a crime has been committed</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corroborate or refute testimony</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link a suspect with a victim or with a crime scene</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establish the identity of persons associated with a crime</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allow reconstruction of events of a crime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xEl>
                                              <p:pRg st="0" end="0"/>
                                            </p:txEl>
                                          </p:spTgt>
                                        </p:tgtEl>
                                        <p:attrNameLst>
                                          <p:attrName>style.visibility</p:attrName>
                                        </p:attrNameLst>
                                      </p:cBhvr>
                                      <p:to>
                                        <p:strVal val="visible"/>
                                      </p:to>
                                    </p:set>
                                    <p:animEffect transition="in" filter="fade">
                                      <p:cBhvr>
                                        <p:cTn id="7" dur="500"/>
                                        <p:tgtEl>
                                          <p:spTgt spid="4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
                                            <p:txEl>
                                              <p:pRg st="1" end="1"/>
                                            </p:txEl>
                                          </p:spTgt>
                                        </p:tgtEl>
                                        <p:attrNameLst>
                                          <p:attrName>style.visibility</p:attrName>
                                        </p:attrNameLst>
                                      </p:cBhvr>
                                      <p:to>
                                        <p:strVal val="visible"/>
                                      </p:to>
                                    </p:set>
                                    <p:animEffect transition="in" filter="fade">
                                      <p:cBhvr>
                                        <p:cTn id="12" dur="500"/>
                                        <p:tgtEl>
                                          <p:spTgt spid="4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1">
                                            <p:txEl>
                                              <p:pRg st="2" end="2"/>
                                            </p:txEl>
                                          </p:spTgt>
                                        </p:tgtEl>
                                        <p:attrNameLst>
                                          <p:attrName>style.visibility</p:attrName>
                                        </p:attrNameLst>
                                      </p:cBhvr>
                                      <p:to>
                                        <p:strVal val="visible"/>
                                      </p:to>
                                    </p:set>
                                    <p:animEffect transition="in" filter="fade">
                                      <p:cBhvr>
                                        <p:cTn id="17" dur="500"/>
                                        <p:tgtEl>
                                          <p:spTgt spid="4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
                                            <p:txEl>
                                              <p:pRg st="3" end="3"/>
                                            </p:txEl>
                                          </p:spTgt>
                                        </p:tgtEl>
                                        <p:attrNameLst>
                                          <p:attrName>style.visibility</p:attrName>
                                        </p:attrNameLst>
                                      </p:cBhvr>
                                      <p:to>
                                        <p:strVal val="visible"/>
                                      </p:to>
                                    </p:set>
                                    <p:animEffect transition="in" filter="fade">
                                      <p:cBhvr>
                                        <p:cTn id="22" dur="500"/>
                                        <p:tgtEl>
                                          <p:spTgt spid="4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
                                            <p:txEl>
                                              <p:pRg st="4" end="4"/>
                                            </p:txEl>
                                          </p:spTgt>
                                        </p:tgtEl>
                                        <p:attrNameLst>
                                          <p:attrName>style.visibility</p:attrName>
                                        </p:attrNameLst>
                                      </p:cBhvr>
                                      <p:to>
                                        <p:strVal val="visible"/>
                                      </p:to>
                                    </p:set>
                                    <p:animEffect transition="in" filter="fade">
                                      <p:cBhvr>
                                        <p:cTn id="27" dur="500"/>
                                        <p:tgtEl>
                                          <p:spTgt spid="4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1">
                                            <p:txEl>
                                              <p:pRg st="5" end="5"/>
                                            </p:txEl>
                                          </p:spTgt>
                                        </p:tgtEl>
                                        <p:attrNameLst>
                                          <p:attrName>style.visibility</p:attrName>
                                        </p:attrNameLst>
                                      </p:cBhvr>
                                      <p:to>
                                        <p:strVal val="visible"/>
                                      </p:to>
                                    </p:set>
                                    <p:animEffect transition="in" filter="fade">
                                      <p:cBhvr>
                                        <p:cTn id="32" dur="500"/>
                                        <p:tgtEl>
                                          <p:spTgt spid="4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1">
                                            <p:txEl>
                                              <p:pRg st="6" end="6"/>
                                            </p:txEl>
                                          </p:spTgt>
                                        </p:tgtEl>
                                        <p:attrNameLst>
                                          <p:attrName>style.visibility</p:attrName>
                                        </p:attrNameLst>
                                      </p:cBhvr>
                                      <p:to>
                                        <p:strVal val="visible"/>
                                      </p:to>
                                    </p:set>
                                    <p:animEffect transition="in" filter="fade">
                                      <p:cBhvr>
                                        <p:cTn id="37" dur="500"/>
                                        <p:tgtEl>
                                          <p:spTgt spid="4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457200" y="381000"/>
            <a:ext cx="6956424" cy="646290"/>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II. Physical Evidence</a:t>
            </a:r>
          </a:p>
        </p:txBody>
      </p:sp>
      <p:sp>
        <p:nvSpPr>
          <p:cNvPr id="559" name="Shape 559"/>
          <p:cNvSpPr txBox="1">
            <a:spLocks noGrp="1"/>
          </p:cNvSpPr>
          <p:nvPr>
            <p:ph type="body" idx="1"/>
          </p:nvPr>
        </p:nvSpPr>
        <p:spPr>
          <a:xfrm>
            <a:off x="0" y="1143000"/>
            <a:ext cx="9144000" cy="50974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Font typeface="Calibri"/>
              <a:buNone/>
            </a:pPr>
            <a:endParaRPr sz="2800" b="0" i="0" u="none" strike="noStrike" cap="none" baseline="0">
              <a:solidFill>
                <a:schemeClr val="dk1"/>
              </a:solidFill>
              <a:latin typeface="Arimo"/>
              <a:ea typeface="Arimo"/>
              <a:cs typeface="Arimo"/>
              <a:sym typeface="Arimo"/>
            </a:endParaRPr>
          </a:p>
          <a:p>
            <a:pPr marL="342900" marR="0" lvl="0" indent="-342900" algn="l" rtl="0">
              <a:spcBef>
                <a:spcPts val="560"/>
              </a:spcBef>
              <a:buClr>
                <a:schemeClr val="dk1"/>
              </a:buClr>
              <a:buSzPct val="25000"/>
              <a:buFont typeface="Arimo"/>
              <a:buNone/>
            </a:pPr>
            <a:r>
              <a:rPr lang="en-US" sz="2800" b="0" i="0" u="none" strike="noStrike" cap="none" baseline="0">
                <a:solidFill>
                  <a:schemeClr val="dk1"/>
                </a:solidFill>
                <a:latin typeface="Arimo"/>
                <a:ea typeface="Arimo"/>
                <a:cs typeface="Arimo"/>
                <a:sym typeface="Arimo"/>
              </a:rPr>
              <a:t>Most evidence does not prove a fact = </a:t>
            </a:r>
            <a:r>
              <a:rPr lang="en-US" sz="2800" b="1" i="1" u="none" strike="noStrike" cap="none" baseline="0">
                <a:solidFill>
                  <a:schemeClr val="dk1"/>
                </a:solidFill>
                <a:latin typeface="Arimo"/>
                <a:ea typeface="Arimo"/>
                <a:cs typeface="Arimo"/>
                <a:sym typeface="Arimo"/>
              </a:rPr>
              <a:t>indirect evidence</a:t>
            </a:r>
          </a:p>
          <a:p>
            <a:pPr marL="342900" marR="0" lvl="0" indent="-342900" algn="l" rtl="0">
              <a:spcBef>
                <a:spcPts val="560"/>
              </a:spcBef>
              <a:buClr>
                <a:schemeClr val="dk1"/>
              </a:buClr>
              <a:buSzPct val="100000"/>
              <a:buFont typeface="Arimo"/>
              <a:buChar char="•"/>
            </a:pPr>
            <a:r>
              <a:rPr lang="en-US" sz="2800" b="0" i="0" u="none" strike="noStrike" cap="none" baseline="0">
                <a:solidFill>
                  <a:schemeClr val="dk1"/>
                </a:solidFill>
                <a:latin typeface="Arimo"/>
                <a:ea typeface="Arimo"/>
                <a:cs typeface="Arimo"/>
                <a:sym typeface="Arimo"/>
              </a:rPr>
              <a:t>Some physical evidence may be considered proof of fact.</a:t>
            </a:r>
          </a:p>
          <a:p>
            <a:pPr marL="342900" marR="0" lvl="0" indent="-342900" algn="l" rtl="0">
              <a:spcBef>
                <a:spcPts val="560"/>
              </a:spcBef>
              <a:buClr>
                <a:schemeClr val="dk1"/>
              </a:buClr>
              <a:buSzPct val="25000"/>
              <a:buFont typeface="Arimo"/>
              <a:buNone/>
            </a:pPr>
            <a:r>
              <a:rPr lang="en-US" sz="2800" b="0" i="0" u="none" strike="noStrike" cap="none" baseline="0">
                <a:solidFill>
                  <a:schemeClr val="dk1"/>
                </a:solidFill>
                <a:latin typeface="Arimo"/>
                <a:ea typeface="Arimo"/>
                <a:cs typeface="Arimo"/>
                <a:sym typeface="Arimo"/>
              </a:rPr>
              <a:t>		Ex: possessing drugs or driver’s blood-alcohol</a:t>
            </a:r>
          </a:p>
          <a:p>
            <a:pPr marL="342900" marR="0" lvl="0" indent="-342900" algn="l" rtl="0">
              <a:spcBef>
                <a:spcPts val="560"/>
              </a:spcBef>
              <a:buClr>
                <a:schemeClr val="dk1"/>
              </a:buClr>
              <a:buSzPct val="25000"/>
              <a:buFont typeface="Arimo"/>
              <a:buNone/>
            </a:pPr>
            <a:r>
              <a:rPr lang="en-US" sz="2800" b="0" i="0" u="none" strike="noStrike" cap="none" baseline="0">
                <a:solidFill>
                  <a:schemeClr val="dk1"/>
                </a:solidFill>
                <a:latin typeface="Arimo"/>
                <a:ea typeface="Arimo"/>
                <a:cs typeface="Arimo"/>
                <a:sym typeface="Arimo"/>
              </a:rPr>
              <a:t>               greater than 0.10%</a:t>
            </a:r>
          </a:p>
          <a:p>
            <a:pPr marL="342900" marR="0" lvl="0" indent="-342900" algn="l" rtl="0">
              <a:spcBef>
                <a:spcPts val="560"/>
              </a:spcBef>
              <a:buClr>
                <a:schemeClr val="dk1"/>
              </a:buClr>
              <a:buSzPct val="25000"/>
              <a:buFont typeface="Arimo"/>
              <a:buNone/>
            </a:pPr>
            <a:r>
              <a:rPr lang="en-US" sz="2800" b="1" i="1" u="none" strike="noStrike" cap="none" baseline="0">
                <a:solidFill>
                  <a:schemeClr val="dk1"/>
                </a:solidFill>
                <a:latin typeface="Arimo"/>
                <a:ea typeface="Arimo"/>
                <a:cs typeface="Arimo"/>
                <a:sym typeface="Arimo"/>
              </a:rPr>
              <a:t>Circumstantial evidence</a:t>
            </a:r>
            <a:r>
              <a:rPr lang="en-US" sz="2800" b="1" i="0" u="none" strike="noStrike" cap="none" baseline="0">
                <a:solidFill>
                  <a:schemeClr val="dk1"/>
                </a:solidFill>
                <a:latin typeface="Arimo"/>
                <a:ea typeface="Arimo"/>
                <a:cs typeface="Arimo"/>
                <a:sym typeface="Arimo"/>
              </a:rPr>
              <a:t> </a:t>
            </a:r>
            <a:r>
              <a:rPr lang="en-US" sz="2800" b="0" i="0" u="none" strike="noStrike" cap="none" baseline="0">
                <a:solidFill>
                  <a:schemeClr val="dk1"/>
                </a:solidFill>
                <a:latin typeface="Arimo"/>
                <a:ea typeface="Arimo"/>
                <a:cs typeface="Arimo"/>
                <a:sym typeface="Arimo"/>
              </a:rPr>
              <a:t>implies a fact or event. </a:t>
            </a:r>
          </a:p>
          <a:p>
            <a:pPr marL="342900" marR="0" lvl="0" indent="-342900" algn="l" rtl="0">
              <a:spcBef>
                <a:spcPts val="560"/>
              </a:spcBef>
              <a:buClr>
                <a:schemeClr val="dk1"/>
              </a:buClr>
              <a:buSzPct val="100000"/>
              <a:buFont typeface="Arimo"/>
              <a:buChar char="•"/>
            </a:pPr>
            <a:r>
              <a:rPr lang="en-US" sz="2800" b="0" i="0" u="none" strike="noStrike" cap="none" baseline="0">
                <a:solidFill>
                  <a:schemeClr val="dk1"/>
                </a:solidFill>
                <a:latin typeface="Arimo"/>
                <a:ea typeface="Arimo"/>
                <a:cs typeface="Arimo"/>
                <a:sym typeface="Arimo"/>
              </a:rPr>
              <a:t>The greater the volume of circumstantial evidence there is, the greater the weight it carries.</a:t>
            </a:r>
          </a:p>
          <a:p>
            <a:pPr marL="342900" marR="0" lvl="0" indent="-342900" algn="l" rtl="0">
              <a:spcBef>
                <a:spcPts val="560"/>
              </a:spcBef>
              <a:buClr>
                <a:schemeClr val="dk1"/>
              </a:buClr>
              <a:buSzPct val="100000"/>
              <a:buFont typeface="Arimo"/>
              <a:buChar char="•"/>
            </a:pPr>
            <a:r>
              <a:rPr lang="en-US" sz="2800" b="0" i="0" u="none" strike="noStrike" cap="none" baseline="0">
                <a:solidFill>
                  <a:schemeClr val="dk1"/>
                </a:solidFill>
                <a:latin typeface="Arimo"/>
                <a:ea typeface="Arimo"/>
                <a:cs typeface="Arimo"/>
                <a:sym typeface="Arimo"/>
              </a:rPr>
              <a:t>Probability and statistics come into play here.</a:t>
            </a:r>
          </a:p>
        </p:txBody>
      </p:sp>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a:solidFill>
                  <a:schemeClr val="dk1"/>
                </a:solidFill>
                <a:latin typeface="Calibri"/>
                <a:ea typeface="Calibri"/>
                <a:cs typeface="Calibri"/>
                <a:sym typeface="Calibri"/>
              </a:rPr>
              <a:t>VALUE OF EVIDENCE</a:t>
            </a:r>
          </a:p>
        </p:txBody>
      </p:sp>
      <p:sp>
        <p:nvSpPr>
          <p:cNvPr id="477" name="Shape 477"/>
          <p:cNvSpPr txBox="1">
            <a:spLocks noGrp="1"/>
          </p:cNvSpPr>
          <p:nvPr>
            <p:ph type="body" idx="1"/>
          </p:nvPr>
        </p:nvSpPr>
        <p:spPr>
          <a:xfrm>
            <a:off x="0" y="1719263"/>
            <a:ext cx="9144000" cy="5138736"/>
          </a:xfrm>
          <a:prstGeom prst="rect">
            <a:avLst/>
          </a:prstGeom>
          <a:noFill/>
          <a:ln>
            <a:noFill/>
          </a:ln>
        </p:spPr>
        <p:txBody>
          <a:bodyPr lIns="91425" tIns="45700" rIns="91425" bIns="45700" anchor="t" anchorCtr="0">
            <a:spAutoFit/>
          </a:bodyPr>
          <a:lstStyle/>
          <a:p>
            <a:pPr marL="342900" marR="0" lvl="0" indent="-342900" algn="l" rtl="0">
              <a:spcBef>
                <a:spcPts val="0"/>
              </a:spcBef>
              <a:buClr>
                <a:srgbClr val="FF33CC"/>
              </a:buClr>
              <a:buSzPct val="100000"/>
              <a:buFont typeface="Calibri"/>
              <a:buChar char="•"/>
            </a:pPr>
            <a:r>
              <a:rPr lang="en-US" sz="2400" b="1" i="0" u="none" strike="noStrike" cap="none" baseline="0">
                <a:solidFill>
                  <a:srgbClr val="FF33CC"/>
                </a:solidFill>
                <a:latin typeface="Calibri"/>
                <a:ea typeface="Calibri"/>
                <a:cs typeface="Calibri"/>
                <a:sym typeface="Calibri"/>
              </a:rPr>
              <a:t>DEPENDS ON WHAT HAPPENS TO IT AFTER ITS FOUND.</a:t>
            </a:r>
          </a:p>
          <a:p>
            <a:pPr marL="342900" marR="0" lvl="0" indent="-139700" algn="l" rtl="0">
              <a:spcBef>
                <a:spcPts val="640"/>
              </a:spcBef>
              <a:buClr>
                <a:schemeClr val="dk1"/>
              </a:buClr>
              <a:buFont typeface="Calibri"/>
              <a:buNone/>
            </a:pPr>
            <a:endParaRPr sz="3200" b="1" i="0" u="sng" strike="noStrike" cap="none" baseline="0">
              <a:solidFill>
                <a:srgbClr val="66CCFF"/>
              </a:solidFill>
              <a:latin typeface="Calibri"/>
              <a:ea typeface="Calibri"/>
              <a:cs typeface="Calibri"/>
              <a:sym typeface="Calibri"/>
            </a:endParaRPr>
          </a:p>
          <a:p>
            <a:pPr marL="342900" marR="0" lvl="0" indent="-342900" algn="l" rtl="0">
              <a:spcBef>
                <a:spcPts val="640"/>
              </a:spcBef>
              <a:buClr>
                <a:srgbClr val="66CCFF"/>
              </a:buClr>
              <a:buSzPct val="100000"/>
              <a:buFont typeface="Calibri"/>
              <a:buChar char="•"/>
            </a:pPr>
            <a:r>
              <a:rPr lang="en-US" sz="3200" b="1" i="0" u="sng" strike="noStrike" cap="none" baseline="0">
                <a:solidFill>
                  <a:srgbClr val="66CCFF"/>
                </a:solidFill>
                <a:latin typeface="Calibri"/>
                <a:ea typeface="Calibri"/>
                <a:cs typeface="Calibri"/>
                <a:sym typeface="Calibri"/>
              </a:rPr>
              <a:t>INTEGRITY OF EVIDENCE</a:t>
            </a:r>
            <a:r>
              <a:rPr lang="en-US" sz="3200" b="0" i="0" u="none" strike="noStrike" cap="none" baseline="0">
                <a:solidFill>
                  <a:schemeClr val="dk1"/>
                </a:solidFill>
                <a:latin typeface="Calibri"/>
                <a:ea typeface="Calibri"/>
                <a:cs typeface="Calibri"/>
                <a:sym typeface="Calibri"/>
              </a:rPr>
              <a:t> – must be the same as when it was found when used in court</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rgbClr val="66CCFF"/>
              </a:buClr>
              <a:buSzPct val="100000"/>
              <a:buFont typeface="Calibri"/>
              <a:buChar char="•"/>
            </a:pPr>
            <a:r>
              <a:rPr lang="en-US" sz="3200" b="1" i="0" u="sng" strike="noStrike" cap="none" baseline="0">
                <a:solidFill>
                  <a:srgbClr val="66CCFF"/>
                </a:solidFill>
                <a:latin typeface="Calibri"/>
                <a:ea typeface="Calibri"/>
                <a:cs typeface="Calibri"/>
                <a:sym typeface="Calibri"/>
              </a:rPr>
              <a:t>CHAIN OF CUSTODY</a:t>
            </a:r>
            <a:r>
              <a:rPr lang="en-US" sz="3200" b="0" i="0" u="none" strike="noStrike" cap="none" baseline="0">
                <a:solidFill>
                  <a:schemeClr val="dk1"/>
                </a:solidFill>
                <a:latin typeface="Calibri"/>
                <a:ea typeface="Calibri"/>
                <a:cs typeface="Calibri"/>
                <a:sym typeface="Calibri"/>
              </a:rPr>
              <a:t> (Evidence) – documentation of what has happened to the evidence from the time it was discovered until it is needed in court.</a:t>
            </a:r>
          </a:p>
        </p:txBody>
      </p:sp>
      <p:pic>
        <p:nvPicPr>
          <p:cNvPr id="478" name="Shape 478"/>
          <p:cNvPicPr preferRelativeResize="0"/>
          <p:nvPr/>
        </p:nvPicPr>
        <p:blipFill rotWithShape="1">
          <a:blip r:embed="rId3">
            <a:alphaModFix/>
          </a:blip>
          <a:srcRect/>
          <a:stretch/>
        </p:blipFill>
        <p:spPr>
          <a:xfrm>
            <a:off x="4114800" y="914400"/>
            <a:ext cx="5810250" cy="3867149"/>
          </a:xfrm>
          <a:prstGeom prst="rect">
            <a:avLst/>
          </a:prstGeom>
          <a:noFill/>
          <a:ln>
            <a:noFill/>
          </a:ln>
        </p:spPr>
      </p:pic>
      <p:pic>
        <p:nvPicPr>
          <p:cNvPr id="479" name="Shape 479"/>
          <p:cNvPicPr preferRelativeResize="0"/>
          <p:nvPr/>
        </p:nvPicPr>
        <p:blipFill rotWithShape="1">
          <a:blip r:embed="rId4">
            <a:alphaModFix/>
          </a:blip>
          <a:srcRect/>
          <a:stretch/>
        </p:blipFill>
        <p:spPr>
          <a:xfrm>
            <a:off x="2514600" y="1400772"/>
            <a:ext cx="4020004" cy="2894403"/>
          </a:xfrm>
          <a:prstGeom prst="rect">
            <a:avLst/>
          </a:prstGeom>
          <a:noFill/>
          <a:ln>
            <a:noFill/>
          </a:ln>
        </p:spPr>
      </p:pic>
      <p:pic>
        <p:nvPicPr>
          <p:cNvPr id="480" name="Shape 480"/>
          <p:cNvPicPr preferRelativeResize="0"/>
          <p:nvPr/>
        </p:nvPicPr>
        <p:blipFill rotWithShape="1">
          <a:blip r:embed="rId5">
            <a:alphaModFix/>
          </a:blip>
          <a:srcRect/>
          <a:stretch/>
        </p:blipFill>
        <p:spPr>
          <a:xfrm>
            <a:off x="1600200" y="4038600"/>
            <a:ext cx="3809999" cy="25431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76200" y="0"/>
            <a:ext cx="8824913" cy="1546225"/>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000" b="1" i="0" u="none" strike="noStrike" cap="none" baseline="0">
                <a:solidFill>
                  <a:schemeClr val="dk1"/>
                </a:solidFill>
                <a:latin typeface="Arial"/>
                <a:ea typeface="Arial"/>
                <a:cs typeface="Arial"/>
                <a:sym typeface="Arial"/>
              </a:rPr>
              <a:t>Classification of</a:t>
            </a:r>
            <a:br>
              <a:rPr lang="en-US" sz="4000" b="1" i="0" u="none" strike="noStrike" cap="none" baseline="0">
                <a:solidFill>
                  <a:schemeClr val="dk1"/>
                </a:solidFill>
                <a:latin typeface="Arial"/>
                <a:ea typeface="Arial"/>
                <a:cs typeface="Arial"/>
                <a:sym typeface="Arial"/>
              </a:rPr>
            </a:br>
            <a:r>
              <a:rPr lang="en-US" sz="4000" b="1" i="0" u="none" strike="noStrike" cap="none" baseline="0">
                <a:solidFill>
                  <a:schemeClr val="dk1"/>
                </a:solidFill>
                <a:latin typeface="Arial"/>
                <a:ea typeface="Arial"/>
                <a:cs typeface="Arial"/>
                <a:sym typeface="Arial"/>
              </a:rPr>
              <a:t>Evidence by Nature</a:t>
            </a:r>
          </a:p>
        </p:txBody>
      </p:sp>
      <p:sp>
        <p:nvSpPr>
          <p:cNvPr id="343" name="Shape 34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chemeClr val="dk1"/>
              </a:buClr>
              <a:buSzPct val="100000"/>
              <a:buFont typeface="Arial"/>
              <a:buChar char="▪"/>
            </a:pPr>
            <a:r>
              <a:rPr lang="en-US" sz="2400" b="1" i="0" u="none" strike="noStrike" cap="none" baseline="0">
                <a:solidFill>
                  <a:schemeClr val="dk1"/>
                </a:solidFill>
                <a:latin typeface="Arial"/>
                <a:ea typeface="Arial"/>
                <a:cs typeface="Arial"/>
                <a:sym typeface="Arial"/>
              </a:rPr>
              <a:t>Biological</a:t>
            </a:r>
            <a:r>
              <a:rPr lang="en-US" sz="2400" b="0" i="0" u="none" strike="noStrike" cap="none" baseline="0">
                <a:solidFill>
                  <a:schemeClr val="dk1"/>
                </a:solidFill>
                <a:latin typeface="Arial"/>
                <a:ea typeface="Arial"/>
                <a:cs typeface="Arial"/>
                <a:sym typeface="Arial"/>
              </a:rPr>
              <a:t>—blood, semen, saliva, sweat, tears, hair, bone, tissues, urine, feces, animal material, insects, bacterial, fungal, botanical</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a:solidFill>
                  <a:schemeClr val="dk1"/>
                </a:solidFill>
                <a:latin typeface="Arial"/>
                <a:ea typeface="Arial"/>
                <a:cs typeface="Arial"/>
                <a:sym typeface="Arial"/>
              </a:rPr>
              <a:t>Chemical</a:t>
            </a:r>
            <a:r>
              <a:rPr lang="en-US" sz="2400" b="0" i="0" u="none" strike="noStrike" cap="none" baseline="0">
                <a:solidFill>
                  <a:schemeClr val="dk1"/>
                </a:solidFill>
                <a:latin typeface="Arial"/>
                <a:ea typeface="Arial"/>
                <a:cs typeface="Arial"/>
                <a:sym typeface="Arial"/>
              </a:rPr>
              <a:t>—fibers, glass, soil, gunpowder, metal, mineral, narcotics, drugs, paper, ink, cosmetics, paint, plastic, lubricants, fertilizer</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a:solidFill>
                  <a:schemeClr val="dk1"/>
                </a:solidFill>
                <a:latin typeface="Arial"/>
                <a:ea typeface="Arial"/>
                <a:cs typeface="Arial"/>
                <a:sym typeface="Arial"/>
              </a:rPr>
              <a:t>Physical science</a:t>
            </a:r>
            <a:r>
              <a:rPr lang="en-US" sz="2400" b="0" i="0" u="none" strike="noStrike" cap="none" baseline="0">
                <a:solidFill>
                  <a:schemeClr val="dk1"/>
                </a:solidFill>
                <a:latin typeface="Arial"/>
                <a:ea typeface="Arial"/>
                <a:cs typeface="Arial"/>
                <a:sym typeface="Arial"/>
              </a:rPr>
              <a:t>—fingerprints, footprints, shoe prints, handwriting, firearms, tire marks, tool marks, typewriting</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a:solidFill>
                  <a:schemeClr val="dk1"/>
                </a:solidFill>
                <a:latin typeface="Arial"/>
                <a:ea typeface="Arial"/>
                <a:cs typeface="Arial"/>
                <a:sym typeface="Arial"/>
              </a:rPr>
              <a:t>Miscellaneous</a:t>
            </a:r>
            <a:r>
              <a:rPr lang="en-US" sz="2400" b="0" i="0" u="none" strike="noStrike" cap="none" baseline="0">
                <a:solidFill>
                  <a:schemeClr val="dk1"/>
                </a:solidFill>
                <a:latin typeface="Arial"/>
                <a:ea typeface="Arial"/>
                <a:cs typeface="Arial"/>
                <a:sym typeface="Arial"/>
              </a:rPr>
              <a:t>—laundry marks, voice analysis, polygraph, photography, stress evaluation, psycholinguistic analysis, vehicle identification</a:t>
            </a:r>
          </a:p>
          <a:p>
            <a:pPr marL="342900" marR="0" lvl="0" indent="-190500" algn="l" rtl="0">
              <a:lnSpc>
                <a:spcPct val="90000"/>
              </a:lnSpc>
              <a:spcBef>
                <a:spcPts val="480"/>
              </a:spcBef>
              <a:buClr>
                <a:schemeClr val="dk1"/>
              </a:buClr>
              <a:buFont typeface="Calibri"/>
              <a:buNone/>
            </a:pPr>
            <a:endParaRPr sz="24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animEffect transition="in" filter="fade">
                                      <p:cBhvr>
                                        <p:cTn id="7" dur="500"/>
                                        <p:tgtEl>
                                          <p:spTgt spid="3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xEl>
                                              <p:pRg st="1" end="1"/>
                                            </p:txEl>
                                          </p:spTgt>
                                        </p:tgtEl>
                                        <p:attrNameLst>
                                          <p:attrName>style.visibility</p:attrName>
                                        </p:attrNameLst>
                                      </p:cBhvr>
                                      <p:to>
                                        <p:strVal val="visible"/>
                                      </p:to>
                                    </p:set>
                                    <p:animEffect transition="in" filter="fade">
                                      <p:cBhvr>
                                        <p:cTn id="12" dur="500"/>
                                        <p:tgtEl>
                                          <p:spTgt spid="3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animEffect transition="in" filter="fade">
                                      <p:cBhvr>
                                        <p:cTn id="17" dur="500"/>
                                        <p:tgtEl>
                                          <p:spTgt spid="3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3">
                                            <p:txEl>
                                              <p:pRg st="3" end="3"/>
                                            </p:txEl>
                                          </p:spTgt>
                                        </p:tgtEl>
                                        <p:attrNameLst>
                                          <p:attrName>style.visibility</p:attrName>
                                        </p:attrNameLst>
                                      </p:cBhvr>
                                      <p:to>
                                        <p:strVal val="visible"/>
                                      </p:to>
                                    </p:set>
                                    <p:animEffect transition="in" filter="fade">
                                      <p:cBhvr>
                                        <p:cTn id="22" dur="500"/>
                                        <p:tgtEl>
                                          <p:spTgt spid="3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3">
                                            <p:txEl>
                                              <p:pRg st="4" end="4"/>
                                            </p:txEl>
                                          </p:spTgt>
                                        </p:tgtEl>
                                        <p:attrNameLst>
                                          <p:attrName>style.visibility</p:attrName>
                                        </p:attrNameLst>
                                      </p:cBhvr>
                                      <p:to>
                                        <p:strVal val="visible"/>
                                      </p:to>
                                    </p:set>
                                    <p:animEffect transition="in" filter="fade">
                                      <p:cBhvr>
                                        <p:cTn id="27" dur="500"/>
                                        <p:tgtEl>
                                          <p:spTgt spid="3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457200" y="228600"/>
            <a:ext cx="7543800" cy="731838"/>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sng" strike="noStrike" cap="none" baseline="0">
                <a:solidFill>
                  <a:schemeClr val="dk1"/>
                </a:solidFill>
                <a:latin typeface="Calibri"/>
                <a:ea typeface="Calibri"/>
                <a:cs typeface="Calibri"/>
                <a:sym typeface="Calibri"/>
              </a:rPr>
              <a:t>EVIDENCE CLASSIFICATION</a:t>
            </a:r>
          </a:p>
        </p:txBody>
      </p:sp>
      <p:sp>
        <p:nvSpPr>
          <p:cNvPr id="439" name="Shape 439"/>
          <p:cNvSpPr txBox="1">
            <a:spLocks noGrp="1"/>
          </p:cNvSpPr>
          <p:nvPr>
            <p:ph type="body" idx="1"/>
          </p:nvPr>
        </p:nvSpPr>
        <p:spPr>
          <a:xfrm>
            <a:off x="10886" y="1066800"/>
            <a:ext cx="9144000" cy="5410200"/>
          </a:xfrm>
          <a:prstGeom prst="rect">
            <a:avLst/>
          </a:prstGeom>
          <a:noFill/>
          <a:ln>
            <a:noFill/>
          </a:ln>
        </p:spPr>
        <p:txBody>
          <a:bodyPr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3200" b="1" i="0" u="sng" strike="noStrike" cap="none" baseline="0">
                <a:solidFill>
                  <a:srgbClr val="66CCFF"/>
                </a:solidFill>
                <a:latin typeface="Calibri"/>
                <a:ea typeface="Calibri"/>
                <a:cs typeface="Calibri"/>
                <a:sym typeface="Calibri"/>
              </a:rPr>
              <a:t>DIRECT EVIDENCE</a:t>
            </a:r>
            <a:r>
              <a:rPr lang="en-US" sz="3200" b="0" i="0" u="none" strike="noStrike" cap="none" baseline="0">
                <a:solidFill>
                  <a:schemeClr val="dk1"/>
                </a:solidFill>
                <a:latin typeface="Calibri"/>
                <a:ea typeface="Calibri"/>
                <a:cs typeface="Calibri"/>
                <a:sym typeface="Calibri"/>
              </a:rPr>
              <a:t> – </a:t>
            </a:r>
          </a:p>
          <a:p>
            <a:pPr marL="0" marR="0" lvl="0" indent="0" algn="l" rtl="0">
              <a:spcBef>
                <a:spcPts val="64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establishes proof without any other evidence – through an eyewitness or record of a criminal act.</a:t>
            </a:r>
          </a:p>
          <a:p>
            <a:pPr marL="342900" marR="0" lvl="0" indent="-342900" algn="l" rtl="0">
              <a:spcBef>
                <a:spcPts val="480"/>
              </a:spcBef>
              <a:buClr>
                <a:schemeClr val="dk1"/>
              </a:buClr>
              <a:buFont typeface="Calibri"/>
              <a:buNone/>
            </a:pPr>
            <a:endParaRPr sz="2400" b="0" i="0" u="sng" strike="noStrike" cap="none" baseline="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a:solidFill>
                <a:schemeClr val="dk1"/>
              </a:solidFill>
              <a:latin typeface="Calibri"/>
              <a:ea typeface="Calibri"/>
              <a:cs typeface="Calibri"/>
              <a:sym typeface="Calibri"/>
            </a:endParaRPr>
          </a:p>
          <a:p>
            <a:pPr marL="342900" marR="0" lvl="0" indent="-342900" algn="l" rtl="0">
              <a:spcBef>
                <a:spcPts val="480"/>
              </a:spcBef>
              <a:buClr>
                <a:schemeClr val="dk1"/>
              </a:buClr>
              <a:buSzPct val="25000"/>
              <a:buFont typeface="Calibri"/>
              <a:buNone/>
            </a:pPr>
            <a:r>
              <a:rPr lang="en-US" sz="2400" b="0" i="0" u="sng" strike="noStrike" cap="none" baseline="0">
                <a:solidFill>
                  <a:schemeClr val="dk1"/>
                </a:solidFill>
                <a:latin typeface="Calibri"/>
                <a:ea typeface="Calibri"/>
                <a:cs typeface="Calibri"/>
                <a:sym typeface="Calibri"/>
              </a:rPr>
              <a:t>Example</a:t>
            </a:r>
            <a:r>
              <a:rPr lang="en-US" sz="2400" b="0" i="0" u="none" strike="noStrike" cap="none" baseline="0">
                <a:solidFill>
                  <a:schemeClr val="dk1"/>
                </a:solidFill>
                <a:latin typeface="Calibri"/>
                <a:ea typeface="Calibri"/>
                <a:cs typeface="Calibri"/>
                <a:sym typeface="Calibri"/>
              </a:rPr>
              <a:t> - if a witness testifies that the defendant was seen actually stabbing the </a:t>
            </a:r>
            <a:r>
              <a:rPr lang="en-US" sz="2400" b="0" i="0" u="sng" strike="noStrike" cap="none" baseline="0">
                <a:solidFill>
                  <a:schemeClr val="hlink"/>
                </a:solidFill>
                <a:latin typeface="Calibri"/>
                <a:ea typeface="Calibri"/>
                <a:cs typeface="Calibri"/>
                <a:sym typeface="Calibri"/>
                <a:hlinkClick r:id="rId3"/>
              </a:rPr>
              <a:t>victim</a:t>
            </a:r>
            <a:r>
              <a:rPr lang="en-US" sz="2400" b="0" i="0" u="none" strike="noStrike" cap="none" baseline="0">
                <a:solidFill>
                  <a:schemeClr val="dk1"/>
                </a:solidFill>
                <a:latin typeface="Calibri"/>
                <a:ea typeface="Calibri"/>
                <a:cs typeface="Calibri"/>
                <a:sym typeface="Calibri"/>
              </a:rPr>
              <a:t>, that is </a:t>
            </a:r>
            <a:r>
              <a:rPr lang="en-US" sz="2400" b="0" i="0" u="sng" strike="noStrike" cap="none" baseline="0">
                <a:solidFill>
                  <a:schemeClr val="hlink"/>
                </a:solidFill>
                <a:latin typeface="Calibri"/>
                <a:ea typeface="Calibri"/>
                <a:cs typeface="Calibri"/>
                <a:sym typeface="Calibri"/>
                <a:hlinkClick r:id="rId4"/>
              </a:rPr>
              <a:t>direct evidence</a:t>
            </a:r>
            <a:r>
              <a:rPr lang="en-US" sz="2400" b="0" i="0" u="none" strike="noStrike" cap="none" baseline="0">
                <a:solidFill>
                  <a:schemeClr val="dk1"/>
                </a:solidFill>
                <a:latin typeface="Calibri"/>
                <a:ea typeface="Calibri"/>
                <a:cs typeface="Calibri"/>
                <a:sym typeface="Calibri"/>
              </a:rPr>
              <a:t>. </a:t>
            </a:r>
          </a:p>
          <a:p>
            <a:pPr marL="342900" marR="0" lvl="0" indent="-139700" algn="l" rtl="0">
              <a:spcBef>
                <a:spcPts val="640"/>
              </a:spcBef>
              <a:buClr>
                <a:schemeClr val="dk1"/>
              </a:buClr>
              <a:buFont typeface="Calibri"/>
              <a:buNone/>
            </a:pPr>
            <a:endParaRPr sz="3200" b="1" i="0" u="sng" strike="noStrike" cap="none" baseline="0">
              <a:solidFill>
                <a:srgbClr val="66CCFF"/>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6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9">
                                            <p:txEl>
                                              <p:pRg st="0" end="0"/>
                                            </p:txEl>
                                          </p:spTgt>
                                        </p:tgtEl>
                                        <p:attrNameLst>
                                          <p:attrName>style.visibility</p:attrName>
                                        </p:attrNameLst>
                                      </p:cBhvr>
                                      <p:to>
                                        <p:strVal val="visible"/>
                                      </p:to>
                                    </p:set>
                                    <p:animEffect transition="in" filter="fade">
                                      <p:cBhvr>
                                        <p:cTn id="12" dur="500"/>
                                        <p:tgtEl>
                                          <p:spTgt spid="4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9">
                                            <p:txEl>
                                              <p:pRg st="1" end="1"/>
                                            </p:txEl>
                                          </p:spTgt>
                                        </p:tgtEl>
                                        <p:attrNameLst>
                                          <p:attrName>style.visibility</p:attrName>
                                        </p:attrNameLst>
                                      </p:cBhvr>
                                      <p:to>
                                        <p:strVal val="visible"/>
                                      </p:to>
                                    </p:set>
                                    <p:animEffect transition="in" filter="fade">
                                      <p:cBhvr>
                                        <p:cTn id="17" dur="500"/>
                                        <p:tgtEl>
                                          <p:spTgt spid="4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9">
                                            <p:txEl>
                                              <p:pRg st="2" end="2"/>
                                            </p:txEl>
                                          </p:spTgt>
                                        </p:tgtEl>
                                        <p:attrNameLst>
                                          <p:attrName>style.visibility</p:attrName>
                                        </p:attrNameLst>
                                      </p:cBhvr>
                                      <p:to>
                                        <p:strVal val="visible"/>
                                      </p:to>
                                    </p:set>
                                    <p:animEffect transition="in" filter="fade">
                                      <p:cBhvr>
                                        <p:cTn id="22" dur="500"/>
                                        <p:tgtEl>
                                          <p:spTgt spid="4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9">
                                            <p:txEl>
                                              <p:pRg st="3" end="3"/>
                                            </p:txEl>
                                          </p:spTgt>
                                        </p:tgtEl>
                                        <p:attrNameLst>
                                          <p:attrName>style.visibility</p:attrName>
                                        </p:attrNameLst>
                                      </p:cBhvr>
                                      <p:to>
                                        <p:strVal val="visible"/>
                                      </p:to>
                                    </p:set>
                                    <p:animEffect transition="in" filter="fade">
                                      <p:cBhvr>
                                        <p:cTn id="27" dur="500"/>
                                        <p:tgtEl>
                                          <p:spTgt spid="4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9">
                                            <p:txEl>
                                              <p:pRg st="4" end="4"/>
                                            </p:txEl>
                                          </p:spTgt>
                                        </p:tgtEl>
                                        <p:attrNameLst>
                                          <p:attrName>style.visibility</p:attrName>
                                        </p:attrNameLst>
                                      </p:cBhvr>
                                      <p:to>
                                        <p:strVal val="visible"/>
                                      </p:to>
                                    </p:set>
                                    <p:animEffect transition="in" filter="fade">
                                      <p:cBhvr>
                                        <p:cTn id="32" dur="500"/>
                                        <p:tgtEl>
                                          <p:spTgt spid="4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9">
                                            <p:txEl>
                                              <p:pRg st="5" end="5"/>
                                            </p:txEl>
                                          </p:spTgt>
                                        </p:tgtEl>
                                        <p:attrNameLst>
                                          <p:attrName>style.visibility</p:attrName>
                                        </p:attrNameLst>
                                      </p:cBhvr>
                                      <p:to>
                                        <p:strVal val="visible"/>
                                      </p:to>
                                    </p:set>
                                    <p:animEffect transition="in" filter="fade">
                                      <p:cBhvr>
                                        <p:cTn id="37" dur="500"/>
                                        <p:tgtEl>
                                          <p:spTgt spid="43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9">
                                            <p:txEl>
                                              <p:pRg st="6" end="6"/>
                                            </p:txEl>
                                          </p:spTgt>
                                        </p:tgtEl>
                                        <p:attrNameLst>
                                          <p:attrName>style.visibility</p:attrName>
                                        </p:attrNameLst>
                                      </p:cBhvr>
                                      <p:to>
                                        <p:strVal val="visible"/>
                                      </p:to>
                                    </p:set>
                                    <p:animEffect transition="in" filter="fade">
                                      <p:cBhvr>
                                        <p:cTn id="42" dur="500"/>
                                        <p:tgtEl>
                                          <p:spTgt spid="43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9">
                                            <p:txEl>
                                              <p:pRg st="7" end="7"/>
                                            </p:txEl>
                                          </p:spTgt>
                                        </p:tgtEl>
                                        <p:attrNameLst>
                                          <p:attrName>style.visibility</p:attrName>
                                        </p:attrNameLst>
                                      </p:cBhvr>
                                      <p:to>
                                        <p:strVal val="visible"/>
                                      </p:to>
                                    </p:set>
                                    <p:animEffect transition="in" filter="fade">
                                      <p:cBhvr>
                                        <p:cTn id="47" dur="500"/>
                                        <p:tgtEl>
                                          <p:spTgt spid="4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457200" y="228600"/>
            <a:ext cx="7543800" cy="731838"/>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sng" strike="noStrike" cap="none" baseline="0">
                <a:solidFill>
                  <a:schemeClr val="dk1"/>
                </a:solidFill>
                <a:latin typeface="Calibri"/>
                <a:ea typeface="Calibri"/>
                <a:cs typeface="Calibri"/>
                <a:sym typeface="Calibri"/>
              </a:rPr>
              <a:t>EVIDENCE CLASSIFICATION</a:t>
            </a:r>
          </a:p>
        </p:txBody>
      </p:sp>
      <p:sp>
        <p:nvSpPr>
          <p:cNvPr id="446" name="Shape 446"/>
          <p:cNvSpPr txBox="1">
            <a:spLocks noGrp="1"/>
          </p:cNvSpPr>
          <p:nvPr>
            <p:ph type="body" idx="1"/>
          </p:nvPr>
        </p:nvSpPr>
        <p:spPr>
          <a:xfrm>
            <a:off x="0" y="1447800"/>
            <a:ext cx="9144000" cy="5410200"/>
          </a:xfrm>
          <a:prstGeom prst="rect">
            <a:avLst/>
          </a:prstGeom>
          <a:noFill/>
          <a:ln>
            <a:noFill/>
          </a:ln>
        </p:spPr>
        <p:txBody>
          <a:bodyPr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3200" b="1" i="0" u="sng" strike="noStrike" cap="none" baseline="0">
                <a:solidFill>
                  <a:srgbClr val="66CCFF"/>
                </a:solidFill>
                <a:latin typeface="Calibri"/>
                <a:ea typeface="Calibri"/>
                <a:cs typeface="Calibri"/>
                <a:sym typeface="Calibri"/>
              </a:rPr>
              <a:t>INDIRECT EVIDENCE</a:t>
            </a:r>
            <a:r>
              <a:rPr lang="en-US" sz="3200" b="0" i="0" u="none" strike="noStrike" cap="none" baseline="0">
                <a:solidFill>
                  <a:schemeClr val="dk1"/>
                </a:solidFill>
                <a:latin typeface="Calibri"/>
                <a:ea typeface="Calibri"/>
                <a:cs typeface="Calibri"/>
                <a:sym typeface="Calibri"/>
              </a:rPr>
              <a:t> – </a:t>
            </a:r>
          </a:p>
          <a:p>
            <a:pPr marL="0" marR="0" lvl="0" indent="0" algn="l" rtl="0">
              <a:spcBef>
                <a:spcPts val="64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Based on one fact being inferred from another fact. (class or individualized)</a:t>
            </a: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ex. </a:t>
            </a:r>
            <a:r>
              <a:rPr lang="en-US" sz="3200" b="1" i="0" u="sng" strike="noStrike" cap="none" baseline="0">
                <a:solidFill>
                  <a:srgbClr val="66CCFF"/>
                </a:solidFill>
                <a:latin typeface="Calibri"/>
                <a:ea typeface="Calibri"/>
                <a:cs typeface="Calibri"/>
                <a:sym typeface="Calibri"/>
              </a:rPr>
              <a:t>CIRCUMSTANTIAL EVIDENCE</a:t>
            </a:r>
            <a:r>
              <a:rPr lang="en-US" sz="3200" b="0" i="0" u="none" strike="noStrike" cap="none" baseline="0">
                <a:solidFill>
                  <a:schemeClr val="dk1"/>
                </a:solidFill>
                <a:latin typeface="Calibri"/>
                <a:ea typeface="Calibri"/>
                <a:cs typeface="Calibri"/>
                <a:sym typeface="Calibri"/>
              </a:rPr>
              <a:t> – (an – indirectly establishes the existence of a fact –  uses probability</a:t>
            </a:r>
          </a:p>
        </p:txBody>
      </p:sp>
      <p:pic>
        <p:nvPicPr>
          <p:cNvPr id="447" name="Shape 447"/>
          <p:cNvPicPr preferRelativeResize="0"/>
          <p:nvPr/>
        </p:nvPicPr>
        <p:blipFill rotWithShape="1">
          <a:blip r:embed="rId3">
            <a:alphaModFix/>
          </a:blip>
          <a:srcRect/>
          <a:stretch/>
        </p:blipFill>
        <p:spPr>
          <a:xfrm>
            <a:off x="4327724" y="-609600"/>
            <a:ext cx="4762499" cy="38099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6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6">
                                            <p:txEl>
                                              <p:pRg st="0" end="0"/>
                                            </p:txEl>
                                          </p:spTgt>
                                        </p:tgtEl>
                                        <p:attrNameLst>
                                          <p:attrName>style.visibility</p:attrName>
                                        </p:attrNameLst>
                                      </p:cBhvr>
                                      <p:to>
                                        <p:strVal val="visible"/>
                                      </p:to>
                                    </p:set>
                                    <p:animEffect transition="in" filter="fade">
                                      <p:cBhvr>
                                        <p:cTn id="12" dur="500"/>
                                        <p:tgtEl>
                                          <p:spTgt spid="4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6">
                                            <p:txEl>
                                              <p:pRg st="1" end="1"/>
                                            </p:txEl>
                                          </p:spTgt>
                                        </p:tgtEl>
                                        <p:attrNameLst>
                                          <p:attrName>style.visibility</p:attrName>
                                        </p:attrNameLst>
                                      </p:cBhvr>
                                      <p:to>
                                        <p:strVal val="visible"/>
                                      </p:to>
                                    </p:set>
                                    <p:animEffect transition="in" filter="fade">
                                      <p:cBhvr>
                                        <p:cTn id="17" dur="500"/>
                                        <p:tgtEl>
                                          <p:spTgt spid="4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6">
                                            <p:txEl>
                                              <p:pRg st="2" end="2"/>
                                            </p:txEl>
                                          </p:spTgt>
                                        </p:tgtEl>
                                        <p:attrNameLst>
                                          <p:attrName>style.visibility</p:attrName>
                                        </p:attrNameLst>
                                      </p:cBhvr>
                                      <p:to>
                                        <p:strVal val="visible"/>
                                      </p:to>
                                    </p:set>
                                    <p:animEffect transition="in" filter="fade">
                                      <p:cBhvr>
                                        <p:cTn id="22" dur="500"/>
                                        <p:tgtEl>
                                          <p:spTgt spid="44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6">
                                            <p:txEl>
                                              <p:pRg st="3" end="3"/>
                                            </p:txEl>
                                          </p:spTgt>
                                        </p:tgtEl>
                                        <p:attrNameLst>
                                          <p:attrName>style.visibility</p:attrName>
                                        </p:attrNameLst>
                                      </p:cBhvr>
                                      <p:to>
                                        <p:strVal val="visible"/>
                                      </p:to>
                                    </p:set>
                                    <p:animEffect transition="in" filter="fade">
                                      <p:cBhvr>
                                        <p:cTn id="27" dur="500"/>
                                        <p:tgtEl>
                                          <p:spTgt spid="44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6">
                                            <p:txEl>
                                              <p:pRg st="4" end="4"/>
                                            </p:txEl>
                                          </p:spTgt>
                                        </p:tgtEl>
                                        <p:attrNameLst>
                                          <p:attrName>style.visibility</p:attrName>
                                        </p:attrNameLst>
                                      </p:cBhvr>
                                      <p:to>
                                        <p:strVal val="visible"/>
                                      </p:to>
                                    </p:set>
                                    <p:animEffect transition="in" filter="fade">
                                      <p:cBhvr>
                                        <p:cTn id="32" dur="500"/>
                                        <p:tgtEl>
                                          <p:spTgt spid="44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6">
                                            <p:txEl>
                                              <p:pRg st="5" end="5"/>
                                            </p:txEl>
                                          </p:spTgt>
                                        </p:tgtEl>
                                        <p:attrNameLst>
                                          <p:attrName>style.visibility</p:attrName>
                                        </p:attrNameLst>
                                      </p:cBhvr>
                                      <p:to>
                                        <p:strVal val="visible"/>
                                      </p:to>
                                    </p:set>
                                    <p:animEffect transition="in" filter="fade">
                                      <p:cBhvr>
                                        <p:cTn id="37" dur="500"/>
                                        <p:tgtEl>
                                          <p:spTgt spid="4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0" y="228600"/>
            <a:ext cx="9144000" cy="6400799"/>
          </a:xfrm>
          <a:prstGeom prst="rect">
            <a:avLst/>
          </a:prstGeom>
          <a:noFill/>
          <a:ln>
            <a:noFill/>
          </a:ln>
        </p:spPr>
        <p:txBody>
          <a:bodyPr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2800" b="1" i="0" u="sng" strike="noStrike" cap="none" baseline="0">
                <a:solidFill>
                  <a:srgbClr val="66CCFF"/>
                </a:solidFill>
                <a:latin typeface="Calibri"/>
                <a:ea typeface="Calibri"/>
                <a:cs typeface="Calibri"/>
                <a:sym typeface="Calibri"/>
              </a:rPr>
              <a:t>TRACE EVIDENCE</a:t>
            </a:r>
            <a:r>
              <a:rPr lang="en-US" sz="2800" b="0" i="0" u="none" strike="noStrike" cap="none" baseline="0">
                <a:solidFill>
                  <a:schemeClr val="dk1"/>
                </a:solidFill>
                <a:latin typeface="Calibri"/>
                <a:ea typeface="Calibri"/>
                <a:cs typeface="Calibri"/>
                <a:sym typeface="Calibri"/>
              </a:rPr>
              <a:t> – small items</a:t>
            </a:r>
          </a:p>
          <a:p>
            <a:pPr marL="342900" marR="0" lvl="0" indent="-342900" algn="l" rtl="0">
              <a:spcBef>
                <a:spcPts val="560"/>
              </a:spcBef>
              <a:buClr>
                <a:srgbClr val="66CCFF"/>
              </a:buClr>
              <a:buSzPct val="100000"/>
              <a:buFont typeface="Calibri"/>
              <a:buChar char="•"/>
            </a:pPr>
            <a:r>
              <a:rPr lang="en-US" sz="2800" b="1" i="0" u="sng" strike="noStrike" cap="none" baseline="0">
                <a:solidFill>
                  <a:srgbClr val="66CCFF"/>
                </a:solidFill>
                <a:latin typeface="Calibri"/>
                <a:ea typeface="Calibri"/>
                <a:cs typeface="Calibri"/>
                <a:sym typeface="Calibri"/>
              </a:rPr>
              <a:t>MATERIAL EVIDENCE</a:t>
            </a:r>
            <a:r>
              <a:rPr lang="en-US" sz="2800" b="0" i="0" u="none" strike="noStrike" cap="none" baseline="0">
                <a:solidFill>
                  <a:schemeClr val="dk1"/>
                </a:solidFill>
                <a:latin typeface="Calibri"/>
                <a:ea typeface="Calibri"/>
                <a:cs typeface="Calibri"/>
                <a:sym typeface="Calibri"/>
              </a:rPr>
              <a:t> - evidence that is </a:t>
            </a:r>
            <a:r>
              <a:rPr lang="en-US" sz="2800" b="0" i="0" u="sng" strike="noStrike" cap="none" baseline="0">
                <a:solidFill>
                  <a:schemeClr val="dk1"/>
                </a:solidFill>
                <a:latin typeface="Calibri"/>
                <a:ea typeface="Calibri"/>
                <a:cs typeface="Calibri"/>
                <a:sym typeface="Calibri"/>
              </a:rPr>
              <a:t>relevant</a:t>
            </a:r>
            <a:r>
              <a:rPr lang="en-US" sz="2800" b="0" i="0" u="none" strike="noStrike" cap="none" baseline="0">
                <a:solidFill>
                  <a:schemeClr val="dk1"/>
                </a:solidFill>
                <a:latin typeface="Calibri"/>
                <a:ea typeface="Calibri"/>
                <a:cs typeface="Calibri"/>
                <a:sym typeface="Calibri"/>
              </a:rPr>
              <a:t> to the specific case and has an influence on the decision of the case.</a:t>
            </a:r>
          </a:p>
          <a:p>
            <a:pPr marL="342900" marR="0" lvl="0" indent="-342900" algn="l" rtl="0">
              <a:spcBef>
                <a:spcPts val="560"/>
              </a:spcBef>
              <a:buClr>
                <a:srgbClr val="66CCFF"/>
              </a:buClr>
              <a:buSzPct val="100000"/>
              <a:buFont typeface="Calibri"/>
              <a:buChar char="•"/>
            </a:pPr>
            <a:r>
              <a:rPr lang="en-US" sz="2800" b="1" i="0" u="sng" strike="noStrike" cap="none" baseline="0">
                <a:solidFill>
                  <a:srgbClr val="66CCFF"/>
                </a:solidFill>
                <a:latin typeface="Calibri"/>
                <a:ea typeface="Calibri"/>
                <a:cs typeface="Calibri"/>
                <a:sym typeface="Calibri"/>
              </a:rPr>
              <a:t>PRIMA FACIE EVIDENCE</a:t>
            </a:r>
            <a:r>
              <a:rPr lang="en-US" sz="2800" b="0" i="0" u="none" strike="noStrike" cap="none" baseline="0">
                <a:solidFill>
                  <a:schemeClr val="dk1"/>
                </a:solidFill>
                <a:latin typeface="Calibri"/>
                <a:ea typeface="Calibri"/>
                <a:cs typeface="Calibri"/>
                <a:sym typeface="Calibri"/>
              </a:rPr>
              <a:t> – “at first sight” evidence without proof or reasoning</a:t>
            </a:r>
          </a:p>
          <a:p>
            <a:pPr marL="342900" marR="0" lvl="0" indent="-342900" algn="l" rtl="0">
              <a:spcBef>
                <a:spcPts val="520"/>
              </a:spcBef>
              <a:buClr>
                <a:srgbClr val="66CCFF"/>
              </a:buClr>
              <a:buSzPct val="100000"/>
              <a:buFont typeface="Calibri"/>
              <a:buChar char="•"/>
            </a:pPr>
            <a:r>
              <a:rPr lang="en-US" sz="2600" b="1" i="0" u="sng" strike="noStrike" cap="none" baseline="0">
                <a:solidFill>
                  <a:srgbClr val="66CCFF"/>
                </a:solidFill>
                <a:latin typeface="Calibri"/>
                <a:ea typeface="Calibri"/>
                <a:cs typeface="Calibri"/>
                <a:sym typeface="Calibri"/>
              </a:rPr>
              <a:t>PROBATIVE EVIDENCE</a:t>
            </a:r>
            <a:r>
              <a:rPr lang="en-US" sz="2600" b="0" i="0" u="none" strike="noStrike" cap="none" baseline="0">
                <a:solidFill>
                  <a:schemeClr val="dk1"/>
                </a:solidFill>
                <a:latin typeface="Calibri"/>
                <a:ea typeface="Calibri"/>
                <a:cs typeface="Calibri"/>
                <a:sym typeface="Calibri"/>
              </a:rPr>
              <a:t> – evidence vital to investigate or prosecute a case  - evidence that </a:t>
            </a:r>
            <a:r>
              <a:rPr lang="en-US" sz="2600" b="0" i="0" u="sng" strike="noStrike" cap="none" baseline="0">
                <a:solidFill>
                  <a:schemeClr val="dk1"/>
                </a:solidFill>
                <a:latin typeface="Calibri"/>
                <a:ea typeface="Calibri"/>
                <a:cs typeface="Calibri"/>
                <a:sym typeface="Calibri"/>
              </a:rPr>
              <a:t>proves something</a:t>
            </a:r>
          </a:p>
          <a:p>
            <a:pPr marL="342900" marR="0" lvl="0" indent="-342900" algn="l" rtl="0">
              <a:spcBef>
                <a:spcPts val="520"/>
              </a:spcBef>
              <a:buClr>
                <a:srgbClr val="66CCFF"/>
              </a:buClr>
              <a:buSzPct val="100000"/>
              <a:buFont typeface="Calibri"/>
              <a:buChar char="•"/>
            </a:pPr>
            <a:r>
              <a:rPr lang="en-US" sz="2600" b="1" i="0" u="sng" strike="noStrike" cap="none" baseline="0">
                <a:solidFill>
                  <a:srgbClr val="66CCFF"/>
                </a:solidFill>
                <a:latin typeface="Calibri"/>
                <a:ea typeface="Calibri"/>
                <a:cs typeface="Calibri"/>
                <a:sym typeface="Calibri"/>
              </a:rPr>
              <a:t>EXCULPATORY EVIDENCE</a:t>
            </a:r>
            <a:r>
              <a:rPr lang="en-US" sz="2600" b="0" i="0" u="none" strike="noStrike" cap="none" baseline="0">
                <a:solidFill>
                  <a:schemeClr val="dk1"/>
                </a:solidFill>
                <a:latin typeface="Calibri"/>
                <a:ea typeface="Calibri"/>
                <a:cs typeface="Calibri"/>
                <a:sym typeface="Calibri"/>
              </a:rPr>
              <a:t> – physical evidence that clears a person of blame.</a:t>
            </a:r>
          </a:p>
          <a:p>
            <a:pPr marL="342900" marR="0" lvl="0" indent="-177800" algn="l" rtl="0">
              <a:spcBef>
                <a:spcPts val="520"/>
              </a:spcBef>
              <a:buClr>
                <a:schemeClr val="dk1"/>
              </a:buClr>
              <a:buFont typeface="Calibri"/>
              <a:buNone/>
            </a:pPr>
            <a:endParaRPr sz="2600" b="0" i="0" u="none" strike="noStrike" cap="none" baseline="0">
              <a:solidFill>
                <a:schemeClr val="dk1"/>
              </a:solidFill>
              <a:latin typeface="Calibri"/>
              <a:ea typeface="Calibri"/>
              <a:cs typeface="Calibri"/>
              <a:sym typeface="Calibri"/>
            </a:endParaRPr>
          </a:p>
          <a:p>
            <a:pPr marL="342900" marR="0" lvl="0" indent="-342900" algn="ctr" rtl="0">
              <a:spcBef>
                <a:spcPts val="520"/>
              </a:spcBef>
              <a:buClr>
                <a:srgbClr val="FF0066"/>
              </a:buClr>
              <a:buSzPct val="100000"/>
              <a:buFont typeface="Calibri"/>
              <a:buChar char="•"/>
            </a:pPr>
            <a:r>
              <a:rPr lang="en-US" sz="2600" b="1" i="0" u="none" strike="noStrike" cap="none" baseline="0">
                <a:solidFill>
                  <a:srgbClr val="FF0066"/>
                </a:solidFill>
                <a:latin typeface="Calibri"/>
                <a:ea typeface="Calibri"/>
                <a:cs typeface="Calibri"/>
                <a:sym typeface="Calibri"/>
              </a:rPr>
              <a:t>EVIDENCE MUST BE LEGALLY SEIZED AND PROPERLY PROCESSED</a:t>
            </a:r>
          </a:p>
          <a:p>
            <a:pPr marL="342900" marR="0" lvl="0" indent="-342900" algn="ctr" rtl="0">
              <a:spcBef>
                <a:spcPts val="520"/>
              </a:spcBef>
              <a:buClr>
                <a:schemeClr val="dk1"/>
              </a:buClr>
              <a:buFont typeface="Calibri"/>
              <a:buNone/>
            </a:pPr>
            <a:endParaRPr sz="2600" b="1" i="0" u="none" strike="noStrike" cap="none" baseline="0">
              <a:solidFill>
                <a:srgbClr val="FF0066"/>
              </a:solidFill>
              <a:latin typeface="Calibri"/>
              <a:ea typeface="Calibri"/>
              <a:cs typeface="Calibri"/>
              <a:sym typeface="Calibri"/>
            </a:endParaRPr>
          </a:p>
          <a:p>
            <a:pPr marL="342900" marR="0" lvl="0" indent="-177800" algn="l" rtl="0">
              <a:spcBef>
                <a:spcPts val="520"/>
              </a:spcBef>
              <a:buClr>
                <a:schemeClr val="dk1"/>
              </a:buClr>
              <a:buFont typeface="Calibri"/>
              <a:buNone/>
            </a:pPr>
            <a:endParaRPr sz="2600" b="1" i="0" u="none" strike="noStrike" cap="none" baseline="0">
              <a:solidFill>
                <a:srgbClr val="FF0066"/>
              </a:solidFill>
              <a:latin typeface="Calibri"/>
              <a:ea typeface="Calibri"/>
              <a:cs typeface="Calibri"/>
              <a:sym typeface="Calibri"/>
            </a:endParaRPr>
          </a:p>
        </p:txBody>
      </p:sp>
      <p:pic>
        <p:nvPicPr>
          <p:cNvPr id="454" name="Shape 454"/>
          <p:cNvPicPr preferRelativeResize="0"/>
          <p:nvPr/>
        </p:nvPicPr>
        <p:blipFill rotWithShape="1">
          <a:blip r:embed="rId3">
            <a:alphaModFix/>
          </a:blip>
          <a:srcRect/>
          <a:stretch/>
        </p:blipFill>
        <p:spPr>
          <a:xfrm>
            <a:off x="5181600" y="6496810"/>
            <a:ext cx="2857499" cy="2143125"/>
          </a:xfrm>
          <a:prstGeom prst="rect">
            <a:avLst/>
          </a:prstGeom>
          <a:noFill/>
          <a:ln>
            <a:noFill/>
          </a:ln>
        </p:spPr>
      </p:pic>
      <p:pic>
        <p:nvPicPr>
          <p:cNvPr id="455" name="Shape 455"/>
          <p:cNvPicPr preferRelativeResize="0"/>
          <p:nvPr/>
        </p:nvPicPr>
        <p:blipFill rotWithShape="1">
          <a:blip r:embed="rId4">
            <a:alphaModFix/>
          </a:blip>
          <a:srcRect/>
          <a:stretch/>
        </p:blipFill>
        <p:spPr>
          <a:xfrm>
            <a:off x="4416425" y="5366089"/>
            <a:ext cx="4727575" cy="3273846"/>
          </a:xfrm>
          <a:prstGeom prst="rect">
            <a:avLst/>
          </a:prstGeom>
          <a:noFill/>
          <a:ln>
            <a:noFill/>
          </a:ln>
        </p:spPr>
      </p:pic>
      <p:pic>
        <p:nvPicPr>
          <p:cNvPr id="456" name="Shape 456"/>
          <p:cNvPicPr preferRelativeResize="0"/>
          <p:nvPr/>
        </p:nvPicPr>
        <p:blipFill rotWithShape="1">
          <a:blip r:embed="rId5">
            <a:alphaModFix/>
          </a:blip>
          <a:srcRect/>
          <a:stretch/>
        </p:blipFill>
        <p:spPr>
          <a:xfrm>
            <a:off x="4556759" y="7003012"/>
            <a:ext cx="2857499" cy="1895475"/>
          </a:xfrm>
          <a:prstGeom prst="rect">
            <a:avLst/>
          </a:prstGeom>
          <a:noFill/>
          <a:ln>
            <a:noFill/>
          </a:ln>
        </p:spPr>
      </p:pic>
      <p:pic>
        <p:nvPicPr>
          <p:cNvPr id="457" name="Shape 457"/>
          <p:cNvPicPr preferRelativeResize="0"/>
          <p:nvPr/>
        </p:nvPicPr>
        <p:blipFill rotWithShape="1">
          <a:blip r:embed="rId6">
            <a:alphaModFix/>
          </a:blip>
          <a:srcRect b="52195"/>
          <a:stretch/>
        </p:blipFill>
        <p:spPr>
          <a:xfrm>
            <a:off x="2937509" y="5765250"/>
            <a:ext cx="6096000" cy="21855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500"/>
                                        <p:tgtEl>
                                          <p:spTgt spid="4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3">
                                            <p:txEl>
                                              <p:pRg st="1" end="1"/>
                                            </p:txEl>
                                          </p:spTgt>
                                        </p:tgtEl>
                                        <p:attrNameLst>
                                          <p:attrName>style.visibility</p:attrName>
                                        </p:attrNameLst>
                                      </p:cBhvr>
                                      <p:to>
                                        <p:strVal val="visible"/>
                                      </p:to>
                                    </p:set>
                                    <p:animEffect transition="in" filter="fade">
                                      <p:cBhvr>
                                        <p:cTn id="12" dur="500"/>
                                        <p:tgtEl>
                                          <p:spTgt spid="4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3">
                                            <p:txEl>
                                              <p:pRg st="2" end="2"/>
                                            </p:txEl>
                                          </p:spTgt>
                                        </p:tgtEl>
                                        <p:attrNameLst>
                                          <p:attrName>style.visibility</p:attrName>
                                        </p:attrNameLst>
                                      </p:cBhvr>
                                      <p:to>
                                        <p:strVal val="visible"/>
                                      </p:to>
                                    </p:set>
                                    <p:animEffect transition="in" filter="fade">
                                      <p:cBhvr>
                                        <p:cTn id="17" dur="500"/>
                                        <p:tgtEl>
                                          <p:spTgt spid="4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xEl>
                                              <p:pRg st="3" end="3"/>
                                            </p:txEl>
                                          </p:spTgt>
                                        </p:tgtEl>
                                        <p:attrNameLst>
                                          <p:attrName>style.visibility</p:attrName>
                                        </p:attrNameLst>
                                      </p:cBhvr>
                                      <p:to>
                                        <p:strVal val="visible"/>
                                      </p:to>
                                    </p:set>
                                    <p:animEffect transition="in" filter="fade">
                                      <p:cBhvr>
                                        <p:cTn id="22" dur="500"/>
                                        <p:tgtEl>
                                          <p:spTgt spid="4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3">
                                            <p:txEl>
                                              <p:pRg st="4" end="4"/>
                                            </p:txEl>
                                          </p:spTgt>
                                        </p:tgtEl>
                                        <p:attrNameLst>
                                          <p:attrName>style.visibility</p:attrName>
                                        </p:attrNameLst>
                                      </p:cBhvr>
                                      <p:to>
                                        <p:strVal val="visible"/>
                                      </p:to>
                                    </p:set>
                                    <p:animEffect transition="in" filter="fade">
                                      <p:cBhvr>
                                        <p:cTn id="27" dur="500"/>
                                        <p:tgtEl>
                                          <p:spTgt spid="4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3">
                                            <p:txEl>
                                              <p:pRg st="5" end="5"/>
                                            </p:txEl>
                                          </p:spTgt>
                                        </p:tgtEl>
                                        <p:attrNameLst>
                                          <p:attrName>style.visibility</p:attrName>
                                        </p:attrNameLst>
                                      </p:cBhvr>
                                      <p:to>
                                        <p:strVal val="visible"/>
                                      </p:to>
                                    </p:set>
                                    <p:animEffect transition="in" filter="fade">
                                      <p:cBhvr>
                                        <p:cTn id="32" dur="500"/>
                                        <p:tgtEl>
                                          <p:spTgt spid="45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3">
                                            <p:txEl>
                                              <p:pRg st="6" end="6"/>
                                            </p:txEl>
                                          </p:spTgt>
                                        </p:tgtEl>
                                        <p:attrNameLst>
                                          <p:attrName>style.visibility</p:attrName>
                                        </p:attrNameLst>
                                      </p:cBhvr>
                                      <p:to>
                                        <p:strVal val="visible"/>
                                      </p:to>
                                    </p:set>
                                    <p:animEffect transition="in" filter="fade">
                                      <p:cBhvr>
                                        <p:cTn id="37" dur="500"/>
                                        <p:tgtEl>
                                          <p:spTgt spid="45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3">
                                            <p:txEl>
                                              <p:pRg st="7" end="7"/>
                                            </p:txEl>
                                          </p:spTgt>
                                        </p:tgtEl>
                                        <p:attrNameLst>
                                          <p:attrName>style.visibility</p:attrName>
                                        </p:attrNameLst>
                                      </p:cBhvr>
                                      <p:to>
                                        <p:strVal val="visible"/>
                                      </p:to>
                                    </p:set>
                                    <p:animEffect transition="in" filter="fade">
                                      <p:cBhvr>
                                        <p:cTn id="42" dur="500"/>
                                        <p:tgtEl>
                                          <p:spTgt spid="45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3">
                                            <p:txEl>
                                              <p:pRg st="8" end="8"/>
                                            </p:txEl>
                                          </p:spTgt>
                                        </p:tgtEl>
                                        <p:attrNameLst>
                                          <p:attrName>style.visibility</p:attrName>
                                        </p:attrNameLst>
                                      </p:cBhvr>
                                      <p:to>
                                        <p:strVal val="visible"/>
                                      </p:to>
                                    </p:set>
                                    <p:animEffect transition="in" filter="fade">
                                      <p:cBhvr>
                                        <p:cTn id="47" dur="500"/>
                                        <p:tgtEl>
                                          <p:spTgt spid="45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4"/>
                                        </p:tgtEl>
                                        <p:attrNameLst>
                                          <p:attrName>style.visibility</p:attrName>
                                        </p:attrNameLst>
                                      </p:cBhvr>
                                      <p:to>
                                        <p:strVal val="visible"/>
                                      </p:to>
                                    </p:set>
                                    <p:animEffect transition="in" filter="fade">
                                      <p:cBhvr>
                                        <p:cTn id="52" dur="1"/>
                                        <p:tgtEl>
                                          <p:spTgt spid="4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5"/>
                                        </p:tgtEl>
                                        <p:attrNameLst>
                                          <p:attrName>style.visibility</p:attrName>
                                        </p:attrNameLst>
                                      </p:cBhvr>
                                      <p:to>
                                        <p:strVal val="visible"/>
                                      </p:to>
                                    </p:set>
                                    <p:animEffect transition="in" filter="fade">
                                      <p:cBhvr>
                                        <p:cTn id="57" dur="1"/>
                                        <p:tgtEl>
                                          <p:spTgt spid="4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6"/>
                                        </p:tgtEl>
                                        <p:attrNameLst>
                                          <p:attrName>style.visibility</p:attrName>
                                        </p:attrNameLst>
                                      </p:cBhvr>
                                      <p:to>
                                        <p:strVal val="visible"/>
                                      </p:to>
                                    </p:set>
                                    <p:animEffect transition="in" filter="fade">
                                      <p:cBhvr>
                                        <p:cTn id="62" dur="1"/>
                                        <p:tgtEl>
                                          <p:spTgt spid="4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57"/>
                                        </p:tgtEl>
                                        <p:attrNameLst>
                                          <p:attrName>style.visibility</p:attrName>
                                        </p:attrNameLst>
                                      </p:cBhvr>
                                      <p:to>
                                        <p:strVal val="visible"/>
                                      </p:to>
                                    </p:set>
                                    <p:animEffect transition="in" filter="fade">
                                      <p:cBhvr>
                                        <p:cTn id="67" dur="1"/>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990600" y="228600"/>
            <a:ext cx="7834312" cy="1546225"/>
          </a:xfrm>
          <a:prstGeom prst="rect">
            <a:avLst/>
          </a:prstGeom>
          <a:noFill/>
          <a:ln>
            <a:noFill/>
          </a:ln>
        </p:spPr>
        <p:txBody>
          <a:bodyPr lIns="91425" tIns="45700" rIns="91425" bIns="45700" anchor="ctr" anchorCtr="0">
            <a:spAutoFit/>
          </a:bodyPr>
          <a:lstStyle/>
          <a:p>
            <a:pPr marL="0" marR="0" lvl="0" indent="0" algn="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Evidence  Characteristics</a:t>
            </a:r>
          </a:p>
        </p:txBody>
      </p:sp>
      <p:sp>
        <p:nvSpPr>
          <p:cNvPr id="486" name="Shape 486"/>
          <p:cNvSpPr txBox="1">
            <a:spLocks noGrp="1"/>
          </p:cNvSpPr>
          <p:nvPr>
            <p:ph type="body" idx="1"/>
          </p:nvPr>
        </p:nvSpPr>
        <p:spPr>
          <a:xfrm>
            <a:off x="0" y="1371600"/>
            <a:ext cx="9144000" cy="2894013"/>
          </a:xfrm>
          <a:prstGeom prst="rect">
            <a:avLst/>
          </a:prstGeom>
          <a:noFill/>
          <a:ln>
            <a:noFill/>
          </a:ln>
        </p:spPr>
        <p:txBody>
          <a:bodyPr lIns="91425" tIns="45700" rIns="91425" bIns="45700" anchor="t" anchorCtr="0">
            <a:spAutoFit/>
          </a:bodyPr>
          <a:lstStyle/>
          <a:p>
            <a:pPr marL="342900" marR="0" lvl="0" indent="-215900" algn="l" rtl="0">
              <a:lnSpc>
                <a:spcPct val="80000"/>
              </a:lnSpc>
              <a:spcBef>
                <a:spcPts val="0"/>
              </a:spcBef>
              <a:buClr>
                <a:schemeClr val="dk1"/>
              </a:buClr>
              <a:buFont typeface="Calibri"/>
              <a:buNone/>
            </a:pPr>
            <a:endParaRPr sz="2000" b="1" i="0" u="none" strike="noStrike" cap="none" baseline="0">
              <a:solidFill>
                <a:schemeClr val="dk1"/>
              </a:solidFill>
              <a:latin typeface="Arial"/>
              <a:ea typeface="Arial"/>
              <a:cs typeface="Arial"/>
              <a:sym typeface="Arial"/>
            </a:endParaRPr>
          </a:p>
          <a:p>
            <a:pPr marL="342900" marR="0" lvl="0" indent="-342900" algn="l" rtl="0">
              <a:lnSpc>
                <a:spcPct val="80000"/>
              </a:lnSpc>
              <a:spcBef>
                <a:spcPts val="440"/>
              </a:spcBef>
              <a:buClr>
                <a:schemeClr val="dk1"/>
              </a:buClr>
              <a:buSzPct val="100000"/>
              <a:buFont typeface="Arial"/>
              <a:buChar char="▪"/>
            </a:pPr>
            <a:r>
              <a:rPr lang="en-US" sz="2200" b="1" i="0" u="none" strike="noStrike" cap="none" baseline="0">
                <a:solidFill>
                  <a:schemeClr val="dk1"/>
                </a:solidFill>
                <a:latin typeface="Arial"/>
                <a:ea typeface="Arial"/>
                <a:cs typeface="Arial"/>
                <a:sym typeface="Arial"/>
              </a:rPr>
              <a:t>Class</a:t>
            </a:r>
            <a:r>
              <a:rPr lang="en-US" sz="2200" b="0" i="0" u="none" strike="noStrike" cap="none" baseline="0">
                <a:solidFill>
                  <a:schemeClr val="dk1"/>
                </a:solidFill>
                <a:latin typeface="Arial"/>
                <a:ea typeface="Arial"/>
                <a:cs typeface="Arial"/>
                <a:sym typeface="Arial"/>
              </a:rPr>
              <a:t>—common to a group of objects or persons. Ex: Hair, fibers, soil, glass fragments</a:t>
            </a:r>
          </a:p>
          <a:p>
            <a:pPr marL="342900" marR="0" lvl="0" indent="-342900" algn="l" rtl="0">
              <a:lnSpc>
                <a:spcPct val="80000"/>
              </a:lnSpc>
              <a:spcBef>
                <a:spcPts val="440"/>
              </a:spcBef>
              <a:buClr>
                <a:schemeClr val="dk1"/>
              </a:buClr>
              <a:buFont typeface="Calibri"/>
              <a:buNone/>
            </a:pPr>
            <a:endParaRPr sz="2200" b="0" i="0" u="none" strike="noStrike" cap="none" baseline="0">
              <a:solidFill>
                <a:schemeClr val="dk1"/>
              </a:solidFill>
              <a:latin typeface="Arial"/>
              <a:ea typeface="Arial"/>
              <a:cs typeface="Arial"/>
              <a:sym typeface="Arial"/>
            </a:endParaRPr>
          </a:p>
          <a:p>
            <a:pPr marL="342900" marR="0" lvl="0" indent="-342900" algn="l" rtl="0">
              <a:lnSpc>
                <a:spcPct val="80000"/>
              </a:lnSpc>
              <a:spcBef>
                <a:spcPts val="440"/>
              </a:spcBef>
              <a:buClr>
                <a:schemeClr val="dk1"/>
              </a:buClr>
              <a:buSzPct val="100000"/>
              <a:buFont typeface="Arial"/>
              <a:buChar char="▪"/>
            </a:pPr>
            <a:r>
              <a:rPr lang="en-US" sz="2200" b="1" i="0" u="none" strike="noStrike" cap="none" baseline="0">
                <a:solidFill>
                  <a:schemeClr val="dk1"/>
                </a:solidFill>
                <a:latin typeface="Arial"/>
                <a:ea typeface="Arial"/>
                <a:cs typeface="Arial"/>
                <a:sym typeface="Arial"/>
              </a:rPr>
              <a:t>Individual</a:t>
            </a:r>
            <a:r>
              <a:rPr lang="en-US" sz="2200" b="0" i="0" u="none" strike="noStrike" cap="none" baseline="0">
                <a:solidFill>
                  <a:schemeClr val="dk1"/>
                </a:solidFill>
                <a:latin typeface="Arial"/>
                <a:ea typeface="Arial"/>
                <a:cs typeface="Arial"/>
                <a:sym typeface="Arial"/>
              </a:rPr>
              <a:t>—can be identified with a particular person or a single source.  Involves comparison and can be linked with a high degree of probability Ex: fingerprints, handwriting, DNA patterns, physical matches, such as a piece of broken glass that fits like a jigsaw puzzle to its mate.</a:t>
            </a:r>
          </a:p>
        </p:txBody>
      </p:sp>
      <p:pic>
        <p:nvPicPr>
          <p:cNvPr id="487" name="Shape 487"/>
          <p:cNvPicPr preferRelativeResize="0">
            <a:picLocks noGrp="1"/>
          </p:cNvPicPr>
          <p:nvPr>
            <p:ph type="body" idx="2"/>
          </p:nvPr>
        </p:nvPicPr>
        <p:blipFill rotWithShape="1">
          <a:blip r:embed="rId3">
            <a:alphaModFix/>
          </a:blip>
          <a:srcRect t="6079"/>
          <a:stretch/>
        </p:blipFill>
        <p:spPr>
          <a:xfrm>
            <a:off x="1371600" y="4876800"/>
            <a:ext cx="1673224" cy="1470024"/>
          </a:xfrm>
          <a:prstGeom prst="rect">
            <a:avLst/>
          </a:prstGeom>
          <a:noFill/>
          <a:ln>
            <a:noFill/>
          </a:ln>
        </p:spPr>
      </p:pic>
      <p:sp>
        <p:nvSpPr>
          <p:cNvPr id="488" name="Shape 488"/>
          <p:cNvSpPr/>
          <p:nvPr/>
        </p:nvSpPr>
        <p:spPr>
          <a:xfrm>
            <a:off x="4648200" y="4265612"/>
            <a:ext cx="2693988" cy="45720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b="0" i="0" u="none" strike="noStrike" cap="none" baseline="0">
                <a:solidFill>
                  <a:schemeClr val="dk1"/>
                </a:solidFill>
                <a:latin typeface="Arial"/>
                <a:ea typeface="Arial"/>
                <a:cs typeface="Arial"/>
                <a:sym typeface="Arial"/>
              </a:rPr>
              <a:t>Blood DNA Typing</a:t>
            </a:r>
          </a:p>
        </p:txBody>
      </p:sp>
      <p:pic>
        <p:nvPicPr>
          <p:cNvPr id="489" name="Shape 489"/>
          <p:cNvPicPr preferRelativeResize="0"/>
          <p:nvPr/>
        </p:nvPicPr>
        <p:blipFill rotWithShape="1">
          <a:blip r:embed="rId4">
            <a:alphaModFix/>
          </a:blip>
          <a:srcRect/>
          <a:stretch/>
        </p:blipFill>
        <p:spPr>
          <a:xfrm>
            <a:off x="4648200" y="4876800"/>
            <a:ext cx="2738437" cy="1473199"/>
          </a:xfrm>
          <a:prstGeom prst="rect">
            <a:avLst/>
          </a:prstGeom>
          <a:noFill/>
          <a:ln>
            <a:noFill/>
          </a:ln>
        </p:spPr>
      </p:pic>
      <p:sp>
        <p:nvSpPr>
          <p:cNvPr id="490" name="Shape 490"/>
          <p:cNvSpPr/>
          <p:nvPr/>
        </p:nvSpPr>
        <p:spPr>
          <a:xfrm>
            <a:off x="1219200" y="4265612"/>
            <a:ext cx="2027238" cy="4572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0" i="0" u="none" strike="noStrike" cap="none" baseline="0">
                <a:solidFill>
                  <a:schemeClr val="dk1"/>
                </a:solidFill>
                <a:latin typeface="Arial"/>
                <a:ea typeface="Arial"/>
                <a:cs typeface="Arial"/>
                <a:sym typeface="Arial"/>
              </a:rPr>
              <a:t>Fingerprints</a:t>
            </a:r>
          </a:p>
        </p:txBody>
      </p:sp>
      <p:pic>
        <p:nvPicPr>
          <p:cNvPr id="491" name="Shape 491"/>
          <p:cNvPicPr preferRelativeResize="0"/>
          <p:nvPr/>
        </p:nvPicPr>
        <p:blipFill rotWithShape="1">
          <a:blip r:embed="rId5">
            <a:alphaModFix/>
          </a:blip>
          <a:srcRect/>
          <a:stretch/>
        </p:blipFill>
        <p:spPr>
          <a:xfrm>
            <a:off x="7620000" y="817335"/>
            <a:ext cx="2594372" cy="3459163"/>
          </a:xfrm>
          <a:prstGeom prst="rect">
            <a:avLst/>
          </a:prstGeom>
          <a:noFill/>
          <a:ln>
            <a:noFill/>
          </a:ln>
        </p:spPr>
      </p:pic>
      <p:pic>
        <p:nvPicPr>
          <p:cNvPr id="492" name="Shape 492"/>
          <p:cNvPicPr preferRelativeResize="0"/>
          <p:nvPr/>
        </p:nvPicPr>
        <p:blipFill rotWithShape="1">
          <a:blip r:embed="rId6">
            <a:alphaModFix/>
          </a:blip>
          <a:srcRect/>
          <a:stretch/>
        </p:blipFill>
        <p:spPr>
          <a:xfrm>
            <a:off x="-761999" y="1906160"/>
            <a:ext cx="3429000" cy="2577164"/>
          </a:xfrm>
          <a:prstGeom prst="rect">
            <a:avLst/>
          </a:prstGeom>
          <a:noFill/>
          <a:ln>
            <a:noFill/>
          </a:ln>
        </p:spPr>
      </p:pic>
      <p:pic>
        <p:nvPicPr>
          <p:cNvPr id="493" name="Shape 493"/>
          <p:cNvPicPr preferRelativeResize="0"/>
          <p:nvPr/>
        </p:nvPicPr>
        <p:blipFill rotWithShape="1">
          <a:blip r:embed="rId7">
            <a:alphaModFix/>
          </a:blip>
          <a:srcRect/>
          <a:stretch/>
        </p:blipFill>
        <p:spPr>
          <a:xfrm>
            <a:off x="2232819" y="1906160"/>
            <a:ext cx="4152899" cy="24765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xEl>
                                              <p:pRg st="0" end="0"/>
                                            </p:txEl>
                                          </p:spTgt>
                                        </p:tgtEl>
                                        <p:attrNameLst>
                                          <p:attrName>style.visibility</p:attrName>
                                        </p:attrNameLst>
                                      </p:cBhvr>
                                      <p:to>
                                        <p:strVal val="visible"/>
                                      </p:to>
                                    </p:set>
                                    <p:animEffect transition="in" filter="fade">
                                      <p:cBhvr>
                                        <p:cTn id="7" dur="500"/>
                                        <p:tgtEl>
                                          <p:spTgt spid="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xEl>
                                              <p:pRg st="1" end="1"/>
                                            </p:txEl>
                                          </p:spTgt>
                                        </p:tgtEl>
                                        <p:attrNameLst>
                                          <p:attrName>style.visibility</p:attrName>
                                        </p:attrNameLst>
                                      </p:cBhvr>
                                      <p:to>
                                        <p:strVal val="visible"/>
                                      </p:to>
                                    </p:set>
                                    <p:animEffect transition="in" filter="fade">
                                      <p:cBhvr>
                                        <p:cTn id="12" dur="500"/>
                                        <p:tgtEl>
                                          <p:spTgt spid="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6">
                                            <p:txEl>
                                              <p:pRg st="2" end="2"/>
                                            </p:txEl>
                                          </p:spTgt>
                                        </p:tgtEl>
                                        <p:attrNameLst>
                                          <p:attrName>style.visibility</p:attrName>
                                        </p:attrNameLst>
                                      </p:cBhvr>
                                      <p:to>
                                        <p:strVal val="visible"/>
                                      </p:to>
                                    </p:set>
                                    <p:animEffect transition="in" filter="fade">
                                      <p:cBhvr>
                                        <p:cTn id="17" dur="500"/>
                                        <p:tgtEl>
                                          <p:spTgt spid="4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6">
                                            <p:txEl>
                                              <p:pRg st="3" end="3"/>
                                            </p:txEl>
                                          </p:spTgt>
                                        </p:tgtEl>
                                        <p:attrNameLst>
                                          <p:attrName>style.visibility</p:attrName>
                                        </p:attrNameLst>
                                      </p:cBhvr>
                                      <p:to>
                                        <p:strVal val="visible"/>
                                      </p:to>
                                    </p:set>
                                    <p:animEffect transition="in" filter="fade">
                                      <p:cBhvr>
                                        <p:cTn id="22" dur="500"/>
                                        <p:tgtEl>
                                          <p:spTgt spid="4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body" idx="1"/>
          </p:nvPr>
        </p:nvSpPr>
        <p:spPr>
          <a:xfrm>
            <a:off x="457200" y="1719263"/>
            <a:ext cx="8458200" cy="5138736"/>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rgbClr val="FF33CC"/>
              </a:buClr>
              <a:buSzPct val="100000"/>
              <a:buFont typeface="Calibri"/>
              <a:buChar char="•"/>
            </a:pPr>
            <a:r>
              <a:rPr lang="en-US" sz="3200" b="1" i="0" u="sng" strike="noStrike" cap="none" baseline="0">
                <a:solidFill>
                  <a:srgbClr val="FF33CC"/>
                </a:solidFill>
                <a:latin typeface="Calibri"/>
                <a:ea typeface="Calibri"/>
                <a:cs typeface="Calibri"/>
                <a:sym typeface="Calibri"/>
              </a:rPr>
              <a:t>Individualized</a:t>
            </a:r>
            <a:r>
              <a:rPr lang="en-US" sz="3200" b="0" i="0" u="none" strike="noStrike" cap="none" baseline="0">
                <a:solidFill>
                  <a:srgbClr val="FF33CC"/>
                </a:solidFill>
                <a:latin typeface="Calibri"/>
                <a:ea typeface="Calibri"/>
                <a:cs typeface="Calibri"/>
                <a:sym typeface="Calibri"/>
              </a:rPr>
              <a:t> is the type that can be linked to a single source.  </a:t>
            </a:r>
          </a:p>
          <a:p>
            <a:pPr marL="342900" marR="0" lvl="0" indent="-342900" algn="l" rtl="0">
              <a:lnSpc>
                <a:spcPct val="90000"/>
              </a:lnSpc>
              <a:spcBef>
                <a:spcPts val="640"/>
              </a:spcBef>
              <a:buClr>
                <a:srgbClr val="FF33CC"/>
              </a:buClr>
              <a:buSzPct val="25000"/>
              <a:buFont typeface="Calibri"/>
              <a:buNone/>
            </a:pPr>
            <a:r>
              <a:rPr lang="en-US" sz="3200" b="0" i="0" u="none" strike="noStrike" cap="none" baseline="0">
                <a:solidFill>
                  <a:srgbClr val="FF33CC"/>
                </a:solidFill>
                <a:latin typeface="Calibri"/>
                <a:ea typeface="Calibri"/>
                <a:cs typeface="Calibri"/>
                <a:sym typeface="Calibri"/>
              </a:rPr>
              <a:t>   This type specifically confirms a </a:t>
            </a:r>
            <a:r>
              <a:rPr lang="en-US" sz="3200" b="0" i="0" u="sng" strike="noStrike" cap="none" baseline="0">
                <a:solidFill>
                  <a:srgbClr val="FF33CC"/>
                </a:solidFill>
                <a:latin typeface="Calibri"/>
                <a:ea typeface="Calibri"/>
                <a:cs typeface="Calibri"/>
                <a:sym typeface="Calibri"/>
              </a:rPr>
              <a:t>link</a:t>
            </a:r>
            <a:r>
              <a:rPr lang="en-US" sz="3200" b="0" i="0" u="none" strike="noStrike" cap="none" baseline="0">
                <a:solidFill>
                  <a:srgbClr val="FF33CC"/>
                </a:solidFill>
                <a:latin typeface="Calibri"/>
                <a:ea typeface="Calibri"/>
                <a:cs typeface="Calibri"/>
                <a:sym typeface="Calibri"/>
              </a:rPr>
              <a:t> pertaining to Locard’s Principle.  Involves </a:t>
            </a:r>
            <a:r>
              <a:rPr lang="en-US" sz="3200" b="0" i="0" u="sng" strike="noStrike" cap="none" baseline="0">
                <a:solidFill>
                  <a:srgbClr val="FF33CC"/>
                </a:solidFill>
                <a:latin typeface="Calibri"/>
                <a:ea typeface="Calibri"/>
                <a:cs typeface="Calibri"/>
                <a:sym typeface="Calibri"/>
              </a:rPr>
              <a:t>comparison.</a:t>
            </a:r>
          </a:p>
          <a:p>
            <a:pPr marL="342900" marR="0" lvl="0" indent="-342900" algn="l" rtl="0">
              <a:lnSpc>
                <a:spcPct val="90000"/>
              </a:lnSpc>
              <a:spcBef>
                <a:spcPts val="640"/>
              </a:spcBef>
              <a:buClr>
                <a:srgbClr val="FF33CC"/>
              </a:buClr>
              <a:buSzPct val="25000"/>
              <a:buFont typeface="Calibri"/>
              <a:buNone/>
            </a:pPr>
            <a:r>
              <a:rPr lang="en-US" sz="3200" b="1" i="0" u="sng" strike="noStrike" cap="none" baseline="0">
                <a:solidFill>
                  <a:srgbClr val="FF33CC"/>
                </a:solidFill>
                <a:latin typeface="Calibri"/>
                <a:ea typeface="Calibri"/>
                <a:cs typeface="Calibri"/>
                <a:sym typeface="Calibri"/>
              </a:rPr>
              <a:t>EXAMPLE</a:t>
            </a:r>
            <a:r>
              <a:rPr lang="en-US" sz="3200" b="0" i="0" u="none" strike="noStrike" cap="none" baseline="0">
                <a:solidFill>
                  <a:srgbClr val="FF33CC"/>
                </a:solidFill>
                <a:latin typeface="Calibri"/>
                <a:ea typeface="Calibri"/>
                <a:cs typeface="Calibri"/>
                <a:sym typeface="Calibri"/>
              </a:rPr>
              <a:t> – torn fabric to a shirt matches up</a:t>
            </a:r>
          </a:p>
          <a:p>
            <a:pPr marL="342900" marR="0" lvl="0" indent="-342900" algn="l" rtl="0">
              <a:lnSpc>
                <a:spcPct val="90000"/>
              </a:lnSpc>
              <a:spcBef>
                <a:spcPts val="640"/>
              </a:spcBef>
              <a:buClr>
                <a:srgbClr val="FF33CC"/>
              </a:buClr>
              <a:buSzPct val="25000"/>
              <a:buFont typeface="Calibri"/>
              <a:buNone/>
            </a:pPr>
            <a:r>
              <a:rPr lang="en-US" sz="3200" b="1" i="0" u="sng" strike="noStrike" cap="none" baseline="0">
                <a:solidFill>
                  <a:srgbClr val="FF33CC"/>
                </a:solidFill>
                <a:latin typeface="Calibri"/>
                <a:ea typeface="Calibri"/>
                <a:cs typeface="Calibri"/>
                <a:sym typeface="Calibri"/>
              </a:rPr>
              <a:t>_______________________________________</a:t>
            </a:r>
          </a:p>
          <a:p>
            <a:pPr marL="0" marR="0" lvl="0" indent="0" algn="l" rtl="0">
              <a:lnSpc>
                <a:spcPct val="90000"/>
              </a:lnSpc>
              <a:spcBef>
                <a:spcPts val="640"/>
              </a:spcBef>
              <a:buClr>
                <a:schemeClr val="dk1"/>
              </a:buClr>
              <a:buFont typeface="Calibri"/>
              <a:buNone/>
            </a:pPr>
            <a:endParaRPr sz="3200" b="0" i="0" u="none" strike="noStrike" cap="none" baseline="0">
              <a:solidFill>
                <a:srgbClr val="0000FF"/>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xEl>
                                              <p:pRg st="0" end="0"/>
                                            </p:txEl>
                                          </p:spTgt>
                                        </p:tgtEl>
                                        <p:attrNameLst>
                                          <p:attrName>style.visibility</p:attrName>
                                        </p:attrNameLst>
                                      </p:cBhvr>
                                      <p:to>
                                        <p:strVal val="visible"/>
                                      </p:to>
                                    </p:set>
                                    <p:animEffect transition="in" filter="fade">
                                      <p:cBhvr>
                                        <p:cTn id="7" dur="500"/>
                                        <p:tgtEl>
                                          <p:spTgt spid="4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xEl>
                                              <p:pRg st="1" end="1"/>
                                            </p:txEl>
                                          </p:spTgt>
                                        </p:tgtEl>
                                        <p:attrNameLst>
                                          <p:attrName>style.visibility</p:attrName>
                                        </p:attrNameLst>
                                      </p:cBhvr>
                                      <p:to>
                                        <p:strVal val="visible"/>
                                      </p:to>
                                    </p:set>
                                    <p:animEffect transition="in" filter="fade">
                                      <p:cBhvr>
                                        <p:cTn id="12" dur="500"/>
                                        <p:tgtEl>
                                          <p:spTgt spid="4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8">
                                            <p:txEl>
                                              <p:pRg st="2" end="2"/>
                                            </p:txEl>
                                          </p:spTgt>
                                        </p:tgtEl>
                                        <p:attrNameLst>
                                          <p:attrName>style.visibility</p:attrName>
                                        </p:attrNameLst>
                                      </p:cBhvr>
                                      <p:to>
                                        <p:strVal val="visible"/>
                                      </p:to>
                                    </p:set>
                                    <p:animEffect transition="in" filter="fade">
                                      <p:cBhvr>
                                        <p:cTn id="17" dur="500"/>
                                        <p:tgtEl>
                                          <p:spTgt spid="4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8">
                                            <p:txEl>
                                              <p:pRg st="3" end="3"/>
                                            </p:txEl>
                                          </p:spTgt>
                                        </p:tgtEl>
                                        <p:attrNameLst>
                                          <p:attrName>style.visibility</p:attrName>
                                        </p:attrNameLst>
                                      </p:cBhvr>
                                      <p:to>
                                        <p:strVal val="visible"/>
                                      </p:to>
                                    </p:set>
                                    <p:animEffect transition="in" filter="fade">
                                      <p:cBhvr>
                                        <p:cTn id="22" dur="500"/>
                                        <p:tgtEl>
                                          <p:spTgt spid="4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8">
                                            <p:txEl>
                                              <p:pRg st="4" end="4"/>
                                            </p:txEl>
                                          </p:spTgt>
                                        </p:tgtEl>
                                        <p:attrNameLst>
                                          <p:attrName>style.visibility</p:attrName>
                                        </p:attrNameLst>
                                      </p:cBhvr>
                                      <p:to>
                                        <p:strVal val="visible"/>
                                      </p:to>
                                    </p:set>
                                    <p:animEffect transition="in" filter="fade">
                                      <p:cBhvr>
                                        <p:cTn id="27" dur="500"/>
                                        <p:tgtEl>
                                          <p:spTgt spid="4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457200" y="1719263"/>
            <a:ext cx="8458200" cy="5138736"/>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rgbClr val="0000FF"/>
              </a:buClr>
              <a:buSzPct val="100000"/>
              <a:buFont typeface="Calibri"/>
              <a:buChar char="•"/>
            </a:pPr>
            <a:r>
              <a:rPr lang="en-US" sz="3200" b="1" i="0" u="sng" strike="noStrike" cap="none" baseline="0">
                <a:solidFill>
                  <a:srgbClr val="0000FF"/>
                </a:solidFill>
                <a:latin typeface="Calibri"/>
                <a:ea typeface="Calibri"/>
                <a:cs typeface="Calibri"/>
                <a:sym typeface="Calibri"/>
              </a:rPr>
              <a:t>Class</a:t>
            </a:r>
            <a:r>
              <a:rPr lang="en-US" sz="3200" b="0" i="0" u="none" strike="noStrike" cap="none" baseline="0">
                <a:solidFill>
                  <a:srgbClr val="0000FF"/>
                </a:solidFill>
                <a:latin typeface="Calibri"/>
                <a:ea typeface="Calibri"/>
                <a:cs typeface="Calibri"/>
                <a:sym typeface="Calibri"/>
              </a:rPr>
              <a:t> is associated with a group or class.</a:t>
            </a:r>
          </a:p>
          <a:p>
            <a:pPr marL="342900" marR="0" lvl="0" indent="-342900" algn="l" rtl="0">
              <a:lnSpc>
                <a:spcPct val="90000"/>
              </a:lnSpc>
              <a:spcBef>
                <a:spcPts val="640"/>
              </a:spcBef>
              <a:buClr>
                <a:srgbClr val="0000FF"/>
              </a:buClr>
              <a:buSzPct val="25000"/>
              <a:buFont typeface="Calibri"/>
              <a:buNone/>
            </a:pPr>
            <a:r>
              <a:rPr lang="en-US" sz="3200" b="0" i="0" u="none" strike="noStrike" cap="none" baseline="0">
                <a:solidFill>
                  <a:srgbClr val="0000FF"/>
                </a:solidFill>
                <a:latin typeface="Calibri"/>
                <a:ea typeface="Calibri"/>
                <a:cs typeface="Calibri"/>
                <a:sym typeface="Calibri"/>
              </a:rPr>
              <a:t>Alone it may not be that powerful but if a lot is admissible it can be convincing.  </a:t>
            </a:r>
          </a:p>
          <a:p>
            <a:pPr marL="342900" marR="0" lvl="0" indent="-342900" algn="l" rtl="0">
              <a:lnSpc>
                <a:spcPct val="90000"/>
              </a:lnSpc>
              <a:spcBef>
                <a:spcPts val="640"/>
              </a:spcBef>
              <a:buClr>
                <a:srgbClr val="0000FF"/>
              </a:buClr>
              <a:buSzPct val="25000"/>
              <a:buFont typeface="Calibri"/>
              <a:buNone/>
            </a:pPr>
            <a:r>
              <a:rPr lang="en-US" sz="3200" b="1" i="0" u="sng" strike="noStrike" cap="none" baseline="0">
                <a:solidFill>
                  <a:srgbClr val="0000FF"/>
                </a:solidFill>
                <a:latin typeface="Calibri"/>
                <a:ea typeface="Calibri"/>
                <a:cs typeface="Calibri"/>
                <a:sym typeface="Calibri"/>
              </a:rPr>
              <a:t>EXAMPLES</a:t>
            </a:r>
            <a:r>
              <a:rPr lang="en-US" sz="3200" b="0" i="0" u="none" strike="noStrike" cap="none" baseline="0">
                <a:solidFill>
                  <a:srgbClr val="0000FF"/>
                </a:solidFill>
                <a:latin typeface="Calibri"/>
                <a:ea typeface="Calibri"/>
                <a:cs typeface="Calibri"/>
                <a:sym typeface="Calibri"/>
              </a:rPr>
              <a:t> – hair, fibers, soil, glass fragments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xEl>
                                              <p:pRg st="0" end="0"/>
                                            </p:txEl>
                                          </p:spTgt>
                                        </p:tgtEl>
                                        <p:attrNameLst>
                                          <p:attrName>style.visibility</p:attrName>
                                        </p:attrNameLst>
                                      </p:cBhvr>
                                      <p:to>
                                        <p:strVal val="visible"/>
                                      </p:to>
                                    </p:set>
                                    <p:animEffect transition="in" filter="fade">
                                      <p:cBhvr>
                                        <p:cTn id="7" dur="500"/>
                                        <p:tgtEl>
                                          <p:spTgt spid="5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3">
                                            <p:txEl>
                                              <p:pRg st="1" end="1"/>
                                            </p:txEl>
                                          </p:spTgt>
                                        </p:tgtEl>
                                        <p:attrNameLst>
                                          <p:attrName>style.visibility</p:attrName>
                                        </p:attrNameLst>
                                      </p:cBhvr>
                                      <p:to>
                                        <p:strVal val="visible"/>
                                      </p:to>
                                    </p:set>
                                    <p:animEffect transition="in" filter="fade">
                                      <p:cBhvr>
                                        <p:cTn id="12" dur="500"/>
                                        <p:tgtEl>
                                          <p:spTgt spid="5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3">
                                            <p:txEl>
                                              <p:pRg st="2" end="2"/>
                                            </p:txEl>
                                          </p:spTgt>
                                        </p:tgtEl>
                                        <p:attrNameLst>
                                          <p:attrName>style.visibility</p:attrName>
                                        </p:attrNameLst>
                                      </p:cBhvr>
                                      <p:to>
                                        <p:strVal val="visible"/>
                                      </p:to>
                                    </p:set>
                                    <p:animEffect transition="in" filter="fade">
                                      <p:cBhvr>
                                        <p:cTn id="17" dur="500"/>
                                        <p:tgtEl>
                                          <p:spTgt spid="5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b="1" smtClean="0">
                <a:latin typeface="Times New Roman" pitchFamily="18" charset="0"/>
              </a:rPr>
              <a:t>What do you remember?</a:t>
            </a:r>
          </a:p>
        </p:txBody>
      </p:sp>
      <p:sp>
        <p:nvSpPr>
          <p:cNvPr id="6147" name="Rectangle 3"/>
          <p:cNvSpPr>
            <a:spLocks noGrp="1" noChangeArrowheads="1"/>
          </p:cNvSpPr>
          <p:nvPr>
            <p:ph type="body" idx="1"/>
          </p:nvPr>
        </p:nvSpPr>
        <p:spPr>
          <a:xfrm>
            <a:off x="228600" y="1295400"/>
            <a:ext cx="8763000" cy="609600"/>
          </a:xfrm>
        </p:spPr>
        <p:txBody>
          <a:bodyPr/>
          <a:lstStyle/>
          <a:p>
            <a:pPr algn="ctr" eaLnBrk="1" hangingPunct="1">
              <a:lnSpc>
                <a:spcPct val="80000"/>
              </a:lnSpc>
              <a:buFontTx/>
              <a:buNone/>
            </a:pPr>
            <a:r>
              <a:rPr lang="en-US" sz="2800" smtClean="0">
                <a:latin typeface="Times New Roman" pitchFamily="18" charset="0"/>
              </a:rPr>
              <a:t>You have </a:t>
            </a:r>
            <a:r>
              <a:rPr lang="en-US" sz="2800" u="sng" smtClean="0">
                <a:latin typeface="Times New Roman" pitchFamily="18" charset="0"/>
              </a:rPr>
              <a:t>2 minutes</a:t>
            </a:r>
            <a:r>
              <a:rPr lang="en-US" sz="2800" smtClean="0">
                <a:latin typeface="Times New Roman" pitchFamily="18" charset="0"/>
              </a:rPr>
              <a:t> to list as many of the items as you can!</a:t>
            </a:r>
          </a:p>
        </p:txBody>
      </p:sp>
      <p:sp>
        <p:nvSpPr>
          <p:cNvPr id="34820" name="Text Box 4"/>
          <p:cNvSpPr txBox="1">
            <a:spLocks noChangeArrowheads="1"/>
          </p:cNvSpPr>
          <p:nvPr/>
        </p:nvSpPr>
        <p:spPr bwMode="auto">
          <a:xfrm>
            <a:off x="5410200" y="2438400"/>
            <a:ext cx="3581400" cy="3232150"/>
          </a:xfrm>
          <a:prstGeom prst="rect">
            <a:avLst/>
          </a:prstGeom>
          <a:noFill/>
          <a:ln w="9525">
            <a:noFill/>
            <a:miter lim="800000"/>
            <a:headEnd/>
            <a:tailEnd/>
          </a:ln>
        </p:spPr>
        <p:txBody>
          <a:bodyPr>
            <a:spAutoFit/>
          </a:bodyPr>
          <a:lstStyle/>
          <a:p>
            <a:pPr algn="ctr">
              <a:spcBef>
                <a:spcPct val="50000"/>
              </a:spcBef>
            </a:pPr>
            <a:r>
              <a:rPr lang="en-US" sz="2400" b="1">
                <a:latin typeface="Times New Roman" pitchFamily="18" charset="0"/>
                <a:cs typeface="Times New Roman" pitchFamily="18" charset="0"/>
              </a:rPr>
              <a:t>How did you do?</a:t>
            </a:r>
          </a:p>
          <a:p>
            <a:pPr algn="ctr">
              <a:spcBef>
                <a:spcPct val="50000"/>
              </a:spcBef>
            </a:pPr>
            <a:r>
              <a:rPr lang="en-US" sz="2400" b="1">
                <a:latin typeface="Times New Roman" pitchFamily="18" charset="0"/>
                <a:cs typeface="Times New Roman" pitchFamily="18" charset="0"/>
              </a:rPr>
              <a:t>All 20 – </a:t>
            </a:r>
            <a:r>
              <a:rPr lang="en-US" sz="2400" b="1">
                <a:latin typeface="Times New Roman" pitchFamily="18" charset="0"/>
                <a:cs typeface="Times New Roman" pitchFamily="18" charset="0"/>
                <a:sym typeface="Wingdings" pitchFamily="2" charset="2"/>
              </a:rPr>
              <a:t>Awesome </a:t>
            </a:r>
          </a:p>
          <a:p>
            <a:pPr algn="ctr">
              <a:spcBef>
                <a:spcPct val="50000"/>
              </a:spcBef>
            </a:pPr>
            <a:r>
              <a:rPr lang="en-US" sz="2400" b="1">
                <a:latin typeface="Times New Roman" pitchFamily="18" charset="0"/>
                <a:cs typeface="Times New Roman" pitchFamily="18" charset="0"/>
                <a:sym typeface="Wingdings" pitchFamily="2" charset="2"/>
              </a:rPr>
              <a:t>15-19 – Great</a:t>
            </a:r>
          </a:p>
          <a:p>
            <a:pPr algn="ctr">
              <a:spcBef>
                <a:spcPct val="50000"/>
              </a:spcBef>
            </a:pPr>
            <a:r>
              <a:rPr lang="en-US" sz="2400" b="1">
                <a:latin typeface="Times New Roman" pitchFamily="18" charset="0"/>
                <a:cs typeface="Times New Roman" pitchFamily="18" charset="0"/>
                <a:sym typeface="Wingdings" pitchFamily="2" charset="2"/>
              </a:rPr>
              <a:t>10-14 – Pretty swell</a:t>
            </a:r>
          </a:p>
          <a:p>
            <a:pPr algn="ctr">
              <a:spcBef>
                <a:spcPct val="50000"/>
              </a:spcBef>
            </a:pPr>
            <a:r>
              <a:rPr lang="en-US" sz="2400" b="1">
                <a:latin typeface="Times New Roman" pitchFamily="18" charset="0"/>
                <a:cs typeface="Times New Roman" pitchFamily="18" charset="0"/>
                <a:sym typeface="Wingdings" pitchFamily="2" charset="2"/>
              </a:rPr>
              <a:t>5-9 – Could be better </a:t>
            </a:r>
          </a:p>
          <a:p>
            <a:pPr algn="ctr">
              <a:spcBef>
                <a:spcPct val="50000"/>
              </a:spcBef>
            </a:pPr>
            <a:r>
              <a:rPr lang="en-US" sz="2400" b="1">
                <a:latin typeface="Times New Roman" pitchFamily="18" charset="0"/>
                <a:cs typeface="Times New Roman" pitchFamily="18" charset="0"/>
                <a:sym typeface="Wingdings" pitchFamily="2" charset="2"/>
              </a:rPr>
              <a:t>4 or Less – Wake up</a:t>
            </a:r>
          </a:p>
        </p:txBody>
      </p:sp>
      <p:pic>
        <p:nvPicPr>
          <p:cNvPr id="34821" name="Picture 5"/>
          <p:cNvPicPr>
            <a:picLocks noChangeAspect="1" noChangeArrowheads="1"/>
          </p:cNvPicPr>
          <p:nvPr/>
        </p:nvPicPr>
        <p:blipFill>
          <a:blip r:embed="rId3" cstate="print"/>
          <a:srcRect l="22656" t="22273" r="25000" b="23958"/>
          <a:stretch>
            <a:fillRect/>
          </a:stretch>
        </p:blipFill>
        <p:spPr bwMode="auto">
          <a:xfrm>
            <a:off x="304800" y="2133600"/>
            <a:ext cx="4984750" cy="384175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09376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1143000" y="228600"/>
            <a:ext cx="7681913" cy="1546225"/>
          </a:xfrm>
          <a:prstGeom prst="rect">
            <a:avLst/>
          </a:prstGeom>
          <a:noFill/>
          <a:ln>
            <a:noFill/>
          </a:ln>
        </p:spPr>
        <p:txBody>
          <a:bodyPr lIns="91425" tIns="45700" rIns="91425" bIns="45700" anchor="ctr" anchorCtr="0">
            <a:spAutoFit/>
          </a:bodyPr>
          <a:lstStyle/>
          <a:p>
            <a:pPr marL="0" marR="0" lvl="0" indent="0" algn="r" rtl="0">
              <a:spcBef>
                <a:spcPts val="0"/>
              </a:spcBef>
              <a:buClr>
                <a:schemeClr val="dk1"/>
              </a:buClr>
              <a:buSzPct val="25000"/>
              <a:buFont typeface="Arial"/>
              <a:buNone/>
            </a:pPr>
            <a:r>
              <a:rPr lang="en-US" sz="4000" b="1" i="0" u="none" strike="noStrike" cap="none" baseline="0">
                <a:solidFill>
                  <a:schemeClr val="dk1"/>
                </a:solidFill>
                <a:latin typeface="Arial"/>
                <a:ea typeface="Arial"/>
                <a:cs typeface="Arial"/>
                <a:sym typeface="Arial"/>
              </a:rPr>
              <a:t>Class vs Individual Evidence</a:t>
            </a:r>
          </a:p>
        </p:txBody>
      </p:sp>
      <p:pic>
        <p:nvPicPr>
          <p:cNvPr id="509" name="Shape 509"/>
          <p:cNvPicPr preferRelativeResize="0">
            <a:picLocks noGrp="1"/>
          </p:cNvPicPr>
          <p:nvPr>
            <p:ph type="body" idx="1"/>
          </p:nvPr>
        </p:nvPicPr>
        <p:blipFill rotWithShape="1">
          <a:blip r:embed="rId3">
            <a:alphaModFix/>
          </a:blip>
          <a:srcRect/>
          <a:stretch/>
        </p:blipFill>
        <p:spPr>
          <a:xfrm>
            <a:off x="635000" y="1849438"/>
            <a:ext cx="3392488" cy="1731962"/>
          </a:xfrm>
          <a:prstGeom prst="rect">
            <a:avLst/>
          </a:prstGeom>
          <a:noFill/>
          <a:ln>
            <a:noFill/>
          </a:ln>
        </p:spPr>
      </p:pic>
      <p:pic>
        <p:nvPicPr>
          <p:cNvPr id="510" name="Shape 510"/>
          <p:cNvPicPr preferRelativeResize="0">
            <a:picLocks noGrp="1"/>
          </p:cNvPicPr>
          <p:nvPr>
            <p:ph type="body" idx="2"/>
          </p:nvPr>
        </p:nvPicPr>
        <p:blipFill rotWithShape="1">
          <a:blip r:embed="rId4">
            <a:alphaModFix/>
          </a:blip>
          <a:srcRect/>
          <a:stretch/>
        </p:blipFill>
        <p:spPr>
          <a:xfrm>
            <a:off x="635000" y="3886200"/>
            <a:ext cx="3392488" cy="1746250"/>
          </a:xfrm>
          <a:prstGeom prst="rect">
            <a:avLst/>
          </a:prstGeom>
          <a:noFill/>
          <a:ln>
            <a:noFill/>
          </a:ln>
        </p:spPr>
      </p:pic>
      <p:sp>
        <p:nvSpPr>
          <p:cNvPr id="511" name="Shape 511"/>
          <p:cNvSpPr txBox="1">
            <a:spLocks noGrp="1"/>
          </p:cNvSpPr>
          <p:nvPr>
            <p:ph type="body" idx="3"/>
          </p:nvPr>
        </p:nvSpPr>
        <p:spPr>
          <a:xfrm>
            <a:off x="4652962" y="4287837"/>
            <a:ext cx="4135437" cy="1122361"/>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buClr>
                <a:schemeClr val="dk1"/>
              </a:buClr>
              <a:buSzPct val="100000"/>
              <a:buFont typeface="Arial"/>
              <a:buChar char="▪"/>
            </a:pPr>
            <a:r>
              <a:rPr lang="en-US" sz="2600" b="0" i="0" u="none" strike="noStrike" cap="none" baseline="0">
                <a:solidFill>
                  <a:schemeClr val="dk1"/>
                </a:solidFill>
                <a:latin typeface="Arial"/>
                <a:ea typeface="Arial"/>
                <a:cs typeface="Arial"/>
                <a:sym typeface="Arial"/>
              </a:rPr>
              <a:t>The large piece of glass fits exactly to the bottle; it is individual evidence.</a:t>
            </a:r>
          </a:p>
          <a:p>
            <a:pPr marL="342900" marR="0" lvl="0" indent="-178435" algn="l" rtl="0">
              <a:lnSpc>
                <a:spcPct val="80000"/>
              </a:lnSpc>
              <a:spcBef>
                <a:spcPts val="518"/>
              </a:spcBef>
              <a:buClr>
                <a:schemeClr val="dk1"/>
              </a:buClr>
              <a:buFont typeface="Calibri"/>
              <a:buNone/>
            </a:pPr>
            <a:endParaRPr sz="2600" b="0" i="0" u="none" strike="noStrike" cap="none" baseline="0">
              <a:solidFill>
                <a:schemeClr val="dk1"/>
              </a:solidFill>
              <a:latin typeface="Arial"/>
              <a:ea typeface="Arial"/>
              <a:cs typeface="Arial"/>
              <a:sym typeface="Arial"/>
            </a:endParaRPr>
          </a:p>
          <a:p>
            <a:pPr marL="342900" marR="0" lvl="0" indent="-178435" algn="l" rtl="0">
              <a:lnSpc>
                <a:spcPct val="80000"/>
              </a:lnSpc>
              <a:spcBef>
                <a:spcPts val="518"/>
              </a:spcBef>
              <a:buClr>
                <a:schemeClr val="dk1"/>
              </a:buClr>
              <a:buFont typeface="Calibri"/>
              <a:buNone/>
            </a:pPr>
            <a:endParaRPr sz="2600" b="0" i="0" u="none" strike="noStrike" cap="none" baseline="0">
              <a:solidFill>
                <a:schemeClr val="dk1"/>
              </a:solidFill>
              <a:latin typeface="Arial"/>
              <a:ea typeface="Arial"/>
              <a:cs typeface="Arial"/>
              <a:sym typeface="Arial"/>
            </a:endParaRPr>
          </a:p>
          <a:p>
            <a:pPr marL="342900" marR="0" lvl="0" indent="-342900" algn="l" rtl="0">
              <a:lnSpc>
                <a:spcPct val="80000"/>
              </a:lnSpc>
              <a:spcBef>
                <a:spcPts val="518"/>
              </a:spcBef>
              <a:buClr>
                <a:schemeClr val="dk1"/>
              </a:buClr>
              <a:buFont typeface="Calibri"/>
              <a:buNone/>
            </a:pPr>
            <a:endParaRPr sz="2600" b="0" i="0" u="none" strike="noStrike" cap="none" baseline="0">
              <a:solidFill>
                <a:schemeClr val="dk1"/>
              </a:solidFill>
              <a:latin typeface="Calibri"/>
              <a:ea typeface="Calibri"/>
              <a:cs typeface="Calibri"/>
              <a:sym typeface="Calibri"/>
            </a:endParaRPr>
          </a:p>
          <a:p>
            <a:pPr marL="342900" marR="0" lvl="0" indent="-342900" algn="l" rtl="0">
              <a:lnSpc>
                <a:spcPct val="80000"/>
              </a:lnSpc>
              <a:spcBef>
                <a:spcPts val="518"/>
              </a:spcBef>
              <a:buClr>
                <a:schemeClr val="dk1"/>
              </a:buClr>
              <a:buFont typeface="Calibri"/>
              <a:buNone/>
            </a:pPr>
            <a:endParaRPr sz="2600" b="0" i="0" u="none" strike="noStrike" cap="none" baseline="0">
              <a:solidFill>
                <a:schemeClr val="dk1"/>
              </a:solidFill>
              <a:latin typeface="Calibri"/>
              <a:ea typeface="Calibri"/>
              <a:cs typeface="Calibri"/>
              <a:sym typeface="Calibri"/>
            </a:endParaRPr>
          </a:p>
        </p:txBody>
      </p:sp>
      <p:sp>
        <p:nvSpPr>
          <p:cNvPr id="512" name="Shape 512"/>
          <p:cNvSpPr txBox="1">
            <a:spLocks noGrp="1"/>
          </p:cNvSpPr>
          <p:nvPr>
            <p:ph type="ftr" idx="11"/>
          </p:nvPr>
        </p:nvSpPr>
        <p:spPr>
          <a:xfrm>
            <a:off x="3074988" y="6351587"/>
            <a:ext cx="2914649" cy="457200"/>
          </a:xfrm>
          <a:prstGeom prst="rect">
            <a:avLst/>
          </a:prstGeom>
          <a:noFill/>
          <a:ln>
            <a:noFill/>
          </a:ln>
        </p:spPr>
        <p:txBody>
          <a:bodyPr lIns="91425" tIns="45700" rIns="91425" bIns="45700" anchor="ctr" anchorCtr="0">
            <a:sp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Kendall/Hunt Publishing Company</a:t>
            </a:r>
          </a:p>
        </p:txBody>
      </p:sp>
      <p:sp>
        <p:nvSpPr>
          <p:cNvPr id="513" name="Shape 513"/>
          <p:cNvSpPr txBox="1">
            <a:spLocks noGrp="1"/>
          </p:cNvSpPr>
          <p:nvPr>
            <p:ph type="sldNum" idx="12"/>
          </p:nvPr>
        </p:nvSpPr>
        <p:spPr>
          <a:xfrm>
            <a:off x="6162675" y="6353175"/>
            <a:ext cx="2630487" cy="457200"/>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sp>
        <p:nvSpPr>
          <p:cNvPr id="514" name="Shape 514"/>
          <p:cNvSpPr/>
          <p:nvPr/>
        </p:nvSpPr>
        <p:spPr>
          <a:xfrm>
            <a:off x="4652962" y="1849438"/>
            <a:ext cx="4135437" cy="1122361"/>
          </a:xfrm>
          <a:prstGeom prst="rect">
            <a:avLst/>
          </a:prstGeom>
          <a:noFill/>
          <a:ln>
            <a:noFill/>
          </a:ln>
        </p:spPr>
        <p:txBody>
          <a:bodyPr lIns="92075" tIns="46025" rIns="92075" bIns="46025" anchor="t" anchorCtr="0">
            <a:spAutoFit/>
          </a:bodyPr>
          <a:lstStyle/>
          <a:p>
            <a:pPr marL="342900" marR="0" lvl="0" indent="-342900" algn="l" rtl="0">
              <a:spcBef>
                <a:spcPts val="0"/>
              </a:spcBef>
              <a:spcAft>
                <a:spcPts val="0"/>
              </a:spcAft>
              <a:buClr>
                <a:schemeClr val="accent1"/>
              </a:buClr>
              <a:buSzPct val="100000"/>
              <a:buFont typeface="Arial"/>
              <a:buChar char="▪"/>
            </a:pPr>
            <a:r>
              <a:rPr lang="en-US" sz="2800" b="0" i="0" u="none" strike="noStrike" cap="none" baseline="0">
                <a:solidFill>
                  <a:schemeClr val="dk1"/>
                </a:solidFill>
                <a:latin typeface="Arial"/>
                <a:ea typeface="Arial"/>
                <a:cs typeface="Arial"/>
                <a:sym typeface="Arial"/>
              </a:rPr>
              <a:t>These fibers are class evidence; there is no way to determine if they came from this garment.</a:t>
            </a:r>
          </a:p>
        </p:txBody>
      </p:sp>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Class vs Individual Evidence</a:t>
            </a:r>
          </a:p>
        </p:txBody>
      </p:sp>
      <p:pic>
        <p:nvPicPr>
          <p:cNvPr id="520" name="Shape 520"/>
          <p:cNvPicPr preferRelativeResize="0">
            <a:picLocks noGrp="1"/>
          </p:cNvPicPr>
          <p:nvPr>
            <p:ph type="body" idx="1"/>
          </p:nvPr>
        </p:nvPicPr>
        <p:blipFill rotWithShape="1">
          <a:blip r:embed="rId3">
            <a:alphaModFix/>
          </a:blip>
          <a:srcRect l="20486" r="13817"/>
          <a:stretch/>
        </p:blipFill>
        <p:spPr>
          <a:xfrm>
            <a:off x="533400" y="1524000"/>
            <a:ext cx="2768599" cy="1631950"/>
          </a:xfrm>
          <a:prstGeom prst="rect">
            <a:avLst/>
          </a:prstGeom>
          <a:noFill/>
          <a:ln>
            <a:noFill/>
          </a:ln>
        </p:spPr>
      </p:pic>
      <p:pic>
        <p:nvPicPr>
          <p:cNvPr id="521" name="Shape 521"/>
          <p:cNvPicPr preferRelativeResize="0"/>
          <p:nvPr/>
        </p:nvPicPr>
        <p:blipFill rotWithShape="1">
          <a:blip r:embed="rId4">
            <a:alphaModFix/>
          </a:blip>
          <a:srcRect t="3943" r="33049"/>
          <a:stretch/>
        </p:blipFill>
        <p:spPr>
          <a:xfrm>
            <a:off x="3962400" y="1524000"/>
            <a:ext cx="1904999" cy="1817687"/>
          </a:xfrm>
          <a:prstGeom prst="rect">
            <a:avLst/>
          </a:prstGeom>
          <a:noFill/>
          <a:ln>
            <a:noFill/>
          </a:ln>
        </p:spPr>
      </p:pic>
      <p:pic>
        <p:nvPicPr>
          <p:cNvPr id="522" name="Shape 522"/>
          <p:cNvPicPr preferRelativeResize="0"/>
          <p:nvPr/>
        </p:nvPicPr>
        <p:blipFill rotWithShape="1">
          <a:blip r:embed="rId5">
            <a:alphaModFix/>
          </a:blip>
          <a:srcRect l="21146" t="13110" r="37206" b="36389"/>
          <a:stretch/>
        </p:blipFill>
        <p:spPr>
          <a:xfrm>
            <a:off x="6553200" y="1447800"/>
            <a:ext cx="2133599" cy="1720850"/>
          </a:xfrm>
          <a:prstGeom prst="rect">
            <a:avLst/>
          </a:prstGeom>
          <a:noFill/>
          <a:ln>
            <a:noFill/>
          </a:ln>
        </p:spPr>
      </p:pic>
      <p:pic>
        <p:nvPicPr>
          <p:cNvPr id="523" name="Shape 523"/>
          <p:cNvPicPr preferRelativeResize="0"/>
          <p:nvPr/>
        </p:nvPicPr>
        <p:blipFill rotWithShape="1">
          <a:blip r:embed="rId6">
            <a:alphaModFix/>
          </a:blip>
          <a:srcRect/>
          <a:stretch/>
        </p:blipFill>
        <p:spPr>
          <a:xfrm>
            <a:off x="457200" y="3962400"/>
            <a:ext cx="1957387" cy="2055813"/>
          </a:xfrm>
          <a:prstGeom prst="rect">
            <a:avLst/>
          </a:prstGeom>
          <a:noFill/>
          <a:ln>
            <a:noFill/>
          </a:ln>
        </p:spPr>
      </p:pic>
      <p:pic>
        <p:nvPicPr>
          <p:cNvPr id="524" name="Shape 524"/>
          <p:cNvPicPr preferRelativeResize="0"/>
          <p:nvPr/>
        </p:nvPicPr>
        <p:blipFill rotWithShape="1">
          <a:blip r:embed="rId7">
            <a:alphaModFix/>
          </a:blip>
          <a:srcRect/>
          <a:stretch/>
        </p:blipFill>
        <p:spPr>
          <a:xfrm>
            <a:off x="7010400" y="3886200"/>
            <a:ext cx="1692275" cy="2030412"/>
          </a:xfrm>
          <a:prstGeom prst="rect">
            <a:avLst/>
          </a:prstGeom>
          <a:noFill/>
          <a:ln>
            <a:noFill/>
          </a:ln>
        </p:spPr>
      </p:pic>
      <p:sp>
        <p:nvSpPr>
          <p:cNvPr id="525" name="Shape 525"/>
          <p:cNvSpPr txBox="1"/>
          <p:nvPr/>
        </p:nvSpPr>
        <p:spPr>
          <a:xfrm>
            <a:off x="3276600" y="4191000"/>
            <a:ext cx="2879724" cy="1006474"/>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000" b="0" i="0" u="none" strike="noStrike" cap="none" baseline="0">
                <a:solidFill>
                  <a:schemeClr val="dk1"/>
                </a:solidFill>
                <a:latin typeface="Arial"/>
                <a:ea typeface="Arial"/>
                <a:cs typeface="Arial"/>
                <a:sym typeface="Arial"/>
              </a:rPr>
              <a:t>Which examples do you think could be individual evidence?</a:t>
            </a:r>
          </a:p>
        </p:txBody>
      </p:sp>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a:solidFill>
                  <a:schemeClr val="dk1"/>
                </a:solidFill>
                <a:latin typeface="Calibri"/>
                <a:ea typeface="Calibri"/>
                <a:cs typeface="Calibri"/>
                <a:sym typeface="Calibri"/>
              </a:rPr>
              <a:t>USES FOR EVIDENCE</a:t>
            </a:r>
          </a:p>
        </p:txBody>
      </p:sp>
      <p:sp>
        <p:nvSpPr>
          <p:cNvPr id="531" name="Shape 531"/>
          <p:cNvSpPr txBox="1">
            <a:spLocks noGrp="1"/>
          </p:cNvSpPr>
          <p:nvPr>
            <p:ph type="body" idx="1"/>
          </p:nvPr>
        </p:nvSpPr>
        <p:spPr>
          <a:xfrm>
            <a:off x="228600" y="1719263"/>
            <a:ext cx="8915400" cy="4411661"/>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2600" b="1" i="0" u="none" strike="noStrike" cap="none" baseline="0">
                <a:solidFill>
                  <a:schemeClr val="dk1"/>
                </a:solidFill>
                <a:latin typeface="Calibri"/>
                <a:ea typeface="Calibri"/>
                <a:cs typeface="Calibri"/>
                <a:sym typeface="Calibri"/>
              </a:rPr>
              <a:t>PROVIDES </a:t>
            </a:r>
            <a:r>
              <a:rPr lang="en-US" sz="2600" b="1" i="0" u="sng" strike="noStrike" cap="none" baseline="0">
                <a:solidFill>
                  <a:srgbClr val="FF33CC"/>
                </a:solidFill>
                <a:latin typeface="Calibri"/>
                <a:ea typeface="Calibri"/>
                <a:cs typeface="Calibri"/>
                <a:sym typeface="Calibri"/>
              </a:rPr>
              <a:t>PROBABLITIES</a:t>
            </a:r>
            <a:r>
              <a:rPr lang="en-US" sz="2600" b="1" i="0" u="none" strike="noStrike" cap="none" baseline="0">
                <a:solidFill>
                  <a:schemeClr val="dk1"/>
                </a:solidFill>
                <a:latin typeface="Calibri"/>
                <a:ea typeface="Calibri"/>
                <a:cs typeface="Calibri"/>
                <a:sym typeface="Calibri"/>
              </a:rPr>
              <a:t> </a:t>
            </a:r>
            <a:r>
              <a:rPr lang="en-US" sz="2400" b="1" i="0" u="none" strike="noStrike" cap="none" baseline="0">
                <a:solidFill>
                  <a:schemeClr val="dk1"/>
                </a:solidFill>
                <a:latin typeface="Calibri"/>
                <a:ea typeface="Calibri"/>
                <a:cs typeface="Calibri"/>
                <a:sym typeface="Calibri"/>
              </a:rPr>
              <a:t>(fingerprints and DNA)</a:t>
            </a:r>
          </a:p>
          <a:p>
            <a:pPr marL="342900" marR="0" lvl="0" indent="-177800" algn="l" rtl="0">
              <a:spcBef>
                <a:spcPts val="520"/>
              </a:spcBef>
              <a:buClr>
                <a:schemeClr val="dk1"/>
              </a:buClr>
              <a:buFont typeface="Calibri"/>
              <a:buNone/>
            </a:pPr>
            <a:endParaRPr sz="2600" b="1" i="0" u="none" strike="noStrike" cap="none" baseline="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a:solidFill>
                  <a:schemeClr val="dk1"/>
                </a:solidFill>
                <a:latin typeface="Calibri"/>
                <a:ea typeface="Calibri"/>
                <a:cs typeface="Calibri"/>
                <a:sym typeface="Calibri"/>
              </a:rPr>
              <a:t>SOME HAVE IDENTIFICATION </a:t>
            </a:r>
            <a:r>
              <a:rPr lang="en-US" sz="2600" b="1" i="0" u="sng" strike="noStrike" cap="none" baseline="0">
                <a:solidFill>
                  <a:srgbClr val="FF33CC"/>
                </a:solidFill>
                <a:latin typeface="Calibri"/>
                <a:ea typeface="Calibri"/>
                <a:cs typeface="Calibri"/>
                <a:sym typeface="Calibri"/>
              </a:rPr>
              <a:t>MARKS</a:t>
            </a:r>
          </a:p>
          <a:p>
            <a:pPr marL="342900" marR="0" lvl="0" indent="-342900" algn="ctr" rtl="0">
              <a:spcBef>
                <a:spcPts val="480"/>
              </a:spcBef>
              <a:buClr>
                <a:schemeClr val="dk1"/>
              </a:buClr>
              <a:buSzPct val="25000"/>
              <a:buFont typeface="Calibri"/>
              <a:buNone/>
            </a:pPr>
            <a:r>
              <a:rPr lang="en-US" sz="2400" b="1" i="0" u="none" strike="noStrike" cap="none" baseline="0">
                <a:solidFill>
                  <a:schemeClr val="dk1"/>
                </a:solidFill>
                <a:latin typeface="Calibri"/>
                <a:ea typeface="Calibri"/>
                <a:cs typeface="Calibri"/>
                <a:sym typeface="Calibri"/>
              </a:rPr>
              <a:t>(tire impressions, bullet marks, torn clothing)</a:t>
            </a:r>
          </a:p>
          <a:p>
            <a:pPr marL="342900" marR="0" lvl="0" indent="-177800" algn="l" rtl="0">
              <a:spcBef>
                <a:spcPts val="520"/>
              </a:spcBef>
              <a:buClr>
                <a:schemeClr val="dk1"/>
              </a:buClr>
              <a:buFont typeface="Calibri"/>
              <a:buNone/>
            </a:pPr>
            <a:endParaRPr sz="2600" b="1" i="0" u="none" strike="noStrike" cap="none" baseline="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a:solidFill>
                  <a:schemeClr val="dk1"/>
                </a:solidFill>
                <a:latin typeface="Calibri"/>
                <a:ea typeface="Calibri"/>
                <a:cs typeface="Calibri"/>
                <a:sym typeface="Calibri"/>
              </a:rPr>
              <a:t>USED FOR </a:t>
            </a:r>
            <a:r>
              <a:rPr lang="en-US" sz="2600" b="1" i="0" u="sng" strike="noStrike" cap="none" baseline="0">
                <a:solidFill>
                  <a:srgbClr val="FF33CC"/>
                </a:solidFill>
                <a:latin typeface="Calibri"/>
                <a:ea typeface="Calibri"/>
                <a:cs typeface="Calibri"/>
                <a:sym typeface="Calibri"/>
              </a:rPr>
              <a:t>COMPARISON</a:t>
            </a:r>
            <a:r>
              <a:rPr lang="en-US" sz="2600" b="1" i="0" u="none" strike="noStrike" cap="none" baseline="0">
                <a:solidFill>
                  <a:schemeClr val="dk1"/>
                </a:solidFill>
                <a:latin typeface="Calibri"/>
                <a:ea typeface="Calibri"/>
                <a:cs typeface="Calibri"/>
                <a:sym typeface="Calibri"/>
              </a:rPr>
              <a:t> (ex. Fingerprints)</a:t>
            </a:r>
          </a:p>
          <a:p>
            <a:pPr marL="342900" marR="0" lvl="0" indent="-177800" algn="l" rtl="0">
              <a:spcBef>
                <a:spcPts val="520"/>
              </a:spcBef>
              <a:buClr>
                <a:schemeClr val="dk1"/>
              </a:buClr>
              <a:buFont typeface="Calibri"/>
              <a:buNone/>
            </a:pPr>
            <a:endParaRPr sz="2600" b="1" i="0" u="none" strike="noStrike" cap="none" baseline="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a:solidFill>
                  <a:schemeClr val="dk1"/>
                </a:solidFill>
                <a:latin typeface="Calibri"/>
                <a:ea typeface="Calibri"/>
                <a:cs typeface="Calibri"/>
                <a:sym typeface="Calibri"/>
              </a:rPr>
              <a:t>HOW EVIDENCE </a:t>
            </a:r>
            <a:r>
              <a:rPr lang="en-US" sz="2600" b="1" i="0" u="sng" strike="noStrike" cap="none" baseline="0">
                <a:solidFill>
                  <a:srgbClr val="FF33CC"/>
                </a:solidFill>
                <a:latin typeface="Calibri"/>
                <a:ea typeface="Calibri"/>
                <a:cs typeface="Calibri"/>
                <a:sym typeface="Calibri"/>
              </a:rPr>
              <a:t>FITS</a:t>
            </a:r>
            <a:r>
              <a:rPr lang="en-US" sz="2600" b="1" i="0" u="none" strike="noStrike" cap="none" baseline="0">
                <a:solidFill>
                  <a:schemeClr val="dk1"/>
                </a:solidFill>
                <a:latin typeface="Calibri"/>
                <a:ea typeface="Calibri"/>
                <a:cs typeface="Calibri"/>
                <a:sym typeface="Calibri"/>
              </a:rPr>
              <a:t> WITH SURROUNDINGS</a:t>
            </a:r>
          </a:p>
          <a:p>
            <a:pPr marL="342900" marR="0" lvl="0" indent="-342900" algn="ctr" rtl="0">
              <a:spcBef>
                <a:spcPts val="480"/>
              </a:spcBef>
              <a:buClr>
                <a:schemeClr val="dk1"/>
              </a:buClr>
              <a:buSzPct val="25000"/>
              <a:buFont typeface="Calibri"/>
              <a:buNone/>
            </a:pPr>
            <a:r>
              <a:rPr lang="en-US" sz="2400" b="1" i="0" u="none" strike="noStrike" cap="none" baseline="0">
                <a:solidFill>
                  <a:schemeClr val="dk1"/>
                </a:solidFill>
                <a:latin typeface="Calibri"/>
                <a:ea typeface="Calibri"/>
                <a:cs typeface="Calibri"/>
                <a:sym typeface="Calibri"/>
              </a:rPr>
              <a:t>(man’s handkerchief found in women’s locker room)</a:t>
            </a:r>
          </a:p>
          <a:p>
            <a:pPr marL="342900" marR="0" lvl="0" indent="-190500" algn="ctr" rtl="0">
              <a:spcBef>
                <a:spcPts val="480"/>
              </a:spcBef>
              <a:buClr>
                <a:schemeClr val="dk1"/>
              </a:buClr>
              <a:buFont typeface="Calibri"/>
              <a:buNone/>
            </a:pPr>
            <a:endParaRPr sz="2400" b="0" i="0" u="none" strike="noStrike" cap="none" baseline="0">
              <a:solidFill>
                <a:schemeClr val="dk1"/>
              </a:solidFill>
              <a:latin typeface="Calibri"/>
              <a:ea typeface="Calibri"/>
              <a:cs typeface="Calibri"/>
              <a:sym typeface="Calibri"/>
            </a:endParaRPr>
          </a:p>
        </p:txBody>
      </p:sp>
      <p:pic>
        <p:nvPicPr>
          <p:cNvPr id="532" name="Shape 532"/>
          <p:cNvPicPr preferRelativeResize="0"/>
          <p:nvPr/>
        </p:nvPicPr>
        <p:blipFill rotWithShape="1">
          <a:blip r:embed="rId3">
            <a:alphaModFix/>
          </a:blip>
          <a:srcRect/>
          <a:stretch/>
        </p:blipFill>
        <p:spPr>
          <a:xfrm>
            <a:off x="7162800" y="-152400"/>
            <a:ext cx="1981199" cy="4391026"/>
          </a:xfrm>
          <a:prstGeom prst="rect">
            <a:avLst/>
          </a:prstGeom>
          <a:noFill/>
          <a:ln>
            <a:noFill/>
          </a:ln>
        </p:spPr>
      </p:pic>
      <p:pic>
        <p:nvPicPr>
          <p:cNvPr id="533" name="Shape 533"/>
          <p:cNvPicPr preferRelativeResize="0"/>
          <p:nvPr/>
        </p:nvPicPr>
        <p:blipFill rotWithShape="1">
          <a:blip r:embed="rId4">
            <a:alphaModFix/>
          </a:blip>
          <a:srcRect/>
          <a:stretch/>
        </p:blipFill>
        <p:spPr>
          <a:xfrm>
            <a:off x="2118346" y="132745"/>
            <a:ext cx="5222873" cy="3820734"/>
          </a:xfrm>
          <a:prstGeom prst="rect">
            <a:avLst/>
          </a:prstGeom>
          <a:noFill/>
          <a:ln>
            <a:noFill/>
          </a:ln>
        </p:spPr>
      </p:pic>
      <p:pic>
        <p:nvPicPr>
          <p:cNvPr id="534" name="Shape 534"/>
          <p:cNvPicPr preferRelativeResize="0"/>
          <p:nvPr/>
        </p:nvPicPr>
        <p:blipFill rotWithShape="1">
          <a:blip r:embed="rId5">
            <a:alphaModFix/>
          </a:blip>
          <a:srcRect/>
          <a:stretch/>
        </p:blipFill>
        <p:spPr>
          <a:xfrm>
            <a:off x="477383" y="2590800"/>
            <a:ext cx="3573689" cy="2858951"/>
          </a:xfrm>
          <a:prstGeom prst="rect">
            <a:avLst/>
          </a:prstGeom>
          <a:noFill/>
          <a:ln>
            <a:noFill/>
          </a:ln>
        </p:spPr>
      </p:pic>
      <p:pic>
        <p:nvPicPr>
          <p:cNvPr id="535" name="Shape 535"/>
          <p:cNvPicPr preferRelativeResize="0"/>
          <p:nvPr/>
        </p:nvPicPr>
        <p:blipFill rotWithShape="1">
          <a:blip r:embed="rId6">
            <a:alphaModFix/>
          </a:blip>
          <a:srcRect/>
          <a:stretch/>
        </p:blipFill>
        <p:spPr>
          <a:xfrm>
            <a:off x="155575" y="-814387"/>
            <a:ext cx="3809999" cy="1704976"/>
          </a:xfrm>
          <a:prstGeom prst="rect">
            <a:avLst/>
          </a:prstGeom>
          <a:noFill/>
          <a:ln>
            <a:noFill/>
          </a:ln>
        </p:spPr>
      </p:pic>
      <p:pic>
        <p:nvPicPr>
          <p:cNvPr id="536" name="Shape 536"/>
          <p:cNvPicPr preferRelativeResize="0"/>
          <p:nvPr/>
        </p:nvPicPr>
        <p:blipFill rotWithShape="1">
          <a:blip r:embed="rId7">
            <a:alphaModFix/>
          </a:blip>
          <a:srcRect/>
          <a:stretch/>
        </p:blipFill>
        <p:spPr>
          <a:xfrm>
            <a:off x="3429000" y="2000250"/>
            <a:ext cx="2286000" cy="28574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228600" y="228600"/>
            <a:ext cx="8915400" cy="6400799"/>
          </a:xfrm>
          <a:prstGeom prst="rect">
            <a:avLst/>
          </a:prstGeom>
          <a:noFill/>
          <a:ln>
            <a:noFill/>
          </a:ln>
        </p:spPr>
        <p:txBody>
          <a:bodyPr lIns="91425" tIns="45700" rIns="91425" bIns="45700" anchor="t" anchorCtr="0">
            <a:spAutoFit/>
          </a:bodyPr>
          <a:lstStyle/>
          <a:p>
            <a:pPr marL="342900" marR="0" lvl="0" indent="-139700" algn="l" rtl="0">
              <a:lnSpc>
                <a:spcPct val="80000"/>
              </a:lnSpc>
              <a:spcBef>
                <a:spcPts val="0"/>
              </a:spcBef>
              <a:buClr>
                <a:schemeClr val="dk1"/>
              </a:buClr>
              <a:buFont typeface="Calibri"/>
              <a:buNone/>
            </a:pPr>
            <a:endParaRPr sz="3200" b="1" i="0" u="none" strike="noStrike" cap="none" baseline="0">
              <a:solidFill>
                <a:schemeClr val="dk1"/>
              </a:solidFill>
              <a:latin typeface="Calibri"/>
              <a:ea typeface="Calibri"/>
              <a:cs typeface="Calibri"/>
              <a:sym typeface="Calibri"/>
            </a:endParaRPr>
          </a:p>
          <a:p>
            <a:pPr marL="342900" marR="0" lvl="0" indent="-342900" algn="l" rtl="0">
              <a:lnSpc>
                <a:spcPct val="80000"/>
              </a:lnSpc>
              <a:spcBef>
                <a:spcPts val="640"/>
              </a:spcBef>
              <a:buClr>
                <a:schemeClr val="dk1"/>
              </a:buClr>
              <a:buSzPct val="100000"/>
              <a:buFont typeface="Calibri"/>
              <a:buChar char="•"/>
            </a:pPr>
            <a:r>
              <a:rPr lang="en-US" sz="3200" b="1" i="0" u="none" strike="noStrike" cap="none" baseline="0">
                <a:solidFill>
                  <a:schemeClr val="dk1"/>
                </a:solidFill>
                <a:latin typeface="Calibri"/>
                <a:ea typeface="Calibri"/>
                <a:cs typeface="Calibri"/>
                <a:sym typeface="Calibri"/>
              </a:rPr>
              <a:t>PROPER </a:t>
            </a:r>
            <a:r>
              <a:rPr lang="en-US" sz="3200" b="1" i="0" u="sng" strike="noStrike" cap="none" baseline="0">
                <a:solidFill>
                  <a:srgbClr val="66CCFF"/>
                </a:solidFill>
                <a:latin typeface="Calibri"/>
                <a:ea typeface="Calibri"/>
                <a:cs typeface="Calibri"/>
                <a:sym typeface="Calibri"/>
              </a:rPr>
              <a:t>PACKAGING</a:t>
            </a:r>
            <a:r>
              <a:rPr lang="en-US" sz="3200" b="1" i="0" u="none" strike="noStrike" cap="none" baseline="0">
                <a:solidFill>
                  <a:schemeClr val="dk1"/>
                </a:solidFill>
                <a:latin typeface="Calibri"/>
                <a:ea typeface="Calibri"/>
                <a:cs typeface="Calibri"/>
                <a:sym typeface="Calibri"/>
              </a:rPr>
              <a:t> </a:t>
            </a:r>
            <a:r>
              <a:rPr lang="en-US" sz="2400" b="1" i="0" u="none" strike="noStrike" cap="none" baseline="0">
                <a:solidFill>
                  <a:schemeClr val="dk1"/>
                </a:solidFill>
                <a:latin typeface="Calibri"/>
                <a:ea typeface="Calibri"/>
                <a:cs typeface="Calibri"/>
                <a:sym typeface="Calibri"/>
              </a:rPr>
              <a:t>(label and take notes)</a:t>
            </a:r>
          </a:p>
          <a:p>
            <a:pPr marL="342900" marR="0" lvl="0" indent="-139700" algn="l" rtl="0">
              <a:lnSpc>
                <a:spcPct val="80000"/>
              </a:lnSpc>
              <a:spcBef>
                <a:spcPts val="640"/>
              </a:spcBef>
              <a:buClr>
                <a:schemeClr val="dk1"/>
              </a:buClr>
              <a:buFont typeface="Calibri"/>
              <a:buNone/>
            </a:pPr>
            <a:endParaRPr sz="3200" b="1" i="0" u="none" strike="noStrike" cap="none" baseline="0">
              <a:solidFill>
                <a:schemeClr val="dk1"/>
              </a:solidFill>
              <a:latin typeface="Calibri"/>
              <a:ea typeface="Calibri"/>
              <a:cs typeface="Calibri"/>
              <a:sym typeface="Calibri"/>
            </a:endParaRPr>
          </a:p>
          <a:p>
            <a:pPr marL="342900" marR="0" lvl="0" indent="-342900" algn="l" rtl="0">
              <a:lnSpc>
                <a:spcPct val="80000"/>
              </a:lnSpc>
              <a:spcBef>
                <a:spcPts val="560"/>
              </a:spcBef>
              <a:buClr>
                <a:schemeClr val="dk1"/>
              </a:buClr>
              <a:buSzPct val="100000"/>
              <a:buFont typeface="Calibri"/>
              <a:buChar char="•"/>
            </a:pPr>
            <a:r>
              <a:rPr lang="en-US" sz="2800" b="1" i="0" u="none" strike="noStrike" cap="none" baseline="0">
                <a:solidFill>
                  <a:schemeClr val="dk1"/>
                </a:solidFill>
                <a:latin typeface="Calibri"/>
                <a:ea typeface="Calibri"/>
                <a:cs typeface="Calibri"/>
                <a:sym typeface="Calibri"/>
              </a:rPr>
              <a:t>AVOID </a:t>
            </a:r>
            <a:r>
              <a:rPr lang="en-US" sz="2800" b="1" i="0" u="sng" strike="noStrike" cap="none" baseline="0">
                <a:solidFill>
                  <a:srgbClr val="FF33CC"/>
                </a:solidFill>
                <a:latin typeface="Calibri"/>
                <a:ea typeface="Calibri"/>
                <a:cs typeface="Calibri"/>
                <a:sym typeface="Calibri"/>
              </a:rPr>
              <a:t>CROSS-CONTAMINATION</a:t>
            </a:r>
            <a:r>
              <a:rPr lang="en-US" sz="2800" b="1" i="0" u="none" strike="noStrike" cap="none" baseline="0">
                <a:solidFill>
                  <a:schemeClr val="dk1"/>
                </a:solidFill>
                <a:latin typeface="Calibri"/>
                <a:ea typeface="Calibri"/>
                <a:cs typeface="Calibri"/>
                <a:sym typeface="Calibri"/>
              </a:rPr>
              <a:t> Of EVIDENCE</a:t>
            </a:r>
          </a:p>
          <a:p>
            <a:pPr marL="342900" marR="0" lvl="0" indent="-342900" algn="l" rtl="0">
              <a:lnSpc>
                <a:spcPct val="80000"/>
              </a:lnSpc>
              <a:spcBef>
                <a:spcPts val="560"/>
              </a:spcBef>
              <a:buClr>
                <a:schemeClr val="dk1"/>
              </a:buClr>
              <a:buFont typeface="Calibri"/>
              <a:buNone/>
            </a:pPr>
            <a:endParaRPr sz="2800" b="1" i="0" u="none" strike="noStrike" cap="none" baseline="0">
              <a:solidFill>
                <a:schemeClr val="dk1"/>
              </a:solidFill>
              <a:latin typeface="Calibri"/>
              <a:ea typeface="Calibri"/>
              <a:cs typeface="Calibri"/>
              <a:sym typeface="Calibri"/>
            </a:endParaRPr>
          </a:p>
          <a:p>
            <a:pPr marL="342900" marR="0" lvl="0" indent="-342900" algn="l" rtl="0">
              <a:lnSpc>
                <a:spcPct val="80000"/>
              </a:lnSpc>
              <a:spcBef>
                <a:spcPts val="640"/>
              </a:spcBef>
              <a:buClr>
                <a:srgbClr val="66CCFF"/>
              </a:buClr>
              <a:buSzPct val="100000"/>
              <a:buFont typeface="Calibri"/>
              <a:buChar char="•"/>
            </a:pPr>
            <a:r>
              <a:rPr lang="en-US" sz="3200" b="1" i="0" u="sng" strike="noStrike" cap="none" baseline="0">
                <a:solidFill>
                  <a:srgbClr val="66CCFF"/>
                </a:solidFill>
                <a:latin typeface="Calibri"/>
                <a:ea typeface="Calibri"/>
                <a:cs typeface="Calibri"/>
                <a:sym typeface="Calibri"/>
              </a:rPr>
              <a:t>PRESERVING</a:t>
            </a:r>
            <a:r>
              <a:rPr lang="en-US" sz="3200" b="1" i="0" u="none" strike="noStrike" cap="none" baseline="0">
                <a:solidFill>
                  <a:schemeClr val="dk1"/>
                </a:solidFill>
                <a:latin typeface="Calibri"/>
                <a:ea typeface="Calibri"/>
                <a:cs typeface="Calibri"/>
                <a:sym typeface="Calibri"/>
              </a:rPr>
              <a:t> OF EVIDENCE – avoid plastic</a:t>
            </a:r>
          </a:p>
          <a:p>
            <a:pPr marL="342900" marR="0" lvl="0" indent="-342900" algn="ctr" rtl="0">
              <a:lnSpc>
                <a:spcPct val="80000"/>
              </a:lnSpc>
              <a:spcBef>
                <a:spcPts val="640"/>
              </a:spcBef>
              <a:buClr>
                <a:schemeClr val="dk1"/>
              </a:buClr>
              <a:buSzPct val="25000"/>
              <a:buFont typeface="Calibri"/>
              <a:buNone/>
            </a:pPr>
            <a:r>
              <a:rPr lang="en-US" sz="3200" b="1" i="0" u="none" strike="noStrike" cap="none" baseline="0">
                <a:solidFill>
                  <a:schemeClr val="dk1"/>
                </a:solidFill>
                <a:latin typeface="Calibri"/>
                <a:ea typeface="Calibri"/>
                <a:cs typeface="Calibri"/>
                <a:sym typeface="Calibri"/>
              </a:rPr>
              <a:t>    </a:t>
            </a:r>
            <a:r>
              <a:rPr lang="en-US" sz="2400" b="1" i="0" u="none" strike="noStrike" cap="none" baseline="0">
                <a:solidFill>
                  <a:schemeClr val="dk1"/>
                </a:solidFill>
                <a:latin typeface="Calibri"/>
                <a:ea typeface="Calibri"/>
                <a:cs typeface="Calibri"/>
                <a:sym typeface="Calibri"/>
              </a:rPr>
              <a:t>(Brown paper bags are best)</a:t>
            </a:r>
          </a:p>
          <a:p>
            <a:pPr marL="342900" marR="0" lvl="0" indent="-342900" algn="l" rtl="0">
              <a:lnSpc>
                <a:spcPct val="80000"/>
              </a:lnSpc>
              <a:spcBef>
                <a:spcPts val="640"/>
              </a:spcBef>
              <a:buClr>
                <a:schemeClr val="dk1"/>
              </a:buClr>
              <a:buFont typeface="Calibri"/>
              <a:buNone/>
            </a:pPr>
            <a:endParaRPr sz="3200" b="1" i="0" u="none" strike="noStrike" cap="none" baseline="0">
              <a:solidFill>
                <a:schemeClr val="dk1"/>
              </a:solidFill>
              <a:latin typeface="Calibri"/>
              <a:ea typeface="Calibri"/>
              <a:cs typeface="Calibri"/>
              <a:sym typeface="Calibri"/>
            </a:endParaRPr>
          </a:p>
          <a:p>
            <a:pPr marL="342900" marR="0" lvl="0" indent="-342900" algn="l" rtl="0">
              <a:lnSpc>
                <a:spcPct val="80000"/>
              </a:lnSpc>
              <a:spcBef>
                <a:spcPts val="640"/>
              </a:spcBef>
              <a:buClr>
                <a:srgbClr val="FF33CC"/>
              </a:buClr>
              <a:buSzPct val="100000"/>
              <a:buFont typeface="Calibri"/>
              <a:buChar char="•"/>
            </a:pPr>
            <a:r>
              <a:rPr lang="en-US" sz="3200" b="1" i="0" u="sng" strike="noStrike" cap="none" baseline="0">
                <a:solidFill>
                  <a:srgbClr val="FF33CC"/>
                </a:solidFill>
                <a:latin typeface="Calibri"/>
                <a:ea typeface="Calibri"/>
                <a:cs typeface="Calibri"/>
                <a:sym typeface="Calibri"/>
              </a:rPr>
              <a:t>UV light</a:t>
            </a:r>
            <a:r>
              <a:rPr lang="en-US" sz="3200" b="1" i="0" u="none" strike="noStrike" cap="none" baseline="0">
                <a:solidFill>
                  <a:schemeClr val="dk1"/>
                </a:solidFill>
                <a:latin typeface="Calibri"/>
                <a:ea typeface="Calibri"/>
                <a:cs typeface="Calibri"/>
                <a:sym typeface="Calibri"/>
              </a:rPr>
              <a:t> are useful in finding small evidence</a:t>
            </a:r>
          </a:p>
          <a:p>
            <a:pPr marL="342900" marR="0" lvl="0" indent="-342900" algn="ctr" rtl="0">
              <a:lnSpc>
                <a:spcPct val="80000"/>
              </a:lnSpc>
              <a:spcBef>
                <a:spcPts val="640"/>
              </a:spcBef>
              <a:buClr>
                <a:schemeClr val="dk1"/>
              </a:buClr>
              <a:buSzPct val="25000"/>
              <a:buFont typeface="Calibri"/>
              <a:buNone/>
            </a:pPr>
            <a:r>
              <a:rPr lang="en-US" sz="2400" b="1" i="0" u="none" strike="noStrike" cap="none" baseline="0">
                <a:solidFill>
                  <a:schemeClr val="dk1"/>
                </a:solidFill>
                <a:latin typeface="Calibri"/>
                <a:ea typeface="Calibri"/>
                <a:cs typeface="Calibri"/>
                <a:sym typeface="Calibri"/>
              </a:rPr>
              <a:t>(makes evidence easier to see)</a:t>
            </a:r>
            <a:r>
              <a:rPr lang="en-US" sz="3200" b="1" i="0" u="none" strike="noStrike" cap="none" baseline="0">
                <a:solidFill>
                  <a:schemeClr val="dk1"/>
                </a:solidFill>
                <a:latin typeface="Calibri"/>
                <a:ea typeface="Calibri"/>
                <a:cs typeface="Calibri"/>
                <a:sym typeface="Calibri"/>
              </a:rPr>
              <a:t> </a:t>
            </a:r>
          </a:p>
          <a:p>
            <a:pPr marL="342900" marR="0" lvl="0" indent="-139700" algn="l" rtl="0">
              <a:lnSpc>
                <a:spcPct val="80000"/>
              </a:lnSpc>
              <a:spcBef>
                <a:spcPts val="640"/>
              </a:spcBef>
              <a:buClr>
                <a:schemeClr val="dk1"/>
              </a:buClr>
              <a:buFont typeface="Calibri"/>
              <a:buNone/>
            </a:pPr>
            <a:endParaRPr sz="3200" b="1" i="0" u="none" strike="noStrike" cap="none" baseline="0">
              <a:solidFill>
                <a:schemeClr val="dk1"/>
              </a:solidFill>
              <a:latin typeface="Calibri"/>
              <a:ea typeface="Calibri"/>
              <a:cs typeface="Calibri"/>
              <a:sym typeface="Calibri"/>
            </a:endParaRPr>
          </a:p>
          <a:p>
            <a:pPr marL="342900" marR="0" lvl="0" indent="-342900" algn="l" rtl="0">
              <a:lnSpc>
                <a:spcPct val="80000"/>
              </a:lnSpc>
              <a:spcBef>
                <a:spcPts val="640"/>
              </a:spcBef>
              <a:buClr>
                <a:srgbClr val="66CCFF"/>
              </a:buClr>
              <a:buSzPct val="100000"/>
              <a:buFont typeface="Calibri"/>
              <a:buChar char="•"/>
            </a:pPr>
            <a:r>
              <a:rPr lang="en-US" sz="3200" b="1" i="0" u="sng" strike="noStrike" cap="none" baseline="0">
                <a:solidFill>
                  <a:srgbClr val="66CCFF"/>
                </a:solidFill>
                <a:latin typeface="Calibri"/>
                <a:ea typeface="Calibri"/>
                <a:cs typeface="Calibri"/>
                <a:sym typeface="Calibri"/>
              </a:rPr>
              <a:t>Thermal imaging</a:t>
            </a:r>
            <a:r>
              <a:rPr lang="en-US" sz="3200" b="1" i="0" u="none" strike="noStrike" cap="none" baseline="0">
                <a:solidFill>
                  <a:schemeClr val="dk1"/>
                </a:solidFill>
                <a:latin typeface="Calibri"/>
                <a:ea typeface="Calibri"/>
                <a:cs typeface="Calibri"/>
                <a:sym typeface="Calibri"/>
              </a:rPr>
              <a:t> – </a:t>
            </a:r>
            <a:r>
              <a:rPr lang="en-US" sz="2400" b="1" i="0" u="none" strike="noStrike" cap="none" baseline="0">
                <a:solidFill>
                  <a:schemeClr val="dk1"/>
                </a:solidFill>
                <a:latin typeface="Calibri"/>
                <a:ea typeface="Calibri"/>
                <a:cs typeface="Calibri"/>
                <a:sym typeface="Calibri"/>
              </a:rPr>
              <a:t>detect heat emitted from</a:t>
            </a:r>
          </a:p>
          <a:p>
            <a:pPr marL="342900" marR="0" lvl="0" indent="-342900" algn="l" rtl="0">
              <a:lnSpc>
                <a:spcPct val="80000"/>
              </a:lnSpc>
              <a:spcBef>
                <a:spcPts val="480"/>
              </a:spcBef>
              <a:buClr>
                <a:schemeClr val="dk1"/>
              </a:buClr>
              <a:buSzPct val="25000"/>
              <a:buFont typeface="Calibri"/>
              <a:buNone/>
            </a:pPr>
            <a:r>
              <a:rPr lang="en-US" sz="2400" b="1" i="0" u="none" strike="noStrike" cap="none" baseline="0">
                <a:solidFill>
                  <a:schemeClr val="dk1"/>
                </a:solidFill>
                <a:latin typeface="Calibri"/>
                <a:ea typeface="Calibri"/>
                <a:cs typeface="Calibri"/>
                <a:sym typeface="Calibri"/>
              </a:rPr>
              <a:t>                                         substance scientists are looking for.</a:t>
            </a:r>
          </a:p>
        </p:txBody>
      </p:sp>
      <p:pic>
        <p:nvPicPr>
          <p:cNvPr id="542" name="Shape 542"/>
          <p:cNvPicPr preferRelativeResize="0"/>
          <p:nvPr/>
        </p:nvPicPr>
        <p:blipFill rotWithShape="1">
          <a:blip r:embed="rId3">
            <a:alphaModFix/>
          </a:blip>
          <a:srcRect/>
          <a:stretch/>
        </p:blipFill>
        <p:spPr>
          <a:xfrm>
            <a:off x="6553200" y="0"/>
            <a:ext cx="2838450" cy="3067049"/>
          </a:xfrm>
          <a:prstGeom prst="rect">
            <a:avLst/>
          </a:prstGeom>
          <a:noFill/>
          <a:ln>
            <a:noFill/>
          </a:ln>
        </p:spPr>
      </p:pic>
      <p:pic>
        <p:nvPicPr>
          <p:cNvPr id="543" name="Shape 543"/>
          <p:cNvPicPr preferRelativeResize="0"/>
          <p:nvPr/>
        </p:nvPicPr>
        <p:blipFill rotWithShape="1">
          <a:blip r:embed="rId4">
            <a:alphaModFix/>
          </a:blip>
          <a:srcRect/>
          <a:stretch/>
        </p:blipFill>
        <p:spPr>
          <a:xfrm>
            <a:off x="4031404" y="1254990"/>
            <a:ext cx="3948641" cy="5922963"/>
          </a:xfrm>
          <a:prstGeom prst="rect">
            <a:avLst/>
          </a:prstGeom>
          <a:noFill/>
          <a:ln>
            <a:noFill/>
          </a:ln>
        </p:spPr>
      </p:pic>
      <p:pic>
        <p:nvPicPr>
          <p:cNvPr id="544" name="Shape 544"/>
          <p:cNvPicPr preferRelativeResize="0"/>
          <p:nvPr/>
        </p:nvPicPr>
        <p:blipFill rotWithShape="1">
          <a:blip r:embed="rId5">
            <a:alphaModFix/>
          </a:blip>
          <a:srcRect/>
          <a:stretch/>
        </p:blipFill>
        <p:spPr>
          <a:xfrm>
            <a:off x="2743200" y="-1132682"/>
            <a:ext cx="4814461" cy="4775344"/>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xEl>
                                              <p:pRg st="0" end="0"/>
                                            </p:txEl>
                                          </p:spTgt>
                                        </p:tgtEl>
                                        <p:attrNameLst>
                                          <p:attrName>style.visibility</p:attrName>
                                        </p:attrNameLst>
                                      </p:cBhvr>
                                      <p:to>
                                        <p:strVal val="visible"/>
                                      </p:to>
                                    </p:set>
                                    <p:animEffect transition="in" filter="fade">
                                      <p:cBhvr>
                                        <p:cTn id="7" dur="500"/>
                                        <p:tgtEl>
                                          <p:spTgt spid="5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1">
                                            <p:txEl>
                                              <p:pRg st="1" end="1"/>
                                            </p:txEl>
                                          </p:spTgt>
                                        </p:tgtEl>
                                        <p:attrNameLst>
                                          <p:attrName>style.visibility</p:attrName>
                                        </p:attrNameLst>
                                      </p:cBhvr>
                                      <p:to>
                                        <p:strVal val="visible"/>
                                      </p:to>
                                    </p:set>
                                    <p:animEffect transition="in" filter="fade">
                                      <p:cBhvr>
                                        <p:cTn id="12" dur="500"/>
                                        <p:tgtEl>
                                          <p:spTgt spid="5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1">
                                            <p:txEl>
                                              <p:pRg st="2" end="2"/>
                                            </p:txEl>
                                          </p:spTgt>
                                        </p:tgtEl>
                                        <p:attrNameLst>
                                          <p:attrName>style.visibility</p:attrName>
                                        </p:attrNameLst>
                                      </p:cBhvr>
                                      <p:to>
                                        <p:strVal val="visible"/>
                                      </p:to>
                                    </p:set>
                                    <p:animEffect transition="in" filter="fade">
                                      <p:cBhvr>
                                        <p:cTn id="17" dur="500"/>
                                        <p:tgtEl>
                                          <p:spTgt spid="5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1">
                                            <p:txEl>
                                              <p:pRg st="3" end="3"/>
                                            </p:txEl>
                                          </p:spTgt>
                                        </p:tgtEl>
                                        <p:attrNameLst>
                                          <p:attrName>style.visibility</p:attrName>
                                        </p:attrNameLst>
                                      </p:cBhvr>
                                      <p:to>
                                        <p:strVal val="visible"/>
                                      </p:to>
                                    </p:set>
                                    <p:animEffect transition="in" filter="fade">
                                      <p:cBhvr>
                                        <p:cTn id="22" dur="500"/>
                                        <p:tgtEl>
                                          <p:spTgt spid="5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1">
                                            <p:txEl>
                                              <p:pRg st="4" end="4"/>
                                            </p:txEl>
                                          </p:spTgt>
                                        </p:tgtEl>
                                        <p:attrNameLst>
                                          <p:attrName>style.visibility</p:attrName>
                                        </p:attrNameLst>
                                      </p:cBhvr>
                                      <p:to>
                                        <p:strVal val="visible"/>
                                      </p:to>
                                    </p:set>
                                    <p:animEffect transition="in" filter="fade">
                                      <p:cBhvr>
                                        <p:cTn id="27" dur="500"/>
                                        <p:tgtEl>
                                          <p:spTgt spid="5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1">
                                            <p:txEl>
                                              <p:pRg st="5" end="5"/>
                                            </p:txEl>
                                          </p:spTgt>
                                        </p:tgtEl>
                                        <p:attrNameLst>
                                          <p:attrName>style.visibility</p:attrName>
                                        </p:attrNameLst>
                                      </p:cBhvr>
                                      <p:to>
                                        <p:strVal val="visible"/>
                                      </p:to>
                                    </p:set>
                                    <p:animEffect transition="in" filter="fade">
                                      <p:cBhvr>
                                        <p:cTn id="32" dur="500"/>
                                        <p:tgtEl>
                                          <p:spTgt spid="54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1">
                                            <p:txEl>
                                              <p:pRg st="6" end="6"/>
                                            </p:txEl>
                                          </p:spTgt>
                                        </p:tgtEl>
                                        <p:attrNameLst>
                                          <p:attrName>style.visibility</p:attrName>
                                        </p:attrNameLst>
                                      </p:cBhvr>
                                      <p:to>
                                        <p:strVal val="visible"/>
                                      </p:to>
                                    </p:set>
                                    <p:animEffect transition="in" filter="fade">
                                      <p:cBhvr>
                                        <p:cTn id="37" dur="500"/>
                                        <p:tgtEl>
                                          <p:spTgt spid="54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1">
                                            <p:txEl>
                                              <p:pRg st="7" end="7"/>
                                            </p:txEl>
                                          </p:spTgt>
                                        </p:tgtEl>
                                        <p:attrNameLst>
                                          <p:attrName>style.visibility</p:attrName>
                                        </p:attrNameLst>
                                      </p:cBhvr>
                                      <p:to>
                                        <p:strVal val="visible"/>
                                      </p:to>
                                    </p:set>
                                    <p:animEffect transition="in" filter="fade">
                                      <p:cBhvr>
                                        <p:cTn id="42" dur="500"/>
                                        <p:tgtEl>
                                          <p:spTgt spid="54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1">
                                            <p:txEl>
                                              <p:pRg st="8" end="8"/>
                                            </p:txEl>
                                          </p:spTgt>
                                        </p:tgtEl>
                                        <p:attrNameLst>
                                          <p:attrName>style.visibility</p:attrName>
                                        </p:attrNameLst>
                                      </p:cBhvr>
                                      <p:to>
                                        <p:strVal val="visible"/>
                                      </p:to>
                                    </p:set>
                                    <p:animEffect transition="in" filter="fade">
                                      <p:cBhvr>
                                        <p:cTn id="47" dur="500"/>
                                        <p:tgtEl>
                                          <p:spTgt spid="54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1">
                                            <p:txEl>
                                              <p:pRg st="9" end="9"/>
                                            </p:txEl>
                                          </p:spTgt>
                                        </p:tgtEl>
                                        <p:attrNameLst>
                                          <p:attrName>style.visibility</p:attrName>
                                        </p:attrNameLst>
                                      </p:cBhvr>
                                      <p:to>
                                        <p:strVal val="visible"/>
                                      </p:to>
                                    </p:set>
                                    <p:animEffect transition="in" filter="fade">
                                      <p:cBhvr>
                                        <p:cTn id="52" dur="500"/>
                                        <p:tgtEl>
                                          <p:spTgt spid="54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41">
                                            <p:txEl>
                                              <p:pRg st="10" end="10"/>
                                            </p:txEl>
                                          </p:spTgt>
                                        </p:tgtEl>
                                        <p:attrNameLst>
                                          <p:attrName>style.visibility</p:attrName>
                                        </p:attrNameLst>
                                      </p:cBhvr>
                                      <p:to>
                                        <p:strVal val="visible"/>
                                      </p:to>
                                    </p:set>
                                    <p:animEffect transition="in" filter="fade">
                                      <p:cBhvr>
                                        <p:cTn id="57" dur="500"/>
                                        <p:tgtEl>
                                          <p:spTgt spid="54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41">
                                            <p:txEl>
                                              <p:pRg st="11" end="11"/>
                                            </p:txEl>
                                          </p:spTgt>
                                        </p:tgtEl>
                                        <p:attrNameLst>
                                          <p:attrName>style.visibility</p:attrName>
                                        </p:attrNameLst>
                                      </p:cBhvr>
                                      <p:to>
                                        <p:strVal val="visible"/>
                                      </p:to>
                                    </p:set>
                                    <p:animEffect transition="in" filter="fade">
                                      <p:cBhvr>
                                        <p:cTn id="62" dur="500"/>
                                        <p:tgtEl>
                                          <p:spTgt spid="54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41">
                                            <p:txEl>
                                              <p:pRg st="12" end="12"/>
                                            </p:txEl>
                                          </p:spTgt>
                                        </p:tgtEl>
                                        <p:attrNameLst>
                                          <p:attrName>style.visibility</p:attrName>
                                        </p:attrNameLst>
                                      </p:cBhvr>
                                      <p:to>
                                        <p:strVal val="visible"/>
                                      </p:to>
                                    </p:set>
                                    <p:animEffect transition="in" filter="fade">
                                      <p:cBhvr>
                                        <p:cTn id="67" dur="500"/>
                                        <p:tgtEl>
                                          <p:spTgt spid="54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a:solidFill>
                  <a:schemeClr val="dk1"/>
                </a:solidFill>
                <a:latin typeface="Calibri"/>
                <a:ea typeface="Calibri"/>
                <a:cs typeface="Calibri"/>
                <a:sym typeface="Calibri"/>
              </a:rPr>
              <a:t>EQUIPMENT</a:t>
            </a:r>
          </a:p>
        </p:txBody>
      </p:sp>
      <p:sp>
        <p:nvSpPr>
          <p:cNvPr id="565" name="Shape 56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rgbClr val="FF33CC"/>
              </a:buClr>
              <a:buSzPct val="100000"/>
              <a:buFont typeface="Calibri"/>
              <a:buChar char="•"/>
            </a:pPr>
            <a:r>
              <a:rPr lang="en-US" sz="3200" b="1" i="0" u="none" strike="noStrike" cap="none" baseline="0">
                <a:solidFill>
                  <a:srgbClr val="FF33CC"/>
                </a:solidFill>
                <a:latin typeface="Calibri"/>
                <a:ea typeface="Calibri"/>
                <a:cs typeface="Calibri"/>
                <a:sym typeface="Calibri"/>
              </a:rPr>
              <a:t>HAVING CORRECT EQUIPMENT IS IMPORTANT.  </a:t>
            </a:r>
          </a:p>
          <a:p>
            <a:pPr marL="342900" marR="0" lvl="0" indent="-139700" algn="l" rtl="0">
              <a:lnSpc>
                <a:spcPct val="90000"/>
              </a:lnSpc>
              <a:spcBef>
                <a:spcPts val="640"/>
              </a:spcBef>
              <a:buClr>
                <a:schemeClr val="dk1"/>
              </a:buClr>
              <a:buFont typeface="Calibri"/>
              <a:buNone/>
            </a:pPr>
            <a:endParaRPr sz="3200" b="1" i="0" u="none" strike="noStrike" cap="none" baseline="0">
              <a:solidFill>
                <a:srgbClr val="FF33CC"/>
              </a:solidFill>
              <a:latin typeface="Calibri"/>
              <a:ea typeface="Calibri"/>
              <a:cs typeface="Calibri"/>
              <a:sym typeface="Calibri"/>
            </a:endParaRPr>
          </a:p>
          <a:p>
            <a:pPr marL="342900" marR="0" lvl="0" indent="-342900" algn="l" rtl="0">
              <a:lnSpc>
                <a:spcPct val="90000"/>
              </a:lnSpc>
              <a:spcBef>
                <a:spcPts val="640"/>
              </a:spcBef>
              <a:buClr>
                <a:srgbClr val="FF33CC"/>
              </a:buClr>
              <a:buSzPct val="100000"/>
              <a:buFont typeface="Calibri"/>
              <a:buChar char="•"/>
            </a:pPr>
            <a:r>
              <a:rPr lang="en-US" sz="3200" b="1" i="0" u="none" strike="noStrike" cap="none" baseline="0">
                <a:solidFill>
                  <a:srgbClr val="FF33CC"/>
                </a:solidFill>
                <a:latin typeface="Calibri"/>
                <a:ea typeface="Calibri"/>
                <a:cs typeface="Calibri"/>
                <a:sym typeface="Calibri"/>
              </a:rPr>
              <a:t>IT IS USUALLY CARRIED IN:</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POLICE VEHICLE</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INVESTIGATOR’S VEHICLE</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CRIME VAN – (MOBILE CRIME LAB)</a:t>
            </a:r>
          </a:p>
          <a:p>
            <a:pPr marL="742950" marR="0" lvl="1" indent="-107950" algn="l" rtl="0">
              <a:lnSpc>
                <a:spcPct val="90000"/>
              </a:lnSpc>
              <a:spcBef>
                <a:spcPts val="560"/>
              </a:spcBef>
              <a:buClr>
                <a:schemeClr val="dk1"/>
              </a:buClr>
              <a:buFont typeface="Calibri"/>
              <a:buNone/>
            </a:pPr>
            <a:endParaRPr sz="2800" b="1" i="0" u="none" strike="noStrike" cap="none" baseline="0">
              <a:solidFill>
                <a:srgbClr val="FF33CC"/>
              </a:solidFill>
              <a:latin typeface="Calibri"/>
              <a:ea typeface="Calibri"/>
              <a:cs typeface="Calibri"/>
              <a:sym typeface="Calibri"/>
            </a:endParaRP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SHOULD HAVE RADIO COMMUNICATION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10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Forensic Investigations</a:t>
            </a:r>
          </a:p>
        </p:txBody>
      </p:sp>
      <p:sp>
        <p:nvSpPr>
          <p:cNvPr id="571" name="Shape 57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609600" marR="0" lvl="0" indent="-609600" algn="l" rtl="0">
              <a:spcBef>
                <a:spcPts val="0"/>
              </a:spcBef>
              <a:buClr>
                <a:schemeClr val="dk1"/>
              </a:buClr>
              <a:buSzPct val="25000"/>
              <a:buFont typeface="Arial"/>
              <a:buNone/>
            </a:pPr>
            <a:r>
              <a:rPr lang="en-US" sz="2800" b="0" i="1" u="none" strike="noStrike" cap="none" baseline="0">
                <a:solidFill>
                  <a:schemeClr val="dk1"/>
                </a:solidFill>
                <a:latin typeface="Arial"/>
                <a:ea typeface="Arial"/>
                <a:cs typeface="Arial"/>
                <a:sym typeface="Arial"/>
              </a:rPr>
              <a:t>Include some or all of these seven major activities</a:t>
            </a:r>
          </a:p>
          <a:p>
            <a:pPr marL="990600" marR="0" lvl="1" indent="-533400" algn="l" rtl="0">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1. Recognition—ability to distinguish important evidence from unrelated material</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Pattern recognition</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Physical property observation</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Information analysis</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Field testing</a:t>
            </a:r>
          </a:p>
          <a:p>
            <a:pPr marL="990600" marR="0" lvl="1" indent="-533400" algn="l" rtl="0">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2.  Preservation—collection and proper preservation of evidence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xEl>
                                              <p:pRg st="0" end="0"/>
                                            </p:txEl>
                                          </p:spTgt>
                                        </p:tgtEl>
                                        <p:attrNameLst>
                                          <p:attrName>style.visibility</p:attrName>
                                        </p:attrNameLst>
                                      </p:cBhvr>
                                      <p:to>
                                        <p:strVal val="visible"/>
                                      </p:to>
                                    </p:set>
                                    <p:animEffect transition="in" filter="fade">
                                      <p:cBhvr>
                                        <p:cTn id="7" dur="500"/>
                                        <p:tgtEl>
                                          <p:spTgt spid="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1">
                                            <p:txEl>
                                              <p:pRg st="1" end="1"/>
                                            </p:txEl>
                                          </p:spTgt>
                                        </p:tgtEl>
                                        <p:attrNameLst>
                                          <p:attrName>style.visibility</p:attrName>
                                        </p:attrNameLst>
                                      </p:cBhvr>
                                      <p:to>
                                        <p:strVal val="visible"/>
                                      </p:to>
                                    </p:set>
                                    <p:animEffect transition="in" filter="fade">
                                      <p:cBhvr>
                                        <p:cTn id="12" dur="500"/>
                                        <p:tgtEl>
                                          <p:spTgt spid="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1">
                                            <p:txEl>
                                              <p:pRg st="2" end="2"/>
                                            </p:txEl>
                                          </p:spTgt>
                                        </p:tgtEl>
                                        <p:attrNameLst>
                                          <p:attrName>style.visibility</p:attrName>
                                        </p:attrNameLst>
                                      </p:cBhvr>
                                      <p:to>
                                        <p:strVal val="visible"/>
                                      </p:to>
                                    </p:set>
                                    <p:animEffect transition="in" filter="fade">
                                      <p:cBhvr>
                                        <p:cTn id="17" dur="500"/>
                                        <p:tgtEl>
                                          <p:spTgt spid="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1">
                                            <p:txEl>
                                              <p:pRg st="3" end="3"/>
                                            </p:txEl>
                                          </p:spTgt>
                                        </p:tgtEl>
                                        <p:attrNameLst>
                                          <p:attrName>style.visibility</p:attrName>
                                        </p:attrNameLst>
                                      </p:cBhvr>
                                      <p:to>
                                        <p:strVal val="visible"/>
                                      </p:to>
                                    </p:set>
                                    <p:animEffect transition="in" filter="fade">
                                      <p:cBhvr>
                                        <p:cTn id="22" dur="500"/>
                                        <p:tgtEl>
                                          <p:spTgt spid="5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1">
                                            <p:txEl>
                                              <p:pRg st="4" end="4"/>
                                            </p:txEl>
                                          </p:spTgt>
                                        </p:tgtEl>
                                        <p:attrNameLst>
                                          <p:attrName>style.visibility</p:attrName>
                                        </p:attrNameLst>
                                      </p:cBhvr>
                                      <p:to>
                                        <p:strVal val="visible"/>
                                      </p:to>
                                    </p:set>
                                    <p:animEffect transition="in" filter="fade">
                                      <p:cBhvr>
                                        <p:cTn id="27" dur="500"/>
                                        <p:tgtEl>
                                          <p:spTgt spid="5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1">
                                            <p:txEl>
                                              <p:pRg st="5" end="5"/>
                                            </p:txEl>
                                          </p:spTgt>
                                        </p:tgtEl>
                                        <p:attrNameLst>
                                          <p:attrName>style.visibility</p:attrName>
                                        </p:attrNameLst>
                                      </p:cBhvr>
                                      <p:to>
                                        <p:strVal val="visible"/>
                                      </p:to>
                                    </p:set>
                                    <p:animEffect transition="in" filter="fade">
                                      <p:cBhvr>
                                        <p:cTn id="32" dur="500"/>
                                        <p:tgtEl>
                                          <p:spTgt spid="5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1">
                                            <p:txEl>
                                              <p:pRg st="6" end="6"/>
                                            </p:txEl>
                                          </p:spTgt>
                                        </p:tgtEl>
                                        <p:attrNameLst>
                                          <p:attrName>style.visibility</p:attrName>
                                        </p:attrNameLst>
                                      </p:cBhvr>
                                      <p:to>
                                        <p:strVal val="visible"/>
                                      </p:to>
                                    </p:set>
                                    <p:animEffect transition="in" filter="fade">
                                      <p:cBhvr>
                                        <p:cTn id="37" dur="500"/>
                                        <p:tgtEl>
                                          <p:spTgt spid="5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838200" marR="0" lvl="0" indent="-83820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Investigations</a:t>
            </a:r>
          </a:p>
        </p:txBody>
      </p:sp>
      <p:sp>
        <p:nvSpPr>
          <p:cNvPr id="577" name="Shape 577"/>
          <p:cNvSpPr txBox="1">
            <a:spLocks noGrp="1"/>
          </p:cNvSpPr>
          <p:nvPr>
            <p:ph type="body" idx="1"/>
          </p:nvPr>
        </p:nvSpPr>
        <p:spPr>
          <a:xfrm>
            <a:off x="381000" y="1600200"/>
            <a:ext cx="8421687" cy="4391025"/>
          </a:xfrm>
          <a:prstGeom prst="rect">
            <a:avLst/>
          </a:prstGeom>
          <a:noFill/>
          <a:ln>
            <a:noFill/>
          </a:ln>
        </p:spPr>
        <p:txBody>
          <a:bodyPr lIns="91425" tIns="45700" rIns="91425" bIns="45700" anchor="t" anchorCtr="0">
            <a:spAutoFit/>
          </a:bodyPr>
          <a:lstStyle/>
          <a:p>
            <a:pPr marL="533400" marR="0" lvl="0" indent="-533400" algn="l" rtl="0">
              <a:lnSpc>
                <a:spcPct val="80000"/>
              </a:lnSpc>
              <a:spcBef>
                <a:spcPts val="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3.  Identification—use of scientific testing</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Physical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Chemical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Morphological (structural)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Biological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Immunological properties</a:t>
            </a:r>
          </a:p>
          <a:p>
            <a:pPr marL="533400" marR="0" lvl="0" indent="-533400" algn="l" rtl="0">
              <a:lnSpc>
                <a:spcPct val="80000"/>
              </a:lnSpc>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4.  Comparison—class characteristics are measured against those of known standards or controls;  if all measurements are equal, then the two samples may be considered to have come from the same source or origin.</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fade">
                                      <p:cBhvr>
                                        <p:cTn id="7" dur="500"/>
                                        <p:tgtEl>
                                          <p:spTgt spid="5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
                                            <p:txEl>
                                              <p:pRg st="1" end="1"/>
                                            </p:txEl>
                                          </p:spTgt>
                                        </p:tgtEl>
                                        <p:attrNameLst>
                                          <p:attrName>style.visibility</p:attrName>
                                        </p:attrNameLst>
                                      </p:cBhvr>
                                      <p:to>
                                        <p:strVal val="visible"/>
                                      </p:to>
                                    </p:set>
                                    <p:animEffect transition="in" filter="fade">
                                      <p:cBhvr>
                                        <p:cTn id="12" dur="500"/>
                                        <p:tgtEl>
                                          <p:spTgt spid="5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7">
                                            <p:txEl>
                                              <p:pRg st="2" end="2"/>
                                            </p:txEl>
                                          </p:spTgt>
                                        </p:tgtEl>
                                        <p:attrNameLst>
                                          <p:attrName>style.visibility</p:attrName>
                                        </p:attrNameLst>
                                      </p:cBhvr>
                                      <p:to>
                                        <p:strVal val="visible"/>
                                      </p:to>
                                    </p:set>
                                    <p:animEffect transition="in" filter="fade">
                                      <p:cBhvr>
                                        <p:cTn id="17" dur="500"/>
                                        <p:tgtEl>
                                          <p:spTgt spid="5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7">
                                            <p:txEl>
                                              <p:pRg st="3" end="3"/>
                                            </p:txEl>
                                          </p:spTgt>
                                        </p:tgtEl>
                                        <p:attrNameLst>
                                          <p:attrName>style.visibility</p:attrName>
                                        </p:attrNameLst>
                                      </p:cBhvr>
                                      <p:to>
                                        <p:strVal val="visible"/>
                                      </p:to>
                                    </p:set>
                                    <p:animEffect transition="in" filter="fade">
                                      <p:cBhvr>
                                        <p:cTn id="22" dur="500"/>
                                        <p:tgtEl>
                                          <p:spTgt spid="5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7">
                                            <p:txEl>
                                              <p:pRg st="4" end="4"/>
                                            </p:txEl>
                                          </p:spTgt>
                                        </p:tgtEl>
                                        <p:attrNameLst>
                                          <p:attrName>style.visibility</p:attrName>
                                        </p:attrNameLst>
                                      </p:cBhvr>
                                      <p:to>
                                        <p:strVal val="visible"/>
                                      </p:to>
                                    </p:set>
                                    <p:animEffect transition="in" filter="fade">
                                      <p:cBhvr>
                                        <p:cTn id="27" dur="500"/>
                                        <p:tgtEl>
                                          <p:spTgt spid="5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7">
                                            <p:txEl>
                                              <p:pRg st="5" end="5"/>
                                            </p:txEl>
                                          </p:spTgt>
                                        </p:tgtEl>
                                        <p:attrNameLst>
                                          <p:attrName>style.visibility</p:attrName>
                                        </p:attrNameLst>
                                      </p:cBhvr>
                                      <p:to>
                                        <p:strVal val="visible"/>
                                      </p:to>
                                    </p:set>
                                    <p:animEffect transition="in" filter="fade">
                                      <p:cBhvr>
                                        <p:cTn id="32" dur="500"/>
                                        <p:tgtEl>
                                          <p:spTgt spid="57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7">
                                            <p:txEl>
                                              <p:pRg st="6" end="6"/>
                                            </p:txEl>
                                          </p:spTgt>
                                        </p:tgtEl>
                                        <p:attrNameLst>
                                          <p:attrName>style.visibility</p:attrName>
                                        </p:attrNameLst>
                                      </p:cBhvr>
                                      <p:to>
                                        <p:strVal val="visible"/>
                                      </p:to>
                                    </p:set>
                                    <p:animEffect transition="in" filter="fade">
                                      <p:cBhvr>
                                        <p:cTn id="37" dur="500"/>
                                        <p:tgtEl>
                                          <p:spTgt spid="5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838200" marR="0" lvl="0" indent="-83820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Investigations</a:t>
            </a:r>
          </a:p>
        </p:txBody>
      </p:sp>
      <p:sp>
        <p:nvSpPr>
          <p:cNvPr id="583" name="Shape 583"/>
          <p:cNvSpPr txBox="1">
            <a:spLocks noGrp="1"/>
          </p:cNvSpPr>
          <p:nvPr>
            <p:ph type="body" idx="1"/>
          </p:nvPr>
        </p:nvSpPr>
        <p:spPr>
          <a:xfrm>
            <a:off x="366712" y="1774825"/>
            <a:ext cx="8421687" cy="4016374"/>
          </a:xfrm>
          <a:prstGeom prst="rect">
            <a:avLst/>
          </a:prstGeom>
          <a:noFill/>
          <a:ln>
            <a:noFill/>
          </a:ln>
        </p:spPr>
        <p:txBody>
          <a:bodyPr lIns="91425" tIns="45700" rIns="91425" bIns="45700" anchor="t" anchorCtr="0">
            <a:spAutoFit/>
          </a:bodyPr>
          <a:lstStyle/>
          <a:p>
            <a:pPr marL="533400" marR="0" lvl="0" indent="-533400" algn="l" rtl="0">
              <a:lnSpc>
                <a:spcPct val="90000"/>
              </a:lnSpc>
              <a:spcBef>
                <a:spcPts val="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5.  Individualization—demonstrating that the sample is unique, even among members of the same class</a:t>
            </a:r>
          </a:p>
          <a:p>
            <a:pPr marL="533400" marR="0" lvl="0" indent="-533400" algn="l" rtl="0">
              <a:lnSpc>
                <a:spcPct val="90000"/>
              </a:lnSpc>
              <a:spcBef>
                <a:spcPts val="54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6.  Interpretation—gives meaning to all the information</a:t>
            </a:r>
          </a:p>
          <a:p>
            <a:pPr marL="533400" marR="0" lvl="0" indent="-533400" algn="l" rtl="0">
              <a:lnSpc>
                <a:spcPct val="90000"/>
              </a:lnSpc>
              <a:spcBef>
                <a:spcPts val="54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7.  Reconstruction—reconstructs the events of the case</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Inductive and deductive logic</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Statistical data</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Pattern analysis</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Results of laboratory analysis</a:t>
            </a:r>
          </a:p>
          <a:p>
            <a:pPr marL="914400" marR="0" lvl="1" indent="-457200" algn="r" rtl="0">
              <a:lnSpc>
                <a:spcPct val="90000"/>
              </a:lnSpc>
              <a:spcBef>
                <a:spcPts val="280"/>
              </a:spcBef>
              <a:buClr>
                <a:schemeClr val="dk1"/>
              </a:buClr>
              <a:buSzPct val="25000"/>
              <a:buFont typeface="Arial"/>
              <a:buNone/>
            </a:pPr>
            <a:r>
              <a:rPr lang="en-US" sz="1400" b="0" i="0" u="none" strike="noStrike" cap="none" baseline="0">
                <a:solidFill>
                  <a:schemeClr val="dk1"/>
                </a:solidFill>
                <a:latin typeface="Arial"/>
                <a:ea typeface="Arial"/>
                <a:cs typeface="Arial"/>
                <a:sym typeface="Arial"/>
              </a:rPr>
              <a:t>—Lee, Dr. Henry.  </a:t>
            </a:r>
            <a:r>
              <a:rPr lang="en-US" sz="1400" b="0" i="1" u="none" strike="noStrike" cap="none" baseline="0">
                <a:solidFill>
                  <a:schemeClr val="dk1"/>
                </a:solidFill>
                <a:latin typeface="Arial"/>
                <a:ea typeface="Arial"/>
                <a:cs typeface="Arial"/>
                <a:sym typeface="Arial"/>
              </a:rPr>
              <a:t>Famous Crimes</a:t>
            </a:r>
            <a:r>
              <a:rPr lang="en-US" sz="1400" b="1" i="0" u="none" strike="noStrike" cap="none" baseline="0">
                <a:solidFill>
                  <a:schemeClr val="dk1"/>
                </a:solidFill>
                <a:latin typeface="Arial"/>
                <a:ea typeface="Arial"/>
                <a:cs typeface="Arial"/>
                <a:sym typeface="Arial"/>
              </a:rPr>
              <a:t>, 2001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
                                            <p:txEl>
                                              <p:pRg st="1" end="1"/>
                                            </p:txEl>
                                          </p:spTgt>
                                        </p:tgtEl>
                                        <p:attrNameLst>
                                          <p:attrName>style.visibility</p:attrName>
                                        </p:attrNameLst>
                                      </p:cBhvr>
                                      <p:to>
                                        <p:strVal val="visible"/>
                                      </p:to>
                                    </p:set>
                                    <p:animEffect transition="in" filter="fade">
                                      <p:cBhvr>
                                        <p:cTn id="12" dur="500"/>
                                        <p:tgtEl>
                                          <p:spTgt spid="5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
                                            <p:txEl>
                                              <p:pRg st="2" end="2"/>
                                            </p:txEl>
                                          </p:spTgt>
                                        </p:tgtEl>
                                        <p:attrNameLst>
                                          <p:attrName>style.visibility</p:attrName>
                                        </p:attrNameLst>
                                      </p:cBhvr>
                                      <p:to>
                                        <p:strVal val="visible"/>
                                      </p:to>
                                    </p:set>
                                    <p:animEffect transition="in" filter="fade">
                                      <p:cBhvr>
                                        <p:cTn id="17" dur="500"/>
                                        <p:tgtEl>
                                          <p:spTgt spid="5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3">
                                            <p:txEl>
                                              <p:pRg st="3" end="3"/>
                                            </p:txEl>
                                          </p:spTgt>
                                        </p:tgtEl>
                                        <p:attrNameLst>
                                          <p:attrName>style.visibility</p:attrName>
                                        </p:attrNameLst>
                                      </p:cBhvr>
                                      <p:to>
                                        <p:strVal val="visible"/>
                                      </p:to>
                                    </p:set>
                                    <p:animEffect transition="in" filter="fade">
                                      <p:cBhvr>
                                        <p:cTn id="22" dur="500"/>
                                        <p:tgtEl>
                                          <p:spTgt spid="5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
                                            <p:txEl>
                                              <p:pRg st="4" end="4"/>
                                            </p:txEl>
                                          </p:spTgt>
                                        </p:tgtEl>
                                        <p:attrNameLst>
                                          <p:attrName>style.visibility</p:attrName>
                                        </p:attrNameLst>
                                      </p:cBhvr>
                                      <p:to>
                                        <p:strVal val="visible"/>
                                      </p:to>
                                    </p:set>
                                    <p:animEffect transition="in" filter="fade">
                                      <p:cBhvr>
                                        <p:cTn id="27" dur="500"/>
                                        <p:tgtEl>
                                          <p:spTgt spid="5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3">
                                            <p:txEl>
                                              <p:pRg st="5" end="5"/>
                                            </p:txEl>
                                          </p:spTgt>
                                        </p:tgtEl>
                                        <p:attrNameLst>
                                          <p:attrName>style.visibility</p:attrName>
                                        </p:attrNameLst>
                                      </p:cBhvr>
                                      <p:to>
                                        <p:strVal val="visible"/>
                                      </p:to>
                                    </p:set>
                                    <p:animEffect transition="in" filter="fade">
                                      <p:cBhvr>
                                        <p:cTn id="32" dur="500"/>
                                        <p:tgtEl>
                                          <p:spTgt spid="5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
                                            <p:txEl>
                                              <p:pRg st="6" end="6"/>
                                            </p:txEl>
                                          </p:spTgt>
                                        </p:tgtEl>
                                        <p:attrNameLst>
                                          <p:attrName>style.visibility</p:attrName>
                                        </p:attrNameLst>
                                      </p:cBhvr>
                                      <p:to>
                                        <p:strVal val="visible"/>
                                      </p:to>
                                    </p:set>
                                    <p:animEffect transition="in" filter="fade">
                                      <p:cBhvr>
                                        <p:cTn id="37" dur="500"/>
                                        <p:tgtEl>
                                          <p:spTgt spid="5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3">
                                            <p:txEl>
                                              <p:pRg st="7" end="7"/>
                                            </p:txEl>
                                          </p:spTgt>
                                        </p:tgtEl>
                                        <p:attrNameLst>
                                          <p:attrName>style.visibility</p:attrName>
                                        </p:attrNameLst>
                                      </p:cBhvr>
                                      <p:to>
                                        <p:strVal val="visible"/>
                                      </p:to>
                                    </p:set>
                                    <p:animEffect transition="in" filter="fade">
                                      <p:cBhvr>
                                        <p:cTn id="42" dur="500"/>
                                        <p:tgtEl>
                                          <p:spTgt spid="5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1868488" y="228600"/>
            <a:ext cx="6956424" cy="1546225"/>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People in the News</a:t>
            </a:r>
          </a:p>
        </p:txBody>
      </p:sp>
      <p:sp>
        <p:nvSpPr>
          <p:cNvPr id="589" name="Shape 589"/>
          <p:cNvSpPr txBox="1">
            <a:spLocks noGrp="1"/>
          </p:cNvSpPr>
          <p:nvPr>
            <p:ph type="body" idx="1"/>
          </p:nvPr>
        </p:nvSpPr>
        <p:spPr>
          <a:xfrm>
            <a:off x="366712" y="1849438"/>
            <a:ext cx="5729287" cy="3941761"/>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buClr>
                <a:schemeClr val="dk1"/>
              </a:buClr>
              <a:buSzPct val="25000"/>
              <a:buFont typeface="Arial"/>
              <a:buNone/>
            </a:pPr>
            <a:r>
              <a:rPr lang="en-US" sz="2400" b="1" i="0" u="none" strike="noStrike" cap="none" baseline="0">
                <a:solidFill>
                  <a:schemeClr val="dk1"/>
                </a:solidFill>
                <a:latin typeface="Arial"/>
                <a:ea typeface="Arial"/>
                <a:cs typeface="Arial"/>
                <a:sym typeface="Arial"/>
              </a:rPr>
              <a:t>Dr. Henry Lee</a:t>
            </a:r>
            <a:r>
              <a:rPr lang="en-US" sz="2000" b="0" i="0" u="none" strike="noStrike" cap="none" baseline="0">
                <a:solidFill>
                  <a:schemeClr val="dk1"/>
                </a:solidFill>
                <a:latin typeface="Arial"/>
                <a:ea typeface="Arial"/>
                <a:cs typeface="Arial"/>
                <a:sym typeface="Arial"/>
              </a:rPr>
              <a:t>—Chief Emeritus for Scientific Services and the former Commissioner of Public Safety for the state of Connecticut.  He served as that state’s Chief Criminality from 1979 to 2000.  Lee was the driving force in establishing the modern forensic lab in Connecticut.  He has worked with many high profile cases including O.J. Simpson, Jon Benet Ramsey, and the “wood chipper” case.  He is also seen on many of the true crime shows, including his own, “</a:t>
            </a:r>
            <a:r>
              <a:rPr lang="en-US" sz="2000" b="1" i="1" u="none" strike="noStrike" cap="none" baseline="0">
                <a:solidFill>
                  <a:schemeClr val="dk1"/>
                </a:solidFill>
                <a:latin typeface="Arial"/>
                <a:ea typeface="Arial"/>
                <a:cs typeface="Arial"/>
                <a:sym typeface="Arial"/>
              </a:rPr>
              <a:t>Trace Evidence: The Case Files of Dr. Henry Lee”.  </a:t>
            </a:r>
            <a:r>
              <a:rPr lang="en-US" sz="2000" b="0" i="0" u="none" strike="noStrike" cap="none" baseline="0">
                <a:solidFill>
                  <a:schemeClr val="dk1"/>
                </a:solidFill>
                <a:latin typeface="Arial"/>
                <a:ea typeface="Arial"/>
                <a:cs typeface="Arial"/>
                <a:sym typeface="Arial"/>
              </a:rPr>
              <a:t>Learn more at his website: </a:t>
            </a:r>
          </a:p>
          <a:p>
            <a:pPr marL="342900" marR="0" lvl="0" indent="-342900" algn="l" rtl="0">
              <a:lnSpc>
                <a:spcPct val="80000"/>
              </a:lnSpc>
              <a:spcBef>
                <a:spcPts val="400"/>
              </a:spcBef>
              <a:buClr>
                <a:schemeClr val="dk1"/>
              </a:buClr>
              <a:buFont typeface="Calibri"/>
              <a:buNone/>
            </a:pPr>
            <a:endParaRPr sz="2000" b="0" i="0" u="none" strike="noStrike" cap="none" baseline="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25000"/>
              <a:buFont typeface="Arial"/>
              <a:buNone/>
            </a:pPr>
            <a:r>
              <a:rPr lang="en-US" sz="2000" b="0" i="0" u="none" strike="noStrike" cap="none" baseline="0">
                <a:solidFill>
                  <a:schemeClr val="dk1"/>
                </a:solidFill>
                <a:latin typeface="Arial"/>
                <a:ea typeface="Arial"/>
                <a:cs typeface="Arial"/>
                <a:sym typeface="Arial"/>
              </a:rPr>
              <a:t> </a:t>
            </a:r>
            <a:r>
              <a:rPr lang="en-US" sz="2000" b="0" i="0" u="sng" strike="noStrike" cap="none" baseline="0">
                <a:solidFill>
                  <a:schemeClr val="hlink"/>
                </a:solidFill>
                <a:latin typeface="Arial"/>
                <a:ea typeface="Arial"/>
                <a:cs typeface="Arial"/>
                <a:sym typeface="Arial"/>
                <a:hlinkClick r:id="rId3"/>
              </a:rPr>
              <a:t>www.drhenrylee.com/review.shtml</a:t>
            </a:r>
          </a:p>
          <a:p>
            <a:pPr marL="342900" marR="0" lvl="0" indent="-342900" algn="l" rtl="0">
              <a:lnSpc>
                <a:spcPct val="80000"/>
              </a:lnSpc>
              <a:spcBef>
                <a:spcPts val="400"/>
              </a:spcBef>
              <a:buClr>
                <a:schemeClr val="dk1"/>
              </a:buClr>
              <a:buFont typeface="Calibri"/>
              <a:buNone/>
            </a:pPr>
            <a:endParaRPr sz="2000" b="1" i="1" u="none" strike="noStrike" cap="none" baseline="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Font typeface="Calibri"/>
              <a:buNone/>
            </a:pPr>
            <a:endParaRPr sz="2000" b="0" i="0" u="none" strike="noStrike" cap="none" baseline="0">
              <a:solidFill>
                <a:schemeClr val="dk1"/>
              </a:solidFill>
              <a:latin typeface="Calibri"/>
              <a:ea typeface="Calibri"/>
              <a:cs typeface="Calibri"/>
              <a:sym typeface="Calibri"/>
            </a:endParaRPr>
          </a:p>
        </p:txBody>
      </p:sp>
      <p:pic>
        <p:nvPicPr>
          <p:cNvPr id="590" name="Shape 590"/>
          <p:cNvPicPr preferRelativeResize="0">
            <a:picLocks noGrp="1"/>
          </p:cNvPicPr>
          <p:nvPr>
            <p:ph type="clipArt" idx="2"/>
          </p:nvPr>
        </p:nvPicPr>
        <p:blipFill rotWithShape="1">
          <a:blip r:embed="rId4">
            <a:alphaModFix/>
          </a:blip>
          <a:srcRect/>
          <a:stretch/>
        </p:blipFill>
        <p:spPr>
          <a:xfrm>
            <a:off x="6296025" y="2133600"/>
            <a:ext cx="2464754" cy="264054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64" y="838201"/>
            <a:ext cx="9106585" cy="5987142"/>
          </a:xfrm>
          <a:prstGeom prst="rect">
            <a:avLst/>
          </a:prstGeom>
        </p:spPr>
      </p:pic>
      <p:pic>
        <p:nvPicPr>
          <p:cNvPr id="328" name="Shape 328"/>
          <p:cNvPicPr preferRelativeResize="0"/>
          <p:nvPr/>
        </p:nvPicPr>
        <p:blipFill rotWithShape="1">
          <a:blip r:embed="rId4">
            <a:alphaModFix/>
          </a:blip>
          <a:srcRect/>
          <a:stretch/>
        </p:blipFill>
        <p:spPr>
          <a:xfrm>
            <a:off x="228600" y="186418"/>
            <a:ext cx="2857499" cy="2857499"/>
          </a:xfrm>
          <a:prstGeom prst="rect">
            <a:avLst/>
          </a:prstGeom>
          <a:noFill/>
          <a:ln>
            <a:noFill/>
          </a:ln>
        </p:spPr>
      </p:pic>
      <p:sp>
        <p:nvSpPr>
          <p:cNvPr id="324" name="Shape 324"/>
          <p:cNvSpPr txBox="1">
            <a:spLocks noGrp="1"/>
          </p:cNvSpPr>
          <p:nvPr>
            <p:ph type="title"/>
          </p:nvPr>
        </p:nvSpPr>
        <p:spPr>
          <a:xfrm>
            <a:off x="3276600" y="197304"/>
            <a:ext cx="4572000" cy="769401"/>
          </a:xfrm>
          <a:prstGeom prst="rect">
            <a:avLst/>
          </a:prstGeom>
          <a:noFill/>
          <a:ln>
            <a:noFill/>
          </a:ln>
        </p:spPr>
        <p:txBody>
          <a:bodyPr wrap="square"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dirty="0">
                <a:solidFill>
                  <a:schemeClr val="dk1"/>
                </a:solidFill>
                <a:latin typeface="Calibri"/>
                <a:ea typeface="Calibri"/>
                <a:cs typeface="Calibri"/>
                <a:sym typeface="Calibri"/>
              </a:rPr>
              <a:t>TWO MAIN TYPES</a:t>
            </a:r>
          </a:p>
        </p:txBody>
      </p:sp>
      <p:sp>
        <p:nvSpPr>
          <p:cNvPr id="325" name="Shape 325"/>
          <p:cNvSpPr txBox="1">
            <a:spLocks noGrp="1"/>
          </p:cNvSpPr>
          <p:nvPr>
            <p:ph type="body" idx="1"/>
          </p:nvPr>
        </p:nvSpPr>
        <p:spPr>
          <a:xfrm>
            <a:off x="2057400" y="5835768"/>
            <a:ext cx="7467600" cy="978689"/>
          </a:xfrm>
          <a:prstGeom prst="rect">
            <a:avLst/>
          </a:prstGeom>
          <a:noFill/>
          <a:ln>
            <a:noFill/>
          </a:ln>
        </p:spPr>
        <p:txBody>
          <a:bodyPr wrap="square" lIns="91425" tIns="45700" rIns="91425" bIns="45700" anchor="t" anchorCtr="0">
            <a:spAutoFit/>
          </a:bodyPr>
          <a:lstStyle/>
          <a:p>
            <a:pPr marL="0" marR="0" lvl="0" indent="0" algn="l" rtl="0">
              <a:lnSpc>
                <a:spcPct val="90000"/>
              </a:lnSpc>
              <a:spcBef>
                <a:spcPts val="640"/>
              </a:spcBef>
              <a:buClr>
                <a:schemeClr val="dk1"/>
              </a:buClr>
              <a:buSzPct val="25000"/>
              <a:buFont typeface="Calibri"/>
              <a:buNone/>
            </a:pPr>
            <a:r>
              <a:rPr lang="en-US" sz="3200" b="0" i="0" u="none" strike="noStrike" cap="none" baseline="0" dirty="0" smtClean="0">
                <a:solidFill>
                  <a:schemeClr val="accent1">
                    <a:lumMod val="75000"/>
                  </a:schemeClr>
                </a:solidFill>
                <a:latin typeface="Calibri"/>
                <a:ea typeface="Calibri"/>
                <a:cs typeface="Calibri"/>
                <a:sym typeface="Calibri"/>
              </a:rPr>
              <a:t>Information </a:t>
            </a:r>
            <a:r>
              <a:rPr lang="en-US" sz="3200" b="0" i="0" u="none" strike="noStrike" cap="none" baseline="0" dirty="0">
                <a:solidFill>
                  <a:schemeClr val="accent1">
                    <a:lumMod val="75000"/>
                  </a:schemeClr>
                </a:solidFill>
                <a:latin typeface="Calibri"/>
                <a:ea typeface="Calibri"/>
                <a:cs typeface="Calibri"/>
                <a:sym typeface="Calibri"/>
              </a:rPr>
              <a:t>obtained through interviewing and </a:t>
            </a:r>
            <a:r>
              <a:rPr lang="en-US" sz="3200" b="0" i="0" u="none" strike="noStrike" cap="none" baseline="0" dirty="0" smtClean="0">
                <a:solidFill>
                  <a:schemeClr val="accent1">
                    <a:lumMod val="75000"/>
                  </a:schemeClr>
                </a:solidFill>
                <a:latin typeface="Calibri"/>
                <a:ea typeface="Calibri"/>
                <a:cs typeface="Calibri"/>
                <a:sym typeface="Calibri"/>
              </a:rPr>
              <a:t>interrogating</a:t>
            </a:r>
            <a:endParaRPr lang="en-US" sz="3200" b="0" i="0" u="none" strike="noStrike" cap="none" baseline="0" dirty="0">
              <a:solidFill>
                <a:schemeClr val="accent1">
                  <a:lumMod val="75000"/>
                </a:schemeClr>
              </a:solidFill>
              <a:latin typeface="Calibri"/>
              <a:ea typeface="Calibri"/>
              <a:cs typeface="Calibri"/>
              <a:sym typeface="Calibri"/>
            </a:endParaRPr>
          </a:p>
        </p:txBody>
      </p:sp>
      <p:pic>
        <p:nvPicPr>
          <p:cNvPr id="327" name="Shape 327"/>
          <p:cNvPicPr preferRelativeResize="0"/>
          <p:nvPr/>
        </p:nvPicPr>
        <p:blipFill rotWithShape="1">
          <a:blip r:embed="rId5">
            <a:alphaModFix/>
          </a:blip>
          <a:srcRect/>
          <a:stretch/>
        </p:blipFill>
        <p:spPr>
          <a:xfrm>
            <a:off x="5277528" y="1447800"/>
            <a:ext cx="3733800" cy="22098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5">
                                            <p:txEl>
                                              <p:pRg st="0" end="0"/>
                                            </p:txEl>
                                          </p:spTgt>
                                        </p:tgtEl>
                                        <p:attrNameLst>
                                          <p:attrName>style.visibility</p:attrName>
                                        </p:attrNameLst>
                                      </p:cBhvr>
                                      <p:to>
                                        <p:strVal val="visible"/>
                                      </p:to>
                                    </p:set>
                                    <p:animEffect transition="in" filter="fade">
                                      <p:cBhvr>
                                        <p:cTn id="15" dur="1000"/>
                                        <p:tgtEl>
                                          <p:spTgt spid="3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0" y="76200"/>
            <a:ext cx="9144000" cy="2033850"/>
          </a:xfrm>
          <a:prstGeom prst="rect">
            <a:avLst/>
          </a:prstGeom>
          <a:solidFill>
            <a:schemeClr val="lt1"/>
          </a:solidFill>
          <a:ln>
            <a:noFill/>
          </a:ln>
        </p:spPr>
        <p:txBody>
          <a:bodyPr lIns="91425" tIns="45700" rIns="91425" bIns="45700" anchor="t" anchorCtr="0">
            <a:spAutoFit/>
          </a:bodyPr>
          <a:lstStyle/>
          <a:p>
            <a:pPr marL="609600" marR="0" lvl="0" indent="-609600" rtl="0">
              <a:spcBef>
                <a:spcPts val="0"/>
              </a:spcBef>
              <a:buClr>
                <a:schemeClr val="accent1"/>
              </a:buClr>
              <a:buSzPct val="25000"/>
              <a:buFont typeface="Arial"/>
              <a:buNone/>
            </a:pPr>
            <a:r>
              <a:rPr lang="en-US" sz="3200" b="1" i="0" u="none" strike="noStrike" cap="none" baseline="0" dirty="0">
                <a:solidFill>
                  <a:schemeClr val="accent1"/>
                </a:solidFill>
                <a:latin typeface="Arial"/>
                <a:ea typeface="Arial"/>
                <a:cs typeface="Arial"/>
                <a:sym typeface="Arial"/>
              </a:rPr>
              <a:t>I. Testimonial Evidence</a:t>
            </a:r>
          </a:p>
          <a:p>
            <a:pPr marL="609600" marR="0" lvl="0" indent="-609600" algn="l" rtl="0">
              <a:spcBef>
                <a:spcPts val="560"/>
              </a:spcBef>
              <a:buClr>
                <a:schemeClr val="dk1"/>
              </a:buClr>
              <a:buSzPct val="25000"/>
              <a:buFont typeface="Arial"/>
              <a:buNone/>
            </a:pPr>
            <a:r>
              <a:rPr lang="en-US" sz="2800" b="1" i="0" u="none" strike="noStrike" cap="none" baseline="0" dirty="0">
                <a:solidFill>
                  <a:schemeClr val="dk1"/>
                </a:solidFill>
                <a:latin typeface="Arial"/>
                <a:ea typeface="Arial"/>
                <a:cs typeface="Arial"/>
                <a:sym typeface="Arial"/>
              </a:rPr>
              <a:t>Two basic types:</a:t>
            </a:r>
          </a:p>
          <a:p>
            <a:pPr marL="0" marR="0" lvl="0" indent="0" algn="l" rtl="0">
              <a:spcBef>
                <a:spcPts val="560"/>
              </a:spcBef>
              <a:buClr>
                <a:schemeClr val="dk1"/>
              </a:buClr>
              <a:buFont typeface="Calibri"/>
              <a:buNone/>
            </a:pPr>
            <a:endParaRPr sz="2800" b="0" i="0" u="none" strike="noStrike" cap="none" baseline="0" dirty="0">
              <a:solidFill>
                <a:schemeClr val="dk1"/>
              </a:solidFill>
              <a:latin typeface="Arial"/>
              <a:ea typeface="Arial"/>
              <a:cs typeface="Arial"/>
              <a:sym typeface="Arial"/>
            </a:endParaRPr>
          </a:p>
          <a:p>
            <a:pPr marL="990600" marR="0" lvl="1" indent="-381000" algn="l" rtl="0">
              <a:spcBef>
                <a:spcPts val="480"/>
              </a:spcBef>
              <a:buClr>
                <a:schemeClr val="dk1"/>
              </a:buClr>
              <a:buFont typeface="Calibri"/>
              <a:buNone/>
            </a:pPr>
            <a:endParaRPr sz="2400" b="1" i="0" u="none" strike="noStrike" cap="none" baseline="0" dirty="0">
              <a:solidFill>
                <a:schemeClr val="dk1"/>
              </a:solidFill>
              <a:latin typeface="Arial"/>
              <a:ea typeface="Arial"/>
              <a:cs typeface="Arial"/>
              <a:sym typeface="Arial"/>
            </a:endParaRPr>
          </a:p>
        </p:txBody>
      </p:sp>
      <p:sp>
        <p:nvSpPr>
          <p:cNvPr id="355" name="Shape 3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sp>
        <p:nvSpPr>
          <p:cNvPr id="5" name="Shape 354"/>
          <p:cNvSpPr txBox="1">
            <a:spLocks/>
          </p:cNvSpPr>
          <p:nvPr/>
        </p:nvSpPr>
        <p:spPr>
          <a:xfrm>
            <a:off x="0" y="1295400"/>
            <a:ext cx="9144000" cy="3341900"/>
          </a:xfrm>
          <a:prstGeom prst="rect">
            <a:avLst/>
          </a:prstGeom>
          <a:solidFill>
            <a:schemeClr val="lt1"/>
          </a:solid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609600" indent="-609600">
              <a:spcBef>
                <a:spcPts val="560"/>
              </a:spcBef>
              <a:buSzPct val="100000"/>
              <a:buFont typeface="Arial"/>
              <a:buAutoNum type="arabicPeriod"/>
            </a:pPr>
            <a:r>
              <a:rPr lang="en-US" sz="2800" b="1" dirty="0" smtClean="0">
                <a:solidFill>
                  <a:schemeClr val="dk1"/>
                </a:solidFill>
              </a:rPr>
              <a:t>Expert witness </a:t>
            </a:r>
            <a:r>
              <a:rPr lang="en-US" sz="2800" dirty="0" smtClean="0">
                <a:solidFill>
                  <a:schemeClr val="dk1"/>
                </a:solidFill>
              </a:rPr>
              <a:t>– </a:t>
            </a:r>
          </a:p>
          <a:p>
            <a:pPr marL="0" indent="0">
              <a:spcBef>
                <a:spcPts val="560"/>
              </a:spcBef>
              <a:buSzPct val="100000"/>
              <a:buFont typeface="Calibri"/>
              <a:buNone/>
            </a:pPr>
            <a:r>
              <a:rPr lang="en-US" sz="2800" dirty="0" smtClean="0">
                <a:solidFill>
                  <a:schemeClr val="dk1"/>
                </a:solidFill>
              </a:rPr>
              <a:t>specialist in a particular subject.  Doesn’t have to witness any aspect of the crime. Gives an opinion based upon his expertise.</a:t>
            </a:r>
          </a:p>
          <a:p>
            <a:pPr marL="609600" indent="-431800">
              <a:spcBef>
                <a:spcPts val="560"/>
              </a:spcBef>
              <a:buFont typeface="Calibri"/>
              <a:buNone/>
            </a:pPr>
            <a:endParaRPr lang="en-US" sz="2800" dirty="0" smtClean="0">
              <a:solidFill>
                <a:schemeClr val="dk1"/>
              </a:solidFill>
            </a:endParaRPr>
          </a:p>
          <a:p>
            <a:pPr marL="0" indent="0">
              <a:spcBef>
                <a:spcPts val="560"/>
              </a:spcBef>
              <a:buFont typeface="Calibri"/>
              <a:buNone/>
            </a:pPr>
            <a:endParaRPr lang="en-US" sz="2800" dirty="0" smtClean="0">
              <a:solidFill>
                <a:schemeClr val="dk1"/>
              </a:solidFill>
            </a:endParaRPr>
          </a:p>
          <a:p>
            <a:pPr marL="990600" lvl="1" indent="-381000">
              <a:spcBef>
                <a:spcPts val="480"/>
              </a:spcBef>
              <a:buFont typeface="Calibri"/>
              <a:buNone/>
            </a:pPr>
            <a:endParaRPr lang="en-US" sz="2400" b="1" dirty="0">
              <a:solidFill>
                <a:schemeClr val="dk1"/>
              </a:solidFill>
            </a:endParaRPr>
          </a:p>
        </p:txBody>
      </p:sp>
      <p:pic>
        <p:nvPicPr>
          <p:cNvPr id="356" name="Shape 356"/>
          <p:cNvPicPr preferRelativeResize="0"/>
          <p:nvPr/>
        </p:nvPicPr>
        <p:blipFill rotWithShape="1">
          <a:blip r:embed="rId3">
            <a:alphaModFix/>
          </a:blip>
          <a:srcRect/>
          <a:stretch/>
        </p:blipFill>
        <p:spPr>
          <a:xfrm>
            <a:off x="3048000" y="2895599"/>
            <a:ext cx="6096000" cy="3777673"/>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2630</Words>
  <Application>Microsoft Office PowerPoint</Application>
  <PresentationFormat>On-screen Show (4:3)</PresentationFormat>
  <Paragraphs>440</Paragraphs>
  <Slides>78</Slides>
  <Notes>66</Notes>
  <HiddenSlides>1</HiddenSlides>
  <MMClips>2</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EVIDENCE &amp; OBSERVATION</vt:lpstr>
      <vt:lpstr>What do Forensic Scientist Do?</vt:lpstr>
      <vt:lpstr>How to be a good forensic observer</vt:lpstr>
      <vt:lpstr>PowerPoint Presentation</vt:lpstr>
      <vt:lpstr>PowerPoint Presentation</vt:lpstr>
      <vt:lpstr>PowerPoint Presentation</vt:lpstr>
      <vt:lpstr>What do you remember?</vt:lpstr>
      <vt:lpstr>TWO MAIN TYPES</vt:lpstr>
      <vt:lpstr>PowerPoint Presentation</vt:lpstr>
      <vt:lpstr>PowerPoint Presentation</vt:lpstr>
      <vt:lpstr>Observations</vt:lpstr>
      <vt:lpstr>What is an observation?</vt:lpstr>
      <vt:lpstr>Get Ready to Observe!</vt:lpstr>
      <vt:lpstr>PowerPoint Presentation</vt:lpstr>
      <vt:lpstr>PowerPoint Presentation</vt:lpstr>
      <vt:lpstr>PowerPoint Presentation</vt:lpstr>
      <vt:lpstr>PowerPoint Presentation</vt:lpstr>
      <vt:lpstr>Answer each question below.</vt:lpstr>
      <vt:lpstr>Crime scene video</vt:lpstr>
      <vt:lpstr>We pay attention to what  is important to us.</vt:lpstr>
      <vt:lpstr>PowerPoint Presentation</vt:lpstr>
      <vt:lpstr> Another problem with observation is:</vt:lpstr>
      <vt:lpstr>PowerPoint Presentation</vt:lpstr>
      <vt:lpstr>Read the statement below</vt:lpstr>
      <vt:lpstr>PowerPoint Presentation</vt:lpstr>
      <vt:lpstr>Another Perception Example</vt:lpstr>
      <vt:lpstr>PowerPoint Presentation</vt:lpstr>
      <vt:lpstr>PowerPoint Presentation</vt:lpstr>
      <vt:lpstr>Perception can effect witnesses in a crime investigation.</vt:lpstr>
      <vt:lpstr>The success of a police lineup depends on an eyewitness’s ability to recognize a person seen at a crime.</vt:lpstr>
      <vt:lpstr>PowerPoint Presentation</vt:lpstr>
      <vt:lpstr>In an unusual situation our ability to observe is heightened</vt:lpstr>
      <vt:lpstr>INNOCENCE PROJECT</vt:lpstr>
      <vt:lpstr>PowerPoint Presentation</vt:lpstr>
      <vt:lpstr>Juries are heavily influenced  by eyewitness identification</vt:lpstr>
      <vt:lpstr>Rubber hand trick </vt:lpstr>
      <vt:lpstr>Reliability of a Witness</vt:lpstr>
      <vt:lpstr>Ronald Cotton</vt:lpstr>
      <vt:lpstr>PowerPoint Presentation</vt:lpstr>
      <vt:lpstr>PowerPoint Presentation</vt:lpstr>
      <vt:lpstr>How to remember better</vt:lpstr>
      <vt:lpstr>Commercial Activity</vt:lpstr>
      <vt:lpstr>PowerPoint Presentation</vt:lpstr>
      <vt:lpstr>PowerPoint Presentation</vt:lpstr>
      <vt:lpstr>PowerPoint Presentation</vt:lpstr>
      <vt:lpstr>PowerPoint Presentation</vt:lpstr>
      <vt:lpstr>Eyewitness</vt:lpstr>
      <vt:lpstr>Reconstruction</vt:lpstr>
      <vt:lpstr>II. Physical Evidence</vt:lpstr>
      <vt:lpstr>Physical Evidence Purpose</vt:lpstr>
      <vt:lpstr>Federal Rules of Evidence</vt:lpstr>
      <vt:lpstr>PowerPoint Presentation</vt:lpstr>
      <vt:lpstr>1923 Frye v. United States</vt:lpstr>
      <vt:lpstr>Frye Standard  </vt:lpstr>
      <vt:lpstr>1993 Daubert v. Merrell Dow Pharmaceuticals</vt:lpstr>
      <vt:lpstr>1993 Daubert v. Dow</vt:lpstr>
      <vt:lpstr>PowerPoint Presentation</vt:lpstr>
      <vt:lpstr>Guidelines for Judgment of Admissibility of Evidence of Daubert Ruling</vt:lpstr>
      <vt:lpstr>PowerPoint Presentation</vt:lpstr>
      <vt:lpstr>Value of Physical Evidence:</vt:lpstr>
      <vt:lpstr>II. Physical Evidence</vt:lpstr>
      <vt:lpstr>VALUE OF EVIDENCE</vt:lpstr>
      <vt:lpstr>Classification of Evidence by Nature</vt:lpstr>
      <vt:lpstr>EVIDENCE CLASSIFICATION</vt:lpstr>
      <vt:lpstr>EVIDENCE CLASSIFICATION</vt:lpstr>
      <vt:lpstr>PowerPoint Presentation</vt:lpstr>
      <vt:lpstr>Evidence  Characteristics</vt:lpstr>
      <vt:lpstr>PowerPoint Presentation</vt:lpstr>
      <vt:lpstr>PowerPoint Presentation</vt:lpstr>
      <vt:lpstr>Class vs Individual Evidence</vt:lpstr>
      <vt:lpstr>Class vs Individual Evidence</vt:lpstr>
      <vt:lpstr>USES FOR EVIDENCE</vt:lpstr>
      <vt:lpstr>PowerPoint Presentation</vt:lpstr>
      <vt:lpstr>EQUIPMENT</vt:lpstr>
      <vt:lpstr>Forensic Investigations</vt:lpstr>
      <vt:lpstr>Investigations</vt:lpstr>
      <vt:lpstr>Investigations</vt:lpstr>
      <vt:lpstr>People in the News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&amp; OBSERVATION</dc:title>
  <dc:creator>Racioppo, Jennifer</dc:creator>
  <cp:lastModifiedBy>Windows User</cp:lastModifiedBy>
  <cp:revision>26</cp:revision>
  <dcterms:modified xsi:type="dcterms:W3CDTF">2014-09-19T16:23:03Z</dcterms:modified>
</cp:coreProperties>
</file>