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2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B3D12-874B-664D-BC26-6396D1B454D4}" type="datetimeFigureOut">
              <a:rPr lang="en-US" smtClean="0"/>
              <a:t>3/18/15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4A076-4D07-BA4D-A483-589EEA1B7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19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7E6C12-049D-483B-A435-097DF130D82D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89E53B-35E3-4582-B8A9-381A1DCDBD8F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3" eaLnBrk="1" hangingPunct="1"/>
            <a:r>
              <a:rPr lang="en-US" altLang="en-US" smtClean="0">
                <a:solidFill>
                  <a:srgbClr val="000000"/>
                </a:solidFill>
              </a:rPr>
              <a:t>Traits vary and can be mapped along </a:t>
            </a:r>
            <a:r>
              <a:rPr lang="en-US" altLang="en-US" b="1" smtClean="0">
                <a:solidFill>
                  <a:srgbClr val="000000"/>
                </a:solidFill>
              </a:rPr>
              <a:t>a bell curve,</a:t>
            </a:r>
            <a:r>
              <a:rPr lang="en-US" altLang="en-US" smtClean="0">
                <a:solidFill>
                  <a:srgbClr val="000000"/>
                </a:solidFill>
              </a:rPr>
              <a:t> which shows that most individuals have average traits, whereas a few individuals have extreme traits.</a:t>
            </a: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72FF-5744-FC47-8079-A4DB329FF9A7}" type="datetimeFigureOut">
              <a:rPr lang="en-US" smtClean="0"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E784-CCBA-704A-8DF9-48450793D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2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72FF-5744-FC47-8079-A4DB329FF9A7}" type="datetimeFigureOut">
              <a:rPr lang="en-US" smtClean="0"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E784-CCBA-704A-8DF9-48450793D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1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72FF-5744-FC47-8079-A4DB329FF9A7}" type="datetimeFigureOut">
              <a:rPr lang="en-US" smtClean="0"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E784-CCBA-704A-8DF9-48450793D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19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72FF-5744-FC47-8079-A4DB329FF9A7}" type="datetimeFigureOut">
              <a:rPr lang="en-US" smtClean="0"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E784-CCBA-704A-8DF9-48450793D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9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72FF-5744-FC47-8079-A4DB329FF9A7}" type="datetimeFigureOut">
              <a:rPr lang="en-US" smtClean="0"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E784-CCBA-704A-8DF9-48450793D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40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72FF-5744-FC47-8079-A4DB329FF9A7}" type="datetimeFigureOut">
              <a:rPr lang="en-US" smtClean="0"/>
              <a:t>3/18/15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E784-CCBA-704A-8DF9-48450793D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90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72FF-5744-FC47-8079-A4DB329FF9A7}" type="datetimeFigureOut">
              <a:rPr lang="en-US" smtClean="0"/>
              <a:t>3/18/15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E784-CCBA-704A-8DF9-48450793D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65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72FF-5744-FC47-8079-A4DB329FF9A7}" type="datetimeFigureOut">
              <a:rPr lang="en-US" smtClean="0"/>
              <a:t>3/18/15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E784-CCBA-704A-8DF9-48450793D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42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72FF-5744-FC47-8079-A4DB329FF9A7}" type="datetimeFigureOut">
              <a:rPr lang="en-US" smtClean="0"/>
              <a:t>3/18/15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E784-CCBA-704A-8DF9-48450793D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9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72FF-5744-FC47-8079-A4DB329FF9A7}" type="datetimeFigureOut">
              <a:rPr lang="en-US" smtClean="0"/>
              <a:t>3/18/15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E784-CCBA-704A-8DF9-48450793D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72FF-5744-FC47-8079-A4DB329FF9A7}" type="datetimeFigureOut">
              <a:rPr lang="en-US" smtClean="0"/>
              <a:t>3/18/15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E784-CCBA-704A-8DF9-48450793D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58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F72FF-5744-FC47-8079-A4DB329FF9A7}" type="datetimeFigureOut">
              <a:rPr lang="en-US" smtClean="0"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AE784-CCBA-704A-8DF9-48450793D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upload.wikimedia.org/wikipedia/commons/4/46/Selection_Types_Chart.png" TargetMode="External"/><Relationship Id="rId3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09800"/>
            <a:ext cx="8991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7200" dirty="0" smtClean="0"/>
              <a:t>MACROEVOLUTION</a:t>
            </a:r>
          </a:p>
        </p:txBody>
      </p:sp>
    </p:spTree>
    <p:extLst>
      <p:ext uri="{BB962C8B-B14F-4D97-AF65-F5344CB8AC3E}">
        <p14:creationId xmlns:p14="http://schemas.microsoft.com/office/powerpoint/2010/main" val="2029061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5105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is speciation?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1676400"/>
          </a:xfrm>
        </p:spPr>
        <p:txBody>
          <a:bodyPr/>
          <a:lstStyle/>
          <a:p>
            <a:pPr>
              <a:buFontTx/>
              <a:buNone/>
            </a:pPr>
            <a:r>
              <a:rPr lang="en-US" b="1" dirty="0" smtClean="0">
                <a:solidFill>
                  <a:srgbClr val="4C5A6A"/>
                </a:solidFill>
              </a:rPr>
              <a:t>Creation of a new species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3400" y="2438400"/>
            <a:ext cx="7086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dirty="0" smtClean="0">
                <a:solidFill>
                  <a:srgbClr val="4C5A6A"/>
                </a:solidFill>
              </a:rPr>
              <a:t>What is a SPECIES?</a:t>
            </a:r>
            <a:endParaRPr lang="en-US" sz="4400" dirty="0">
              <a:solidFill>
                <a:srgbClr val="4C5A6A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" y="3276600"/>
            <a:ext cx="7620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smtClean="0">
                <a:solidFill>
                  <a:srgbClr val="4C5A6A"/>
                </a:solidFill>
              </a:rPr>
              <a:t>Two organisms that breed and produce FERTILE offspring.</a:t>
            </a:r>
          </a:p>
          <a:p>
            <a:endParaRPr lang="en-US" sz="3200" b="1" dirty="0" smtClean="0">
              <a:solidFill>
                <a:srgbClr val="4C5A6A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20098" b="11992"/>
          <a:stretch/>
        </p:blipFill>
        <p:spPr>
          <a:xfrm>
            <a:off x="36690" y="57724"/>
            <a:ext cx="9053334" cy="664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6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MACROEVOLUTION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mtClean="0"/>
          </a:p>
          <a:p>
            <a:pPr eaLnBrk="1" hangingPunct="1"/>
            <a:endParaRPr lang="en-US" smtClean="0"/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381000" y="1676400"/>
            <a:ext cx="4267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4C5A6A"/>
                </a:solidFill>
              </a:rPr>
              <a:t>How does speciation occur?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52400" y="3200400"/>
            <a:ext cx="41910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4C5A6A"/>
                </a:solidFill>
              </a:rPr>
              <a:t>ISOLATION</a:t>
            </a:r>
          </a:p>
          <a:p>
            <a:pPr>
              <a:spcBef>
                <a:spcPct val="50000"/>
              </a:spcBef>
            </a:pPr>
            <a:endParaRPr lang="en-US" sz="4000" b="1" dirty="0">
              <a:solidFill>
                <a:srgbClr val="4C5A6A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4000" b="1" dirty="0" smtClean="0">
                <a:solidFill>
                  <a:srgbClr val="4C5A6A"/>
                </a:solidFill>
              </a:rPr>
              <a:t>Geographic</a:t>
            </a:r>
            <a:endParaRPr lang="en-US" sz="4000" b="1" dirty="0">
              <a:solidFill>
                <a:srgbClr val="4C5A6A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4000" b="1" dirty="0" smtClean="0">
                <a:solidFill>
                  <a:srgbClr val="4C5A6A"/>
                </a:solidFill>
              </a:rPr>
              <a:t>Reproductive</a:t>
            </a:r>
            <a:endParaRPr lang="en-US" sz="4000" b="1" dirty="0">
              <a:solidFill>
                <a:srgbClr val="4C5A6A"/>
              </a:solidFill>
            </a:endParaRPr>
          </a:p>
        </p:txBody>
      </p:sp>
      <p:pic>
        <p:nvPicPr>
          <p:cNvPr id="7" name="Picture 4" descr="owlran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0"/>
            <a:ext cx="841389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2681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C5A6A"/>
                </a:solidFill>
              </a:rPr>
              <a:t>How do you know if speciation occurred</a:t>
            </a:r>
            <a:r>
              <a:rPr lang="en-US" b="1" dirty="0" smtClean="0">
                <a:solidFill>
                  <a:srgbClr val="4C5A6A"/>
                </a:solidFill>
              </a:rPr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C5A6A"/>
                </a:solidFill>
              </a:rPr>
              <a:t>When </a:t>
            </a:r>
            <a:r>
              <a:rPr lang="en-US" b="1" dirty="0">
                <a:solidFill>
                  <a:srgbClr val="4C5A6A"/>
                </a:solidFill>
              </a:rPr>
              <a:t>2 animals can no longer interbreed and produce fertile offspring they are 2 different species.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6350000" cy="468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28600"/>
            <a:ext cx="6769100" cy="5949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57200"/>
            <a:ext cx="7663155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69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694" t="-10785" r="-3114" b="-11337"/>
          <a:stretch/>
        </p:blipFill>
        <p:spPr>
          <a:xfrm>
            <a:off x="0" y="533400"/>
            <a:ext cx="5816268" cy="611642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-20936"/>
            <a:ext cx="457342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-152400"/>
            <a:ext cx="3872682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58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Speciation is constantly happening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457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California Island Santa Cruz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667000"/>
            <a:ext cx="83820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34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8686800" cy="6515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58674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pine-eating island </a:t>
            </a:r>
            <a:r>
              <a:rPr lang="en-US" sz="3600" b="1" dirty="0">
                <a:solidFill>
                  <a:schemeClr val="bg1"/>
                </a:solidFill>
              </a:rPr>
              <a:t>s</a:t>
            </a:r>
            <a:r>
              <a:rPr lang="en-US" sz="3600" b="1" dirty="0" smtClean="0">
                <a:solidFill>
                  <a:schemeClr val="bg1"/>
                </a:solidFill>
              </a:rPr>
              <a:t>crub </a:t>
            </a:r>
            <a:r>
              <a:rPr lang="en-US" sz="3600" b="1" dirty="0">
                <a:solidFill>
                  <a:schemeClr val="bg1"/>
                </a:solidFill>
              </a:rPr>
              <a:t>j</a:t>
            </a:r>
            <a:r>
              <a:rPr lang="en-US" sz="3600" b="1" dirty="0" smtClean="0">
                <a:solidFill>
                  <a:schemeClr val="bg1"/>
                </a:solidFill>
              </a:rPr>
              <a:t>ay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26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556260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acorn-eating island </a:t>
            </a:r>
            <a:r>
              <a:rPr lang="en-US" sz="4000" b="1" dirty="0"/>
              <a:t>s</a:t>
            </a:r>
            <a:r>
              <a:rPr lang="en-US" sz="4000" b="1" dirty="0" smtClean="0"/>
              <a:t>crub </a:t>
            </a:r>
            <a:r>
              <a:rPr lang="en-US" sz="4000" b="1" dirty="0"/>
              <a:t>j</a:t>
            </a:r>
            <a:r>
              <a:rPr lang="en-US" sz="4000" b="1" dirty="0" smtClean="0"/>
              <a:t>ay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62745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write a scientific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5715000" cy="2667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Genus &amp; Species</a:t>
            </a:r>
          </a:p>
          <a:p>
            <a:r>
              <a:rPr lang="en-US" sz="3200" i="1" dirty="0" smtClean="0"/>
              <a:t>Genus</a:t>
            </a:r>
            <a:r>
              <a:rPr lang="en-US" sz="3200" dirty="0" smtClean="0"/>
              <a:t> is capitalized</a:t>
            </a:r>
          </a:p>
          <a:p>
            <a:r>
              <a:rPr lang="en-US" sz="3200" i="1" dirty="0"/>
              <a:t>s</a:t>
            </a:r>
            <a:r>
              <a:rPr lang="en-US" sz="3200" i="1" dirty="0" smtClean="0"/>
              <a:t>pecies</a:t>
            </a:r>
            <a:r>
              <a:rPr lang="en-US" sz="3200" dirty="0" smtClean="0"/>
              <a:t> is lowercase</a:t>
            </a:r>
          </a:p>
          <a:p>
            <a:r>
              <a:rPr lang="en-US" sz="3200" dirty="0" smtClean="0"/>
              <a:t>Both are </a:t>
            </a:r>
            <a:r>
              <a:rPr lang="en-US" sz="3200" i="1" dirty="0" smtClean="0"/>
              <a:t>italicized </a:t>
            </a:r>
          </a:p>
          <a:p>
            <a:pPr lvl="1"/>
            <a:endParaRPr lang="en-US" sz="2800" dirty="0" smtClean="0"/>
          </a:p>
        </p:txBody>
      </p:sp>
      <p:pic>
        <p:nvPicPr>
          <p:cNvPr id="4" name="Picture 3" descr="IMG_14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39" y="3576935"/>
            <a:ext cx="4557461" cy="32810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4953000"/>
            <a:ext cx="419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/>
              <a:t>Example: </a:t>
            </a:r>
            <a:r>
              <a:rPr lang="en-US" sz="2800" i="1" dirty="0" err="1"/>
              <a:t>Tyto</a:t>
            </a:r>
            <a:r>
              <a:rPr lang="en-US" sz="2800" i="1" dirty="0"/>
              <a:t> alba</a:t>
            </a:r>
          </a:p>
        </p:txBody>
      </p:sp>
    </p:spTree>
    <p:extLst>
      <p:ext uri="{BB962C8B-B14F-4D97-AF65-F5344CB8AC3E}">
        <p14:creationId xmlns:p14="http://schemas.microsoft.com/office/powerpoint/2010/main" val="1519074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657600" y="274638"/>
            <a:ext cx="5029200" cy="1143000"/>
          </a:xfrm>
        </p:spPr>
        <p:txBody>
          <a:bodyPr/>
          <a:lstStyle/>
          <a:p>
            <a:pPr eaLnBrk="1" hangingPunct="1"/>
            <a:r>
              <a:rPr lang="en-US" smtClean="0"/>
              <a:t>GRADUALISM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4419600" y="1828800"/>
            <a:ext cx="4267200" cy="4525963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Natural Selection</a:t>
            </a:r>
          </a:p>
          <a:p>
            <a:pPr eaLnBrk="1" hangingPunct="1"/>
            <a:endParaRPr lang="en-US" sz="4000" dirty="0" smtClean="0"/>
          </a:p>
          <a:p>
            <a:pPr eaLnBrk="1" hangingPunct="1"/>
            <a:r>
              <a:rPr lang="en-US" sz="3200" dirty="0" smtClean="0"/>
              <a:t>Gradual accumulations of small variations</a:t>
            </a:r>
          </a:p>
        </p:txBody>
      </p:sp>
      <p:pic>
        <p:nvPicPr>
          <p:cNvPr id="24580" name="Picture 4" descr="24x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70"/>
          <a:stretch>
            <a:fillRect/>
          </a:stretch>
        </p:blipFill>
        <p:spPr bwMode="auto">
          <a:xfrm>
            <a:off x="304800" y="642937"/>
            <a:ext cx="3843338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885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5604" name="Picture 2" descr="http://antranik.org/wp-content/uploads/2011/06/bea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187"/>
            <a:ext cx="90678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3"/>
          <p:cNvSpPr txBox="1">
            <a:spLocks noChangeArrowheads="1"/>
          </p:cNvSpPr>
          <p:nvPr/>
        </p:nvSpPr>
        <p:spPr bwMode="auto">
          <a:xfrm>
            <a:off x="5257800" y="4572000"/>
            <a:ext cx="2971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FF00"/>
                </a:solidFill>
              </a:rPr>
              <a:t>How would you explain the evolution of a polar bear?</a:t>
            </a:r>
          </a:p>
        </p:txBody>
      </p:sp>
    </p:spTree>
    <p:extLst>
      <p:ext uri="{BB962C8B-B14F-4D97-AF65-F5344CB8AC3E}">
        <p14:creationId xmlns:p14="http://schemas.microsoft.com/office/powerpoint/2010/main" val="2233267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Charles Darwin</a:t>
            </a:r>
            <a:endParaRPr lang="en-US" dirty="0"/>
          </a:p>
        </p:txBody>
      </p:sp>
      <p:pic>
        <p:nvPicPr>
          <p:cNvPr id="6" name="Picture 5" descr="http://dangerousintersection.org/wp-content/uploads/2009/02/darwin-origin-of-species-abridged.jpg"/>
          <p:cNvPicPr>
            <a:picLocks noChangeAspect="1" noChangeArrowheads="1"/>
          </p:cNvPicPr>
          <p:nvPr/>
        </p:nvPicPr>
        <p:blipFill>
          <a:blip r:embed="rId2" cstate="print"/>
          <a:srcRect l="17390" r="18262"/>
          <a:stretch>
            <a:fillRect/>
          </a:stretch>
        </p:blipFill>
        <p:spPr bwMode="auto">
          <a:xfrm>
            <a:off x="381000" y="1600200"/>
            <a:ext cx="3117004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792" t="6770" r="10775" b="6424"/>
          <a:stretch/>
        </p:blipFill>
        <p:spPr>
          <a:xfrm>
            <a:off x="4495800" y="1752600"/>
            <a:ext cx="3421952" cy="4819650"/>
          </a:xfrm>
        </p:spPr>
      </p:pic>
    </p:spTree>
    <p:extLst>
      <p:ext uri="{BB962C8B-B14F-4D97-AF65-F5344CB8AC3E}">
        <p14:creationId xmlns:p14="http://schemas.microsoft.com/office/powerpoint/2010/main" val="2821664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2" descr="http://www.amnh.org/learn/resources/images/evolution_W4E3_graduali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7239000" cy="606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218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334"/>
            <a:ext cx="4419600" cy="1809466"/>
          </a:xfrm>
        </p:spPr>
        <p:txBody>
          <a:bodyPr/>
          <a:lstStyle/>
          <a:p>
            <a:pPr eaLnBrk="1" hangingPunct="1"/>
            <a:r>
              <a:rPr lang="en-US" dirty="0" smtClean="0"/>
              <a:t>PUNCTUATED EQUILIBRIUM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057401"/>
            <a:ext cx="4572000" cy="4495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Long stable periods</a:t>
            </a:r>
          </a:p>
          <a:p>
            <a:pPr eaLnBrk="1" hangingPunct="1"/>
            <a:endParaRPr lang="en-US" sz="3600" dirty="0" smtClean="0"/>
          </a:p>
          <a:p>
            <a:pPr eaLnBrk="1" hangingPunct="1"/>
            <a:r>
              <a:rPr lang="en-US" sz="3600" dirty="0" smtClean="0"/>
              <a:t>Brief periods of change</a:t>
            </a:r>
          </a:p>
        </p:txBody>
      </p:sp>
      <p:pic>
        <p:nvPicPr>
          <p:cNvPr id="28676" name="Picture 4" descr="24x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5"/>
          <a:stretch>
            <a:fillRect/>
          </a:stretch>
        </p:blipFill>
        <p:spPr bwMode="auto">
          <a:xfrm>
            <a:off x="4800600" y="228600"/>
            <a:ext cx="4108450" cy="641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989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17654" r="-17654"/>
          <a:stretch>
            <a:fillRect/>
          </a:stretch>
        </p:blipFill>
        <p:spPr>
          <a:xfrm>
            <a:off x="-990600" y="457200"/>
            <a:ext cx="11041134" cy="5867400"/>
          </a:xfrm>
        </p:spPr>
      </p:pic>
      <p:sp>
        <p:nvSpPr>
          <p:cNvPr id="6" name="Rectangle 5"/>
          <p:cNvSpPr/>
          <p:nvPr/>
        </p:nvSpPr>
        <p:spPr>
          <a:xfrm>
            <a:off x="457200" y="533400"/>
            <a:ext cx="15240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810000"/>
            <a:ext cx="18288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9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25" t="-1033" b="-81169"/>
          <a:stretch/>
        </p:blipFill>
        <p:spPr bwMode="auto">
          <a:xfrm>
            <a:off x="-938463" y="1398588"/>
            <a:ext cx="9741151" cy="637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kern="0" smtClean="0"/>
              <a:t>3 TYPES OF EVOLUTION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193311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0800000" flipV="1">
            <a:off x="304800" y="1981200"/>
            <a:ext cx="9227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One species splits usually through isolation and genetic variety and evolves to multiple species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763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DIVERGENT EVOLUTION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8343405" cy="642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biologie.uni-hamburg.de/b-online/library/cat-removed/parallel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5638800" cy="612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4"/>
          <p:cNvSpPr/>
          <p:nvPr/>
        </p:nvSpPr>
        <p:spPr>
          <a:xfrm>
            <a:off x="5386388" y="3236119"/>
            <a:ext cx="1" cy="1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0" y="0"/>
                </a:move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25400" dist="35921" dir="2700002">
                    <a:scrgbClr r="0" g="0" b="0">
                      <a:alpha val="60000"/>
                    </a:scrgbClr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83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Convergent Evolution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b="1" dirty="0" smtClean="0"/>
              <a:t>Species evolve to be similar.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590800"/>
            <a:ext cx="4566614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590800"/>
            <a:ext cx="4267200" cy="304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1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would species evolve to be similar?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smtClean="0"/>
              <a:t>Filling the same niche in an ecosystem</a:t>
            </a:r>
          </a:p>
          <a:p>
            <a:endParaRPr lang="en-US" sz="3200" b="1" dirty="0"/>
          </a:p>
          <a:p>
            <a:r>
              <a:rPr lang="en-US" sz="3200" b="1" dirty="0" smtClean="0"/>
              <a:t>Diet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Habitat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Predators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366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420" t="47429" r="50178" b="604"/>
          <a:stretch/>
        </p:blipFill>
        <p:spPr>
          <a:xfrm>
            <a:off x="0" y="2667000"/>
            <a:ext cx="4699158" cy="36957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952" t="51494" r="494" b="-2735"/>
          <a:stretch/>
        </p:blipFill>
        <p:spPr>
          <a:xfrm>
            <a:off x="4572000" y="609600"/>
            <a:ext cx="4436602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7526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Echidna- egg laying mammal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3886200"/>
            <a:ext cx="3962400" cy="83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Hedgehog- placental mammal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17912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1000" y="2362200"/>
            <a:ext cx="3429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ONLY IN AUSTRALIA!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52400"/>
            <a:ext cx="5239057" cy="657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24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Six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Overproduction</a:t>
            </a:r>
          </a:p>
          <a:p>
            <a:r>
              <a:rPr lang="en-US" sz="3600" b="1" dirty="0" smtClean="0"/>
              <a:t>Variation</a:t>
            </a:r>
          </a:p>
          <a:p>
            <a:r>
              <a:rPr lang="en-US" sz="3600" b="1" dirty="0" smtClean="0"/>
              <a:t>Competition</a:t>
            </a:r>
          </a:p>
          <a:p>
            <a:r>
              <a:rPr lang="en-US" sz="3600" b="1" dirty="0" smtClean="0"/>
              <a:t>Natural Selection</a:t>
            </a:r>
          </a:p>
          <a:p>
            <a:r>
              <a:rPr lang="en-US" sz="3600" b="1" dirty="0" smtClean="0"/>
              <a:t>Adaptation</a:t>
            </a:r>
          </a:p>
          <a:p>
            <a:r>
              <a:rPr lang="en-US" sz="3600" b="1" dirty="0" smtClean="0"/>
              <a:t>Speciation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21328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www.yowazzup.com/blog/images/shark-vs-dolph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763" y="762000"/>
            <a:ext cx="931025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656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 smtClean="0"/>
              <a:t>Evolve together, change together.</a:t>
            </a:r>
          </a:p>
        </p:txBody>
      </p:sp>
      <p:pic>
        <p:nvPicPr>
          <p:cNvPr id="22532" name="Picture 4" descr="orchid%20fl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2" y="990600"/>
            <a:ext cx="9151961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7"/>
          <p:cNvSpPr/>
          <p:nvPr/>
        </p:nvSpPr>
        <p:spPr>
          <a:xfrm>
            <a:off x="1593056" y="2564606"/>
            <a:ext cx="1" cy="7145"/>
          </a:xfrm>
          <a:custGeom>
            <a:avLst/>
            <a:gdLst/>
            <a:ahLst/>
            <a:cxnLst/>
            <a:rect l="0" t="0" r="0" b="0"/>
            <a:pathLst>
              <a:path w="1" h="7145">
                <a:moveTo>
                  <a:pt x="0" y="7144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" dist="35921" dir="2700002">
                    <a:scrgbClr r="0" g="0" b="0">
                      <a:alpha val="60000"/>
                    </a:scrgb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53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01" y="762000"/>
            <a:ext cx="8912055" cy="563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85800"/>
            <a:ext cx="864676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6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http://upload.wikimedia.org/wikipedia/commons/thumb/0/06/Bombus_6867.JPG/250px-Bombus_68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667844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0.tqn.com/d/animals/1/0/J/f/shutterstock_1408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8250222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760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" y="152400"/>
            <a:ext cx="8229600" cy="4373563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=-h8I3cqpgnA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66800"/>
            <a:ext cx="4864100" cy="4942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752600"/>
            <a:ext cx="3581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99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agess3.enature.com/birds/birds_l/bd0103_1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9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BALD EAGLES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48200" y="1219200"/>
            <a:ext cx="31242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Why were bald eagles put onto the endangered species list?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4800" y="1905000"/>
            <a:ext cx="2286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DDT</a:t>
            </a:r>
          </a:p>
        </p:txBody>
      </p:sp>
    </p:spTree>
    <p:extLst>
      <p:ext uri="{BB962C8B-B14F-4D97-AF65-F5344CB8AC3E}">
        <p14:creationId xmlns:p14="http://schemas.microsoft.com/office/powerpoint/2010/main" val="2998004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86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7200" dirty="0" smtClean="0"/>
              <a:t>MICROEVOLUTION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1828800"/>
            <a:ext cx="8458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chemeClr val="tx2"/>
                </a:solidFill>
              </a:rPr>
              <a:t>Evolution of small populations or communities of a species</a:t>
            </a:r>
          </a:p>
          <a:p>
            <a:pPr marL="457200" indent="-457200">
              <a:buFont typeface="Arial"/>
              <a:buChar char="•"/>
            </a:pPr>
            <a:endParaRPr lang="en-US" sz="2800" b="1" dirty="0">
              <a:solidFill>
                <a:schemeClr val="tx2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chemeClr val="tx2"/>
                </a:solidFill>
              </a:rPr>
              <a:t>What was the case of microevolution that we worked on in class?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828" y="2895600"/>
            <a:ext cx="6086372" cy="37465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1504419">
            <a:off x="2545664" y="4671815"/>
            <a:ext cx="2664574" cy="1778204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85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na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304800" y="203200"/>
            <a:ext cx="8534400" cy="645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Causes of Variations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Gene mutation</a:t>
            </a:r>
          </a:p>
          <a:p>
            <a:pPr eaLnBrk="1" hangingPunct="1"/>
            <a:r>
              <a:rPr lang="en-US" smtClean="0"/>
              <a:t>Crossing over during meiosis</a:t>
            </a:r>
          </a:p>
          <a:p>
            <a:pPr eaLnBrk="1" hangingPunct="1"/>
            <a:r>
              <a:rPr lang="en-US" smtClean="0"/>
              <a:t>Independent assortment</a:t>
            </a:r>
          </a:p>
          <a:p>
            <a:pPr eaLnBrk="1" hangingPunct="1"/>
            <a:r>
              <a:rPr lang="en-US" smtClean="0"/>
              <a:t>Fertilization</a:t>
            </a:r>
          </a:p>
          <a:p>
            <a:pPr eaLnBrk="1" hangingPunct="1"/>
            <a:r>
              <a:rPr lang="en-US" smtClean="0"/>
              <a:t>Change in chromosome structure or number</a:t>
            </a:r>
          </a:p>
        </p:txBody>
      </p:sp>
    </p:spTree>
    <p:extLst>
      <p:ext uri="{BB962C8B-B14F-4D97-AF65-F5344CB8AC3E}">
        <p14:creationId xmlns:p14="http://schemas.microsoft.com/office/powerpoint/2010/main" val="4008372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2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48200" y="228600"/>
            <a:ext cx="42672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alt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Population Genetics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800600" y="1981200"/>
            <a:ext cx="4038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en-US" sz="3200" b="1" kern="0" dirty="0">
                <a:solidFill>
                  <a:srgbClr val="000000"/>
                </a:solidFill>
                <a:latin typeface="+mn-lt"/>
              </a:rPr>
              <a:t>Gene pool: </a:t>
            </a:r>
            <a:r>
              <a:rPr lang="en-US" altLang="en-US" sz="3200" kern="0" dirty="0">
                <a:solidFill>
                  <a:srgbClr val="000000"/>
                </a:solidFill>
                <a:latin typeface="+mn-lt"/>
              </a:rPr>
              <a:t>total of all genes available in population.  </a:t>
            </a:r>
          </a:p>
        </p:txBody>
      </p:sp>
      <p:pic>
        <p:nvPicPr>
          <p:cNvPr id="52226" name="Picture 2" descr="http://www.brooklyn.cuny.edu/bc/ahp/LAD/C21/graphics/C21_GenePool_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Microevolution - change in gene frequenc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14800"/>
            <a:ext cx="44069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76800" y="3886200"/>
            <a:ext cx="4114800" cy="2212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US" altLang="en-US" i="1" kern="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3200" b="1" kern="0" dirty="0"/>
              <a:t>Gene frequency: </a:t>
            </a:r>
            <a:r>
              <a:rPr lang="en-US" sz="3200" kern="0" dirty="0"/>
              <a:t>how often a certain allele appears in a population</a:t>
            </a:r>
            <a:endParaRPr lang="en-US" sz="3200" kern="0" dirty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304800" y="685800"/>
            <a:ext cx="6096000" cy="5257800"/>
            <a:chOff x="-304800" y="685800"/>
            <a:chExt cx="6096000" cy="5257800"/>
          </a:xfrm>
        </p:grpSpPr>
        <p:sp>
          <p:nvSpPr>
            <p:cNvPr id="2" name="Explosion 1 1"/>
            <p:cNvSpPr/>
            <p:nvPr/>
          </p:nvSpPr>
          <p:spPr>
            <a:xfrm>
              <a:off x="-304800" y="685800"/>
              <a:ext cx="6096000" cy="5257800"/>
            </a:xfrm>
            <a:prstGeom prst="irregularSeal1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09600" y="2590800"/>
              <a:ext cx="4267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What was the activity that we worked on in class that worked with alleles frequency?!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42644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6090482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365500"/>
            <a:ext cx="45212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12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79463D"/>
                </a:solidFill>
              </a:rPr>
              <a:t>Overproduction</a:t>
            </a: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3810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More babies are born than can possibly survive.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63246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www.eagledirectory.org/species/images/golden_eagle_nest_with_chick_and_eg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50758"/>
            <a:ext cx="5762626" cy="386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400" y="254000"/>
            <a:ext cx="47625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93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smtClean="0"/>
              <a:t>Variation of Traits Within a Population</a:t>
            </a:r>
            <a:endParaRPr lang="en-US" sz="400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828800"/>
            <a:ext cx="8229600" cy="4800600"/>
          </a:xfrm>
        </p:spPr>
        <p:txBody>
          <a:bodyPr/>
          <a:lstStyle/>
          <a:p>
            <a:pPr lvl="1" eaLnBrk="1" hangingPunct="1"/>
            <a:endParaRPr lang="en-US" altLang="en-US" smtClean="0">
              <a:solidFill>
                <a:srgbClr val="000000"/>
              </a:solidFill>
            </a:endParaRPr>
          </a:p>
          <a:p>
            <a:pPr lvl="1"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29700" name="Picture 4" descr="bell%20cur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850391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4137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381000"/>
            <a:ext cx="9372600" cy="16764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2800" dirty="0" smtClean="0"/>
              <a:t>One extreme has greater fitness than average </a:t>
            </a:r>
          </a:p>
          <a:p>
            <a:pPr eaLnBrk="1" hangingPunct="1">
              <a:buFontTx/>
              <a:buNone/>
            </a:pPr>
            <a:endParaRPr lang="en-US" sz="2800" dirty="0" smtClean="0"/>
          </a:p>
        </p:txBody>
      </p:sp>
      <p:pic>
        <p:nvPicPr>
          <p:cNvPr id="23556" name="Picture 4" descr="dire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2133600"/>
            <a:ext cx="8396243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65855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8" name="Picture 5" descr="giraffenec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"/>
            <a:ext cx="7324060" cy="656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4049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228600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/>
              <a:t>Average has highest fitness. </a:t>
            </a:r>
            <a:endParaRPr lang="en-US" sz="2800" dirty="0" smtClean="0"/>
          </a:p>
        </p:txBody>
      </p:sp>
      <p:pic>
        <p:nvPicPr>
          <p:cNvPr id="24580" name="Picture 4" descr="stab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44620"/>
            <a:ext cx="8153400" cy="539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62418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820" name="Picture 5" descr="stabilizing"/>
          <p:cNvPicPr>
            <a:picLocks noChangeAspect="1" noChangeArrowheads="1"/>
          </p:cNvPicPr>
          <p:nvPr/>
        </p:nvPicPr>
        <p:blipFill>
          <a:blip r:embed="rId2" cstate="print"/>
          <a:srcRect l="57732" r="46" b="-1328"/>
          <a:stretch>
            <a:fillRect/>
          </a:stretch>
        </p:blipFill>
        <p:spPr bwMode="auto">
          <a:xfrm>
            <a:off x="2743200" y="46038"/>
            <a:ext cx="3784600" cy="681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6074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584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5844" name="Picture 2" descr="File:Selection Types Chart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4614" t="35588" r="18462" b="35497"/>
          <a:stretch>
            <a:fillRect/>
          </a:stretch>
        </p:blipFill>
        <p:spPr bwMode="auto">
          <a:xfrm>
            <a:off x="457200" y="1676400"/>
            <a:ext cx="83534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7324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552450" y="381000"/>
            <a:ext cx="8229600" cy="5105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/>
              <a:t>Extremes have greatest fitness</a:t>
            </a:r>
            <a:endParaRPr lang="en-US" sz="2800" dirty="0" smtClean="0"/>
          </a:p>
        </p:txBody>
      </p:sp>
      <p:pic>
        <p:nvPicPr>
          <p:cNvPr id="25604" name="Picture 4" descr="disru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846834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21804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8916" name="Picture 2" descr="http://course1.winona.edu/sberg/ILLUST/disruptiveSelection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0"/>
            <a:ext cx="5595938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0366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http://3.bp.blogspot.com/_XC6PWy4cC2s/S7olbu6g7CI/AAAAAAAAACo/pE0QVCsCejM/s1600/cor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12875"/>
            <a:ext cx="58674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What is artificial selection?  Who choses the trait?</a:t>
            </a:r>
          </a:p>
        </p:txBody>
      </p:sp>
      <p:sp>
        <p:nvSpPr>
          <p:cNvPr id="5018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3490" name="Picture 2" descr="Artificial selection in the mustard fami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377" y="457200"/>
            <a:ext cx="890462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2622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79463D"/>
                </a:solidFill>
              </a:rPr>
              <a:t>Variation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4C5A6A"/>
                </a:solidFill>
              </a:rPr>
              <a:t>Genetic variety</a:t>
            </a:r>
          </a:p>
          <a:p>
            <a:pPr eaLnBrk="1" hangingPunct="1"/>
            <a:r>
              <a:rPr lang="en-US" b="1" dirty="0" smtClean="0">
                <a:solidFill>
                  <a:srgbClr val="4C5A6A"/>
                </a:solidFill>
              </a:rPr>
              <a:t>Examples: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4C5A6A"/>
                </a:solidFill>
              </a:rPr>
              <a:t>	Size, color, shape, strength, speed, resistance, ability to get food, escape, find mate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04800" y="457200"/>
            <a:ext cx="8661400" cy="5871255"/>
            <a:chOff x="3505200" y="2209800"/>
            <a:chExt cx="8661400" cy="58712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5200" y="2209800"/>
              <a:ext cx="4800600" cy="586473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429514">
              <a:off x="8301945" y="5033055"/>
              <a:ext cx="3048000" cy="304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1400" y="2209800"/>
              <a:ext cx="4775200" cy="3581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0994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79463D"/>
                </a:solidFill>
              </a:rPr>
              <a:t>Competition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idx="1"/>
          </p:nvPr>
        </p:nvSpPr>
        <p:spPr>
          <a:xfrm>
            <a:off x="5334000" y="1828800"/>
            <a:ext cx="3429000" cy="3763963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4C5A6A"/>
                </a:solidFill>
              </a:rPr>
              <a:t>Species compete for: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4C5A6A"/>
                </a:solidFill>
              </a:rPr>
              <a:t>Food, space, 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4C5A6A"/>
                </a:solidFill>
              </a:rPr>
              <a:t>shelter, water, 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4C5A6A"/>
                </a:solidFill>
              </a:rPr>
              <a:t>mate, sun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62000" y="1219200"/>
            <a:ext cx="7523362" cy="465754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8691" y="457200"/>
            <a:ext cx="8775309" cy="6141914"/>
            <a:chOff x="228600" y="304800"/>
            <a:chExt cx="8775309" cy="61419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304800"/>
              <a:ext cx="4976662" cy="373093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849638">
              <a:off x="2986724" y="2722076"/>
              <a:ext cx="6017185" cy="372463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1524000"/>
            <a:ext cx="6350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97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79463D"/>
                </a:solidFill>
              </a:rPr>
              <a:t>Natural Selection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4C5A6A"/>
                </a:solidFill>
              </a:rPr>
              <a:t>Environment “nature” selects genetic variations that are best suited to adapt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04800"/>
            <a:ext cx="6743700" cy="63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8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79463D"/>
                </a:solidFill>
              </a:rPr>
              <a:t>Adaptation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4C5A6A"/>
                </a:solidFill>
              </a:rPr>
              <a:t>Best suited to survive</a:t>
            </a:r>
          </a:p>
          <a:p>
            <a:pPr eaLnBrk="1" hangingPunct="1"/>
            <a:r>
              <a:rPr lang="en-US" b="1" dirty="0" smtClean="0">
                <a:solidFill>
                  <a:srgbClr val="4C5A6A"/>
                </a:solidFill>
              </a:rPr>
              <a:t>Ability to adapt (survive and reproduce) based on </a:t>
            </a:r>
            <a:r>
              <a:rPr lang="en-US" b="1" u="sng" dirty="0" smtClean="0">
                <a:solidFill>
                  <a:srgbClr val="4C5A6A"/>
                </a:solidFill>
              </a:rPr>
              <a:t>genetic variation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8268510" cy="518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5711" t="22144" r="1515" b="4680"/>
          <a:stretch/>
        </p:blipFill>
        <p:spPr>
          <a:xfrm>
            <a:off x="2362200" y="180733"/>
            <a:ext cx="4724400" cy="666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79463D"/>
                </a:solidFill>
              </a:rPr>
              <a:t>Speciation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4C5A6A"/>
                </a:solidFill>
              </a:rPr>
              <a:t>Many changes over time result in a new species.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514600"/>
            <a:ext cx="6197600" cy="3213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14600"/>
            <a:ext cx="7323413" cy="321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6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449</Words>
  <Application>Microsoft Macintosh PowerPoint</Application>
  <PresentationFormat>On-screen Show (4:3)</PresentationFormat>
  <Paragraphs>102</Paragraphs>
  <Slides>48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MACROEVOLUTION</vt:lpstr>
      <vt:lpstr>Charles Darwin</vt:lpstr>
      <vt:lpstr>Six Principles</vt:lpstr>
      <vt:lpstr>Overproduction</vt:lpstr>
      <vt:lpstr>Variation</vt:lpstr>
      <vt:lpstr>Competition</vt:lpstr>
      <vt:lpstr>Natural Selection</vt:lpstr>
      <vt:lpstr>Adaptation</vt:lpstr>
      <vt:lpstr>Speciation</vt:lpstr>
      <vt:lpstr>What is speciation?</vt:lpstr>
      <vt:lpstr>MACROEVOLUTION</vt:lpstr>
      <vt:lpstr>How do you know if speciation occurred?</vt:lpstr>
      <vt:lpstr>PowerPoint Presentation</vt:lpstr>
      <vt:lpstr>Speciation is constantly happening</vt:lpstr>
      <vt:lpstr>PowerPoint Presentation</vt:lpstr>
      <vt:lpstr>PowerPoint Presentation</vt:lpstr>
      <vt:lpstr>How to write a scientific name</vt:lpstr>
      <vt:lpstr>GRADUALISM</vt:lpstr>
      <vt:lpstr>PowerPoint Presentation</vt:lpstr>
      <vt:lpstr>PowerPoint Presentation</vt:lpstr>
      <vt:lpstr>PUNCTUATED EQUILIBRIUM</vt:lpstr>
      <vt:lpstr>PowerPoint Presentation</vt:lpstr>
      <vt:lpstr>PowerPoint Presentation</vt:lpstr>
      <vt:lpstr>DIVERGENT EVOLUTION</vt:lpstr>
      <vt:lpstr>PowerPoint Presentation</vt:lpstr>
      <vt:lpstr>Convergent Evolution</vt:lpstr>
      <vt:lpstr>Why would species evolve to be similar?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BALD EAGLES</vt:lpstr>
      <vt:lpstr>MICROEVOLUTION</vt:lpstr>
      <vt:lpstr>Causes of Variations</vt:lpstr>
      <vt:lpstr>PowerPoint Presentation</vt:lpstr>
      <vt:lpstr>PowerPoint Presentation</vt:lpstr>
      <vt:lpstr>Variation of Traits Within a Population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artificial selection?  Who choses the trait?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MACROEVOLUTION</dc:title>
  <dc:creator>Jillian Mahar</dc:creator>
  <cp:lastModifiedBy>Jillian Mahar</cp:lastModifiedBy>
  <cp:revision>1</cp:revision>
  <dcterms:created xsi:type="dcterms:W3CDTF">2015-03-18T22:43:05Z</dcterms:created>
  <dcterms:modified xsi:type="dcterms:W3CDTF">2015-03-18T22:43:46Z</dcterms:modified>
</cp:coreProperties>
</file>