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8"/>
  </p:notesMasterIdLst>
  <p:handoutMasterIdLst>
    <p:handoutMasterId r:id="rId39"/>
  </p:handoutMasterIdLst>
  <p:sldIdLst>
    <p:sldId id="257" r:id="rId2"/>
    <p:sldId id="260" r:id="rId3"/>
    <p:sldId id="299" r:id="rId4"/>
    <p:sldId id="259" r:id="rId5"/>
    <p:sldId id="295" r:id="rId6"/>
    <p:sldId id="300" r:id="rId7"/>
    <p:sldId id="302" r:id="rId8"/>
    <p:sldId id="269" r:id="rId9"/>
    <p:sldId id="277" r:id="rId10"/>
    <p:sldId id="270" r:id="rId11"/>
    <p:sldId id="298" r:id="rId12"/>
    <p:sldId id="281" r:id="rId13"/>
    <p:sldId id="296" r:id="rId14"/>
    <p:sldId id="303" r:id="rId15"/>
    <p:sldId id="289" r:id="rId16"/>
    <p:sldId id="288" r:id="rId17"/>
    <p:sldId id="271" r:id="rId18"/>
    <p:sldId id="304" r:id="rId19"/>
    <p:sldId id="301" r:id="rId20"/>
    <p:sldId id="272" r:id="rId21"/>
    <p:sldId id="265" r:id="rId22"/>
    <p:sldId id="275" r:id="rId23"/>
    <p:sldId id="297" r:id="rId24"/>
    <p:sldId id="286" r:id="rId25"/>
    <p:sldId id="291" r:id="rId26"/>
    <p:sldId id="278" r:id="rId27"/>
    <p:sldId id="279" r:id="rId28"/>
    <p:sldId id="280" r:id="rId29"/>
    <p:sldId id="284" r:id="rId30"/>
    <p:sldId id="285" r:id="rId31"/>
    <p:sldId id="282" r:id="rId32"/>
    <p:sldId id="283" r:id="rId33"/>
    <p:sldId id="262" r:id="rId34"/>
    <p:sldId id="292" r:id="rId35"/>
    <p:sldId id="293" r:id="rId36"/>
    <p:sldId id="294" r:id="rId37"/>
  </p:sldIdLst>
  <p:sldSz cx="9144000" cy="6858000" type="screen4x3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1" autoAdjust="0"/>
    <p:restoredTop sz="94660"/>
  </p:normalViewPr>
  <p:slideViewPr>
    <p:cSldViewPr>
      <p:cViewPr varScale="1">
        <p:scale>
          <a:sx n="99" d="100"/>
          <a:sy n="99" d="100"/>
        </p:scale>
        <p:origin x="-9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378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772378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45F09A-4015-4474-A401-2924A6C5DC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767"/>
            <a:ext cx="5608320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378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772378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948B66E-7664-4E1B-BAC9-5A93CDBF89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38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9D7177-0F56-4679-A80A-DD6E91DC9C66}" type="slidenum">
              <a:rPr lang="en-US"/>
              <a:pPr/>
              <a:t>2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Forensics = </a:t>
            </a:r>
            <a:r>
              <a:rPr lang="en-US" i="1"/>
              <a:t>Forensis</a:t>
            </a:r>
            <a:r>
              <a:rPr lang="en-US"/>
              <a:t> (latin) – forum where in Roman times, sentators and others debated and held judicial proceedings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ACTIVITY: </a:t>
            </a:r>
            <a:r>
              <a:rPr lang="en-US" dirty="0" smtClean="0"/>
              <a:t>types</a:t>
            </a:r>
            <a:r>
              <a:rPr lang="en-US" baseline="0" dirty="0" smtClean="0"/>
              <a:t> of science in forensics, graphic organizer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B66E-7664-4E1B-BAC9-5A93CDBF890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30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ACTIVITY:  CSI reading and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B66E-7664-4E1B-BAC9-5A93CDBF890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57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ACTIVITY:  careers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B66E-7664-4E1B-BAC9-5A93CDBF890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17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ACTIVITY:  </a:t>
            </a:r>
            <a:r>
              <a:rPr lang="en-US" dirty="0" err="1" smtClean="0"/>
              <a:t>locard</a:t>
            </a:r>
            <a:r>
              <a:rPr lang="en-US" dirty="0" smtClean="0"/>
              <a:t> activity</a:t>
            </a:r>
            <a:r>
              <a:rPr lang="en-US" baseline="0" dirty="0" smtClean="0"/>
              <a:t> the next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B66E-7664-4E1B-BAC9-5A93CDBF890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7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ACTIVITY:  watch forensic 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B66E-7664-4E1B-BAC9-5A93CDBF890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06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F045ED-E93A-4F80-A851-1E7CD385D8A7}" type="slidenum">
              <a:rPr lang="en-US"/>
              <a:pPr/>
              <a:t>34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E4A4A7-1552-449B-A431-A400980ECCA6}" type="slidenum">
              <a:rPr lang="en-US"/>
              <a:pPr/>
              <a:t>35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720B5-7710-4B5C-9F5F-05DE3EE0038C}" type="slidenum">
              <a:rPr lang="en-US"/>
              <a:pPr/>
              <a:t>36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48" name="Group 168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46243" name="Rectangle 16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6246" name="Group 166"/>
            <p:cNvGrpSpPr>
              <a:grpSpLocks/>
            </p:cNvGrpSpPr>
            <p:nvPr userDrawn="1"/>
          </p:nvGrpSpPr>
          <p:grpSpPr bwMode="auto">
            <a:xfrm>
              <a:off x="0" y="-12"/>
              <a:ext cx="5760" cy="1045"/>
              <a:chOff x="0" y="-9"/>
              <a:chExt cx="5760" cy="1045"/>
            </a:xfrm>
          </p:grpSpPr>
          <p:sp>
            <p:nvSpPr>
              <p:cNvPr id="46087" name="Freeform 7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6245" name="Group 165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46090" name="Freeform 10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1" name="Freeform 11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2" name="Freeform 12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3" name="Freeform 13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4" name="Freeform 14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5" name="Freeform 15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6" name="Freeform 16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7" name="Freeform 17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8" name="Freeform 18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99" name="Freeform 19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0" name="Freeform 20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1" name="Freeform 21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2" name="Freeform 22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3" name="Freeform 23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4" name="Freeform 24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5" name="Freeform 25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6" name="Freeform 26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7" name="Freeform 27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8" name="Freeform 28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09" name="Freeform 29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0" name="Freeform 30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1" name="Freeform 31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2" name="Freeform 32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3" name="Freeform 33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4" name="Freeform 34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5" name="Freeform 35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6" name="Freeform 36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7" name="Freeform 37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8" name="Freeform 38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19" name="Freeform 39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0" name="Freeform 40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1" name="Freeform 41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2" name="Freeform 42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3" name="Freeform 43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4" name="Freeform 44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5" name="Freeform 45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6" name="Freeform 46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7" name="Freeform 47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8" name="Freeform 48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29" name="Freeform 49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0" name="Freeform 50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1" name="Freeform 51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2" name="Freeform 52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3" name="Freeform 53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4" name="Freeform 54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5" name="Freeform 55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6" name="Freeform 56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7" name="Freeform 57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8" name="Freeform 58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39" name="Freeform 59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0" name="Freeform 60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1" name="Freeform 61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2" name="Freeform 62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3" name="Freeform 63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4" name="Freeform 64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45" name="Freeform 65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239" name="Group 159"/>
              <p:cNvGrpSpPr>
                <a:grpSpLocks/>
              </p:cNvGrpSpPr>
              <p:nvPr userDrawn="1"/>
            </p:nvGrpSpPr>
            <p:grpSpPr bwMode="auto">
              <a:xfrm>
                <a:off x="7" y="6"/>
                <a:ext cx="5739" cy="1022"/>
                <a:chOff x="1056" y="111"/>
                <a:chExt cx="2448" cy="418"/>
              </a:xfrm>
            </p:grpSpPr>
            <p:sp>
              <p:nvSpPr>
                <p:cNvPr id="46190" name="Line 110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2" name="Line 112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3" name="Line 113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4" name="Line 114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5" name="Line 115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6" name="Line 116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7" name="Line 117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8" name="Line 118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99" name="Line 119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00" name="Line 120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01" name="Line 121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240" name="Group 160"/>
              <p:cNvGrpSpPr>
                <a:grpSpLocks/>
              </p:cNvGrpSpPr>
              <p:nvPr userDrawn="1"/>
            </p:nvGrpSpPr>
            <p:grpSpPr bwMode="auto">
              <a:xfrm>
                <a:off x="363" y="1"/>
                <a:ext cx="4919" cy="1034"/>
                <a:chOff x="1208" y="109"/>
                <a:chExt cx="2098" cy="423"/>
              </a:xfrm>
            </p:grpSpPr>
            <p:sp>
              <p:nvSpPr>
                <p:cNvPr id="46212" name="Line 132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13" name="Line 133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14" name="Line 134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15" name="Line 135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25" name="Line 145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26" name="Line 146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27" name="Line 147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28" name="Line 148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29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0" name="Line 150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1" name="Line 151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2" name="Line 152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3" name="Line 153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4" name="Line 154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35" name="Line 155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238" name="Picture 158" descr="earth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</p:spPr>
        </p:pic>
      </p:grp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200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E54CC13-86AF-4A4E-9C61-0755EC8491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A649C-CBDE-4D01-830C-4A37D42A0E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0A018-D787-431C-9122-A37F1AAA3B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92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92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92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9BCAE4-421D-4CD7-A583-0FDC208845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BA5FA-9590-4F0E-A329-900621EB7F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6D46A-64AB-4C4D-906D-DA0AB94FB1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98138-38DF-4858-A1EC-5408AC1315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FD998-3F66-4D09-93FC-BFBAE265B8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07468-1C54-49ED-9D66-8EFB4B0797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8CAB5-FF32-4279-85CB-D4C450B624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E94ED-14F1-47D9-9639-BA976E0F4C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97A67-B82B-45CD-9050-19267CCA6A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92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92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92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fld id="{F9AD44D8-93F6-4908-A3DD-5061EBF6770B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2691" name="Group 163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22690" name="Group 162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22536" name="Freeform 8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537" name="Group 9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22538" name="Group 10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22539" name="Freeform 11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15" y="5"/>
                      </a:cxn>
                      <a:cxn ang="0">
                        <a:pos x="13" y="17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0" name="Freeform 12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11" y="3"/>
                      </a:cxn>
                      <a:cxn ang="0">
                        <a:pos x="7" y="19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1" name="Freeform 13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2" name="Freeform 14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3" name="Freeform 15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4" name="Freeform 16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5" name="Freeform 17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6" name="Freeform 18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7" name="Freeform 19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8" name="Freeform 20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49" name="Freeform 21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0" name="Freeform 22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1" name="Freeform 23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2" name="Freeform 24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3" name="Freeform 25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4" name="Freeform 26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5" name="Freeform 27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6" name="Freeform 28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7" name="Freeform 29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8" name="Freeform 30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59" name="Freeform 31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0" name="Freeform 32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1" name="Freeform 33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2" name="Freeform 34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21" y="280"/>
                      </a:cxn>
                      <a:cxn ang="0">
                        <a:pos x="24" y="250"/>
                      </a:cxn>
                      <a:cxn ang="0">
                        <a:pos x="22" y="245"/>
                      </a:cxn>
                      <a:cxn ang="0">
                        <a:pos x="16" y="218"/>
                      </a:cxn>
                      <a:cxn ang="0">
                        <a:pos x="4" y="215"/>
                      </a:cxn>
                      <a:cxn ang="0">
                        <a:pos x="0" y="191"/>
                      </a:cxn>
                      <a:cxn ang="0">
                        <a:pos x="12" y="180"/>
                      </a:cxn>
                      <a:cxn ang="0">
                        <a:pos x="6" y="165"/>
                      </a:cxn>
                      <a:cxn ang="0">
                        <a:pos x="2" y="160"/>
                      </a:cxn>
                      <a:cxn ang="0">
                        <a:pos x="28" y="120"/>
                      </a:cxn>
                      <a:cxn ang="0">
                        <a:pos x="44" y="96"/>
                      </a:cxn>
                      <a:cxn ang="0">
                        <a:pos x="42" y="70"/>
                      </a:cxn>
                      <a:cxn ang="0">
                        <a:pos x="24" y="43"/>
                      </a:cxn>
                      <a:cxn ang="0">
                        <a:pos x="20" y="32"/>
                      </a:cxn>
                      <a:cxn ang="0">
                        <a:pos x="26" y="36"/>
                      </a:cxn>
                      <a:cxn ang="0">
                        <a:pos x="48" y="35"/>
                      </a:cxn>
                      <a:cxn ang="0">
                        <a:pos x="64" y="11"/>
                      </a:cxn>
                      <a:cxn ang="0">
                        <a:pos x="82" y="0"/>
                      </a:cxn>
                      <a:cxn ang="0">
                        <a:pos x="88" y="2"/>
                      </a:cxn>
                      <a:cxn ang="0">
                        <a:pos x="92" y="9"/>
                      </a:cxn>
                      <a:cxn ang="0">
                        <a:pos x="98" y="5"/>
                      </a:cxn>
                      <a:cxn ang="0">
                        <a:pos x="110" y="8"/>
                      </a:cxn>
                      <a:cxn ang="0">
                        <a:pos x="116" y="9"/>
                      </a:cxn>
                      <a:cxn ang="0">
                        <a:pos x="141" y="14"/>
                      </a:cxn>
                      <a:cxn ang="0">
                        <a:pos x="155" y="24"/>
                      </a:cxn>
                      <a:cxn ang="0">
                        <a:pos x="167" y="17"/>
                      </a:cxn>
                      <a:cxn ang="0">
                        <a:pos x="173" y="14"/>
                      </a:cxn>
                      <a:cxn ang="0">
                        <a:pos x="195" y="14"/>
                      </a:cxn>
                      <a:cxn ang="0">
                        <a:pos x="211" y="32"/>
                      </a:cxn>
                      <a:cxn ang="0">
                        <a:pos x="231" y="59"/>
                      </a:cxn>
                      <a:cxn ang="0">
                        <a:pos x="245" y="70"/>
                      </a:cxn>
                      <a:cxn ang="0">
                        <a:pos x="257" y="68"/>
                      </a:cxn>
                      <a:cxn ang="0">
                        <a:pos x="270" y="65"/>
                      </a:cxn>
                      <a:cxn ang="0">
                        <a:pos x="290" y="71"/>
                      </a:cxn>
                      <a:cxn ang="0">
                        <a:pos x="300" y="81"/>
                      </a:cxn>
                      <a:cxn ang="0">
                        <a:pos x="308" y="90"/>
                      </a:cxn>
                      <a:cxn ang="0">
                        <a:pos x="318" y="111"/>
                      </a:cxn>
                      <a:cxn ang="0">
                        <a:pos x="322" y="120"/>
                      </a:cxn>
                      <a:cxn ang="0">
                        <a:pos x="324" y="125"/>
                      </a:cxn>
                      <a:cxn ang="0">
                        <a:pos x="310" y="142"/>
                      </a:cxn>
                      <a:cxn ang="0">
                        <a:pos x="322" y="141"/>
                      </a:cxn>
                      <a:cxn ang="0">
                        <a:pos x="342" y="155"/>
                      </a:cxn>
                      <a:cxn ang="0">
                        <a:pos x="364" y="157"/>
                      </a:cxn>
                      <a:cxn ang="0">
                        <a:pos x="380" y="168"/>
                      </a:cxn>
                      <a:cxn ang="0">
                        <a:pos x="382" y="172"/>
                      </a:cxn>
                      <a:cxn ang="0">
                        <a:pos x="382" y="176"/>
                      </a:cxn>
                      <a:cxn ang="0">
                        <a:pos x="394" y="172"/>
                      </a:cxn>
                      <a:cxn ang="0">
                        <a:pos x="400" y="171"/>
                      </a:cxn>
                      <a:cxn ang="0">
                        <a:pos x="439" y="185"/>
                      </a:cxn>
                      <a:cxn ang="0">
                        <a:pos x="447" y="199"/>
                      </a:cxn>
                      <a:cxn ang="0">
                        <a:pos x="465" y="201"/>
                      </a:cxn>
                      <a:cxn ang="0">
                        <a:pos x="471" y="215"/>
                      </a:cxn>
                      <a:cxn ang="0">
                        <a:pos x="451" y="258"/>
                      </a:cxn>
                      <a:cxn ang="0">
                        <a:pos x="435" y="281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3" name="Freeform 35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406" y="6"/>
                      </a:cxn>
                      <a:cxn ang="0">
                        <a:pos x="502" y="34"/>
                      </a:cxn>
                      <a:cxn ang="0">
                        <a:pos x="550" y="38"/>
                      </a:cxn>
                      <a:cxn ang="0">
                        <a:pos x="578" y="130"/>
                      </a:cxn>
                      <a:cxn ang="0">
                        <a:pos x="586" y="90"/>
                      </a:cxn>
                      <a:cxn ang="0">
                        <a:pos x="606" y="70"/>
                      </a:cxn>
                      <a:cxn ang="0">
                        <a:pos x="642" y="126"/>
                      </a:cxn>
                      <a:cxn ang="0">
                        <a:pos x="682" y="98"/>
                      </a:cxn>
                      <a:cxn ang="0">
                        <a:pos x="706" y="86"/>
                      </a:cxn>
                      <a:cxn ang="0">
                        <a:pos x="762" y="2"/>
                      </a:cxn>
                      <a:cxn ang="0">
                        <a:pos x="798" y="70"/>
                      </a:cxn>
                      <a:cxn ang="0">
                        <a:pos x="798" y="130"/>
                      </a:cxn>
                      <a:cxn ang="0">
                        <a:pos x="790" y="158"/>
                      </a:cxn>
                      <a:cxn ang="0">
                        <a:pos x="766" y="162"/>
                      </a:cxn>
                      <a:cxn ang="0">
                        <a:pos x="762" y="186"/>
                      </a:cxn>
                      <a:cxn ang="0">
                        <a:pos x="802" y="226"/>
                      </a:cxn>
                      <a:cxn ang="0">
                        <a:pos x="786" y="322"/>
                      </a:cxn>
                      <a:cxn ang="0">
                        <a:pos x="830" y="414"/>
                      </a:cxn>
                      <a:cxn ang="0">
                        <a:pos x="854" y="450"/>
                      </a:cxn>
                      <a:cxn ang="0">
                        <a:pos x="830" y="450"/>
                      </a:cxn>
                      <a:cxn ang="0">
                        <a:pos x="746" y="378"/>
                      </a:cxn>
                      <a:cxn ang="0">
                        <a:pos x="678" y="402"/>
                      </a:cxn>
                      <a:cxn ang="0">
                        <a:pos x="590" y="442"/>
                      </a:cxn>
                      <a:cxn ang="0">
                        <a:pos x="642" y="578"/>
                      </a:cxn>
                      <a:cxn ang="0">
                        <a:pos x="710" y="610"/>
                      </a:cxn>
                      <a:cxn ang="0">
                        <a:pos x="738" y="550"/>
                      </a:cxn>
                      <a:cxn ang="0">
                        <a:pos x="774" y="570"/>
                      </a:cxn>
                      <a:cxn ang="0">
                        <a:pos x="766" y="630"/>
                      </a:cxn>
                      <a:cxn ang="0">
                        <a:pos x="802" y="670"/>
                      </a:cxn>
                      <a:cxn ang="0">
                        <a:pos x="838" y="658"/>
                      </a:cxn>
                      <a:cxn ang="0">
                        <a:pos x="922" y="806"/>
                      </a:cxn>
                      <a:cxn ang="0">
                        <a:pos x="942" y="826"/>
                      </a:cxn>
                      <a:cxn ang="0">
                        <a:pos x="874" y="810"/>
                      </a:cxn>
                      <a:cxn ang="0">
                        <a:pos x="830" y="758"/>
                      </a:cxn>
                      <a:cxn ang="0">
                        <a:pos x="778" y="710"/>
                      </a:cxn>
                      <a:cxn ang="0">
                        <a:pos x="702" y="662"/>
                      </a:cxn>
                      <a:cxn ang="0">
                        <a:pos x="614" y="646"/>
                      </a:cxn>
                      <a:cxn ang="0">
                        <a:pos x="506" y="594"/>
                      </a:cxn>
                      <a:cxn ang="0">
                        <a:pos x="462" y="506"/>
                      </a:cxn>
                      <a:cxn ang="0">
                        <a:pos x="430" y="462"/>
                      </a:cxn>
                      <a:cxn ang="0">
                        <a:pos x="382" y="430"/>
                      </a:cxn>
                      <a:cxn ang="0">
                        <a:pos x="342" y="370"/>
                      </a:cxn>
                      <a:cxn ang="0">
                        <a:pos x="354" y="414"/>
                      </a:cxn>
                      <a:cxn ang="0">
                        <a:pos x="418" y="494"/>
                      </a:cxn>
                      <a:cxn ang="0">
                        <a:pos x="422" y="526"/>
                      </a:cxn>
                      <a:cxn ang="0">
                        <a:pos x="394" y="498"/>
                      </a:cxn>
                      <a:cxn ang="0">
                        <a:pos x="354" y="466"/>
                      </a:cxn>
                      <a:cxn ang="0">
                        <a:pos x="314" y="402"/>
                      </a:cxn>
                      <a:cxn ang="0">
                        <a:pos x="266" y="346"/>
                      </a:cxn>
                      <a:cxn ang="0">
                        <a:pos x="210" y="314"/>
                      </a:cxn>
                      <a:cxn ang="0">
                        <a:pos x="154" y="238"/>
                      </a:cxn>
                      <a:cxn ang="0">
                        <a:pos x="66" y="66"/>
                      </a:cxn>
                      <a:cxn ang="0">
                        <a:pos x="34" y="38"/>
                      </a:cxn>
                      <a:cxn ang="0">
                        <a:pos x="46" y="22"/>
                      </a:cxn>
                      <a:cxn ang="0">
                        <a:pos x="102" y="70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4" name="Freeform 36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6" y="28"/>
                      </a:cxn>
                      <a:cxn ang="0">
                        <a:pos x="10" y="48"/>
                      </a:cxn>
                      <a:cxn ang="0">
                        <a:pos x="6" y="28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5" name="Freeform 37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2" y="1"/>
                      </a:cxn>
                      <a:cxn ang="0">
                        <a:pos x="36" y="17"/>
                      </a:cxn>
                      <a:cxn ang="0">
                        <a:pos x="8" y="17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6" name="Freeform 38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8" y="25"/>
                      </a:cxn>
                      <a:cxn ang="0">
                        <a:pos x="56" y="21"/>
                      </a:cxn>
                      <a:cxn ang="0">
                        <a:pos x="80" y="9"/>
                      </a:cxn>
                      <a:cxn ang="0">
                        <a:pos x="64" y="25"/>
                      </a:cxn>
                      <a:cxn ang="0">
                        <a:pos x="124" y="49"/>
                      </a:cxn>
                      <a:cxn ang="0">
                        <a:pos x="160" y="65"/>
                      </a:cxn>
                      <a:cxn ang="0">
                        <a:pos x="116" y="77"/>
                      </a:cxn>
                      <a:cxn ang="0">
                        <a:pos x="88" y="57"/>
                      </a:cxn>
                      <a:cxn ang="0">
                        <a:pos x="76" y="53"/>
                      </a:cxn>
                      <a:cxn ang="0">
                        <a:pos x="24" y="41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7" name="Freeform 39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2" y="4"/>
                      </a:cxn>
                      <a:cxn ang="0">
                        <a:pos x="88" y="24"/>
                      </a:cxn>
                      <a:cxn ang="0">
                        <a:pos x="112" y="20"/>
                      </a:cxn>
                      <a:cxn ang="0">
                        <a:pos x="108" y="44"/>
                      </a:cxn>
                      <a:cxn ang="0">
                        <a:pos x="64" y="40"/>
                      </a:cxn>
                      <a:cxn ang="0">
                        <a:pos x="0" y="36"/>
                      </a:cxn>
                      <a:cxn ang="0">
                        <a:pos x="28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8" name="Freeform 40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37" y="13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9" name="Freeform 41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19" y="32"/>
                      </a:cxn>
                      <a:cxn ang="0">
                        <a:pos x="19" y="0"/>
                      </a:cxn>
                      <a:cxn ang="0">
                        <a:pos x="19" y="32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0" name="Freeform 42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4" y="9"/>
                      </a:cxn>
                      <a:cxn ang="0">
                        <a:pos x="20" y="33"/>
                      </a:cxn>
                      <a:cxn ang="0">
                        <a:pos x="24" y="49"/>
                      </a:cxn>
                      <a:cxn ang="0">
                        <a:pos x="36" y="53"/>
                      </a:cxn>
                      <a:cxn ang="0">
                        <a:pos x="24" y="73"/>
                      </a:cxn>
                      <a:cxn ang="0">
                        <a:pos x="0" y="21"/>
                      </a:cxn>
                      <a:cxn ang="0">
                        <a:pos x="4" y="9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1" name="Freeform 43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220" y="1"/>
                      </a:cxn>
                      <a:cxn ang="0">
                        <a:pos x="231" y="8"/>
                      </a:cxn>
                      <a:cxn ang="0">
                        <a:pos x="235" y="0"/>
                      </a:cxn>
                      <a:cxn ang="0">
                        <a:pos x="265" y="0"/>
                      </a:cxn>
                      <a:cxn ang="0">
                        <a:pos x="287" y="17"/>
                      </a:cxn>
                      <a:cxn ang="0">
                        <a:pos x="319" y="10"/>
                      </a:cxn>
                      <a:cxn ang="0">
                        <a:pos x="314" y="29"/>
                      </a:cxn>
                      <a:cxn ang="0">
                        <a:pos x="298" y="46"/>
                      </a:cxn>
                      <a:cxn ang="0">
                        <a:pos x="295" y="29"/>
                      </a:cxn>
                      <a:cxn ang="0">
                        <a:pos x="287" y="31"/>
                      </a:cxn>
                      <a:cxn ang="0">
                        <a:pos x="279" y="29"/>
                      </a:cxn>
                      <a:cxn ang="0">
                        <a:pos x="263" y="21"/>
                      </a:cxn>
                      <a:cxn ang="0">
                        <a:pos x="228" y="38"/>
                      </a:cxn>
                      <a:cxn ang="0">
                        <a:pos x="201" y="44"/>
                      </a:cxn>
                      <a:cxn ang="0">
                        <a:pos x="212" y="57"/>
                      </a:cxn>
                      <a:cxn ang="0">
                        <a:pos x="188" y="63"/>
                      </a:cxn>
                      <a:cxn ang="0">
                        <a:pos x="169" y="61"/>
                      </a:cxn>
                      <a:cxn ang="0">
                        <a:pos x="177" y="57"/>
                      </a:cxn>
                      <a:cxn ang="0">
                        <a:pos x="171" y="40"/>
                      </a:cxn>
                      <a:cxn ang="0">
                        <a:pos x="169" y="31"/>
                      </a:cxn>
                      <a:cxn ang="0">
                        <a:pos x="158" y="23"/>
                      </a:cxn>
                      <a:cxn ang="0">
                        <a:pos x="142" y="27"/>
                      </a:cxn>
                      <a:cxn ang="0">
                        <a:pos x="134" y="27"/>
                      </a:cxn>
                      <a:cxn ang="0">
                        <a:pos x="123" y="25"/>
                      </a:cxn>
                      <a:cxn ang="0">
                        <a:pos x="83" y="2"/>
                      </a:cxn>
                      <a:cxn ang="0">
                        <a:pos x="59" y="14"/>
                      </a:cxn>
                      <a:cxn ang="0">
                        <a:pos x="1" y="0"/>
                      </a:cxn>
                      <a:cxn ang="0">
                        <a:pos x="220" y="1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2" name="Freeform 44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105" y="31"/>
                      </a:cxn>
                      <a:cxn ang="0">
                        <a:pos x="30" y="1"/>
                      </a:cxn>
                      <a:cxn ang="0">
                        <a:pos x="285" y="0"/>
                      </a:cxn>
                      <a:cxn ang="0">
                        <a:pos x="296" y="14"/>
                      </a:cxn>
                      <a:cxn ang="0">
                        <a:pos x="264" y="16"/>
                      </a:cxn>
                      <a:cxn ang="0">
                        <a:pos x="105" y="3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3" name="Freeform 45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4" name="Freeform 46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5" name="Freeform 47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6" name="Freeform 48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7" name="Freeform 49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8" name="Freeform 50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9" name="Freeform 51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0" name="Freeform 52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1" name="Freeform 53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2" name="Freeform 54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3" name="Freeform 55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4" name="Freeform 56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5" name="Freeform 57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6" name="Freeform 58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7" name="Freeform 59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8" name="Freeform 60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9" name="Freeform 61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0" name="Freeform 62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1" name="Freeform 63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2" name="Freeform 64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3" name="Freeform 65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4" name="Freeform 66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95" name="Group 67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22596" name="Freeform 68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7" name="Freeform 69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8" name="Freeform 70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99" name="Freeform 71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0" name="Freeform 72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1" name="Freeform 73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2" name="Freeform 74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3" name="Freeform 75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4" name="Freeform 76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5" name="Freeform 77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6" name="Freeform 78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7" name="Freeform 79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8" name="Freeform 80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09" name="Freeform 81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0" name="Freeform 82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1" name="Freeform 83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2" name="Freeform 84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3" name="Freeform 85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4" name="Freeform 86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5" name="Freeform 87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6" name="Freeform 88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7" name="Freeform 89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8" name="Freeform 90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19" name="Freeform 91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0" name="Freeform 92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1" name="Freeform 93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2" name="Freeform 94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3" name="Freeform 95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4" name="Freeform 96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5" name="Freeform 97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6" name="Freeform 98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7" name="Freeform 99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8" name="Freeform 100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29" name="Freeform 101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0" name="Freeform 102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1" name="Freeform 103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2" name="Freeform 104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3" name="Freeform 105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4" name="Freeform 106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5" name="Freeform 107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6" name="Freeform 108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7" name="Freeform 109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2638" name="Group 110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22639" name="Line 111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0" name="Line 112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1" name="Line 113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2" name="Line 114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3" name="Line 115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4" name="Line 116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5" name="Line 117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6" name="Line 118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7" name="Line 119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8" name="Line 120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49" name="Line 121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0" name="Line 122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1" name="Line 123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2" name="Line 124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3" name="Line 125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4" name="Line 126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5" name="Line 127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6" name="Line 128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7" name="Line 129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8" name="Line 130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59" name="Line 131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660" name="Group 132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22661" name="Line 133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2" name="Line 134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3" name="Line 135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4" name="Line 136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5" name="Line 137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6" name="Line 138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7" name="Line 139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8" name="Line 140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69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0" name="Line 142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1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2" name="Line 144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3" name="Line 145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4" name="Line 146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5" name="Line 147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6" name="Line 148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7" name="Line 149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8" name="Line 150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79" name="Line 151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0" name="Line 152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1" name="Line 153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2" name="Line 154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3" name="Line 155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4" name="Line 156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685" name="Line 157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2689" name="Picture 161" descr="earth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smithsonianchannel.com/sc/web/series/1003122/catching-killers/3375550/trace-evidence#the-original-sherlock-holme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ct.gov/dps/cwp/view.asp?Q=296214&amp;a=2155&amp;dpsNav=|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/>
              <a:t>  ntroduction to 						Forensic Science</a:t>
            </a:r>
            <a:br>
              <a:rPr lang="en-US"/>
            </a:br>
            <a:r>
              <a:rPr lang="en-US"/>
              <a:t>             “Forensics”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/>
              <a:t>What is it all about?</a:t>
            </a:r>
          </a:p>
          <a:p>
            <a:pPr algn="ctr"/>
            <a:endParaRPr lang="en-US"/>
          </a:p>
        </p:txBody>
      </p:sp>
      <p:pic>
        <p:nvPicPr>
          <p:cNvPr id="48132" name="Picture 3" descr="i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981200"/>
            <a:ext cx="228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MCj033926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048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The Job of Forensic Scientists...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Study the different types of evidence found at a crime scene.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800" dirty="0"/>
              <a:t>Must be ready to testify as an expert witness at a </a:t>
            </a:r>
            <a:r>
              <a:rPr lang="en-US" sz="2800" u="sng" dirty="0"/>
              <a:t>trial or hearing</a:t>
            </a:r>
            <a:r>
              <a:rPr lang="en-US" sz="2800" dirty="0"/>
              <a:t>.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Presenting data, weighs evidence, and gives an impartial opinion to the court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800" dirty="0"/>
              <a:t>Perform scientific research and train others in the field of forensics.</a:t>
            </a: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6146" name="Picture 2" descr="http://www.leelofland.com/wordpress/wp-content/uploads/2011/08/New-Picture-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62" y="3118338"/>
            <a:ext cx="42672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northjersey.com/polopoly_fs/1.421069!/fileImage/httpImage/012213shanley-dngn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05" y="0"/>
            <a:ext cx="4034072" cy="31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orensic Science Timelin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85894"/>
          </a:xfrm>
        </p:spPr>
      </p:pic>
    </p:spTree>
    <p:extLst>
      <p:ext uri="{BB962C8B-B14F-4D97-AF65-F5344CB8AC3E}">
        <p14:creationId xmlns:p14="http://schemas.microsoft.com/office/powerpoint/2010/main" val="2124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669338" cy="1143000"/>
          </a:xfrm>
        </p:spPr>
        <p:txBody>
          <a:bodyPr/>
          <a:lstStyle/>
          <a:p>
            <a:r>
              <a:rPr lang="en-US" sz="4000" b="1" i="0" dirty="0">
                <a:latin typeface="Arial" charset="0"/>
              </a:rPr>
              <a:t>People of Historical Significance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677" y="914400"/>
            <a:ext cx="5650524" cy="3810000"/>
          </a:xfrm>
        </p:spPr>
        <p:txBody>
          <a:bodyPr/>
          <a:lstStyle/>
          <a:p>
            <a:pPr>
              <a:buClr>
                <a:schemeClr val="tx2"/>
              </a:buClr>
              <a:buFontTx/>
              <a:buNone/>
            </a:pPr>
            <a:r>
              <a:rPr lang="en-US" b="1" u="sng" dirty="0">
                <a:latin typeface="Arial" charset="0"/>
              </a:rPr>
              <a:t>Edmond </a:t>
            </a:r>
            <a:r>
              <a:rPr lang="en-US" b="1" u="sng" dirty="0" err="1">
                <a:latin typeface="Arial" charset="0"/>
              </a:rPr>
              <a:t>Locard</a:t>
            </a:r>
            <a:r>
              <a:rPr lang="en-US" b="1" u="sng" dirty="0">
                <a:latin typeface="Arial" charset="0"/>
              </a:rPr>
              <a:t> </a:t>
            </a:r>
            <a:r>
              <a:rPr lang="en-US" sz="2400" dirty="0">
                <a:latin typeface="Arial" charset="0"/>
              </a:rPr>
              <a:t>(1877-1966)</a:t>
            </a:r>
            <a:endParaRPr lang="en-US" dirty="0">
              <a:latin typeface="Arial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>
                <a:latin typeface="Arial" charset="0"/>
              </a:rPr>
              <a:t>French professor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>
                <a:latin typeface="Arial" charset="0"/>
              </a:rPr>
              <a:t>Considered the </a:t>
            </a:r>
            <a:r>
              <a:rPr lang="en-US" b="1" dirty="0">
                <a:latin typeface="Tahoma"/>
              </a:rPr>
              <a:t>“</a:t>
            </a:r>
            <a:r>
              <a:rPr lang="en-US" b="1" dirty="0">
                <a:latin typeface="Arial" charset="0"/>
              </a:rPr>
              <a:t>Father of </a:t>
            </a:r>
            <a:r>
              <a:rPr lang="en-US" b="1" dirty="0" err="1">
                <a:latin typeface="Arial" charset="0"/>
              </a:rPr>
              <a:t>Criminalistics</a:t>
            </a:r>
            <a:r>
              <a:rPr lang="en-US" b="1" dirty="0">
                <a:latin typeface="Tahoma"/>
              </a:rPr>
              <a:t>”</a:t>
            </a:r>
            <a:endParaRPr lang="en-US" b="1" dirty="0">
              <a:latin typeface="Arial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>
                <a:latin typeface="Arial" charset="0"/>
              </a:rPr>
              <a:t>Built the world</a:t>
            </a:r>
            <a:r>
              <a:rPr lang="en-US" dirty="0">
                <a:latin typeface="Tahoma"/>
              </a:rPr>
              <a:t>’</a:t>
            </a:r>
            <a:r>
              <a:rPr lang="en-US" dirty="0">
                <a:latin typeface="Arial" charset="0"/>
              </a:rPr>
              <a:t>s </a:t>
            </a:r>
            <a:r>
              <a:rPr lang="en-US" b="1" u="sng" dirty="0">
                <a:latin typeface="Arial" charset="0"/>
              </a:rPr>
              <a:t>First Forensic Laboratory</a:t>
            </a:r>
            <a:r>
              <a:rPr lang="en-US" dirty="0">
                <a:latin typeface="Arial" charset="0"/>
              </a:rPr>
              <a:t> in France in 1910</a:t>
            </a:r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026" name="Picture 2" descr="http://whatareyoureadingfor.files.wordpress.com/2013/11/edmond-loc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69" y="2590800"/>
            <a:ext cx="3786554" cy="283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5210907"/>
            <a:ext cx="8534400" cy="14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US" b="1" u="sng" kern="0" dirty="0" err="1" smtClean="0">
                <a:latin typeface="Arial" charset="0"/>
              </a:rPr>
              <a:t>Locard</a:t>
            </a:r>
            <a:r>
              <a:rPr lang="en-US" b="1" u="sng" kern="0" dirty="0" smtClean="0">
                <a:latin typeface="Arial" charset="0"/>
              </a:rPr>
              <a:t> Exchange Principle</a:t>
            </a:r>
          </a:p>
          <a:p>
            <a:pPr lvl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en-US" kern="0" dirty="0" smtClean="0">
                <a:latin typeface="Arial" charset="0"/>
              </a:rPr>
              <a:t>Whenever two objects come into contact with each other, traces of each are exchanged.</a:t>
            </a:r>
          </a:p>
          <a:p>
            <a:pPr>
              <a:buFontTx/>
              <a:buNone/>
            </a:pPr>
            <a:endParaRPr 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63246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sz="1200" b="1" u="sng"/>
          </a:p>
          <a:p>
            <a:pPr algn="ctr">
              <a:buFont typeface="Wingdings" pitchFamily="2" charset="2"/>
              <a:buNone/>
            </a:pPr>
            <a:r>
              <a:rPr lang="en-US" b="1" u="sng"/>
              <a:t>LOCARD’S PRINCIPLE MODEL</a:t>
            </a:r>
          </a:p>
        </p:txBody>
      </p:sp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1295400" y="1295400"/>
            <a:ext cx="23622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023" name="Oval 7"/>
          <p:cNvSpPr>
            <a:spLocks noChangeArrowheads="1"/>
          </p:cNvSpPr>
          <p:nvPr/>
        </p:nvSpPr>
        <p:spPr bwMode="auto">
          <a:xfrm>
            <a:off x="5257800" y="1295400"/>
            <a:ext cx="23622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025" name="Oval 9"/>
          <p:cNvSpPr>
            <a:spLocks noChangeArrowheads="1"/>
          </p:cNvSpPr>
          <p:nvPr/>
        </p:nvSpPr>
        <p:spPr bwMode="auto">
          <a:xfrm>
            <a:off x="1295400" y="4343400"/>
            <a:ext cx="23622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026" name="Oval 10"/>
          <p:cNvSpPr>
            <a:spLocks noChangeArrowheads="1"/>
          </p:cNvSpPr>
          <p:nvPr/>
        </p:nvSpPr>
        <p:spPr bwMode="auto">
          <a:xfrm>
            <a:off x="5334000" y="4267200"/>
            <a:ext cx="23622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027" name="Line 11"/>
          <p:cNvSpPr>
            <a:spLocks noChangeShapeType="1"/>
          </p:cNvSpPr>
          <p:nvPr/>
        </p:nvSpPr>
        <p:spPr bwMode="auto">
          <a:xfrm>
            <a:off x="3810000" y="22098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>
            <a:off x="2438400" y="3276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30" name="Line 14"/>
          <p:cNvSpPr>
            <a:spLocks noChangeShapeType="1"/>
          </p:cNvSpPr>
          <p:nvPr/>
        </p:nvSpPr>
        <p:spPr bwMode="auto">
          <a:xfrm>
            <a:off x="3733800" y="5257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31" name="Line 15"/>
          <p:cNvSpPr>
            <a:spLocks noChangeShapeType="1"/>
          </p:cNvSpPr>
          <p:nvPr/>
        </p:nvSpPr>
        <p:spPr bwMode="auto">
          <a:xfrm flipV="1">
            <a:off x="3276600" y="2895600"/>
            <a:ext cx="21336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32" name="Line 16"/>
          <p:cNvSpPr>
            <a:spLocks noChangeShapeType="1"/>
          </p:cNvSpPr>
          <p:nvPr/>
        </p:nvSpPr>
        <p:spPr bwMode="auto">
          <a:xfrm>
            <a:off x="3429000" y="2895600"/>
            <a:ext cx="21336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34" name="Line 18"/>
          <p:cNvSpPr>
            <a:spLocks noChangeShapeType="1"/>
          </p:cNvSpPr>
          <p:nvPr/>
        </p:nvSpPr>
        <p:spPr bwMode="auto">
          <a:xfrm>
            <a:off x="3429000" y="2895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36" name="Line 20"/>
          <p:cNvSpPr>
            <a:spLocks noChangeShapeType="1"/>
          </p:cNvSpPr>
          <p:nvPr/>
        </p:nvSpPr>
        <p:spPr bwMode="auto">
          <a:xfrm flipV="1">
            <a:off x="2438400" y="3276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38" name="Line 22"/>
          <p:cNvSpPr>
            <a:spLocks noChangeShapeType="1"/>
          </p:cNvSpPr>
          <p:nvPr/>
        </p:nvSpPr>
        <p:spPr bwMode="auto">
          <a:xfrm flipH="1">
            <a:off x="3733800" y="5257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39" name="Line 23"/>
          <p:cNvSpPr>
            <a:spLocks noChangeShapeType="1"/>
          </p:cNvSpPr>
          <p:nvPr/>
        </p:nvSpPr>
        <p:spPr bwMode="auto">
          <a:xfrm>
            <a:off x="3276600" y="4495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40" name="Line 24"/>
          <p:cNvSpPr>
            <a:spLocks noChangeShapeType="1"/>
          </p:cNvSpPr>
          <p:nvPr/>
        </p:nvSpPr>
        <p:spPr bwMode="auto">
          <a:xfrm flipH="1">
            <a:off x="3276600" y="44196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41" name="Line 25"/>
          <p:cNvSpPr>
            <a:spLocks noChangeShapeType="1"/>
          </p:cNvSpPr>
          <p:nvPr/>
        </p:nvSpPr>
        <p:spPr bwMode="auto">
          <a:xfrm flipH="1">
            <a:off x="3810000" y="2209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42" name="Line 26"/>
          <p:cNvSpPr>
            <a:spLocks noChangeShapeType="1"/>
          </p:cNvSpPr>
          <p:nvPr/>
        </p:nvSpPr>
        <p:spPr bwMode="auto">
          <a:xfrm flipV="1">
            <a:off x="6477000" y="3276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43" name="Line 27"/>
          <p:cNvSpPr>
            <a:spLocks noChangeShapeType="1"/>
          </p:cNvSpPr>
          <p:nvPr/>
        </p:nvSpPr>
        <p:spPr bwMode="auto">
          <a:xfrm>
            <a:off x="6477000" y="3352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44" name="Line 28"/>
          <p:cNvSpPr>
            <a:spLocks noChangeShapeType="1"/>
          </p:cNvSpPr>
          <p:nvPr/>
        </p:nvSpPr>
        <p:spPr bwMode="auto">
          <a:xfrm flipH="1" flipV="1">
            <a:off x="3429000" y="28956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45" name="Text Box 29"/>
          <p:cNvSpPr txBox="1">
            <a:spLocks noChangeArrowheads="1"/>
          </p:cNvSpPr>
          <p:nvPr/>
        </p:nvSpPr>
        <p:spPr bwMode="auto">
          <a:xfrm>
            <a:off x="1752600" y="190500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PHYSICAL EVIDENCE</a:t>
            </a:r>
          </a:p>
        </p:txBody>
      </p:sp>
      <p:sp>
        <p:nvSpPr>
          <p:cNvPr id="86046" name="Text Box 30"/>
          <p:cNvSpPr txBox="1">
            <a:spLocks noChangeArrowheads="1"/>
          </p:cNvSpPr>
          <p:nvPr/>
        </p:nvSpPr>
        <p:spPr bwMode="auto">
          <a:xfrm>
            <a:off x="5791200" y="2057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VICTIM</a:t>
            </a:r>
          </a:p>
        </p:txBody>
      </p:sp>
      <p:sp>
        <p:nvSpPr>
          <p:cNvPr id="86047" name="Text Box 31"/>
          <p:cNvSpPr txBox="1">
            <a:spLocks noChangeArrowheads="1"/>
          </p:cNvSpPr>
          <p:nvPr/>
        </p:nvSpPr>
        <p:spPr bwMode="auto">
          <a:xfrm>
            <a:off x="5867400" y="48768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CRIME SCENE</a:t>
            </a:r>
          </a:p>
        </p:txBody>
      </p:sp>
      <p:sp>
        <p:nvSpPr>
          <p:cNvPr id="86048" name="Text Box 32"/>
          <p:cNvSpPr txBox="1">
            <a:spLocks noChangeArrowheads="1"/>
          </p:cNvSpPr>
          <p:nvPr/>
        </p:nvSpPr>
        <p:spPr bwMode="auto">
          <a:xfrm>
            <a:off x="1828800" y="5105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SUSPECT</a:t>
            </a:r>
          </a:p>
        </p:txBody>
      </p:sp>
    </p:spTree>
    <p:extLst>
      <p:ext uri="{BB962C8B-B14F-4D97-AF65-F5344CB8AC3E}">
        <p14:creationId xmlns:p14="http://schemas.microsoft.com/office/powerpoint/2010/main" val="52254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5400" y="4648200"/>
            <a:ext cx="655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www.smithsonianchannel.com/sc/web/series/1003122/catching-killers/3375550/trace-evidence#the-original-sherlock-holmes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15543" r="26711" b="44884"/>
          <a:stretch/>
        </p:blipFill>
        <p:spPr bwMode="auto">
          <a:xfrm>
            <a:off x="457200" y="380999"/>
            <a:ext cx="7800474" cy="38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5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362200"/>
            <a:ext cx="8382000" cy="4267200"/>
          </a:xfrm>
        </p:spPr>
        <p:txBody>
          <a:bodyPr/>
          <a:lstStyle/>
          <a:p>
            <a:pPr>
              <a:buNone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b="1" u="sng" dirty="0"/>
              <a:t>perpetrator</a:t>
            </a:r>
            <a:r>
              <a:rPr lang="en-US" dirty="0"/>
              <a:t> will </a:t>
            </a:r>
            <a:r>
              <a:rPr lang="en-US" b="1" u="sng" dirty="0"/>
              <a:t>take away</a:t>
            </a:r>
            <a:r>
              <a:rPr lang="en-US" dirty="0"/>
              <a:t> traces of the </a:t>
            </a:r>
            <a:r>
              <a:rPr lang="en-US" b="1" u="sng" dirty="0"/>
              <a:t>victim</a:t>
            </a:r>
            <a:r>
              <a:rPr lang="en-US" dirty="0"/>
              <a:t> and the </a:t>
            </a:r>
            <a:r>
              <a:rPr lang="en-US" b="1" u="sng" dirty="0"/>
              <a:t>crime scene</a:t>
            </a:r>
            <a:r>
              <a:rPr lang="en-US" dirty="0"/>
              <a:t>, </a:t>
            </a:r>
          </a:p>
          <a:p>
            <a:r>
              <a:rPr lang="en-US" dirty="0"/>
              <a:t>The </a:t>
            </a:r>
            <a:r>
              <a:rPr lang="en-US" b="1" u="sng" dirty="0"/>
              <a:t>victim</a:t>
            </a:r>
            <a:r>
              <a:rPr lang="en-US" dirty="0"/>
              <a:t> will have traces of the </a:t>
            </a:r>
            <a:r>
              <a:rPr lang="en-US" b="1" u="sng" dirty="0"/>
              <a:t>perpetrator</a:t>
            </a:r>
            <a:r>
              <a:rPr lang="en-US" dirty="0"/>
              <a:t> </a:t>
            </a:r>
          </a:p>
          <a:p>
            <a:r>
              <a:rPr lang="en-US" b="1" u="sng" dirty="0"/>
              <a:t>Victim</a:t>
            </a:r>
            <a:r>
              <a:rPr lang="en-US" dirty="0"/>
              <a:t> leave traces of himself on the </a:t>
            </a:r>
            <a:r>
              <a:rPr lang="en-US" b="1" u="sng" dirty="0"/>
              <a:t>perpetrator</a:t>
            </a:r>
          </a:p>
          <a:p>
            <a:r>
              <a:rPr lang="en-US" dirty="0"/>
              <a:t>The </a:t>
            </a:r>
            <a:r>
              <a:rPr lang="en-US" b="1" u="sng" dirty="0"/>
              <a:t>perpetrator</a:t>
            </a:r>
            <a:r>
              <a:rPr lang="en-US" dirty="0"/>
              <a:t> will </a:t>
            </a:r>
            <a:r>
              <a:rPr lang="en-US" b="1" u="sng" dirty="0"/>
              <a:t>leave behind</a:t>
            </a:r>
            <a:r>
              <a:rPr lang="en-US" dirty="0"/>
              <a:t> traces of himself at the </a:t>
            </a:r>
            <a:r>
              <a:rPr lang="en-US" b="1" u="sng" dirty="0"/>
              <a:t>crime scene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53340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686800" cy="1066800"/>
          </a:xfrm>
        </p:spPr>
        <p:txBody>
          <a:bodyPr/>
          <a:lstStyle/>
          <a:p>
            <a:pPr algn="ctr"/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791200"/>
          </a:xfrm>
        </p:spPr>
        <p:txBody>
          <a:bodyPr/>
          <a:lstStyle/>
          <a:p>
            <a:pPr lvl="1"/>
            <a:r>
              <a:rPr lang="en-US" dirty="0"/>
              <a:t>Materials may be small or large</a:t>
            </a:r>
          </a:p>
          <a:p>
            <a:pPr lvl="1"/>
            <a:r>
              <a:rPr lang="en-US" dirty="0" smtClean="0"/>
              <a:t>May </a:t>
            </a:r>
            <a:r>
              <a:rPr lang="en-US" dirty="0"/>
              <a:t>be difficult to detect 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 algn="ctr">
              <a:buNone/>
            </a:pPr>
            <a:r>
              <a:rPr lang="en-US" b="1" u="sng" dirty="0" smtClean="0"/>
              <a:t>What are some specific pieces of evidence that you could leave behind at a crime scene? </a:t>
            </a:r>
          </a:p>
          <a:p>
            <a:pPr marL="457200" lvl="1" indent="0">
              <a:buNone/>
            </a:pPr>
            <a:endParaRPr lang="en-US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It is the responsibility of the Forensic Team to gather all material however small they may be and prove that an exchange of material occurred.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7772400" cy="4100512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Forensic Scientists use </a:t>
            </a:r>
            <a:r>
              <a:rPr lang="en-US" b="1" u="sng" dirty="0"/>
              <a:t>Crime Labs</a:t>
            </a:r>
            <a:r>
              <a:rPr lang="en-US" dirty="0"/>
              <a:t> to help them examine </a:t>
            </a:r>
            <a:r>
              <a:rPr lang="en-US" b="1" u="sng" dirty="0"/>
              <a:t>Evidence.</a:t>
            </a:r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Forensic Scientists specialize in a specific area and are experts in specific fields </a:t>
            </a:r>
            <a:r>
              <a:rPr lang="en-US" b="1" u="sng" dirty="0"/>
              <a:t>not all of </a:t>
            </a:r>
            <a:r>
              <a:rPr lang="en-US" b="1" u="sng" dirty="0" smtClean="0"/>
              <a:t>them</a:t>
            </a:r>
          </a:p>
          <a:p>
            <a:pPr>
              <a:buNone/>
            </a:pPr>
            <a:endParaRPr lang="en-US" b="1" u="sng" dirty="0" smtClean="0"/>
          </a:p>
          <a:p>
            <a:r>
              <a:rPr lang="en-US" dirty="0" smtClean="0"/>
              <a:t>They use the </a:t>
            </a:r>
            <a:r>
              <a:rPr lang="en-US" b="1" u="sng" dirty="0" smtClean="0"/>
              <a:t>scientific method</a:t>
            </a:r>
            <a:r>
              <a:rPr lang="en-US" dirty="0" smtClean="0"/>
              <a:t> to solve the crime.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t="19293" r="2573" b="61250"/>
          <a:stretch/>
        </p:blipFill>
        <p:spPr bwMode="auto">
          <a:xfrm>
            <a:off x="0" y="1964356"/>
            <a:ext cx="9296400" cy="180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0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Crafts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Disk 1 #6</a:t>
            </a:r>
            <a:endParaRPr lang="en-US" dirty="0"/>
          </a:p>
        </p:txBody>
      </p:sp>
      <p:pic>
        <p:nvPicPr>
          <p:cNvPr id="7170" name="Picture 2" descr="http://a66c7b.medialib.glogster.com/stighe11/media/fe/fe8166edbd9d5446a47e7a57ce4903ea0464a439/richard-craf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743" y="1371600"/>
            <a:ext cx="371920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rabssageridanmark.beboer2650.dk/assets/images/Helle_Nielsen_Craft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7562"/>
            <a:ext cx="2209800" cy="26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22261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https://www.youtube.com/watch?v=RwkYk9IyN-s</a:t>
            </a:r>
          </a:p>
        </p:txBody>
      </p:sp>
    </p:spTree>
    <p:extLst>
      <p:ext uri="{BB962C8B-B14F-4D97-AF65-F5344CB8AC3E}">
        <p14:creationId xmlns:p14="http://schemas.microsoft.com/office/powerpoint/2010/main" val="40247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Forensic Science?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7772400" cy="3886200"/>
          </a:xfrm>
        </p:spPr>
        <p:txBody>
          <a:bodyPr/>
          <a:lstStyle/>
          <a:p>
            <a:pPr eaLnBrk="1" hangingPunct="1">
              <a:buClr>
                <a:schemeClr val="hlink"/>
              </a:buClr>
              <a:buSzPct val="70000"/>
              <a:buFont typeface="Wingdings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relates to the application of           </a:t>
            </a:r>
            <a:r>
              <a:rPr lang="en-US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science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to the </a:t>
            </a:r>
            <a:r>
              <a:rPr lang="en-US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law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using </a:t>
            </a:r>
            <a:r>
              <a:rPr lang="en-US" u="sng" dirty="0"/>
              <a:t>forensic evidence</a:t>
            </a:r>
            <a:r>
              <a:rPr lang="en-US" dirty="0"/>
              <a:t> to solve a crime.</a:t>
            </a:r>
          </a:p>
          <a:p>
            <a:pPr eaLnBrk="1" hangingPunct="1">
              <a:buClr>
                <a:schemeClr val="hlink"/>
              </a:buClr>
              <a:buSzPct val="70000"/>
              <a:buFont typeface="Wingdings" pitchFamily="2" charset="2"/>
              <a:buChar char="q"/>
            </a:pPr>
            <a:endParaRPr lang="en-US" dirty="0"/>
          </a:p>
          <a:p>
            <a:pPr eaLnBrk="1" hangingPunct="1"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term can be used      interchangeably with the term </a:t>
            </a: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Criminalistics   </a:t>
            </a:r>
          </a:p>
          <a:p>
            <a:pPr eaLnBrk="1" hangingPunct="1"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dirty="0"/>
          </a:p>
          <a:p>
            <a:pPr lvl="4" eaLnBrk="1" hangingPunct="1">
              <a:buClr>
                <a:schemeClr val="hlink"/>
              </a:buClr>
              <a:buSzPct val="70000"/>
              <a:buFont typeface="Wingdings" pitchFamily="2" charset="2"/>
              <a:buChar char="q"/>
            </a:pPr>
            <a:endParaRPr lang="en-US" sz="3200" i="1" dirty="0"/>
          </a:p>
        </p:txBody>
      </p:sp>
      <p:pic>
        <p:nvPicPr>
          <p:cNvPr id="51206" name="Picture 6" descr="law-scales_of_justice2-cmstk_legalities000118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5800" y="3733800"/>
            <a:ext cx="1955800" cy="293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 algn="ctr"/>
            <a:r>
              <a:rPr lang="en-US" sz="3600" b="1" dirty="0"/>
              <a:t>Forensic Scientist use the </a:t>
            </a:r>
            <a:r>
              <a:rPr lang="en-US" sz="3600" b="1" dirty="0" smtClean="0"/>
              <a:t>                   </a:t>
            </a:r>
            <a:r>
              <a:rPr lang="en-US" sz="3600" b="1" u="sng" dirty="0" smtClean="0"/>
              <a:t>Scientific </a:t>
            </a:r>
            <a:r>
              <a:rPr lang="en-US" sz="3600" b="1" u="sng" dirty="0"/>
              <a:t>Method</a:t>
            </a:r>
            <a:r>
              <a:rPr lang="en-US" sz="3600" b="1" dirty="0"/>
              <a:t> to solve a problem.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47888"/>
            <a:ext cx="8229600" cy="4114800"/>
          </a:xfrm>
        </p:spPr>
        <p:txBody>
          <a:bodyPr/>
          <a:lstStyle/>
          <a:p>
            <a:r>
              <a:rPr lang="en-US" dirty="0"/>
              <a:t>PROBLEM</a:t>
            </a:r>
          </a:p>
          <a:p>
            <a:r>
              <a:rPr lang="en-US" dirty="0"/>
              <a:t>HYPOTHESIS (Inductive Reasoning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Idea based on previous knowledge</a:t>
            </a:r>
            <a:endParaRPr lang="en-US" dirty="0"/>
          </a:p>
          <a:p>
            <a:r>
              <a:rPr lang="en-US" dirty="0"/>
              <a:t>COLLECT EVIDENCE/DATA </a:t>
            </a:r>
          </a:p>
          <a:p>
            <a:r>
              <a:rPr lang="en-US" dirty="0"/>
              <a:t>ANALYZE EVIDENCE/DATA (Deductive R</a:t>
            </a:r>
            <a:r>
              <a:rPr lang="en-US" dirty="0" smtClean="0"/>
              <a:t>.)</a:t>
            </a:r>
          </a:p>
          <a:p>
            <a:pPr lvl="1"/>
            <a:r>
              <a:rPr lang="en-US" dirty="0" smtClean="0"/>
              <a:t>Idea based on data and evidence.</a:t>
            </a:r>
            <a:endParaRPr lang="en-US" dirty="0"/>
          </a:p>
          <a:p>
            <a:r>
              <a:rPr lang="en-US" dirty="0"/>
              <a:t>MAKE CONCLUSIONS</a:t>
            </a:r>
          </a:p>
          <a:p>
            <a:pPr lvl="1"/>
            <a:r>
              <a:rPr lang="en-US" dirty="0"/>
              <a:t>Theory – Legal Opinions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US" b="1"/>
              <a:t>Major Crime Laboratories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686800" cy="5334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Federal, State, and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/>
              <a:t>			Local Agencies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FBI – </a:t>
            </a:r>
            <a:r>
              <a:rPr lang="en-US" sz="2400" dirty="0" smtClean="0"/>
              <a:t>Federal Bureau of Investigation – national security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DEA – Drug Enforcement Administration Laboratories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U.S. Postal Service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ATF – Alcohol, Tobacco, Firearms, and Explosives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U.S. Fish and Wildlife </a:t>
            </a:r>
            <a:r>
              <a:rPr lang="en-US" sz="2400" dirty="0" smtClean="0"/>
              <a:t>Services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Secret Service – money counterfeiting</a:t>
            </a:r>
            <a:endParaRPr 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What does our State Crime Lab have?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Forensics Laboratory in Connecticut: </a:t>
            </a:r>
            <a:r>
              <a:rPr lang="en-US" sz="2400" dirty="0">
                <a:hlinkClick r:id="rId2"/>
              </a:rPr>
              <a:t>http://www.ct.gov/dps/cwp/view.asp?Q=296214&amp;a=2155&amp;dpsNav=%7C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59397" name="Picture 5" descr="l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838200"/>
            <a:ext cx="4076700" cy="2028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/>
              <a:t>Common subjects involved with Crime Laboratories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47888"/>
            <a:ext cx="4343400" cy="440531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</a:t>
            </a:r>
            <a:r>
              <a:rPr lang="en-US" sz="2800" b="1" u="sng"/>
              <a:t>Most Common</a:t>
            </a:r>
          </a:p>
          <a:p>
            <a:pPr>
              <a:lnSpc>
                <a:spcPct val="90000"/>
              </a:lnSpc>
            </a:pPr>
            <a:r>
              <a:rPr lang="en-US" sz="2800"/>
              <a:t>Chemistry</a:t>
            </a:r>
          </a:p>
          <a:p>
            <a:pPr>
              <a:lnSpc>
                <a:spcPct val="90000"/>
              </a:lnSpc>
            </a:pPr>
            <a:r>
              <a:rPr lang="en-US" sz="2800"/>
              <a:t>Biology</a:t>
            </a:r>
          </a:p>
          <a:p>
            <a:pPr>
              <a:lnSpc>
                <a:spcPct val="90000"/>
              </a:lnSpc>
            </a:pPr>
            <a:r>
              <a:rPr lang="en-US" sz="2800"/>
              <a:t>Firearms</a:t>
            </a:r>
          </a:p>
          <a:p>
            <a:pPr>
              <a:lnSpc>
                <a:spcPct val="90000"/>
              </a:lnSpc>
            </a:pPr>
            <a:r>
              <a:rPr lang="en-US" sz="2800"/>
              <a:t>Document Examination</a:t>
            </a:r>
          </a:p>
          <a:p>
            <a:pPr>
              <a:lnSpc>
                <a:spcPct val="90000"/>
              </a:lnSpc>
            </a:pPr>
            <a:r>
              <a:rPr lang="en-US" sz="2800"/>
              <a:t>Photography</a:t>
            </a:r>
          </a:p>
          <a:p>
            <a:pPr>
              <a:lnSpc>
                <a:spcPct val="90000"/>
              </a:lnSpc>
            </a:pPr>
            <a:r>
              <a:rPr lang="en-US" sz="2800"/>
              <a:t>Toxicology and Drug Analysis</a:t>
            </a:r>
          </a:p>
          <a:p>
            <a:pPr>
              <a:lnSpc>
                <a:spcPct val="90000"/>
              </a:lnSpc>
            </a:pPr>
            <a:r>
              <a:rPr lang="en-US" sz="2800"/>
              <a:t>Fingerprints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8200" y="2147888"/>
            <a:ext cx="3810000" cy="4710112"/>
          </a:xfrm>
        </p:spPr>
        <p:txBody>
          <a:bodyPr/>
          <a:lstStyle/>
          <a:p>
            <a:r>
              <a:rPr lang="en-US" sz="2200" dirty="0" err="1"/>
              <a:t>Polygraphy</a:t>
            </a:r>
            <a:endParaRPr lang="en-US" sz="2200" dirty="0"/>
          </a:p>
          <a:p>
            <a:r>
              <a:rPr lang="en-US" sz="2200" dirty="0"/>
              <a:t>Pathology</a:t>
            </a:r>
          </a:p>
          <a:p>
            <a:r>
              <a:rPr lang="en-US" sz="2200" dirty="0"/>
              <a:t>Anthropology</a:t>
            </a:r>
          </a:p>
          <a:p>
            <a:r>
              <a:rPr lang="en-US" sz="2200" dirty="0" smtClean="0"/>
              <a:t>Forensic psychology</a:t>
            </a:r>
            <a:endParaRPr lang="en-US" sz="2200" dirty="0"/>
          </a:p>
          <a:p>
            <a:r>
              <a:rPr lang="en-US" sz="2200" dirty="0" err="1"/>
              <a:t>Odontology</a:t>
            </a:r>
            <a:endParaRPr lang="en-US" sz="2200" dirty="0"/>
          </a:p>
          <a:p>
            <a:r>
              <a:rPr lang="en-US" sz="2200" dirty="0"/>
              <a:t>Engineering</a:t>
            </a:r>
          </a:p>
          <a:p>
            <a:r>
              <a:rPr lang="en-US" sz="2200" dirty="0"/>
              <a:t>Computer Technology</a:t>
            </a:r>
          </a:p>
          <a:p>
            <a:r>
              <a:rPr lang="en-US" sz="2200" dirty="0"/>
              <a:t>Geology</a:t>
            </a:r>
          </a:p>
          <a:p>
            <a:r>
              <a:rPr lang="en-US" sz="2200" dirty="0"/>
              <a:t>Environmental Science</a:t>
            </a:r>
          </a:p>
          <a:p>
            <a:r>
              <a:rPr lang="en-US" sz="2200" dirty="0" smtClean="0"/>
              <a:t>Entomology</a:t>
            </a:r>
            <a:endParaRPr lang="en-US" sz="2200" dirty="0"/>
          </a:p>
          <a:p>
            <a:r>
              <a:rPr lang="en-US" sz="2200" dirty="0"/>
              <a:t>Physics</a:t>
            </a:r>
          </a:p>
          <a:p>
            <a:endParaRPr lang="en-US" sz="2200" dirty="0"/>
          </a:p>
          <a:p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6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6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6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96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96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96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9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9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9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9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96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96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9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9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9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9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Find the 6 differences between the two pictures.</a:t>
            </a:r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92" t="6172" r="48628" b="69913"/>
          <a:stretch>
            <a:fillRect/>
          </a:stretch>
        </p:blipFill>
        <p:spPr bwMode="auto">
          <a:xfrm>
            <a:off x="0" y="1600200"/>
            <a:ext cx="8971907" cy="340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5638800"/>
            <a:ext cx="9540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Answers: Tail feathers, flame, monkey’s tail, lion’s mane, cake tray, frosting</a:t>
            </a:r>
          </a:p>
        </p:txBody>
      </p:sp>
    </p:spTree>
    <p:extLst>
      <p:ext uri="{BB962C8B-B14F-4D97-AF65-F5344CB8AC3E}">
        <p14:creationId xmlns:p14="http://schemas.microsoft.com/office/powerpoint/2010/main" val="359451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On Monday, we will research what the different fields pertain to and then you will pick the career that best interests you and create a </a:t>
            </a:r>
            <a:r>
              <a:rPr lang="en-US" u="sng" dirty="0" smtClean="0"/>
              <a:t>Wanted Poster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>
                <a:latin typeface="Arial" charset="0"/>
              </a:rPr>
              <a:t>Crime Lab History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First police crime lab in the world was established in France in 1910 by Edmond Locard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First police crime lab in the U.S. opened in 1923 in Los Angeles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The Scientific Crime Detection Lab was founded in Evanston, Illinois in 1929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The first FBI crime lab opened in 1932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algn="ctr"/>
            <a:r>
              <a:rPr lang="en-US" sz="3600" b="1" i="0">
                <a:latin typeface="Arial" charset="0"/>
              </a:rPr>
              <a:t>Major Developments </a:t>
            </a:r>
            <a:br>
              <a:rPr lang="en-US" sz="3600" b="1" i="0">
                <a:latin typeface="Arial" charset="0"/>
              </a:rPr>
            </a:br>
            <a:r>
              <a:rPr lang="en-US" sz="3600" b="1" i="0">
                <a:latin typeface="Arial" charset="0"/>
              </a:rPr>
              <a:t>in Forensic Science History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14888"/>
          </a:xfrm>
        </p:spPr>
        <p:txBody>
          <a:bodyPr/>
          <a:lstStyle/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000" b="1">
                <a:solidFill>
                  <a:srgbClr val="5F5F5F"/>
                </a:solidFill>
                <a:latin typeface="Arial" charset="0"/>
              </a:rPr>
              <a:t>700s AD</a:t>
            </a:r>
            <a:r>
              <a:rPr lang="en-US" sz="2000" b="1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000" b="1">
                <a:solidFill>
                  <a:srgbClr val="5F5F5F"/>
                </a:solidFill>
                <a:latin typeface="Arial" charset="0"/>
              </a:rPr>
              <a:t>Chinese used fingerprints to establish identity of documents and clay sculptures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000" b="1">
                <a:solidFill>
                  <a:srgbClr val="5F5F5F"/>
                </a:solidFill>
                <a:latin typeface="Arial" charset="0"/>
              </a:rPr>
              <a:t>~1000</a:t>
            </a:r>
            <a:r>
              <a:rPr lang="en-US" sz="2000" b="1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000" b="1">
                <a:solidFill>
                  <a:srgbClr val="5F5F5F"/>
                </a:solidFill>
                <a:latin typeface="Arial" charset="0"/>
              </a:rPr>
              <a:t>Roman courts determined that bloody palm prints were used to frame a man in his brother’s murder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000" b="1">
                <a:solidFill>
                  <a:srgbClr val="5F5F5F"/>
                </a:solidFill>
                <a:latin typeface="Arial" charset="0"/>
              </a:rPr>
              <a:t>1149</a:t>
            </a:r>
            <a:r>
              <a:rPr lang="en-US" sz="2000" b="1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000" b="1">
                <a:solidFill>
                  <a:srgbClr val="5F5F5F"/>
                </a:solidFill>
                <a:latin typeface="Arial" charset="0"/>
              </a:rPr>
              <a:t>King Richard of England introduced the idea of the coroner to investigate questionable death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000" b="1">
                <a:solidFill>
                  <a:srgbClr val="5F5F5F"/>
                </a:solidFill>
                <a:latin typeface="Arial" charset="0"/>
              </a:rPr>
              <a:t>1200s</a:t>
            </a:r>
            <a:r>
              <a:rPr lang="en-US" sz="2000" b="1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000" b="1">
                <a:solidFill>
                  <a:srgbClr val="5F5F5F"/>
                </a:solidFill>
                <a:latin typeface="Arial" charset="0"/>
              </a:rPr>
              <a:t>A murder in China is solved when flies were attracted to invisible blood residue on a sword of a man in the community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000" b="1">
                <a:solidFill>
                  <a:srgbClr val="5F5F5F"/>
                </a:solidFill>
                <a:latin typeface="Arial" charset="0"/>
              </a:rPr>
              <a:t>1598</a:t>
            </a:r>
            <a:r>
              <a:rPr lang="en-US" sz="2000" b="1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000" b="1">
                <a:solidFill>
                  <a:srgbClr val="5F5F5F"/>
                </a:solidFill>
                <a:latin typeface="Arial" charset="0"/>
              </a:rPr>
              <a:t>Fidelus was first to practice forensic medicine in Italy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000" b="1">
                <a:solidFill>
                  <a:srgbClr val="5F5F5F"/>
                </a:solidFill>
                <a:latin typeface="Arial" charset="0"/>
              </a:rPr>
              <a:t>1670</a:t>
            </a:r>
            <a:r>
              <a:rPr lang="en-US" sz="2000" b="1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000" b="1">
                <a:solidFill>
                  <a:srgbClr val="5F5F5F"/>
                </a:solidFill>
                <a:latin typeface="Arial" charset="0"/>
              </a:rPr>
              <a:t>Anton Van Leeuwenhoek constructed the first high-powered microscope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000" b="1">
                <a:solidFill>
                  <a:srgbClr val="5F5F5F"/>
                </a:solidFill>
                <a:latin typeface="Arial" charset="0"/>
              </a:rPr>
              <a:t>1776</a:t>
            </a:r>
            <a:r>
              <a:rPr lang="en-US" sz="2000" b="1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000" b="1">
                <a:solidFill>
                  <a:srgbClr val="5F5F5F"/>
                </a:solidFill>
                <a:latin typeface="Arial" charset="0"/>
              </a:rPr>
              <a:t>Paul Revere identified the body of General Joseph Warren based on the false teeth he had made for him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000" b="1">
                <a:solidFill>
                  <a:srgbClr val="5F5F5F"/>
                </a:solidFill>
                <a:latin typeface="Arial" charset="0"/>
              </a:rPr>
              <a:t>1784</a:t>
            </a:r>
            <a:r>
              <a:rPr lang="en-US" sz="2000" b="1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000" b="1">
                <a:solidFill>
                  <a:srgbClr val="5F5F5F"/>
                </a:solidFill>
                <a:latin typeface="Arial" charset="0"/>
              </a:rPr>
              <a:t>John Toms convicted of murder on basis of torn edge of wad of paper in pistol matching a piece of paper in his pocket</a:t>
            </a:r>
            <a:endParaRPr lang="en-US" sz="2000" b="1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772400" cy="1143000"/>
          </a:xfrm>
        </p:spPr>
        <p:txBody>
          <a:bodyPr/>
          <a:lstStyle/>
          <a:p>
            <a:pPr algn="ctr"/>
            <a:r>
              <a:rPr lang="en-US" sz="3600" b="1" i="0">
                <a:latin typeface="Arial" charset="0"/>
              </a:rPr>
              <a:t>Major Developments in Forensic Science History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181600"/>
          </a:xfrm>
        </p:spPr>
        <p:txBody>
          <a:bodyPr/>
          <a:lstStyle/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100">
                <a:solidFill>
                  <a:srgbClr val="5F5F5F"/>
                </a:solidFill>
                <a:latin typeface="Arial" charset="0"/>
              </a:rPr>
              <a:t>1859</a:t>
            </a:r>
            <a:r>
              <a:rPr lang="en-US" sz="2100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100">
                <a:solidFill>
                  <a:srgbClr val="5F5F5F"/>
                </a:solidFill>
                <a:latin typeface="Arial" charset="0"/>
              </a:rPr>
              <a:t>Gustav Kirchhoff and Robert Bunsen developed the science of spectroscopy.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100">
                <a:solidFill>
                  <a:srgbClr val="5F5F5F"/>
                </a:solidFill>
                <a:latin typeface="Arial" charset="0"/>
              </a:rPr>
              <a:t>1864</a:t>
            </a:r>
            <a:r>
              <a:rPr lang="en-US" sz="2100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100">
                <a:solidFill>
                  <a:srgbClr val="5F5F5F"/>
                </a:solidFill>
                <a:latin typeface="Arial" charset="0"/>
              </a:rPr>
              <a:t>Crime scene photography developed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100">
                <a:solidFill>
                  <a:srgbClr val="5F5F5F"/>
                </a:solidFill>
                <a:latin typeface="Arial" charset="0"/>
              </a:rPr>
              <a:t>1879</a:t>
            </a:r>
            <a:r>
              <a:rPr lang="en-US" sz="2100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100">
                <a:solidFill>
                  <a:srgbClr val="5F5F5F"/>
                </a:solidFill>
                <a:latin typeface="Arial" charset="0"/>
              </a:rPr>
              <a:t>Alphonse Bertillon developed a system to identify people using particular body measurements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100">
                <a:solidFill>
                  <a:srgbClr val="5F5F5F"/>
                </a:solidFill>
                <a:latin typeface="Arial" charset="0"/>
              </a:rPr>
              <a:t>1896</a:t>
            </a:r>
            <a:r>
              <a:rPr lang="en-US" sz="2100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100">
                <a:solidFill>
                  <a:srgbClr val="5F5F5F"/>
                </a:solidFill>
                <a:latin typeface="Arial" charset="0"/>
              </a:rPr>
              <a:t>Edward Henry developed first classification system for fingerprint identification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100">
                <a:solidFill>
                  <a:srgbClr val="5F5F5F"/>
                </a:solidFill>
                <a:latin typeface="Arial" charset="0"/>
              </a:rPr>
              <a:t>1900</a:t>
            </a:r>
            <a:r>
              <a:rPr lang="en-US" sz="2100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100">
                <a:solidFill>
                  <a:srgbClr val="5F5F5F"/>
                </a:solidFill>
                <a:latin typeface="Arial" charset="0"/>
              </a:rPr>
              <a:t>Karl Landsteiner identified human blood groups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100">
                <a:solidFill>
                  <a:srgbClr val="5F5F5F"/>
                </a:solidFill>
                <a:latin typeface="Arial" charset="0"/>
              </a:rPr>
              <a:t>1904</a:t>
            </a:r>
            <a:r>
              <a:rPr lang="en-US" sz="2100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100">
                <a:solidFill>
                  <a:srgbClr val="5F5F5F"/>
                </a:solidFill>
                <a:latin typeface="Arial" charset="0"/>
              </a:rPr>
              <a:t>Edmond Locard formulated his famous principle, “Every contact leaves a trace.”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100">
                <a:solidFill>
                  <a:srgbClr val="5F5F5F"/>
                </a:solidFill>
                <a:latin typeface="Arial" charset="0"/>
              </a:rPr>
              <a:t>1922</a:t>
            </a:r>
            <a:r>
              <a:rPr lang="en-US" sz="2100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100">
                <a:solidFill>
                  <a:srgbClr val="5F5F5F"/>
                </a:solidFill>
                <a:latin typeface="Arial" charset="0"/>
              </a:rPr>
              <a:t>Francis Aston developed the mass spectrometer.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100">
                <a:solidFill>
                  <a:srgbClr val="5F5F5F"/>
                </a:solidFill>
                <a:latin typeface="Arial" charset="0"/>
              </a:rPr>
              <a:t>1959</a:t>
            </a:r>
            <a:r>
              <a:rPr lang="en-US" sz="2100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100">
                <a:solidFill>
                  <a:srgbClr val="5F5F5F"/>
                </a:solidFill>
                <a:latin typeface="Arial" charset="0"/>
              </a:rPr>
              <a:t>James Watson and Francis Crick discover the DNA double helix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100">
                <a:solidFill>
                  <a:srgbClr val="5F5F5F"/>
                </a:solidFill>
                <a:latin typeface="Arial" charset="0"/>
              </a:rPr>
              <a:t>1977</a:t>
            </a:r>
            <a:r>
              <a:rPr lang="en-US" sz="2100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100">
                <a:solidFill>
                  <a:srgbClr val="5F5F5F"/>
                </a:solidFill>
                <a:latin typeface="Arial" charset="0"/>
              </a:rPr>
              <a:t>AFIS developed by FBI, fully automated in 1996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sz="2100">
                <a:solidFill>
                  <a:srgbClr val="5F5F5F"/>
                </a:solidFill>
                <a:latin typeface="Arial" charset="0"/>
              </a:rPr>
              <a:t>1984</a:t>
            </a:r>
            <a:r>
              <a:rPr lang="en-US" sz="2100">
                <a:solidFill>
                  <a:srgbClr val="5F5F5F"/>
                </a:solidFill>
                <a:latin typeface="Arial" charset="0"/>
                <a:cs typeface="Arial" charset="0"/>
              </a:rPr>
              <a:t>—</a:t>
            </a:r>
            <a:r>
              <a:rPr lang="en-US" sz="2100">
                <a:solidFill>
                  <a:srgbClr val="5F5F5F"/>
                </a:solidFill>
                <a:latin typeface="Arial" charset="0"/>
              </a:rPr>
              <a:t>Jeffreys developed and used first DNA tests to be applied to a criminal case</a:t>
            </a:r>
          </a:p>
          <a:p>
            <a:pPr>
              <a:lnSpc>
                <a:spcPct val="8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762000"/>
          </a:xfrm>
        </p:spPr>
        <p:txBody>
          <a:bodyPr/>
          <a:lstStyle/>
          <a:p>
            <a:pPr algn="ctr"/>
            <a:r>
              <a:rPr lang="en-US"/>
              <a:t>Important Scientists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043488"/>
          </a:xfrm>
        </p:spPr>
        <p:txBody>
          <a:bodyPr/>
          <a:lstStyle/>
          <a:p>
            <a:r>
              <a:rPr lang="en-US" sz="2800" b="1" u="sng"/>
              <a:t>Mathieu Orfila</a:t>
            </a:r>
            <a:r>
              <a:rPr lang="en-US" sz="2800"/>
              <a:t> – “Father of Toxicology” advanced detection of poisons</a:t>
            </a:r>
          </a:p>
          <a:p>
            <a:r>
              <a:rPr lang="en-US" sz="2800" b="1" u="sng"/>
              <a:t>Alphonse Bertillon</a:t>
            </a:r>
            <a:r>
              <a:rPr lang="en-US" sz="2800"/>
              <a:t> – developed personal identification system using </a:t>
            </a:r>
            <a:r>
              <a:rPr lang="en-US" sz="2800" b="1" u="sng"/>
              <a:t>Anthropometry </a:t>
            </a:r>
            <a:r>
              <a:rPr lang="en-US" sz="2800"/>
              <a:t>(systematic procedure of taking a series of body measurements)</a:t>
            </a:r>
          </a:p>
          <a:p>
            <a:r>
              <a:rPr lang="en-US" sz="2800" b="1" u="sng"/>
              <a:t>Francis Galton</a:t>
            </a:r>
            <a:r>
              <a:rPr lang="en-US" sz="2800"/>
              <a:t> – studied and established foundation for today’s understanding of fingerprinting</a:t>
            </a:r>
          </a:p>
          <a:p>
            <a:endParaRPr lang="en-US" sz="2800" b="1" u="sng"/>
          </a:p>
          <a:p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hat is Forensic Science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781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533400"/>
          </a:xfrm>
        </p:spPr>
        <p:txBody>
          <a:bodyPr/>
          <a:lstStyle/>
          <a:p>
            <a:pPr algn="ctr"/>
            <a:r>
              <a:rPr lang="en-US" sz="4000"/>
              <a:t>Important Scientists Cont.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5043488"/>
          </a:xfrm>
        </p:spPr>
        <p:txBody>
          <a:bodyPr/>
          <a:lstStyle/>
          <a:p>
            <a:r>
              <a:rPr lang="en-US" sz="2800" b="1" u="sng"/>
              <a:t>Leone Lattes</a:t>
            </a:r>
            <a:r>
              <a:rPr lang="en-US" sz="2800"/>
              <a:t> – established that a forensics connection can be used with blood typing</a:t>
            </a:r>
          </a:p>
          <a:p>
            <a:r>
              <a:rPr lang="en-US" sz="2800" b="1" u="sng"/>
              <a:t>Calvin Goddard</a:t>
            </a:r>
            <a:r>
              <a:rPr lang="en-US" sz="2800"/>
              <a:t> – studied bullet comparison</a:t>
            </a:r>
          </a:p>
          <a:p>
            <a:r>
              <a:rPr lang="en-US" sz="2800" b="1" u="sng"/>
              <a:t>Albert Osborn</a:t>
            </a:r>
            <a:r>
              <a:rPr lang="en-US" sz="2800"/>
              <a:t> – examined documents for authenticity</a:t>
            </a:r>
          </a:p>
          <a:p>
            <a:r>
              <a:rPr lang="en-US" sz="2800" b="1" u="sng"/>
              <a:t>Walter McCrone</a:t>
            </a:r>
            <a:r>
              <a:rPr lang="en-US" sz="2800"/>
              <a:t>- used microscopy for forensic science cases</a:t>
            </a:r>
          </a:p>
          <a:p>
            <a:r>
              <a:rPr lang="en-US" sz="2800" b="1" u="sng"/>
              <a:t>Hans Gross</a:t>
            </a:r>
            <a:r>
              <a:rPr lang="en-US" sz="2800"/>
              <a:t> – developed principles of Forensics</a:t>
            </a:r>
          </a:p>
          <a:p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pPr algn="ctr"/>
            <a:r>
              <a:rPr lang="en-US" b="1" i="0">
                <a:latin typeface="Arial" charset="0"/>
              </a:rPr>
              <a:t>Crime Scene Team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715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400">
                <a:latin typeface="Arial" charset="0"/>
              </a:rPr>
              <a:t>A group of professional investigators, each trained in a variety of special disciplines.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400">
                <a:latin typeface="Arial" charset="0"/>
              </a:rPr>
              <a:t>Team Members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First Police Officer on the scene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Medics (if necessary)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Investigator(s)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Medical Examiner or Representative (if necessary)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Photographer and/or Field Evidence Technician</a:t>
            </a:r>
          </a:p>
          <a:p>
            <a:pPr lvl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>
                <a:latin typeface="Arial" charset="0"/>
              </a:rPr>
              <a:t>Lab Experts</a:t>
            </a:r>
          </a:p>
          <a:p>
            <a:pPr lvl="2">
              <a:lnSpc>
                <a:spcPct val="80000"/>
              </a:lnSpc>
              <a:buClr>
                <a:schemeClr val="tx2"/>
              </a:buClr>
              <a:buFontTx/>
              <a:buNone/>
            </a:pPr>
            <a:r>
              <a:rPr lang="en-US" sz="1800">
                <a:latin typeface="Arial" charset="0"/>
              </a:rPr>
              <a:t>Ex.  Pathologist, serologist, DNA expert,	toxicologist,</a:t>
            </a:r>
          </a:p>
          <a:p>
            <a:pPr lvl="2">
              <a:lnSpc>
                <a:spcPct val="80000"/>
              </a:lnSpc>
              <a:buClr>
                <a:schemeClr val="tx2"/>
              </a:buClr>
              <a:buFontTx/>
              <a:buNone/>
            </a:pPr>
            <a:r>
              <a:rPr lang="en-US" sz="1800">
                <a:latin typeface="Arial" charset="0"/>
              </a:rPr>
              <a:t>forensic </a:t>
            </a:r>
            <a:r>
              <a:rPr lang="en-US" sz="1800">
                <a:latin typeface="Tahoma"/>
              </a:rPr>
              <a:t>–</a:t>
            </a:r>
            <a:r>
              <a:rPr lang="en-US" sz="1800">
                <a:latin typeface="Arial" charset="0"/>
              </a:rPr>
              <a:t> odontologist, anthropologist, psychologist		   entomologist, firearm examiner, bomb and arson  </a:t>
            </a:r>
          </a:p>
          <a:p>
            <a:pPr lvl="2">
              <a:lnSpc>
                <a:spcPct val="80000"/>
              </a:lnSpc>
              <a:buClr>
                <a:schemeClr val="tx2"/>
              </a:buClr>
              <a:buFontTx/>
              <a:buNone/>
            </a:pPr>
            <a:r>
              <a:rPr lang="en-US" sz="1800">
                <a:latin typeface="Arial" charset="0"/>
              </a:rPr>
              <a:t>     expert, document and handwriting analysis, fingerprint analyst</a:t>
            </a:r>
          </a:p>
          <a:p>
            <a:pPr>
              <a:lnSpc>
                <a:spcPct val="80000"/>
              </a:lnSpc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Inductive Reasoning –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Deductive Reasoning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to begin…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47888"/>
            <a:ext cx="7772400" cy="45577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Describe how the scientific method is used to solve forensic problems</a:t>
            </a:r>
          </a:p>
          <a:p>
            <a:pPr>
              <a:lnSpc>
                <a:spcPct val="80000"/>
              </a:lnSpc>
            </a:pPr>
            <a:r>
              <a:rPr lang="en-US" sz="2400"/>
              <a:t>Describe the applications of forensics</a:t>
            </a:r>
          </a:p>
          <a:p>
            <a:pPr>
              <a:lnSpc>
                <a:spcPct val="80000"/>
              </a:lnSpc>
            </a:pPr>
            <a:r>
              <a:rPr lang="en-US" sz="2400"/>
              <a:t>Describe the relationship of science, forensics and the law </a:t>
            </a:r>
          </a:p>
          <a:p>
            <a:pPr>
              <a:lnSpc>
                <a:spcPct val="80000"/>
              </a:lnSpc>
            </a:pPr>
            <a:r>
              <a:rPr lang="en-US" sz="2400"/>
              <a:t>Explain forensics practices using specific court cases</a:t>
            </a:r>
          </a:p>
          <a:p>
            <a:pPr>
              <a:lnSpc>
                <a:spcPct val="80000"/>
              </a:lnSpc>
            </a:pPr>
            <a:r>
              <a:rPr lang="en-US" sz="2400"/>
              <a:t>Discuss the importance of the work of various forensics pioneers </a:t>
            </a:r>
          </a:p>
          <a:p>
            <a:pPr>
              <a:lnSpc>
                <a:spcPct val="80000"/>
              </a:lnSpc>
            </a:pPr>
            <a:r>
              <a:rPr lang="en-US" sz="2400"/>
              <a:t>Discuss the careers that contribute to the field of forensics</a:t>
            </a:r>
          </a:p>
          <a:p>
            <a:pPr>
              <a:lnSpc>
                <a:spcPct val="80000"/>
              </a:lnSpc>
            </a:pPr>
            <a:r>
              <a:rPr lang="en-US" sz="2400"/>
              <a:t>Describe the development of technology important to forensics </a:t>
            </a:r>
          </a:p>
          <a:p>
            <a:pPr>
              <a:lnSpc>
                <a:spcPct val="80000"/>
              </a:lnSpc>
            </a:pPr>
            <a:r>
              <a:rPr lang="en-US" sz="2400"/>
              <a:t>Discuss the “CSI effect” on the field of forensics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54001" y="152401"/>
            <a:ext cx="84587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/>
              <a:t>Which is the correct penny?</a:t>
            </a:r>
            <a:br>
              <a:rPr lang="en-US" sz="2400" b="1"/>
            </a:br>
            <a:r>
              <a:rPr lang="en-US" sz="2400" b="1"/>
              <a:t>NOTE:  You cannot look at a real penny!</a:t>
            </a:r>
          </a:p>
        </p:txBody>
      </p:sp>
      <p:grpSp>
        <p:nvGrpSpPr>
          <p:cNvPr id="3088" name="Group 16"/>
          <p:cNvGrpSpPr>
            <a:grpSpLocks/>
          </p:cNvGrpSpPr>
          <p:nvPr/>
        </p:nvGrpSpPr>
        <p:grpSpPr bwMode="auto">
          <a:xfrm>
            <a:off x="931937" y="1143000"/>
            <a:ext cx="7432866" cy="5334000"/>
            <a:chOff x="1402" y="4222"/>
            <a:chExt cx="9398" cy="5760"/>
          </a:xfrm>
        </p:grpSpPr>
        <p:pic>
          <p:nvPicPr>
            <p:cNvPr id="3089" name="Picture 17" descr="pennychallen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4222"/>
              <a:ext cx="9360" cy="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90" name="Group 18"/>
            <p:cNvGrpSpPr>
              <a:grpSpLocks/>
            </p:cNvGrpSpPr>
            <p:nvPr/>
          </p:nvGrpSpPr>
          <p:grpSpPr bwMode="auto">
            <a:xfrm>
              <a:off x="1402" y="4254"/>
              <a:ext cx="7820" cy="249"/>
              <a:chOff x="1402" y="4254"/>
              <a:chExt cx="7820" cy="249"/>
            </a:xfrm>
          </p:grpSpPr>
          <p:sp>
            <p:nvSpPr>
              <p:cNvPr id="3091" name="Text Box 19"/>
              <p:cNvSpPr txBox="1">
                <a:spLocks noChangeArrowheads="1"/>
              </p:cNvSpPr>
              <p:nvPr/>
            </p:nvSpPr>
            <p:spPr bwMode="auto">
              <a:xfrm>
                <a:off x="1402" y="4254"/>
                <a:ext cx="306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  <a:endParaRPr lang="en-US"/>
              </a:p>
            </p:txBody>
          </p:sp>
          <p:sp>
            <p:nvSpPr>
              <p:cNvPr id="3092" name="Text Box 20"/>
              <p:cNvSpPr txBox="1">
                <a:spLocks noChangeArrowheads="1"/>
              </p:cNvSpPr>
              <p:nvPr/>
            </p:nvSpPr>
            <p:spPr bwMode="auto">
              <a:xfrm>
                <a:off x="3279" y="4254"/>
                <a:ext cx="306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en-US"/>
              </a:p>
            </p:txBody>
          </p:sp>
          <p:sp>
            <p:nvSpPr>
              <p:cNvPr id="3093" name="Text Box 21"/>
              <p:cNvSpPr txBox="1">
                <a:spLocks noChangeArrowheads="1"/>
              </p:cNvSpPr>
              <p:nvPr/>
            </p:nvSpPr>
            <p:spPr bwMode="auto">
              <a:xfrm>
                <a:off x="5157" y="4254"/>
                <a:ext cx="306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  <a:endParaRPr lang="en-US"/>
              </a:p>
            </p:txBody>
          </p:sp>
          <p:sp>
            <p:nvSpPr>
              <p:cNvPr id="3094" name="Text Box 22"/>
              <p:cNvSpPr txBox="1">
                <a:spLocks noChangeArrowheads="1"/>
              </p:cNvSpPr>
              <p:nvPr/>
            </p:nvSpPr>
            <p:spPr bwMode="auto">
              <a:xfrm>
                <a:off x="7037" y="4254"/>
                <a:ext cx="306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  <a:endParaRPr lang="en-US"/>
              </a:p>
            </p:txBody>
          </p:sp>
          <p:sp>
            <p:nvSpPr>
              <p:cNvPr id="3095" name="Text Box 23"/>
              <p:cNvSpPr txBox="1">
                <a:spLocks noChangeArrowheads="1"/>
              </p:cNvSpPr>
              <p:nvPr/>
            </p:nvSpPr>
            <p:spPr bwMode="auto">
              <a:xfrm>
                <a:off x="8916" y="4254"/>
                <a:ext cx="306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  <a:endParaRPr lang="en-US"/>
              </a:p>
            </p:txBody>
          </p:sp>
        </p:grpSp>
        <p:grpSp>
          <p:nvGrpSpPr>
            <p:cNvPr id="3096" name="Group 24"/>
            <p:cNvGrpSpPr>
              <a:grpSpLocks/>
            </p:cNvGrpSpPr>
            <p:nvPr/>
          </p:nvGrpSpPr>
          <p:grpSpPr bwMode="auto">
            <a:xfrm>
              <a:off x="1402" y="6243"/>
              <a:ext cx="7900" cy="249"/>
              <a:chOff x="1402" y="4254"/>
              <a:chExt cx="7900" cy="249"/>
            </a:xfrm>
          </p:grpSpPr>
          <p:sp>
            <p:nvSpPr>
              <p:cNvPr id="3097" name="Text Box 25"/>
              <p:cNvSpPr txBox="1">
                <a:spLocks noChangeArrowheads="1"/>
              </p:cNvSpPr>
              <p:nvPr/>
            </p:nvSpPr>
            <p:spPr bwMode="auto">
              <a:xfrm>
                <a:off x="1402" y="4254"/>
                <a:ext cx="306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6</a:t>
                </a:r>
                <a:endParaRPr lang="en-US"/>
              </a:p>
            </p:txBody>
          </p:sp>
          <p:sp>
            <p:nvSpPr>
              <p:cNvPr id="3098" name="Text Box 26"/>
              <p:cNvSpPr txBox="1">
                <a:spLocks noChangeArrowheads="1"/>
              </p:cNvSpPr>
              <p:nvPr/>
            </p:nvSpPr>
            <p:spPr bwMode="auto">
              <a:xfrm>
                <a:off x="3279" y="4254"/>
                <a:ext cx="306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7</a:t>
                </a:r>
                <a:endParaRPr lang="en-US"/>
              </a:p>
            </p:txBody>
          </p:sp>
          <p:sp>
            <p:nvSpPr>
              <p:cNvPr id="3099" name="Text Box 27"/>
              <p:cNvSpPr txBox="1">
                <a:spLocks noChangeArrowheads="1"/>
              </p:cNvSpPr>
              <p:nvPr/>
            </p:nvSpPr>
            <p:spPr bwMode="auto">
              <a:xfrm>
                <a:off x="5159" y="4254"/>
                <a:ext cx="306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8</a:t>
                </a:r>
                <a:endParaRPr lang="en-US"/>
              </a:p>
            </p:txBody>
          </p:sp>
          <p:sp>
            <p:nvSpPr>
              <p:cNvPr id="3100" name="Text Box 28"/>
              <p:cNvSpPr txBox="1">
                <a:spLocks noChangeArrowheads="1"/>
              </p:cNvSpPr>
              <p:nvPr/>
            </p:nvSpPr>
            <p:spPr bwMode="auto">
              <a:xfrm>
                <a:off x="7038" y="4254"/>
                <a:ext cx="306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9</a:t>
                </a:r>
                <a:endParaRPr lang="en-US"/>
              </a:p>
            </p:txBody>
          </p:sp>
          <p:sp>
            <p:nvSpPr>
              <p:cNvPr id="3101" name="Text Box 29"/>
              <p:cNvSpPr txBox="1">
                <a:spLocks noChangeArrowheads="1"/>
              </p:cNvSpPr>
              <p:nvPr/>
            </p:nvSpPr>
            <p:spPr bwMode="auto">
              <a:xfrm>
                <a:off x="8923" y="4254"/>
                <a:ext cx="379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10</a:t>
                </a:r>
                <a:endParaRPr lang="en-US"/>
              </a:p>
            </p:txBody>
          </p:sp>
        </p:grpSp>
        <p:grpSp>
          <p:nvGrpSpPr>
            <p:cNvPr id="3102" name="Group 30"/>
            <p:cNvGrpSpPr>
              <a:grpSpLocks/>
            </p:cNvGrpSpPr>
            <p:nvPr/>
          </p:nvGrpSpPr>
          <p:grpSpPr bwMode="auto">
            <a:xfrm>
              <a:off x="1410" y="8334"/>
              <a:ext cx="7892" cy="249"/>
              <a:chOff x="1410" y="4254"/>
              <a:chExt cx="7892" cy="249"/>
            </a:xfrm>
          </p:grpSpPr>
          <p:sp>
            <p:nvSpPr>
              <p:cNvPr id="3103" name="Text Box 31"/>
              <p:cNvSpPr txBox="1">
                <a:spLocks noChangeArrowheads="1"/>
              </p:cNvSpPr>
              <p:nvPr/>
            </p:nvSpPr>
            <p:spPr bwMode="auto">
              <a:xfrm>
                <a:off x="1410" y="4254"/>
                <a:ext cx="379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11</a:t>
                </a:r>
                <a:endParaRPr lang="en-US"/>
              </a:p>
            </p:txBody>
          </p:sp>
          <p:sp>
            <p:nvSpPr>
              <p:cNvPr id="3104" name="Text Box 32"/>
              <p:cNvSpPr txBox="1">
                <a:spLocks noChangeArrowheads="1"/>
              </p:cNvSpPr>
              <p:nvPr/>
            </p:nvSpPr>
            <p:spPr bwMode="auto">
              <a:xfrm>
                <a:off x="3285" y="4254"/>
                <a:ext cx="379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12</a:t>
                </a:r>
                <a:endParaRPr lang="en-US"/>
              </a:p>
            </p:txBody>
          </p:sp>
          <p:sp>
            <p:nvSpPr>
              <p:cNvPr id="3105" name="Text Box 33"/>
              <p:cNvSpPr txBox="1">
                <a:spLocks noChangeArrowheads="1"/>
              </p:cNvSpPr>
              <p:nvPr/>
            </p:nvSpPr>
            <p:spPr bwMode="auto">
              <a:xfrm>
                <a:off x="5167" y="4254"/>
                <a:ext cx="379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13</a:t>
                </a:r>
                <a:endParaRPr lang="en-US"/>
              </a:p>
            </p:txBody>
          </p:sp>
          <p:sp>
            <p:nvSpPr>
              <p:cNvPr id="3106" name="Text Box 34"/>
              <p:cNvSpPr txBox="1">
                <a:spLocks noChangeArrowheads="1"/>
              </p:cNvSpPr>
              <p:nvPr/>
            </p:nvSpPr>
            <p:spPr bwMode="auto">
              <a:xfrm>
                <a:off x="7046" y="4254"/>
                <a:ext cx="379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14</a:t>
                </a:r>
                <a:endParaRPr lang="en-US"/>
              </a:p>
            </p:txBody>
          </p:sp>
          <p:sp>
            <p:nvSpPr>
              <p:cNvPr id="3107" name="Text Box 35"/>
              <p:cNvSpPr txBox="1">
                <a:spLocks noChangeArrowheads="1"/>
              </p:cNvSpPr>
              <p:nvPr/>
            </p:nvSpPr>
            <p:spPr bwMode="auto">
              <a:xfrm>
                <a:off x="8923" y="4254"/>
                <a:ext cx="379" cy="2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15</a:t>
                </a: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5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228866" y="152400"/>
            <a:ext cx="2895864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Answer</a:t>
            </a: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1447800" y="1371600"/>
            <a:ext cx="6143097" cy="3886200"/>
            <a:chOff x="1364" y="4222"/>
            <a:chExt cx="9436" cy="5760"/>
          </a:xfrm>
        </p:grpSpPr>
        <p:pic>
          <p:nvPicPr>
            <p:cNvPr id="7173" name="Picture 5" descr="pennychallen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4222"/>
              <a:ext cx="9360" cy="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4" name="Group 6"/>
            <p:cNvGrpSpPr>
              <a:grpSpLocks/>
            </p:cNvGrpSpPr>
            <p:nvPr/>
          </p:nvGrpSpPr>
          <p:grpSpPr bwMode="auto">
            <a:xfrm>
              <a:off x="1364" y="4254"/>
              <a:ext cx="7897" cy="364"/>
              <a:chOff x="1364" y="4254"/>
              <a:chExt cx="7897" cy="364"/>
            </a:xfrm>
          </p:grpSpPr>
          <p:sp>
            <p:nvSpPr>
              <p:cNvPr id="7175" name="Text Box 7"/>
              <p:cNvSpPr txBox="1">
                <a:spLocks noChangeArrowheads="1"/>
              </p:cNvSpPr>
              <p:nvPr/>
            </p:nvSpPr>
            <p:spPr bwMode="auto">
              <a:xfrm>
                <a:off x="1364" y="4254"/>
                <a:ext cx="382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  <a:endParaRPr lang="en-US"/>
              </a:p>
            </p:txBody>
          </p:sp>
          <p:sp>
            <p:nvSpPr>
              <p:cNvPr id="7176" name="Text Box 8"/>
              <p:cNvSpPr txBox="1">
                <a:spLocks noChangeArrowheads="1"/>
              </p:cNvSpPr>
              <p:nvPr/>
            </p:nvSpPr>
            <p:spPr bwMode="auto">
              <a:xfrm>
                <a:off x="3241" y="4254"/>
                <a:ext cx="382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en-US"/>
              </a:p>
            </p:txBody>
          </p:sp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5120" y="4254"/>
                <a:ext cx="382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  <a:endParaRPr lang="en-US"/>
              </a:p>
            </p:txBody>
          </p:sp>
          <p:sp>
            <p:nvSpPr>
              <p:cNvPr id="7178" name="Text Box 10"/>
              <p:cNvSpPr txBox="1">
                <a:spLocks noChangeArrowheads="1"/>
              </p:cNvSpPr>
              <p:nvPr/>
            </p:nvSpPr>
            <p:spPr bwMode="auto">
              <a:xfrm>
                <a:off x="7002" y="4254"/>
                <a:ext cx="382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  <a:endParaRPr lang="en-US"/>
              </a:p>
            </p:txBody>
          </p:sp>
          <p:sp>
            <p:nvSpPr>
              <p:cNvPr id="7179" name="Text Box 11"/>
              <p:cNvSpPr txBox="1">
                <a:spLocks noChangeArrowheads="1"/>
              </p:cNvSpPr>
              <p:nvPr/>
            </p:nvSpPr>
            <p:spPr bwMode="auto">
              <a:xfrm>
                <a:off x="8879" y="4254"/>
                <a:ext cx="382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  <a:endParaRPr lang="en-US"/>
              </a:p>
            </p:txBody>
          </p:sp>
        </p:grpSp>
        <p:grpSp>
          <p:nvGrpSpPr>
            <p:cNvPr id="7180" name="Group 12"/>
            <p:cNvGrpSpPr>
              <a:grpSpLocks/>
            </p:cNvGrpSpPr>
            <p:nvPr/>
          </p:nvGrpSpPr>
          <p:grpSpPr bwMode="auto">
            <a:xfrm>
              <a:off x="1364" y="6243"/>
              <a:ext cx="7986" cy="364"/>
              <a:chOff x="1364" y="4254"/>
              <a:chExt cx="7986" cy="364"/>
            </a:xfrm>
          </p:grpSpPr>
          <p:sp>
            <p:nvSpPr>
              <p:cNvPr id="7181" name="Text Box 13"/>
              <p:cNvSpPr txBox="1">
                <a:spLocks noChangeArrowheads="1"/>
              </p:cNvSpPr>
              <p:nvPr/>
            </p:nvSpPr>
            <p:spPr bwMode="auto">
              <a:xfrm>
                <a:off x="1364" y="4254"/>
                <a:ext cx="382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6</a:t>
                </a:r>
                <a:endParaRPr lang="en-US"/>
              </a:p>
            </p:txBody>
          </p:sp>
          <p:sp>
            <p:nvSpPr>
              <p:cNvPr id="7182" name="Text Box 14"/>
              <p:cNvSpPr txBox="1">
                <a:spLocks noChangeArrowheads="1"/>
              </p:cNvSpPr>
              <p:nvPr/>
            </p:nvSpPr>
            <p:spPr bwMode="auto">
              <a:xfrm>
                <a:off x="3242" y="4254"/>
                <a:ext cx="382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7</a:t>
                </a:r>
                <a:endParaRPr lang="en-US"/>
              </a:p>
            </p:txBody>
          </p:sp>
          <p:sp>
            <p:nvSpPr>
              <p:cNvPr id="7183" name="Text Box 15"/>
              <p:cNvSpPr txBox="1">
                <a:spLocks noChangeArrowheads="1"/>
              </p:cNvSpPr>
              <p:nvPr/>
            </p:nvSpPr>
            <p:spPr bwMode="auto">
              <a:xfrm>
                <a:off x="5121" y="4254"/>
                <a:ext cx="382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8</a:t>
                </a:r>
                <a:endParaRPr lang="en-US"/>
              </a:p>
            </p:txBody>
          </p:sp>
          <p:sp>
            <p:nvSpPr>
              <p:cNvPr id="7184" name="Text Box 16"/>
              <p:cNvSpPr txBox="1">
                <a:spLocks noChangeArrowheads="1"/>
              </p:cNvSpPr>
              <p:nvPr/>
            </p:nvSpPr>
            <p:spPr bwMode="auto">
              <a:xfrm>
                <a:off x="7001" y="4254"/>
                <a:ext cx="382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9</a:t>
                </a:r>
                <a:endParaRPr lang="en-US"/>
              </a:p>
            </p:txBody>
          </p:sp>
          <p:sp>
            <p:nvSpPr>
              <p:cNvPr id="7185" name="Text Box 17"/>
              <p:cNvSpPr txBox="1">
                <a:spLocks noChangeArrowheads="1"/>
              </p:cNvSpPr>
              <p:nvPr/>
            </p:nvSpPr>
            <p:spPr bwMode="auto">
              <a:xfrm>
                <a:off x="8877" y="4254"/>
                <a:ext cx="473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10</a:t>
                </a:r>
                <a:endParaRPr lang="en-US"/>
              </a:p>
            </p:txBody>
          </p:sp>
        </p:grpSp>
        <p:grpSp>
          <p:nvGrpSpPr>
            <p:cNvPr id="7186" name="Group 18"/>
            <p:cNvGrpSpPr>
              <a:grpSpLocks/>
            </p:cNvGrpSpPr>
            <p:nvPr/>
          </p:nvGrpSpPr>
          <p:grpSpPr bwMode="auto">
            <a:xfrm>
              <a:off x="1364" y="8334"/>
              <a:ext cx="7986" cy="364"/>
              <a:chOff x="1364" y="4254"/>
              <a:chExt cx="7986" cy="364"/>
            </a:xfrm>
          </p:grpSpPr>
          <p:sp>
            <p:nvSpPr>
              <p:cNvPr id="7187" name="Text Box 19"/>
              <p:cNvSpPr txBox="1">
                <a:spLocks noChangeArrowheads="1"/>
              </p:cNvSpPr>
              <p:nvPr/>
            </p:nvSpPr>
            <p:spPr bwMode="auto">
              <a:xfrm>
                <a:off x="1364" y="4254"/>
                <a:ext cx="473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11</a:t>
                </a:r>
                <a:endParaRPr lang="en-US"/>
              </a:p>
            </p:txBody>
          </p:sp>
          <p:sp>
            <p:nvSpPr>
              <p:cNvPr id="7188" name="Text Box 20"/>
              <p:cNvSpPr txBox="1">
                <a:spLocks noChangeArrowheads="1"/>
              </p:cNvSpPr>
              <p:nvPr/>
            </p:nvSpPr>
            <p:spPr bwMode="auto">
              <a:xfrm>
                <a:off x="3240" y="4254"/>
                <a:ext cx="473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12</a:t>
                </a:r>
                <a:endParaRPr lang="en-US"/>
              </a:p>
            </p:txBody>
          </p:sp>
          <p:sp>
            <p:nvSpPr>
              <p:cNvPr id="7189" name="Text Box 21"/>
              <p:cNvSpPr txBox="1">
                <a:spLocks noChangeArrowheads="1"/>
              </p:cNvSpPr>
              <p:nvPr/>
            </p:nvSpPr>
            <p:spPr bwMode="auto">
              <a:xfrm>
                <a:off x="5120" y="4254"/>
                <a:ext cx="473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13</a:t>
                </a:r>
                <a:endParaRPr lang="en-US"/>
              </a:p>
            </p:txBody>
          </p:sp>
          <p:sp>
            <p:nvSpPr>
              <p:cNvPr id="7190" name="Text Box 22"/>
              <p:cNvSpPr txBox="1">
                <a:spLocks noChangeArrowheads="1"/>
              </p:cNvSpPr>
              <p:nvPr/>
            </p:nvSpPr>
            <p:spPr bwMode="auto">
              <a:xfrm>
                <a:off x="6999" y="4254"/>
                <a:ext cx="473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14</a:t>
                </a:r>
                <a:endParaRPr lang="en-US"/>
              </a:p>
            </p:txBody>
          </p:sp>
          <p:sp>
            <p:nvSpPr>
              <p:cNvPr id="7191" name="Text Box 23"/>
              <p:cNvSpPr txBox="1">
                <a:spLocks noChangeArrowheads="1"/>
              </p:cNvSpPr>
              <p:nvPr/>
            </p:nvSpPr>
            <p:spPr bwMode="auto">
              <a:xfrm>
                <a:off x="8877" y="4254"/>
                <a:ext cx="473" cy="3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00"/>
                    </a:solidFill>
                    <a:latin typeface="Times New Roman" pitchFamily="18" charset="0"/>
                  </a:rPr>
                  <a:t>15</a:t>
                </a:r>
                <a:endParaRPr lang="en-US"/>
              </a:p>
            </p:txBody>
          </p:sp>
        </p:grpSp>
      </p:grpSp>
      <p:sp>
        <p:nvSpPr>
          <p:cNvPr id="7192" name="AutoShape 24"/>
          <p:cNvSpPr>
            <a:spLocks noChangeArrowheads="1"/>
          </p:cNvSpPr>
          <p:nvPr/>
        </p:nvSpPr>
        <p:spPr bwMode="auto">
          <a:xfrm>
            <a:off x="2895865" y="3276600"/>
            <a:ext cx="456406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19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5829" r="48628" b="67804"/>
          <a:stretch>
            <a:fillRect/>
          </a:stretch>
        </p:blipFill>
        <p:spPr bwMode="auto">
          <a:xfrm>
            <a:off x="0" y="1139825"/>
            <a:ext cx="9144000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914136" y="609600"/>
            <a:ext cx="746786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Find the 6 differences between the two pictures.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17501" y="6019801"/>
            <a:ext cx="8458729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/>
              <a:t>Answers: Fish gill, tree stump, cat’s foot, dog’s mouth, bird’s beak, dog’s ear</a:t>
            </a:r>
          </a:p>
        </p:txBody>
      </p:sp>
    </p:spTree>
    <p:extLst>
      <p:ext uri="{BB962C8B-B14F-4D97-AF65-F5344CB8AC3E}">
        <p14:creationId xmlns:p14="http://schemas.microsoft.com/office/powerpoint/2010/main" val="121266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7772400" cy="1143000"/>
          </a:xfrm>
        </p:spPr>
        <p:txBody>
          <a:bodyPr/>
          <a:lstStyle/>
          <a:p>
            <a:pPr algn="ctr"/>
            <a:r>
              <a:rPr lang="en-US" sz="4000"/>
              <a:t>What science subjects does forensic science include?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519488"/>
          </a:xfrm>
        </p:spPr>
        <p:txBody>
          <a:bodyPr/>
          <a:lstStyle/>
          <a:p>
            <a:pPr algn="ctr"/>
            <a:r>
              <a:rPr lang="en-US" sz="3600"/>
              <a:t>Chemistry </a:t>
            </a:r>
          </a:p>
          <a:p>
            <a:pPr algn="ctr"/>
            <a:r>
              <a:rPr lang="en-US" sz="3600"/>
              <a:t>Physics</a:t>
            </a:r>
          </a:p>
          <a:p>
            <a:pPr algn="ctr"/>
            <a:r>
              <a:rPr lang="en-US" sz="3600"/>
              <a:t>Geology </a:t>
            </a:r>
          </a:p>
          <a:p>
            <a:pPr algn="ctr"/>
            <a:r>
              <a:rPr lang="en-US" sz="3600"/>
              <a:t>Biology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6492" b="9606"/>
          <a:stretch/>
        </p:blipFill>
        <p:spPr bwMode="auto">
          <a:xfrm rot="5400000">
            <a:off x="1219202" y="-1219198"/>
            <a:ext cx="6857998" cy="929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65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838200"/>
            <a:ext cx="7772400" cy="1143000"/>
          </a:xfrm>
        </p:spPr>
        <p:txBody>
          <a:bodyPr/>
          <a:lstStyle/>
          <a:p>
            <a:r>
              <a:rPr lang="en-US" dirty="0" smtClean="0"/>
              <a:t>The CSI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scadconnector.com/wp-content/uploads/2010/09/csi-eff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828800"/>
            <a:ext cx="9122228" cy="47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-152400"/>
            <a:ext cx="2649415" cy="199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13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5257801"/>
            <a:ext cx="65532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https://www.youtube.com/watch?v=fGc4PaLB-ek</a:t>
            </a:r>
          </a:p>
        </p:txBody>
      </p:sp>
      <p:pic>
        <p:nvPicPr>
          <p:cNvPr id="4" name="Anderson Cooper 360_ The CSI Effec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257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685800"/>
            <a:ext cx="6324600" cy="1295400"/>
          </a:xfrm>
        </p:spPr>
        <p:txBody>
          <a:bodyPr/>
          <a:lstStyle/>
          <a:p>
            <a:pPr algn="ctr"/>
            <a:r>
              <a:rPr lang="en-US" dirty="0"/>
              <a:t>Forensics Term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2514600"/>
            <a:ext cx="9243646" cy="43434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Derived in the mid-17th century.            </a:t>
            </a:r>
            <a:endParaRPr lang="en-US" dirty="0" smtClean="0"/>
          </a:p>
          <a:p>
            <a:pPr algn="ctr">
              <a:lnSpc>
                <a:spcPct val="90000"/>
              </a:lnSpc>
            </a:pPr>
            <a:r>
              <a:rPr lang="en-US" dirty="0" smtClean="0"/>
              <a:t>From </a:t>
            </a:r>
            <a:r>
              <a:rPr lang="en-US" dirty="0"/>
              <a:t>Latin word </a:t>
            </a:r>
            <a:r>
              <a:rPr lang="en-US" i="1" dirty="0" err="1" smtClean="0"/>
              <a:t>forensis</a:t>
            </a:r>
            <a:r>
              <a:rPr lang="en-US" i="1" dirty="0" smtClean="0"/>
              <a:t>:</a:t>
            </a:r>
            <a:r>
              <a:rPr lang="en-US" dirty="0" smtClean="0"/>
              <a:t> </a:t>
            </a:r>
            <a:r>
              <a:rPr lang="en-US" dirty="0"/>
              <a:t>“of legal </a:t>
            </a:r>
            <a:r>
              <a:rPr lang="en-US" dirty="0" smtClean="0"/>
              <a:t>proceedings”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originally </a:t>
            </a:r>
            <a:r>
              <a:rPr lang="en-US" dirty="0"/>
              <a:t>derived from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dirty="0"/>
              <a:t>“of the forum”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dirty="0"/>
              <a:t>(as a place of discussion).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800" i="1" dirty="0"/>
              <a:t>(In Roman times, senators and others debated and held judicial proceedings)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69"/>
            <a:ext cx="3399692" cy="254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930274"/>
            <a:ext cx="5621337" cy="1203325"/>
          </a:xfrm>
        </p:spPr>
        <p:txBody>
          <a:bodyPr/>
          <a:lstStyle/>
          <a:p>
            <a:pPr algn="ctr"/>
            <a:r>
              <a:rPr lang="en-US" dirty="0"/>
              <a:t>Forensic Scientists…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are responsible for applying forensic science and solving crimes and scenarios.</a:t>
            </a:r>
          </a:p>
          <a:p>
            <a:pPr>
              <a:buFontTx/>
              <a:buNone/>
            </a:pP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12" y="0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www.criminaljusticedegreesguide.com/wp-content/uploads/2012/03/forensics/01_forensi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62" y="3352800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lobal design template">
  <a:themeElements>
    <a:clrScheme name="Global design template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Global design template">
      <a:majorFont>
        <a:latin typeface="Times New Roman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Global design template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design template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design templat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design template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design template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design template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design template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design template 8">
        <a:dk1>
          <a:srgbClr val="1B3753"/>
        </a:dk1>
        <a:lt1>
          <a:srgbClr val="FFFFFF"/>
        </a:lt1>
        <a:dk2>
          <a:srgbClr val="009999"/>
        </a:dk2>
        <a:lt2>
          <a:srgbClr val="FFF385"/>
        </a:lt2>
        <a:accent1>
          <a:srgbClr val="9AE6C0"/>
        </a:accent1>
        <a:accent2>
          <a:srgbClr val="0099CC"/>
        </a:accent2>
        <a:accent3>
          <a:srgbClr val="AACACA"/>
        </a:accent3>
        <a:accent4>
          <a:srgbClr val="DADADA"/>
        </a:accent4>
        <a:accent5>
          <a:srgbClr val="CAF0DC"/>
        </a:accent5>
        <a:accent6>
          <a:srgbClr val="008AB9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design template 9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Global design template</Template>
  <TotalTime>13135</TotalTime>
  <Words>1164</Words>
  <Application>Microsoft Office PowerPoint</Application>
  <PresentationFormat>On-screen Show (4:3)</PresentationFormat>
  <Paragraphs>222</Paragraphs>
  <Slides>36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Global design template</vt:lpstr>
      <vt:lpstr>  ntroduction to       Forensic Science              “Forensics”</vt:lpstr>
      <vt:lpstr>What is Forensic Science?</vt:lpstr>
      <vt:lpstr>PowerPoint Presentation</vt:lpstr>
      <vt:lpstr>What science subjects does forensic science include?</vt:lpstr>
      <vt:lpstr>PowerPoint Presentation</vt:lpstr>
      <vt:lpstr>The CSI Effect</vt:lpstr>
      <vt:lpstr>PowerPoint Presentation</vt:lpstr>
      <vt:lpstr>Forensics Term</vt:lpstr>
      <vt:lpstr>Forensic Scientists…</vt:lpstr>
      <vt:lpstr>The Job of Forensic Scientists...</vt:lpstr>
      <vt:lpstr>PowerPoint Presentation</vt:lpstr>
      <vt:lpstr>People of Historical Significance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Richard Crafts</vt:lpstr>
      <vt:lpstr>Forensic Scientist use the                    Scientific Method to solve a problem. </vt:lpstr>
      <vt:lpstr>Major Crime Laboratories</vt:lpstr>
      <vt:lpstr>Common subjects involved with Crime Laboratories</vt:lpstr>
      <vt:lpstr>Find the 6 differences between the two pictures.</vt:lpstr>
      <vt:lpstr>PowerPoint Presentation</vt:lpstr>
      <vt:lpstr>PowerPoint Presentation</vt:lpstr>
      <vt:lpstr>Crime Lab History</vt:lpstr>
      <vt:lpstr>Major Developments  in Forensic Science History</vt:lpstr>
      <vt:lpstr>Major Developments in Forensic Science History</vt:lpstr>
      <vt:lpstr>Important Scientists</vt:lpstr>
      <vt:lpstr>Important Scientists Cont.</vt:lpstr>
      <vt:lpstr>Crime Scene Team</vt:lpstr>
      <vt:lpstr>PowerPoint Presentation</vt:lpstr>
      <vt:lpstr>Where to begin…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ntroduction to       Forensics</dc:title>
  <dc:creator>BH</dc:creator>
  <cp:lastModifiedBy>Windows User</cp:lastModifiedBy>
  <cp:revision>221</cp:revision>
  <cp:lastPrinted>2012-09-05T13:54:23Z</cp:lastPrinted>
  <dcterms:created xsi:type="dcterms:W3CDTF">2007-08-28T23:15:27Z</dcterms:created>
  <dcterms:modified xsi:type="dcterms:W3CDTF">2014-09-04T11:53:13Z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TC010690261033</vt:lpwstr>
  </property>
</Properties>
</file>