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91" r:id="rId5"/>
    <p:sldId id="288" r:id="rId6"/>
    <p:sldId id="273" r:id="rId7"/>
    <p:sldId id="271" r:id="rId8"/>
    <p:sldId id="275" r:id="rId9"/>
    <p:sldId id="274" r:id="rId10"/>
    <p:sldId id="259" r:id="rId11"/>
    <p:sldId id="276" r:id="rId12"/>
    <p:sldId id="277" r:id="rId13"/>
    <p:sldId id="299" r:id="rId14"/>
    <p:sldId id="305" r:id="rId15"/>
    <p:sldId id="300" r:id="rId16"/>
    <p:sldId id="304" r:id="rId17"/>
    <p:sldId id="284" r:id="rId18"/>
    <p:sldId id="260" r:id="rId19"/>
    <p:sldId id="267" r:id="rId20"/>
    <p:sldId id="270" r:id="rId21"/>
    <p:sldId id="281" r:id="rId22"/>
    <p:sldId id="296" r:id="rId23"/>
    <p:sldId id="290" r:id="rId24"/>
    <p:sldId id="272" r:id="rId25"/>
    <p:sldId id="262" r:id="rId26"/>
    <p:sldId id="263" r:id="rId27"/>
    <p:sldId id="303" r:id="rId28"/>
    <p:sldId id="302" r:id="rId29"/>
    <p:sldId id="261" r:id="rId30"/>
    <p:sldId id="292" r:id="rId31"/>
    <p:sldId id="294" r:id="rId32"/>
    <p:sldId id="293" r:id="rId33"/>
    <p:sldId id="269" r:id="rId34"/>
    <p:sldId id="286" r:id="rId35"/>
    <p:sldId id="287" r:id="rId36"/>
    <p:sldId id="289" r:id="rId37"/>
    <p:sldId id="282" r:id="rId38"/>
    <p:sldId id="283" r:id="rId39"/>
    <p:sldId id="298" r:id="rId40"/>
    <p:sldId id="297" r:id="rId41"/>
    <p:sldId id="285" r:id="rId42"/>
    <p:sldId id="308" r:id="rId43"/>
    <p:sldId id="306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EAEAEA"/>
    <a:srgbClr val="FF9900"/>
    <a:srgbClr val="25552B"/>
    <a:srgbClr val="465723"/>
    <a:srgbClr val="262F13"/>
    <a:srgbClr val="FF0066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821F-8139-4006-9AD9-497C27415653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F144E-8F7D-42D8-8299-233D3A532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6F56-92F7-45D6-957B-D4B7BBC1A013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035E-EC89-4AAA-91F1-C08C5A408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VEGETATIVE</a:t>
            </a:r>
            <a:r>
              <a:rPr lang="en-US" baseline="0" dirty="0" smtClean="0"/>
              <a:t> PROPAGATION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CELERY/CARNATION VEIN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STOMATE NAILPOLISH</a:t>
            </a:r>
            <a:r>
              <a:rPr lang="en-US" baseline="0" dirty="0" smtClean="0"/>
              <a:t>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</a:t>
            </a:r>
            <a:r>
              <a:rPr lang="en-US" baseline="0" dirty="0" smtClean="0"/>
              <a:t> DISSECTION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 DISPERSAL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 GERMINATION/TROPISM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035E-EC89-4AAA-91F1-C08C5A40826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4CD31-D922-42C1-8B80-5EB49CB9D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2CA4-7443-4639-9BBE-4CF20172923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118D-7A38-481B-BD3E-95C53FCB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youtube.com/watch?v=jcWYAnmm-Q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8e.devbio.com/image.php?id=5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ulipworld.com/info/redribbonextern/images/Tulip.jpg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QX4Gi9wkKs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iology.clc.uc.edu/graphics/steincarter/florid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biology.clc.uc.edu/graphics/taxonomy/plants/spermatophyta/gymnosperm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35vPjdTNRU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photographytips.com/Images/xred-ros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utdoorhq.com/garden/graphics/crab_apple1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eg.bucknell.edu/~hyde/dan/Fall2001/Maple-Tree-Campu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biology.ualberta.ca/facilities/multimedia/uploads/alberta/seedsimp.sw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plantsinmotion.bio.indiana.edu/plantmotion/movements/tropism/tropis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Plants\Food_for_Trees.as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youtube.com/watch?v=clw_OcDX5lI&amp;NR=1&amp;feature=fvwp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min.com/Video/Plants-Adaptations-13543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infotec.com/images/free-pictures-green-forest-sunshine-bbs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PLANT EVOLUTION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bryophytes"/>
          <p:cNvPicPr>
            <a:picLocks noChangeAspect="1" noChangeArrowheads="1"/>
          </p:cNvPicPr>
          <p:nvPr/>
        </p:nvPicPr>
        <p:blipFill>
          <a:blip r:embed="rId2" cstate="print"/>
          <a:srcRect t="20608" r="2576" b="13704"/>
          <a:stretch>
            <a:fillRect/>
          </a:stretch>
        </p:blipFill>
        <p:spPr bwMode="auto">
          <a:xfrm>
            <a:off x="304800" y="2971800"/>
            <a:ext cx="8839200" cy="3886200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24712" t="35033" r="25781" b="40625"/>
          <a:stretch>
            <a:fillRect/>
          </a:stretch>
        </p:blipFill>
        <p:spPr bwMode="auto">
          <a:xfrm>
            <a:off x="914400" y="304800"/>
            <a:ext cx="764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thecarconnection.com/lrg/forest-moss_10017969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do bryophytes live?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4200" y="32004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upload.wikimedia.org/wikipedia/commons/6/6a/Mosses_on_a_tomb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32" y="0"/>
            <a:ext cx="9149532" cy="6858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04801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</a:rPr>
              <a:t>No Vascular </a:t>
            </a:r>
            <a:r>
              <a:rPr lang="en-US" sz="4000" dirty="0" smtClean="0">
                <a:solidFill>
                  <a:schemeClr val="bg1"/>
                </a:solidFill>
              </a:rPr>
              <a:t>Tissue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Not believed to be a direct descendent from algae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tany.hawaii.edu/nlc_biology/2470/lab/bryo/slide9.jpg"/>
          <p:cNvPicPr>
            <a:picLocks noChangeAspect="1" noChangeArrowheads="1"/>
          </p:cNvPicPr>
          <p:nvPr/>
        </p:nvPicPr>
        <p:blipFill>
          <a:blip r:embed="rId2" cstate="print"/>
          <a:srcRect l="13333" t="12593" b="13333"/>
          <a:stretch>
            <a:fillRect/>
          </a:stretch>
        </p:blipFill>
        <p:spPr bwMode="auto">
          <a:xfrm>
            <a:off x="228600" y="381000"/>
            <a:ext cx="89154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Dominant Generation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2n=diploid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n=haploid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5200" y="5105400"/>
            <a:ext cx="1295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Spores develop into either male or female gametophytes by mitosis</a:t>
            </a:r>
          </a:p>
          <a:p>
            <a:pPr>
              <a:buNone/>
            </a:pPr>
            <a:r>
              <a:rPr lang="en-US" dirty="0" smtClean="0"/>
              <a:t>Male			sperm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1371600"/>
            <a:ext cx="1676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248400" y="1371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hcs.ohio-state.edu/hcs300/gif/MOS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446922" cy="518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10668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Female		eggs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AEAE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13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09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Gameteophyte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Sporophyte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otany.hawaii.edu/nlc_biology/2470/lab/bryo/slide9.jpg"/>
          <p:cNvPicPr>
            <a:picLocks noChangeAspect="1" noChangeArrowheads="1"/>
          </p:cNvPicPr>
          <p:nvPr/>
        </p:nvPicPr>
        <p:blipFill>
          <a:blip r:embed="rId2" cstate="print"/>
          <a:srcRect l="13333" t="12593" b="15308"/>
          <a:stretch>
            <a:fillRect/>
          </a:stretch>
        </p:blipFill>
        <p:spPr bwMode="auto">
          <a:xfrm>
            <a:off x="228600" y="381000"/>
            <a:ext cx="89154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2766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Depend on the gametophyte for photosynthesis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 photosynthesis for </a:t>
            </a:r>
            <a:r>
              <a:rPr lang="en-US" sz="2800" dirty="0" err="1" smtClean="0">
                <a:solidFill>
                  <a:srgbClr val="FF0000"/>
                </a:solidFill>
              </a:rPr>
              <a:t>sporophytes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EVOLUTION:  </a:t>
            </a:r>
            <a:r>
              <a:rPr lang="en-US" sz="2800" dirty="0" err="1" smtClean="0">
                <a:solidFill>
                  <a:srgbClr val="FF0000"/>
                </a:solidFill>
              </a:rPr>
              <a:t>Sporophytes</a:t>
            </a:r>
            <a:r>
              <a:rPr lang="en-US" sz="2800" dirty="0" smtClean="0">
                <a:solidFill>
                  <a:srgbClr val="FF0000"/>
                </a:solidFill>
              </a:rPr>
              <a:t> dependent on Gametophytes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/>
              <a:t>Tracheophytes</a:t>
            </a:r>
            <a:endParaRPr lang="en-US" sz="4800" dirty="0"/>
          </a:p>
        </p:txBody>
      </p:sp>
      <p:pic>
        <p:nvPicPr>
          <p:cNvPr id="44034" name="Picture 2" descr="http://www.volny.cz/martinam/im.v/trach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26846"/>
            <a:ext cx="4800600" cy="56311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your trachea?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iganticsunflowers.com/img/sunflower_h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895600" cy="6858000"/>
          </a:xfrm>
          <a:prstGeom prst="rect">
            <a:avLst/>
          </a:prstGeom>
          <a:noFill/>
        </p:spPr>
      </p:pic>
      <p:pic>
        <p:nvPicPr>
          <p:cNvPr id="11266" name="Picture 2" descr="http://farm3.static.flickr.com/2192/1853687071_1a7873df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32766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solidFill>
                  <a:schemeClr val="bg1"/>
                </a:solidFill>
              </a:rPr>
              <a:t>Tracheophytes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VASCULAR TISSUE:  Xylem &amp;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</a:p>
          <a:p>
            <a:r>
              <a:rPr lang="en-US" dirty="0" smtClean="0"/>
              <a:t>STEMS</a:t>
            </a:r>
          </a:p>
          <a:p>
            <a:r>
              <a:rPr lang="en-US" dirty="0" smtClean="0"/>
              <a:t>LEAVES</a:t>
            </a:r>
            <a:endParaRPr lang="en-US" dirty="0"/>
          </a:p>
        </p:txBody>
      </p:sp>
      <p:pic>
        <p:nvPicPr>
          <p:cNvPr id="10244" name="Picture 4" descr="http://www.school.net.th/library/create-web/10000/science/10000-6580/pic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22724"/>
            <a:ext cx="8153400" cy="583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3810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a Plant?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124200" cy="2514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Eukaryotic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Multicellular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Autotrophic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Organized tissues and organs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9159" name="Picture 7" descr="Tulip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143000"/>
            <a:ext cx="5181600" cy="5181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4.static.flickr.com/3101/3109866149_2dc2a708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2899" cy="6867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DESSICATION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209800"/>
            <a:ext cx="29718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Cuticle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upload.wikimedia.org/wikipedia/commons/0/09/Tomato_leaf_stomate_1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96196" cy="6858000"/>
          </a:xfrm>
          <a:prstGeom prst="rect">
            <a:avLst/>
          </a:prstGeom>
          <a:noFill/>
        </p:spPr>
      </p:pic>
      <p:pic>
        <p:nvPicPr>
          <p:cNvPr id="6" name="Picture 6" descr="https://www.msu.edu/course/isb/202/snapshot.afs/ebertmay/2006/images/stomate2_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9200"/>
            <a:ext cx="4364508" cy="309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602663" y="1600200"/>
            <a:ext cx="2541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Stomate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puc.edu/Faculty/Gilbert_Muth/art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034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http://www.youtube.com/watch?v=QX4Gi9wkKsA</a:t>
            </a:r>
            <a:endParaRPr lang="en-US" dirty="0"/>
          </a:p>
        </p:txBody>
      </p:sp>
      <p:pic>
        <p:nvPicPr>
          <p:cNvPr id="2050" name="Picture 2" descr="http://4.bp.blogspot.com/_Pviv1EnJHxY/ST3dW4XV-3I/AAAAAAAAAFk/TdTTx2S906Q/s320/Stom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88" t="2222" r="2625" b="2222"/>
          <a:stretch>
            <a:fillRect/>
          </a:stretch>
        </p:blipFill>
        <p:spPr bwMode="auto">
          <a:xfrm>
            <a:off x="1447799" y="0"/>
            <a:ext cx="64592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782762"/>
          </a:xfrm>
        </p:spPr>
        <p:txBody>
          <a:bodyPr/>
          <a:lstStyle/>
          <a:p>
            <a:r>
              <a:rPr lang="en-US" dirty="0" smtClean="0"/>
              <a:t>Who were the first land plants?</a:t>
            </a:r>
            <a:endParaRPr lang="en-US" dirty="0"/>
          </a:p>
        </p:txBody>
      </p:sp>
      <p:pic>
        <p:nvPicPr>
          <p:cNvPr id="1026" name="Picture 2" descr="http://www.historyoftheuniverse.com/images/tree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5518030"/>
          </a:xfrm>
          <a:prstGeom prst="rect">
            <a:avLst/>
          </a:prstGeom>
          <a:noFill/>
        </p:spPr>
      </p:pic>
      <p:pic>
        <p:nvPicPr>
          <p:cNvPr id="1028" name="Picture 4" descr="http://allaboutnorthport.com/myakka-islands/Myakka-Islands-0309-0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4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hotoeverywhere.co.uk/britain/ukwild/green_ferns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FERNS:  </a:t>
            </a:r>
            <a:r>
              <a:rPr lang="en-US" dirty="0" err="1" smtClean="0">
                <a:solidFill>
                  <a:schemeClr val="bg1"/>
                </a:solidFill>
              </a:rPr>
              <a:t>Polypodiophyta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Oldest group of plants:  300 </a:t>
            </a:r>
            <a:r>
              <a:rPr lang="en-US" dirty="0" err="1" smtClean="0">
                <a:solidFill>
                  <a:schemeClr val="bg1"/>
                </a:solidFill>
              </a:rPr>
              <a:t>mya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Vascular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Seedless, reproduces using spores in the water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57150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GYMNOSPERMS:  Cones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 descr="Cyc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6061205" cy="4953000"/>
          </a:xfrm>
          <a:prstGeom prst="rect">
            <a:avLst/>
          </a:prstGeom>
          <a:noFill/>
        </p:spPr>
      </p:pic>
      <p:pic>
        <p:nvPicPr>
          <p:cNvPr id="7173" name="Picture 5" descr="P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6172200" cy="4953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7400"/>
            <a:ext cx="2971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Non-flowering plants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Seeds:  not develop within an enclosed structure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84838"/>
            <a:ext cx="5867400" cy="1173162"/>
          </a:xfrm>
        </p:spPr>
        <p:txBody>
          <a:bodyPr/>
          <a:lstStyle/>
          <a:p>
            <a:r>
              <a:rPr lang="en-US" dirty="0" smtClean="0"/>
              <a:t>ANGIOSPERM:   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43600" y="2057400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Flowering plants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Seeds: within an enclosed 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farm4.static.flickr.com/3272/2745911338_848735c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thenamelessthing.com/files/show4.alter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285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2n=diploid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981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n=haploid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9718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Dominant Generation?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209800" y="2819400"/>
            <a:ext cx="2133600" cy="1524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Fig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042118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Gametophytes depend upon </a:t>
            </a:r>
            <a:r>
              <a:rPr lang="en-US" sz="2800" dirty="0" err="1" smtClean="0">
                <a:solidFill>
                  <a:srgbClr val="FF0000"/>
                </a:solidFill>
              </a:rPr>
              <a:t>Sporophytes</a:t>
            </a:r>
            <a:r>
              <a:rPr lang="en-US" sz="2800" dirty="0" smtClean="0">
                <a:solidFill>
                  <a:srgbClr val="FF0000"/>
                </a:solidFill>
              </a:rPr>
              <a:t> for food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xred-ro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990600"/>
            <a:ext cx="3032125" cy="4419600"/>
          </a:xfrm>
          <a:prstGeom prst="rect">
            <a:avLst/>
          </a:prstGeom>
          <a:noFill/>
        </p:spPr>
      </p:pic>
      <p:pic>
        <p:nvPicPr>
          <p:cNvPr id="66564" name="Picture 4" descr="Maple-Tree-Camp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438400"/>
            <a:ext cx="3136900" cy="4191000"/>
          </a:xfrm>
          <a:prstGeom prst="rect">
            <a:avLst/>
          </a:prstGeom>
          <a:noFill/>
        </p:spPr>
      </p:pic>
      <p:pic>
        <p:nvPicPr>
          <p:cNvPr id="66566" name="Picture 6" descr="crab_apple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219200"/>
            <a:ext cx="4038600" cy="2968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53456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function of a flower?</a:t>
            </a:r>
            <a:endParaRPr lang="en-US" sz="4000" dirty="0"/>
          </a:p>
        </p:txBody>
      </p:sp>
      <p:pic>
        <p:nvPicPr>
          <p:cNvPr id="4098" name="Picture 2" descr="http://williamthecoroner.files.wordpress.com/2009/05/honey-b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0"/>
            <a:ext cx="26670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-1993900" y="900113"/>
            <a:ext cx="0" cy="0"/>
            <a:chOff x="0" y="0"/>
            <a:chExt cx="0" cy="0"/>
          </a:xfrm>
        </p:grpSpPr>
        <p:sp>
          <p:nvSpPr>
            <p:cNvPr id="73772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773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73775" name="Picture 47" descr="plnt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589463" cy="5181600"/>
          </a:xfrm>
          <a:prstGeom prst="rect">
            <a:avLst/>
          </a:prstGeom>
          <a:noFill/>
        </p:spPr>
      </p:pic>
      <p:sp>
        <p:nvSpPr>
          <p:cNvPr id="73783" name="Text Box 55"/>
          <p:cNvSpPr txBox="1">
            <a:spLocks noChangeArrowheads="1"/>
          </p:cNvSpPr>
          <p:nvPr/>
        </p:nvSpPr>
        <p:spPr bwMode="auto">
          <a:xfrm>
            <a:off x="2057400" y="5867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Note:  cell wall (cellulose), chloroplasts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ension.oregonstate.edu/mg/botany/images/fi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63733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400000">
            <a:off x="7288143" y="315125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MALE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9457" y="254165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FEMALE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687" t="18750" r="14844" b="9375"/>
          <a:stretch>
            <a:fillRect/>
          </a:stretch>
        </p:blipFill>
        <p:spPr bwMode="auto">
          <a:xfrm>
            <a:off x="0" y="228600"/>
            <a:ext cx="9144000" cy="61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upload.wikimedia.org/wikipedia/commons/e/ec/Apple_red_delicius_cross-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467600" cy="68577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3657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SEED = fertilized egg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752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OVARY</a:t>
            </a:r>
            <a:endParaRPr lang="en-US" sz="4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6600" y="3200400"/>
            <a:ext cx="838200" cy="53340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029200" y="990600"/>
            <a:ext cx="990600" cy="68580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905500" y="3314700"/>
            <a:ext cx="1828800" cy="22860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Picture 6" descr="http://www.cactus-art.biz/note-book/Dictionary/aaa_Dictionary_pictures/Bacca_s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958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puc.edu/Faculty/Gilbert_Muth/art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02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751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Going hormonal?</a:t>
            </a:r>
            <a:br>
              <a:rPr lang="en-US" sz="5400" dirty="0" smtClean="0"/>
            </a:br>
            <a:r>
              <a:rPr lang="en-US" sz="5400" dirty="0" smtClean="0"/>
              <a:t>Plants have hormones too!</a:t>
            </a:r>
            <a:endParaRPr lang="en-US" sz="5400" dirty="0"/>
          </a:p>
        </p:txBody>
      </p:sp>
      <p:pic>
        <p:nvPicPr>
          <p:cNvPr id="45058" name="Picture 2" descr="http://virtualscienceclass.com/Life%20Science%20Sessions/214001main_057_Tropisms_of_Pla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53172"/>
            <a:ext cx="6400800" cy="490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http://botit.botany.wisc.edu/Interface/web-lessons/Physiology/images/Gravitropism_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6787563" cy="4038600"/>
          </a:xfrm>
          <a:prstGeom prst="rect">
            <a:avLst/>
          </a:prstGeom>
          <a:noFill/>
        </p:spPr>
      </p:pic>
      <p:pic>
        <p:nvPicPr>
          <p:cNvPr id="48132" name="Picture 4" descr="http://cache2.asset-cache.net/xc/686097-001.jpg?v=1&amp;c=IWSAsset&amp;k=2&amp;d=F5B5107058D53DF5DB52E88E6115FC74C0588356B931D0F0DC91D1C7F28F6952E30A760B0D811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2057400"/>
            <a:ext cx="638135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cccmkc.edu.hk/~sbj-biology/AL%20BIO/Continuity%20of%20life%20growth%20and%20development/Growth%20and%20development_image/Tropism_image/hydro%20and%20geo-tropism%20competing_set%20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5475" cy="4886326"/>
          </a:xfrm>
          <a:prstGeom prst="rect">
            <a:avLst/>
          </a:prstGeom>
          <a:noFill/>
        </p:spPr>
      </p:pic>
      <p:pic>
        <p:nvPicPr>
          <p:cNvPr id="49154" name="Picture 2" descr="http://cccmkc.edu.hk/~sbj-biology/AL%20BIO/Continuity%20of%20life%20growth%20and%20development/Growth%20and%20development_image/Tropism_image/seedlings%20on%20wire%20gau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762000"/>
            <a:ext cx="6552701" cy="5029200"/>
          </a:xfrm>
          <a:prstGeom prst="rect">
            <a:avLst/>
          </a:prstGeom>
          <a:noFill/>
        </p:spPr>
      </p:pic>
      <p:pic>
        <p:nvPicPr>
          <p:cNvPr id="49156" name="Picture 4" descr="http://cccmkc.edu.hk/~sbj-biology/AL%20BIO/Continuity%20of%20life%20growth%20and%20development/Growth%20and%20development_image/Tropism_image/hydrotropism%20and%20geotropism%20competing_annotated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sci.sdsu.edu/plants/plantsystematics/clad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0766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http://www-plb.ucdavis.edu/labs/rost/tomato/Intro/Phylogeny/Clad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ood_for_Tree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64320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ges-from-MdBio06TT_V2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576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4800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http://www.youtube.com/watch?v=clw_OcDX5lI&amp;NR=1&amp;feature=fvwp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156" t="36458" r="42969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utube</a:t>
            </a:r>
            <a:r>
              <a:rPr lang="en-US" dirty="0" smtClean="0"/>
              <a:t> seed dispersal from u of Wyoming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vingbio.net/FLOWERING%20PLANTS_files/image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8196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Dicot</a:t>
            </a:r>
            <a:r>
              <a:rPr lang="en-US" sz="4800" dirty="0" smtClean="0"/>
              <a:t> vs. </a:t>
            </a:r>
            <a:r>
              <a:rPr lang="en-US" sz="4800" smtClean="0"/>
              <a:t>Monocot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omfsm.fm/~dleeling/ethnobotany/63images/0928A2monocot_dic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268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534400" cy="6244091"/>
        </p:xfrm>
        <a:graphic>
          <a:graphicData uri="http://schemas.openxmlformats.org/drawingml/2006/table">
            <a:tbl>
              <a:tblPr/>
              <a:tblGrid>
                <a:gridCol w="2532566"/>
                <a:gridCol w="2948878"/>
                <a:gridCol w="3052956"/>
              </a:tblGrid>
              <a:tr h="68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/>
                        </a:rPr>
                        <a:t>Structure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Arial"/>
                        </a:rPr>
                        <a:t>Dicotyledonous </a:t>
                      </a:r>
                      <a:endParaRPr lang="en-US" sz="240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Arial"/>
                        </a:rPr>
                        <a:t>Plants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/>
                        </a:rPr>
                        <a:t>Monocotyledonous Plants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68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Leaf ventilation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Veins are usually netlike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Parallel veins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Distribution of vascular tissue 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Vascular tissue arranged in a ring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Vascular tissue is scattered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Number of cotyledons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Two cotyledons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One cotyledon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Floral organs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Floral organs found in multiples of four or five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Floral organs usually in multiples of three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Roots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Tap root present with lateral branches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Fibrous root system (no main root)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Pollen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</a:rPr>
                        <a:t>Pollen grains with three openings</a:t>
                      </a:r>
                      <a:endParaRPr lang="en-US" sz="2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</a:rPr>
                        <a:t>Pollen grains with one opening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logcdn.com/www.diylife.com/media/2008/03/geran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145"/>
            <a:ext cx="8686800" cy="684085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19200" y="64886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http://www.5min.com/Video/Plants-Adaptations-1354343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reenopia.com/image/news/alg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did land plants come from?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2209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Algae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Seaweed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kingdom do they belong to?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3340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PROTIST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scubascotty.com/images/Underwater/PB100183_Kelp_Forest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obstacles might exist on land that do not exist in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838199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Gravity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3622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Nutrients always available in 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3352800"/>
            <a:ext cx="419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Reproduction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easy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latterdayblog.files.wordpress.com/2009/02/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355" y="33896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Desiccation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219200"/>
            <a:ext cx="3657600" cy="2925762"/>
          </a:xfrm>
        </p:spPr>
        <p:txBody>
          <a:bodyPr/>
          <a:lstStyle/>
          <a:p>
            <a:r>
              <a:rPr lang="en-US" dirty="0" smtClean="0"/>
              <a:t>Who are the simplest land plants?</a:t>
            </a:r>
            <a:endParaRPr lang="en-US" dirty="0"/>
          </a:p>
        </p:txBody>
      </p:sp>
      <p:pic>
        <p:nvPicPr>
          <p:cNvPr id="32770" name="Picture 2" descr="http://www.calflora.net/specialpages/images/mos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91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343</Words>
  <Application>Microsoft Office PowerPoint</Application>
  <PresentationFormat>On-screen Show (4:3)</PresentationFormat>
  <Paragraphs>108</Paragraphs>
  <Slides>44</Slides>
  <Notes>7</Notes>
  <HiddenSlides>10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PLANT EVOLUTION</vt:lpstr>
      <vt:lpstr>What is a Plant?</vt:lpstr>
      <vt:lpstr>PowerPoint Presentation</vt:lpstr>
      <vt:lpstr>PowerPoint Presentation</vt:lpstr>
      <vt:lpstr>PowerPoint Presentation</vt:lpstr>
      <vt:lpstr>Where did land plants come from?</vt:lpstr>
      <vt:lpstr>What obstacles might exist on land that do not exist in water?</vt:lpstr>
      <vt:lpstr>PowerPoint Presentation</vt:lpstr>
      <vt:lpstr>Who are the simplest land plants?</vt:lpstr>
      <vt:lpstr>PowerPoint Presentation</vt:lpstr>
      <vt:lpstr>Where do bryophytes 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VASCULAR TISSUE:  Xylem &amp; phloem</vt:lpstr>
      <vt:lpstr>DESSICATION</vt:lpstr>
      <vt:lpstr>PowerPoint Presentation</vt:lpstr>
      <vt:lpstr>PowerPoint Presentation</vt:lpstr>
      <vt:lpstr>Who were the first land plants?</vt:lpstr>
      <vt:lpstr>FERNS:  Polypodiophyta</vt:lpstr>
      <vt:lpstr>GYMNOSPERMS:  Cones</vt:lpstr>
      <vt:lpstr>ANGIOSPERM:   Flowers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EVOLUTION</dc:title>
  <dc:creator>lmc</dc:creator>
  <cp:lastModifiedBy>Windows User</cp:lastModifiedBy>
  <cp:revision>102</cp:revision>
  <dcterms:created xsi:type="dcterms:W3CDTF">2010-04-07T16:38:26Z</dcterms:created>
  <dcterms:modified xsi:type="dcterms:W3CDTF">2012-06-06T17:13:16Z</dcterms:modified>
</cp:coreProperties>
</file>