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68" r:id="rId7"/>
    <p:sldId id="269" r:id="rId8"/>
    <p:sldId id="259" r:id="rId9"/>
    <p:sldId id="272" r:id="rId10"/>
    <p:sldId id="262" r:id="rId11"/>
    <p:sldId id="271" r:id="rId12"/>
    <p:sldId id="270" r:id="rId13"/>
    <p:sldId id="273" r:id="rId14"/>
    <p:sldId id="274" r:id="rId1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BB0-287F-4505-A64B-1CBDDBB34038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20AB-D878-4203-9914-1229123A9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1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BB0-287F-4505-A64B-1CBDDBB34038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20AB-D878-4203-9914-1229123A9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8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BB0-287F-4505-A64B-1CBDDBB34038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20AB-D878-4203-9914-1229123A9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2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BB0-287F-4505-A64B-1CBDDBB34038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20AB-D878-4203-9914-1229123A9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BB0-287F-4505-A64B-1CBDDBB34038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20AB-D878-4203-9914-1229123A9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8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BB0-287F-4505-A64B-1CBDDBB34038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20AB-D878-4203-9914-1229123A9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8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BB0-287F-4505-A64B-1CBDDBB34038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20AB-D878-4203-9914-1229123A9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4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BB0-287F-4505-A64B-1CBDDBB34038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20AB-D878-4203-9914-1229123A9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2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BB0-287F-4505-A64B-1CBDDBB34038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20AB-D878-4203-9914-1229123A9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3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BB0-287F-4505-A64B-1CBDDBB34038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20AB-D878-4203-9914-1229123A9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6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BB0-287F-4505-A64B-1CBDDBB34038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20AB-D878-4203-9914-1229123A9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6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BBB0-287F-4505-A64B-1CBDDBB34038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A20AB-D878-4203-9914-1229123A9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5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tinybubbles.com/images/tinybubb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5029200" cy="39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BUT?</a:t>
            </a:r>
            <a:endParaRPr lang="en-US" dirty="0"/>
          </a:p>
        </p:txBody>
      </p:sp>
      <p:pic>
        <p:nvPicPr>
          <p:cNvPr id="4098" name="Picture 2" descr="http://www.gordonstillman.com/food-experiments/wp-content/uploads/2011/11/yeast-volcano-web-899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6172200" cy="41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this reaction occur on its own?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39106"/>
            <a:ext cx="4267200" cy="32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ponent.com/files/Uploads/Images/statistics/experi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21" y="4343400"/>
            <a:ext cx="353912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design an experiment!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Q:  </a:t>
            </a:r>
            <a:r>
              <a:rPr lang="en-US" sz="3600" dirty="0" smtClean="0">
                <a:solidFill>
                  <a:srgbClr val="00B050"/>
                </a:solidFill>
              </a:rPr>
              <a:t>What factors affect the rate of reaction?</a:t>
            </a:r>
          </a:p>
          <a:p>
            <a:pPr marL="0" indent="0">
              <a:buNone/>
            </a:pPr>
            <a:r>
              <a:rPr lang="en-US" sz="3600" dirty="0" smtClean="0"/>
              <a:t>DV:  </a:t>
            </a:r>
            <a:r>
              <a:rPr lang="en-US" sz="3600" dirty="0" smtClean="0">
                <a:solidFill>
                  <a:srgbClr val="FF0000"/>
                </a:solidFill>
              </a:rPr>
              <a:t>rate of reaction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 smtClean="0"/>
              <a:t>IV: 	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temperature of enzyme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pH of enzyme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concentration of enzyme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concentration of substrate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surface area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61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373640"/>
            <a:ext cx="6275736" cy="1874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VARIABLES HELD CONSTANT</a:t>
            </a:r>
          </a:p>
          <a:p>
            <a:r>
              <a:rPr lang="en-US" dirty="0" smtClean="0"/>
              <a:t>Amt. of yeast</a:t>
            </a:r>
          </a:p>
          <a:p>
            <a:r>
              <a:rPr lang="en-US" dirty="0" smtClean="0"/>
              <a:t>Amt. of substrate</a:t>
            </a:r>
          </a:p>
          <a:p>
            <a:r>
              <a:rPr lang="en-US" dirty="0" smtClean="0"/>
              <a:t>Felt soaking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https://lostinscientia.files.wordpress.com/2013/10/4-5-test-tub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640"/>
            <a:ext cx="690948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773042" y="2503558"/>
            <a:ext cx="160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H2O2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220842" y="2655957"/>
            <a:ext cx="160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H2O2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440043" y="2655959"/>
            <a:ext cx="160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H2O2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4811643" y="2513781"/>
            <a:ext cx="160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H2O2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006683" y="2655956"/>
            <a:ext cx="160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H2O2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3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5715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4724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IV:  temp, pH, </a:t>
            </a:r>
            <a:r>
              <a:rPr lang="en-US" dirty="0" err="1" smtClean="0"/>
              <a:t>conc</a:t>
            </a:r>
            <a:r>
              <a:rPr lang="en-US" dirty="0" smtClean="0"/>
              <a:t>, SA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81620" y="26957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</a:t>
            </a:r>
            <a:r>
              <a:rPr lang="en-US" dirty="0" smtClean="0"/>
              <a:t>V:  Rate of Reaction</a:t>
            </a:r>
          </a:p>
          <a:p>
            <a:pPr algn="r"/>
            <a:r>
              <a:rPr lang="en-US" dirty="0" smtClean="0"/>
              <a:t>(time)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80660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FAST (0-1 sec)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195" y="420003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SLOW(20 sec)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76487"/>
            <a:ext cx="3810000" cy="99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Dihydrogen dioxide</a:t>
            </a:r>
            <a:endParaRPr lang="en-US" sz="4000" dirty="0"/>
          </a:p>
        </p:txBody>
      </p:sp>
      <p:pic>
        <p:nvPicPr>
          <p:cNvPr id="1028" name="Picture 4" descr="http://green-bloom.com/wp-content/uploads/2015/02/Hydrogen-Peroxide-stro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114800"/>
            <a:ext cx="4853691" cy="19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2762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9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s://s-media-cache-ak0.pinimg.com/736x/3d/33/b6/3d33b605266d5914acac08f87733b27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3577"/>
            <a:ext cx="508169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2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use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scene7.targetimg1.com/is/image/Target/15115908?wid=480&amp;hei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51175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5624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8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mage.slidesharecdn.com/7amazingusesofhydrogenperoxide-130926075733-phpapp02/95/7-amazing-uses-of-hydrogen-peroxide-3-638.jpg?cb=13801877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40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1"/>
            <a:ext cx="4572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7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Catalase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0338"/>
            <a:ext cx="5029200" cy="5094580"/>
          </a:xfrm>
        </p:spPr>
      </p:pic>
      <p:sp>
        <p:nvSpPr>
          <p:cNvPr id="4" name="AutoShape 2" descr="https://upload.wikimedia.org/wikipedia/commons/7/71/Catalase_Struc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upload.wikimedia.org/wikipedia/commons/7/71/Catalase_Structur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2" y="3352800"/>
            <a:ext cx="430967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5084133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Neutrophils use catalase to kill bacteria.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50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biochem80p.files.wordpress.com/2014/03/enzyme-working-mechani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808"/>
            <a:ext cx="9169478" cy="509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0" name="TextBox 3209"/>
          <p:cNvSpPr txBox="1"/>
          <p:nvPr/>
        </p:nvSpPr>
        <p:spPr>
          <a:xfrm>
            <a:off x="609600" y="5715000"/>
            <a:ext cx="388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CATALASE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629400" y="5716859"/>
            <a:ext cx="1941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CATALASE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921174" y="399369"/>
            <a:ext cx="160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H2O2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3212" name="Straight Arrow Connector 3211"/>
          <p:cNvCxnSpPr/>
          <p:nvPr/>
        </p:nvCxnSpPr>
        <p:spPr>
          <a:xfrm>
            <a:off x="2286000" y="761043"/>
            <a:ext cx="4191000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6477000" y="399369"/>
            <a:ext cx="160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H2O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942726" y="399369"/>
            <a:ext cx="95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O2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580911" y="397808"/>
            <a:ext cx="629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0" grpId="0"/>
      <p:bldP spid="171" grpId="0"/>
      <p:bldP spid="172" grpId="0"/>
      <p:bldP spid="176" grpId="0"/>
      <p:bldP spid="177" grpId="0"/>
      <p:bldP spid="1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16562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107</Words>
  <Application>Microsoft Office PowerPoint</Application>
  <PresentationFormat>On-screen Show (4:3)</PresentationFormat>
  <Paragraphs>35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What is this?</vt:lpstr>
      <vt:lpstr>PowerPoint Presentation</vt:lpstr>
      <vt:lpstr>What do we use it for?</vt:lpstr>
      <vt:lpstr>PowerPoint Presentation</vt:lpstr>
      <vt:lpstr>PowerPoint Presentation</vt:lpstr>
      <vt:lpstr>Catalase</vt:lpstr>
      <vt:lpstr>PowerPoint Presentation</vt:lpstr>
      <vt:lpstr>PowerPoint Presentation</vt:lpstr>
      <vt:lpstr>Will this reaction occur on its own?</vt:lpstr>
      <vt:lpstr>Demonstration Time!</vt:lpstr>
      <vt:lpstr>Time to design an experiment!</vt:lpstr>
      <vt:lpstr>PowerPoint Presentation</vt:lpstr>
      <vt:lpstr>PowerPoint Presentation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Tiny Bubbles</dc:title>
  <dc:creator>Windows User</dc:creator>
  <cp:lastModifiedBy>Windows User</cp:lastModifiedBy>
  <cp:revision>10</cp:revision>
  <cp:lastPrinted>2015-10-27T12:25:05Z</cp:lastPrinted>
  <dcterms:created xsi:type="dcterms:W3CDTF">2015-10-22T11:25:54Z</dcterms:created>
  <dcterms:modified xsi:type="dcterms:W3CDTF">2015-10-27T12:56:50Z</dcterms:modified>
</cp:coreProperties>
</file>