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5" r:id="rId9"/>
    <p:sldId id="263" r:id="rId10"/>
    <p:sldId id="264" r:id="rId11"/>
    <p:sldId id="265" r:id="rId12"/>
    <p:sldId id="266" r:id="rId13"/>
    <p:sldId id="268" r:id="rId14"/>
    <p:sldId id="284" r:id="rId15"/>
    <p:sldId id="269" r:id="rId16"/>
    <p:sldId id="270" r:id="rId17"/>
    <p:sldId id="271" r:id="rId18"/>
    <p:sldId id="274" r:id="rId19"/>
    <p:sldId id="272" r:id="rId20"/>
    <p:sldId id="278" r:id="rId21"/>
    <p:sldId id="273" r:id="rId22"/>
    <p:sldId id="275" r:id="rId23"/>
    <p:sldId id="276" r:id="rId24"/>
    <p:sldId id="277" r:id="rId25"/>
    <p:sldId id="279" r:id="rId26"/>
    <p:sldId id="280" r:id="rId27"/>
    <p:sldId id="281" r:id="rId28"/>
    <p:sldId id="282" r:id="rId29"/>
    <p:sldId id="286" r:id="rId30"/>
    <p:sldId id="283" r:id="rId31"/>
    <p:sldId id="307" r:id="rId32"/>
    <p:sldId id="288" r:id="rId33"/>
    <p:sldId id="306" r:id="rId34"/>
    <p:sldId id="289" r:id="rId35"/>
    <p:sldId id="290" r:id="rId36"/>
    <p:sldId id="291" r:id="rId37"/>
    <p:sldId id="292" r:id="rId38"/>
    <p:sldId id="293" r:id="rId39"/>
    <p:sldId id="308" r:id="rId40"/>
    <p:sldId id="295" r:id="rId41"/>
    <p:sldId id="297" r:id="rId42"/>
    <p:sldId id="298" r:id="rId43"/>
    <p:sldId id="299" r:id="rId44"/>
    <p:sldId id="302" r:id="rId45"/>
    <p:sldId id="303" r:id="rId46"/>
    <p:sldId id="300" r:id="rId47"/>
    <p:sldId id="301" r:id="rId48"/>
    <p:sldId id="304" r:id="rId49"/>
  </p:sldIdLst>
  <p:sldSz cx="9144000" cy="6858000" type="screen4x3"/>
  <p:notesSz cx="7053263" cy="93091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6B5"/>
    <a:srgbClr val="084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0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773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773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r">
              <a:defRPr sz="1200"/>
            </a:lvl1pPr>
          </a:lstStyle>
          <a:p>
            <a:fld id="{71705C40-60E3-4092-B808-5506E461A96A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56414" cy="465773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1738"/>
            <a:ext cx="3056414" cy="465773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r">
              <a:defRPr sz="1200"/>
            </a:lvl1pPr>
          </a:lstStyle>
          <a:p>
            <a:fld id="{33D9E06A-D0D7-4D75-8034-90F8AF6FD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8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56413" cy="465772"/>
          </a:xfrm>
          <a:prstGeom prst="rect">
            <a:avLst/>
          </a:prstGeom>
          <a:noFill/>
          <a:ln>
            <a:noFill/>
          </a:ln>
        </p:spPr>
        <p:txBody>
          <a:bodyPr lIns="92595" tIns="92595" rIns="92595" bIns="9259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63052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26104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89156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52209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315261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3241365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4630522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648273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95216" y="1"/>
            <a:ext cx="3056413" cy="465772"/>
          </a:xfrm>
          <a:prstGeom prst="rect">
            <a:avLst/>
          </a:prstGeom>
          <a:noFill/>
          <a:ln>
            <a:noFill/>
          </a:ln>
        </p:spPr>
        <p:txBody>
          <a:bodyPr lIns="92595" tIns="92595" rIns="92595" bIns="9259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63052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26104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89156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52209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315261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3241365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4630522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648273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  <a:noFill/>
          <a:ln>
            <a:noFill/>
          </a:ln>
        </p:spPr>
        <p:txBody>
          <a:bodyPr lIns="92595" tIns="92595" rIns="92595" bIns="9259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41738"/>
            <a:ext cx="3056413" cy="465772"/>
          </a:xfrm>
          <a:prstGeom prst="rect">
            <a:avLst/>
          </a:prstGeom>
          <a:noFill/>
          <a:ln>
            <a:noFill/>
          </a:ln>
        </p:spPr>
        <p:txBody>
          <a:bodyPr lIns="92595" tIns="92595" rIns="92595" bIns="9259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63052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26104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89156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52209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315261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3241365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4630522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648273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95216" y="8841738"/>
            <a:ext cx="3056413" cy="465772"/>
          </a:xfrm>
          <a:prstGeom prst="rect">
            <a:avLst/>
          </a:prstGeom>
          <a:noFill/>
          <a:ln>
            <a:noFill/>
          </a:ln>
        </p:spPr>
        <p:txBody>
          <a:bodyPr lIns="92595" tIns="92595" rIns="92595" bIns="92595" anchor="b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63052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26104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89156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52209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315261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3241365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4630522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648273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2009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</p:spPr>
        <p:txBody>
          <a:bodyPr lIns="92595" tIns="92595" rIns="92595" bIns="92595" anchor="ctr" anchorCtr="0">
            <a:noAutofit/>
          </a:bodyPr>
          <a:lstStyle/>
          <a:p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915"/>
          </a:xfrm>
          <a:prstGeom prst="rect">
            <a:avLst/>
          </a:prstGeom>
          <a:noFill/>
          <a:ln>
            <a:noFill/>
          </a:ln>
        </p:spPr>
        <p:txBody>
          <a:bodyPr lIns="92595" tIns="92595" rIns="92595" bIns="92595" anchor="ctr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  <a:noFill/>
          <a:ln>
            <a:noFill/>
          </a:ln>
        </p:spPr>
        <p:txBody>
          <a:bodyPr lIns="92595" tIns="92595" rIns="92595" bIns="92595" anchor="ctr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915"/>
          </a:xfrm>
          <a:prstGeom prst="rect">
            <a:avLst/>
          </a:prstGeom>
          <a:noFill/>
          <a:ln>
            <a:noFill/>
          </a:ln>
        </p:spPr>
        <p:txBody>
          <a:bodyPr lIns="92595" tIns="92595" rIns="92595" bIns="92595" anchor="ctr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</p:spPr>
        <p:txBody>
          <a:bodyPr lIns="92595" tIns="92595" rIns="92595" bIns="92595" anchor="ctr" anchorCtr="0">
            <a:noAutofit/>
          </a:bodyPr>
          <a:lstStyle/>
          <a:p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</p:spPr>
        <p:txBody>
          <a:bodyPr lIns="92595" tIns="92595" rIns="92595" bIns="92595" anchor="ctr" anchorCtr="0">
            <a:noAutofit/>
          </a:bodyPr>
          <a:lstStyle/>
          <a:p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  <a:noFill/>
          <a:ln>
            <a:noFill/>
          </a:ln>
        </p:spPr>
        <p:txBody>
          <a:bodyPr lIns="92595" tIns="92595" rIns="92595" bIns="92595" anchor="ctr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  <a:noFill/>
          <a:ln>
            <a:noFill/>
          </a:ln>
        </p:spPr>
        <p:txBody>
          <a:bodyPr lIns="92595" tIns="92595" rIns="92595" bIns="92595" anchor="ctr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  <a:noFill/>
          <a:ln>
            <a:noFill/>
          </a:ln>
        </p:spPr>
        <p:txBody>
          <a:bodyPr lIns="92595" tIns="92595" rIns="92595" bIns="92595" anchor="ctr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</p:spPr>
        <p:txBody>
          <a:bodyPr lIns="92595" tIns="92595" rIns="92595" bIns="92595" anchor="ctr" anchorCtr="0">
            <a:noAutofit/>
          </a:bodyPr>
          <a:lstStyle/>
          <a:p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  <a:noFill/>
          <a:ln>
            <a:noFill/>
          </a:ln>
        </p:spPr>
        <p:txBody>
          <a:bodyPr lIns="92595" tIns="92595" rIns="92595" bIns="92595" anchor="ctr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</p:spPr>
        <p:txBody>
          <a:bodyPr lIns="92595" tIns="92595" rIns="92595" bIns="92595" anchor="ctr" anchorCtr="0">
            <a:noAutofit/>
          </a:bodyPr>
          <a:lstStyle/>
          <a:p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</p:spPr>
        <p:txBody>
          <a:bodyPr lIns="92595" tIns="92595" rIns="92595" bIns="92595" anchor="ctr" anchorCtr="0">
            <a:noAutofit/>
          </a:bodyPr>
          <a:lstStyle/>
          <a:p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</p:spPr>
        <p:txBody>
          <a:bodyPr lIns="92595" tIns="92595" rIns="92595" bIns="92595" anchor="ctr" anchorCtr="0">
            <a:noAutofit/>
          </a:bodyPr>
          <a:lstStyle/>
          <a:p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  <a:noFill/>
          <a:ln>
            <a:noFill/>
          </a:ln>
        </p:spPr>
        <p:txBody>
          <a:bodyPr lIns="92595" tIns="92595" rIns="92595" bIns="92595" anchor="ctr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  <a:noFill/>
          <a:ln>
            <a:noFill/>
          </a:ln>
        </p:spPr>
        <p:txBody>
          <a:bodyPr lIns="92595" tIns="92595" rIns="92595" bIns="92595" anchor="ctr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</p:spPr>
        <p:txBody>
          <a:bodyPr lIns="92595" tIns="92595" rIns="92595" bIns="92595" anchor="ctr" anchorCtr="0">
            <a:noAutofit/>
          </a:bodyPr>
          <a:lstStyle/>
          <a:p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</p:spPr>
        <p:txBody>
          <a:bodyPr lIns="92595" tIns="92595" rIns="92595" bIns="92595" anchor="ctr" anchorCtr="0">
            <a:noAutofit/>
          </a:bodyPr>
          <a:lstStyle/>
          <a:p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</p:spPr>
        <p:txBody>
          <a:bodyPr lIns="92595" tIns="92595" rIns="92595" bIns="92595" anchor="ctr" anchorCtr="0">
            <a:noAutofit/>
          </a:bodyPr>
          <a:lstStyle/>
          <a:p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</p:spPr>
        <p:txBody>
          <a:bodyPr lIns="92595" tIns="92595" rIns="92595" bIns="92595" anchor="ctr" anchorCtr="0">
            <a:noAutofit/>
          </a:bodyPr>
          <a:lstStyle/>
          <a:p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</p:spPr>
        <p:txBody>
          <a:bodyPr lIns="92595" tIns="92595" rIns="92595" bIns="92595" anchor="ctr" anchorCtr="0">
            <a:noAutofit/>
          </a:bodyPr>
          <a:lstStyle/>
          <a:p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  <a:noFill/>
          <a:ln>
            <a:noFill/>
          </a:ln>
        </p:spPr>
        <p:txBody>
          <a:bodyPr lIns="92595" tIns="92595" rIns="92595" bIns="92595" anchor="ctr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</p:spPr>
        <p:txBody>
          <a:bodyPr lIns="92595" tIns="92595" rIns="92595" bIns="92595" anchor="ctr" anchorCtr="0">
            <a:noAutofit/>
          </a:bodyPr>
          <a:lstStyle/>
          <a:p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</p:spPr>
        <p:txBody>
          <a:bodyPr lIns="92595" tIns="92595" rIns="92595" bIns="92595" anchor="ctr" anchorCtr="0">
            <a:noAutofit/>
          </a:bodyPr>
          <a:lstStyle/>
          <a:p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  <a:noFill/>
          <a:ln>
            <a:noFill/>
          </a:ln>
        </p:spPr>
        <p:txBody>
          <a:bodyPr lIns="92595" tIns="92595" rIns="92595" bIns="92595" anchor="ctr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  <a:noFill/>
          <a:ln>
            <a:noFill/>
          </a:ln>
        </p:spPr>
        <p:txBody>
          <a:bodyPr lIns="92595" tIns="92595" rIns="92595" bIns="92595" anchor="ctr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</p:spPr>
        <p:txBody>
          <a:bodyPr lIns="92595" tIns="92595" rIns="92595" bIns="92595" anchor="ctr" anchorCtr="0">
            <a:noAutofit/>
          </a:bodyPr>
          <a:lstStyle/>
          <a:p>
            <a:endParaRPr/>
          </a:p>
        </p:txBody>
      </p:sp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</p:spPr>
        <p:txBody>
          <a:bodyPr lIns="92595" tIns="92595" rIns="92595" bIns="92595" anchor="ctr" anchorCtr="0">
            <a:noAutofit/>
          </a:bodyPr>
          <a:lstStyle/>
          <a:p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  <a:noFill/>
          <a:ln>
            <a:noFill/>
          </a:ln>
        </p:spPr>
        <p:txBody>
          <a:bodyPr lIns="92595" tIns="92595" rIns="92595" bIns="92595" anchor="ctr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  <a:noFill/>
          <a:ln>
            <a:noFill/>
          </a:ln>
        </p:spPr>
        <p:txBody>
          <a:bodyPr lIns="92595" tIns="92595" rIns="92595" bIns="92595" anchor="ctr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  <a:noFill/>
          <a:ln>
            <a:noFill/>
          </a:ln>
        </p:spPr>
        <p:txBody>
          <a:bodyPr lIns="92595" tIns="92595" rIns="92595" bIns="92595" anchor="ctr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  <a:noFill/>
          <a:ln>
            <a:noFill/>
          </a:ln>
        </p:spPr>
        <p:txBody>
          <a:bodyPr lIns="92595" tIns="92595" rIns="92595" bIns="92595" anchor="ctr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</p:spPr>
        <p:txBody>
          <a:bodyPr lIns="92595" tIns="92595" rIns="92595" bIns="92595" anchor="ctr" anchorCtr="0">
            <a:noAutofit/>
          </a:bodyPr>
          <a:lstStyle/>
          <a:p>
            <a:endParaRPr/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</p:spPr>
        <p:txBody>
          <a:bodyPr lIns="92595" tIns="92595" rIns="92595" bIns="92595" anchor="ctr" anchorCtr="0">
            <a:noAutofit/>
          </a:bodyPr>
          <a:lstStyle/>
          <a:p>
            <a:pPr indent="-347289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Use </a:t>
            </a:r>
            <a:r>
              <a:rPr lang="en-US" b="1" u="sng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Tweezers</a:t>
            </a:r>
            <a:r>
              <a:rPr lang="en-US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 first</a:t>
            </a:r>
          </a:p>
          <a:p>
            <a:pPr indent="-347289">
              <a:spcBef>
                <a:spcPts val="567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Use </a:t>
            </a:r>
            <a:r>
              <a:rPr lang="en-US" u="sng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extra light </a:t>
            </a:r>
            <a:r>
              <a:rPr lang="en-US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– flashlight or UV</a:t>
            </a:r>
          </a:p>
          <a:p>
            <a:pPr indent="-347289">
              <a:spcBef>
                <a:spcPts val="567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Then </a:t>
            </a:r>
            <a:r>
              <a:rPr lang="en-US" b="1" u="sng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tape</a:t>
            </a:r>
            <a:r>
              <a:rPr lang="en-US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 to lift</a:t>
            </a:r>
          </a:p>
          <a:p>
            <a:pPr indent="-347289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Finally a </a:t>
            </a:r>
            <a:r>
              <a:rPr lang="en-US" b="1" u="sng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vacuum</a:t>
            </a:r>
            <a:r>
              <a:rPr lang="en-US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 with clean bag or filter – last resort because too much evidence to sift through</a:t>
            </a:r>
          </a:p>
          <a:p>
            <a:pPr indent="-347289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Put into druggist fold envelopes, labeled and separately packaged by areas </a:t>
            </a:r>
            <a:endParaRPr dirty="0"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  <a:noFill/>
          <a:ln>
            <a:noFill/>
          </a:ln>
        </p:spPr>
        <p:txBody>
          <a:bodyPr lIns="92595" tIns="92595" rIns="92595" bIns="92595" anchor="ctr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</p:spPr>
        <p:txBody>
          <a:bodyPr lIns="92595" tIns="92595" rIns="92595" bIns="92595" anchor="ctr" anchorCtr="0">
            <a:noAutofit/>
          </a:bodyPr>
          <a:lstStyle/>
          <a:p>
            <a:endParaRPr/>
          </a:p>
        </p:txBody>
      </p:sp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</p:spPr>
        <p:txBody>
          <a:bodyPr lIns="92595" tIns="92595" rIns="92595" bIns="92595" anchor="ctr" anchorCtr="0">
            <a:noAutofit/>
          </a:bodyPr>
          <a:lstStyle/>
          <a:p>
            <a:endParaRPr/>
          </a:p>
        </p:txBody>
      </p:sp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  <a:noFill/>
          <a:ln>
            <a:noFill/>
          </a:ln>
        </p:spPr>
        <p:txBody>
          <a:bodyPr lIns="92595" tIns="92595" rIns="92595" bIns="92595" anchor="ctr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</p:spPr>
        <p:txBody>
          <a:bodyPr lIns="92595" tIns="92595" rIns="92595" bIns="92595" anchor="ctr" anchorCtr="0">
            <a:noAutofit/>
          </a:bodyPr>
          <a:lstStyle/>
          <a:p>
            <a:endParaRPr/>
          </a:p>
        </p:txBody>
      </p:sp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</p:spPr>
        <p:txBody>
          <a:bodyPr lIns="92595" tIns="92595" rIns="92595" bIns="92595" anchor="ctr" anchorCtr="0">
            <a:noAutofit/>
          </a:bodyPr>
          <a:lstStyle/>
          <a:p>
            <a:endParaRPr/>
          </a:p>
        </p:txBody>
      </p:sp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  <a:noFill/>
          <a:ln>
            <a:noFill/>
          </a:ln>
        </p:spPr>
        <p:txBody>
          <a:bodyPr lIns="92595" tIns="92595" rIns="92595" bIns="92595" anchor="ctr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  <a:noFill/>
          <a:ln>
            <a:noFill/>
          </a:ln>
        </p:spPr>
        <p:txBody>
          <a:bodyPr lIns="92595" tIns="92595" rIns="92595" bIns="92595" anchor="ctr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  <a:noFill/>
          <a:ln>
            <a:noFill/>
          </a:ln>
        </p:spPr>
        <p:txBody>
          <a:bodyPr lIns="92595" tIns="92595" rIns="92595" bIns="92595" anchor="ctr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  <a:noFill/>
          <a:ln>
            <a:noFill/>
          </a:ln>
        </p:spPr>
        <p:txBody>
          <a:bodyPr lIns="92595" tIns="92595" rIns="92595" bIns="92595" anchor="ctr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-US" b="1" dirty="0"/>
              <a:t>fig4: </a:t>
            </a:r>
            <a:r>
              <a:rPr lang="en-US" dirty="0"/>
              <a:t>Hair shaft samples under high powered light microscopy. (a) African-American control hair sample, demonstrating evenly distributed pigment in the </a:t>
            </a:r>
            <a:r>
              <a:rPr lang="en-US" dirty="0" err="1"/>
              <a:t>hairshaft</a:t>
            </a:r>
            <a:r>
              <a:rPr lang="en-US" dirty="0"/>
              <a:t>. (b) Hair sample of a previously published severely affected </a:t>
            </a:r>
            <a:r>
              <a:rPr lang="en-US" dirty="0" err="1"/>
              <a:t>Chediak</a:t>
            </a:r>
            <a:r>
              <a:rPr lang="en-US" dirty="0"/>
              <a:t>-Higashi syndrome patient [19], demonstrating an atypical granular distribution of “pigmented clumps” in the hair shaft. (c) Hair sample of our African-American patient with </a:t>
            </a:r>
            <a:r>
              <a:rPr lang="en-US" dirty="0" err="1"/>
              <a:t>Chediak</a:t>
            </a:r>
            <a:r>
              <a:rPr lang="en-US" dirty="0"/>
              <a:t>-Higashi syndrome, demonstrating a similar atypical granular pigmentation pattern as the CHS patient in (b). All images were taken at the same settings using a 40X/1.3 oil objective on an Axiovert200M light microscope.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05327" y="4422458"/>
            <a:ext cx="5642609" cy="4188775"/>
          </a:xfrm>
          <a:prstGeom prst="rect">
            <a:avLst/>
          </a:prstGeom>
        </p:spPr>
        <p:txBody>
          <a:bodyPr lIns="92595" tIns="92595" rIns="92595" bIns="92595" anchor="ctr" anchorCtr="0">
            <a:noAutofit/>
          </a:bodyPr>
          <a:lstStyle/>
          <a:p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676400" y="274637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676400" y="1600200"/>
            <a:ext cx="7010400" cy="21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1676400" y="3938587"/>
            <a:ext cx="7010400" cy="21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676400" y="274637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676400" y="1600200"/>
            <a:ext cx="34290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5257800" y="1600200"/>
            <a:ext cx="34290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676400" y="274637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clipArt" idx="2"/>
          </p:nvPr>
        </p:nvSpPr>
        <p:spPr>
          <a:xfrm>
            <a:off x="1676400" y="1600200"/>
            <a:ext cx="3429000" cy="45261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5257800" y="1600200"/>
            <a:ext cx="34290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676400" y="274637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676400" y="1600200"/>
            <a:ext cx="70104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50800" algn="l" rtl="0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1pPr>
            <a:lvl2pPr marL="742950" marR="0" indent="-19050" algn="l" rtl="0"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2pPr>
            <a:lvl3pPr marL="1143000" marR="0" indent="12700" algn="l" rtl="0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3pPr>
            <a:lvl4pPr marL="1600200" marR="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4pPr>
            <a:lvl5pPr marL="2057400" marR="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5pPr>
            <a:lvl6pPr marL="2514600" marR="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6pPr>
            <a:lvl7pPr marL="2971800" marR="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7pPr>
            <a:lvl8pPr marL="3429000" marR="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8pPr>
            <a:lvl9pPr marL="3886200" marR="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2895600" y="6245225"/>
            <a:ext cx="4038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676400" y="274637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1676400" y="1600200"/>
            <a:ext cx="34290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257800" y="1600200"/>
            <a:ext cx="34290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676400" y="274637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676400" y="1600200"/>
            <a:ext cx="34290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5257800" y="1600200"/>
            <a:ext cx="34290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Char char="‡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qZ16iNPaa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labgallery.com/Hair.asp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3PBSQ3CqxUI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eAwJwuUQH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hyperlink" Target="http://www.youtube.com/watch?v=cQJpRLthtZc&amp;feature=related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Nanogen%20Hair%20Growth%20Factors.mp4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about%20hair.wmv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bi.gov/hq/lab/fsc/backissu/july2004/research/2004_03_research02.htm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gagesites.com/academic/assets/sites/4827/chapter3_bertino.pdf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melibrary.com/criminal_mind/forensics/trace/1.htm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WK6qJFvW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Quattrocento"/>
              <a:buNone/>
            </a:pPr>
            <a:r>
              <a:rPr lang="en-US"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Physical evidence found in small amounts at a crime scene</a:t>
            </a:r>
          </a:p>
        </p:txBody>
      </p:sp>
      <p:sp>
        <p:nvSpPr>
          <p:cNvPr id="3" name="AutoShape 2" descr="data:image/jpeg;base64,/9j/4AAQSkZJRgABAQAAAQABAAD/2wCEAAkGBxQSEhMUExMUFhQXFx0WGBgYFxoXGRgcGB4aHCAcHB4cHSgiJCImHxgcIzEjJSkrLi4uHx8zODM4NyotLjcBCgoKDg0NGhAQGy4kHyY3NTcyLC03NzcsLTcsNy4tNSwsLCwsLCwrLCwrNyw0LCwsLCwsLCwsLCwsLCwsLCwsLP/AABEIAFYAmQMBIgACEQEDEQH/xAAbAAACAwEBAQAAAAAAAAAAAAADBAAFBgIBB//EADgQAAIBAwIEAwYEBgEFAAAAAAECEQADIRIxBCJBUQUTYQYycYGRoRQjQrEzUmLB0fFTFURygvD/xAAYAQEAAwEAAAAAAAAAAAAAAAAAAQIDBP/EACcRAAICAQIFAwUAAAAAAAAAAAABAhEDEhMEFCExQVFh8XGhwdHw/9oADAMBAAIRAxEAPwD5qlMW6Wt01aoBm2KMooSV3eu6BtLH3RMT8z0G5NAL+JXcFWtSD7rE8k9JjIpS5wJvAAE2XCw1uIRoJOynuTvn0rq7xrsGCGSB76gjUSYK2xmcj3ztTnAu4EhCi8sqZuXCTiZn4DO1AHuWCCowtoKCwU6SIzP/AI4jpRbanmxAY7yzST2zgaR8jND8lfMAU20fmMABnKk7jPLPXBpg2yQYNwHYFmCgnYY9Y7UBHbSpZmUAD3tJwCeonPQfHNeW7oKlkCueoXBIGwz1jvUt3iSyMFGdK8zGSIOeX13rm5fYqy6FuMB7qXZYznrDD49KAEJLmdLlRIgabloMJhlkyI/1QeIuoU1Jc06iNV22AQGGJddwD/8AGkrgBkksxSD/ACcRZxvkc6ievSiX74bTdW5oOxvrMMcQrp0nMzPpNAdcdcCaFH5alZW8uE1bwQJ5T+5oPEXDCSy2rhmCINq7IySRj67UccQ2UCKriZskjRdXcsmMEknuD8q6ewp1n3rZCTa05QgATG4On5/GgKG9wcAW2PlMTnVm20DDK0de2aZ8P4q8qy9tmt5bX1juJ3FBvWmVdSPqsgxpuboWEZB+O4o3hajXptOyY5kuAEkxuAIoC1elbgpvJA1AA9YMil7goBG6KDFM3RQIoBpKat0tbFOWkoA9uk/EuLWGBnSuGggFyf0AwcQJY/CrG3aqp4iSyssLqBCbQtsZe4TsCelALpdYkKjLqjTrnC9dFodYkAnczV1wLMASXQnAY4gFcFSwIljiP2qj05tQQqgNoDD3bcGbrf1HcesVb8AQU0rbGlj+UpkPcgibpbpGCDH7UAK7xZGoKBbbB0Lp1c273WzAEZgdRkVUeI+IX0/LLhguNayZJHVupj/NWF/hLZcBQ3lknSBJuX36iTPIDidt6reM4S4XW2ugl3LeRbaVUwMEzEwI36UBb+EeJMbKs73Z1QT5iAY6AEExETPrU4hSQ2spcRjCs6oQT28y2ZU+pFL+FWHtqohlctp0sWtausAkQT6H0pu2kSyHQ2oqQ0JqYz+XdTbOwYd9qAl7GH1MqwdJjz7I6OjDDoD1+vWhhjI0qrFpwI8viE6gR7r9dPcY60fiUNtkBWF/SZzZY5a039LDae4ikzwiojICRDCD/KxPJcB7H3WHSgOH4eVUc7Wcm24/iWSJ5e5iII+lOcIxidQN1cM4ESpHIWEjWCIA+3qrftS05tyxhojy7pADK0fpbcGi+H8C6GRa0sMHfBjIJOSrQGETBxQE4xWUi7pXS4C3APdYGRP33+tKm2i4aWtAwHHv2jjDEdPWnbkFTcTnG122c6s5MDqPvFLLwzLc1WTqEA6cSyH9JnqKkD1oco5tYOzdx0z1+NCuCu+BtW9JNo4JyJ2PUR0rq7bqAIXRQYpm6tBigD2BWv8AZz2bPErK37Ktn8tm5wBHMVGYzvWR4ett7DcSLd12JgC08n0isc0nGFovBW6OrXs4LnnBb9g27YBa7r/L0kSeYYERB7VTeM+zj22UM1tlvrq823Bti0nRD36/TvWk8KRW4bi0diiNa0swGoqMiQOu9L+NaUTguCty9tVVA7AHULxADY2I0k/6rn32p6bNdtabopfFPZG7ZNlrlwab8KyqIKoqhgpnbAgximrPstdurr12rd26vJbLAXBZXcIBsTOavfHbtx7fFF0bkvk2mg+4bQWV7jVNLeMcQyXrD2589OETygi6iSdYMLmcE4juelRHPKSXXqS8ST7FP4V7PvfS9f8AMs8OVi2jXcC1bEiZOxwRms94zwqcNeWxbdbljkuTYYMXYSMP3kdNq3CcUn4Xilus4RtGsoAWGATvj3mz8a+f8eLRu3Cmry/0bK22JB9Z2rTFkcptehScUkmaHwHwr8Wb2i7FtE1XU4iYSScyZECDM0ez7MG7cayvFcPcDWyQ1ttelrcFRMn1Pwrn2L4y35XiHnXCBctaGMjUQZGO7fKi+EcfbXjLRXUbbXF5m5WOpSjfKWPXpUSySuS9AoqkVHB+EPcS9xhC6da27logzc1ATEbESW7jpV3e9k7h4gWC1sm5bk77Q7Ix/q5M9MCnPGB+F4e3bGGfibtz4hW0j5af3FW3EXAfEbDzlUCEfFHK/wB/rWfMNq17/Yttq6Mtx3gL27Pna7PEKp8u6bZ1BwP0vGzKBg+nfdq/7MBEQXOJ4dDo1IWfRd07rEnMbdQYrz2ZzwHHjVpJ4wQTtOtYH1xVv7Sta/JJLm95HIBGkjSeUz3PQZqXmkpabGhVZmG8BupYXiyFKsxS4iznJAcdBIg/7rjiPZO/+KThldSwTWHErCtnmPp/eth4bfX8HZ4aeW+biq2JVgAyekgiPiBRbzx4g/N/2jLp6iBbzVHxTtx+pKwqkzPcf4C1hFctZuK0gPaMoSNx9j96J4n7MC0CH4rhlcLqCG4A5+CnOaXtcQ3kBC7Nb1F0JUgatBUjXEE6Z5ZmM1c+2vklidV3ztCQIXy4+O8xPzittySko2U0Km6Pn3EpStOcZSU12JmXULZNXvgniHlPqiRpIIxmR6jvnFZ+2aatPVZxUotMJtO0aXhfENNu6n/IoSZiM7x8/wBqEntKr3eHBRibJYyWHOsEgnHTofWqpLlC4e2J1FjqwDt1WNP3nFYS4WEm2/PwXWWSVFz/ANeLWr2oErdtB/ePKTcMb9sdtqYve0tlGVntt59rVaRg+IglSRMxzEdetY/iPy2UHmRbQRl66WJGoEdjBzQQWl/MEBQLd1gZfeVuAdoifhUPhMb8FlmmaLwzxm2ti8b9s3FuXNNyGKFf1DbME9qR8aKI82OEGgqAHZ2uLLSJEnTOR8KQXWXflVmgC5aJ/ij/AJEzvQPw9luW0XYQdS3NQS13cxGV7ZmtI4Ixk5Iq8japlh4N4ta4fzEuI1zUum4AwABBOAR0g99668U8StflPYtG0vMc3C5OlvXaCD9aqOJLeXbt201W5IUkc9xjPMAOaBIj70n+JKGCJCoyYGmdQYSZ6gn7UeGOrURuOqNh4/4/+IcOPdtKsyZkuZP3gfKmL/tUrcRb4gKwCgKUnqoYAzEfq29KwrW94ZeVQTzTqJ7eucjpBrqxc5W9+RpgAYknr8tqry0Kqu35J3ZXZt38cttZa1ZtC1ae4WuMz6iXIJEz0kD5im7/ALUcPdS0blptSgKD5rLGke9A3EyOtYFGLgIBnOw3YyQv9qatQNTw4UD3W5ptnlePVWM/Sq8rDp+yd6RrT7QL5Nnk0i3dYsQcox0kHT6kT8z3pge0a/izcCQSmnRq5XQjJUx1iR8/lh+J4rJgm42bbCCFuKBKtjr1+Ve2XuHy1JUlV1WiP1xErP19Qal8Ljfj+Y3pG84nxZLloW7dtraqxYh/e1EaZxiIJrrxPxizdJZ7DF9MA+awGBjAxWZ4fiZUEEkeu49D8Nq5u3qhcLBV36e43pA+JelZrq69B1V1IyD2zR7Zpa3R0NAMDOOhkGuDxB0SFKsAWAYE+7MjHWNvjXqmiWzvv0P26UAlxCADUoLKOYgje3c95R6gyfSg2rTB10EFsBeiXrfYk/qjBFW1pYkAyMnJ2np8N6S4rgycDadRUEKCe6/yt8MGgF3VdInWUUwjr/Esn+Ru46ivbj+YI8y7e6hAmj5uYz968QMSWHmFpjXbgMY6XEPUd+te32uZnziIjmZLUTnbtE0AtxRliWf80ZZ0nTaAwFGnecCqy/fLQGA5VCjcQB/masrvlsoBCgmQoWVS3/UzHLn6/wBqruNIJGkHTtqM8xG7Z2ntQBeAyY0I0BnMzsFO57DoO8UOw36ZkGC2+QomO+BNeWbgCPBhiNO24JBMnpsPvXd98lgCIUICCCCQADJ9VnagGeBtTJtwp8xdM7iZIwaa1KqpJhpltWQRclXgDoGH7VW2yDdXy5OVjVjYDB+G1Gu3SV5oCjWp07zJcT6asUB5bUs4UudQGkCNOVwoJ9Rid6l9J0sOQEkAA4tuCJB9DE47+lDa9Mg8oMGNtLACG+efrUS4GJJyzYYAbjfVtAMgUBeWGOnmEN+r1PfFcua9QQqiZgAT3ihOaAFcNCmunNDoBpKOhqVKAKpoiSIGOu1SpQEuuApbOBMjeh3QNdsQDqYkTPLjp/ipUoAVo6mbVDEbkqJ09gwjPXbel+MQgyukSjRyieWdy2qTg5+FSpQA7FvXyEl2SI1mEUHso3PoTFVz8PqLlTyqsmdzBg7evSvalAdIQGYIoIMKC+SCcT270NmVWHIDpwwJJDNmT8O3wqVKA9ucN5dwqclRPXJifQjf7URbTL5kmQqgwRgl4E/LVv6VKlAGv28uDkrbRf8A2OmD8pihcI5W5oJ2YgR0O0j09KlSgLd2pd2qVKAA5rivKl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SEhMUExMUFhQXFx0WGBgYFxoXGRgcGB4aHCAcHB4cHSgiJCImHxgcIzEjJSkrLi4uHx8zODM4NyotLjcBCgoKDg0NGhAQGy4kHyY3NTcyLC03NzcsLTcsNy4tNSwsLCwsLCwrLCwrNyw0LCwsLCwsLCwsLCwsLCwsLCwsLP/AABEIAFYAmQMBIgACEQEDEQH/xAAbAAACAwEBAQAAAAAAAAAAAAADBAAFBgIBB//EADgQAAIBAwIEAwYEBgEFAAAAAAECEQADIRIxBCJBUQUTYQYycYGRoRQjQrEzUmLB0fFTFURygvD/xAAYAQEAAwEAAAAAAAAAAAAAAAAAAQIDBP/EACcRAAICAQIFAwUAAAAAAAAAAAABAhEDEhMEFCExQVFh8XGhwdHw/9oADAMBAAIRAxEAPwD5qlMW6Wt01aoBm2KMooSV3eu6BtLH3RMT8z0G5NAL+JXcFWtSD7rE8k9JjIpS5wJvAAE2XCw1uIRoJOynuTvn0rq7xrsGCGSB76gjUSYK2xmcj3ztTnAu4EhCi8sqZuXCTiZn4DO1AHuWCCowtoKCwU6SIzP/AI4jpRbanmxAY7yzST2zgaR8jND8lfMAU20fmMABnKk7jPLPXBpg2yQYNwHYFmCgnYY9Y7UBHbSpZmUAD3tJwCeonPQfHNeW7oKlkCueoXBIGwz1jvUt3iSyMFGdK8zGSIOeX13rm5fYqy6FuMB7qXZYznrDD49KAEJLmdLlRIgabloMJhlkyI/1QeIuoU1Jc06iNV22AQGGJddwD/8AGkrgBkksxSD/ACcRZxvkc6ievSiX74bTdW5oOxvrMMcQrp0nMzPpNAdcdcCaFH5alZW8uE1bwQJ5T+5oPEXDCSy2rhmCINq7IySRj67UccQ2UCKriZskjRdXcsmMEknuD8q6ewp1n3rZCTa05QgATG4On5/GgKG9wcAW2PlMTnVm20DDK0de2aZ8P4q8qy9tmt5bX1juJ3FBvWmVdSPqsgxpuboWEZB+O4o3hajXptOyY5kuAEkxuAIoC1elbgpvJA1AA9YMil7goBG6KDFM3RQIoBpKat0tbFOWkoA9uk/EuLWGBnSuGggFyf0AwcQJY/CrG3aqp4iSyssLqBCbQtsZe4TsCelALpdYkKjLqjTrnC9dFodYkAnczV1wLMASXQnAY4gFcFSwIljiP2qj05tQQqgNoDD3bcGbrf1HcesVb8AQU0rbGlj+UpkPcgibpbpGCDH7UAK7xZGoKBbbB0Lp1c273WzAEZgdRkVUeI+IX0/LLhguNayZJHVupj/NWF/hLZcBQ3lknSBJuX36iTPIDidt6reM4S4XW2ugl3LeRbaVUwMEzEwI36UBb+EeJMbKs73Z1QT5iAY6AEExETPrU4hSQ2spcRjCs6oQT28y2ZU+pFL+FWHtqohlctp0sWtausAkQT6H0pu2kSyHQ2oqQ0JqYz+XdTbOwYd9qAl7GH1MqwdJjz7I6OjDDoD1+vWhhjI0qrFpwI8viE6gR7r9dPcY60fiUNtkBWF/SZzZY5a039LDae4ikzwiojICRDCD/KxPJcB7H3WHSgOH4eVUc7Wcm24/iWSJ5e5iII+lOcIxidQN1cM4ESpHIWEjWCIA+3qrftS05tyxhojy7pADK0fpbcGi+H8C6GRa0sMHfBjIJOSrQGETBxQE4xWUi7pXS4C3APdYGRP33+tKm2i4aWtAwHHv2jjDEdPWnbkFTcTnG122c6s5MDqPvFLLwzLc1WTqEA6cSyH9JnqKkD1oco5tYOzdx0z1+NCuCu+BtW9JNo4JyJ2PUR0rq7bqAIXRQYpm6tBigD2BWv8AZz2bPErK37Ktn8tm5wBHMVGYzvWR4ett7DcSLd12JgC08n0isc0nGFovBW6OrXs4LnnBb9g27YBa7r/L0kSeYYERB7VTeM+zj22UM1tlvrq823Bti0nRD36/TvWk8KRW4bi0diiNa0swGoqMiQOu9L+NaUTguCty9tVVA7AHULxADY2I0k/6rn32p6bNdtabopfFPZG7ZNlrlwab8KyqIKoqhgpnbAgximrPstdurr12rd26vJbLAXBZXcIBsTOavfHbtx7fFF0bkvk2mg+4bQWV7jVNLeMcQyXrD2589OETygi6iSdYMLmcE4juelRHPKSXXqS8ST7FP4V7PvfS9f8AMs8OVi2jXcC1bEiZOxwRms94zwqcNeWxbdbljkuTYYMXYSMP3kdNq3CcUn4Xilus4RtGsoAWGATvj3mz8a+f8eLRu3Cmry/0bK22JB9Z2rTFkcptehScUkmaHwHwr8Wb2i7FtE1XU4iYSScyZECDM0ez7MG7cayvFcPcDWyQ1ttelrcFRMn1Pwrn2L4y35XiHnXCBctaGMjUQZGO7fKi+EcfbXjLRXUbbXF5m5WOpSjfKWPXpUSySuS9AoqkVHB+EPcS9xhC6da27logzc1ATEbESW7jpV3e9k7h4gWC1sm5bk77Q7Ix/q5M9MCnPGB+F4e3bGGfibtz4hW0j5af3FW3EXAfEbDzlUCEfFHK/wB/rWfMNq17/Yttq6Mtx3gL27Pna7PEKp8u6bZ1BwP0vGzKBg+nfdq/7MBEQXOJ4dDo1IWfRd07rEnMbdQYrz2ZzwHHjVpJ4wQTtOtYH1xVv7Sta/JJLm95HIBGkjSeUz3PQZqXmkpabGhVZmG8BupYXiyFKsxS4iznJAcdBIg/7rjiPZO/+KThldSwTWHErCtnmPp/eth4bfX8HZ4aeW+biq2JVgAyekgiPiBRbzx4g/N/2jLp6iBbzVHxTtx+pKwqkzPcf4C1hFctZuK0gPaMoSNx9j96J4n7MC0CH4rhlcLqCG4A5+CnOaXtcQ3kBC7Nb1F0JUgatBUjXEE6Z5ZmM1c+2vklidV3ztCQIXy4+O8xPzittySko2U0Km6Pn3EpStOcZSU12JmXULZNXvgniHlPqiRpIIxmR6jvnFZ+2aatPVZxUotMJtO0aXhfENNu6n/IoSZiM7x8/wBqEntKr3eHBRibJYyWHOsEgnHTofWqpLlC4e2J1FjqwDt1WNP3nFYS4WEm2/PwXWWSVFz/ANeLWr2oErdtB/ePKTcMb9sdtqYve0tlGVntt59rVaRg+IglSRMxzEdetY/iPy2UHmRbQRl66WJGoEdjBzQQWl/MEBQLd1gZfeVuAdoifhUPhMb8FlmmaLwzxm2ti8b9s3FuXNNyGKFf1DbME9qR8aKI82OEGgqAHZ2uLLSJEnTOR8KQXWXflVmgC5aJ/ij/AJEzvQPw9luW0XYQdS3NQS13cxGV7ZmtI4Ixk5Iq8japlh4N4ta4fzEuI1zUum4AwABBOAR0g99668U8StflPYtG0vMc3C5OlvXaCD9aqOJLeXbt201W5IUkc9xjPMAOaBIj70n+JKGCJCoyYGmdQYSZ6gn7UeGOrURuOqNh4/4/+IcOPdtKsyZkuZP3gfKmL/tUrcRb4gKwCgKUnqoYAzEfq29KwrW94ZeVQTzTqJ7eucjpBrqxc5W9+RpgAYknr8tqry0Kqu35J3ZXZt38cttZa1ZtC1ae4WuMz6iXIJEz0kD5im7/ALUcPdS0blptSgKD5rLGke9A3EyOtYFGLgIBnOw3YyQv9qatQNTw4UD3W5ptnlePVWM/Sq8rDp+yd6RrT7QL5Nnk0i3dYsQcox0kHT6kT8z3pge0a/izcCQSmnRq5XQjJUx1iR8/lh+J4rJgm42bbCCFuKBKtjr1+Ve2XuHy1JUlV1WiP1xErP19Qal8Ljfj+Y3pG84nxZLloW7dtraqxYh/e1EaZxiIJrrxPxizdJZ7DF9MA+awGBjAxWZ4fiZUEEkeu49D8Nq5u3qhcLBV36e43pA+JelZrq69B1V1IyD2zR7Zpa3R0NAMDOOhkGuDxB0SFKsAWAYE+7MjHWNvjXqmiWzvv0P26UAlxCADUoLKOYgje3c95R6gyfSg2rTB10EFsBeiXrfYk/qjBFW1pYkAyMnJ2np8N6S4rgycDadRUEKCe6/yt8MGgF3VdInWUUwjr/Esn+Ru46ivbj+YI8y7e6hAmj5uYz968QMSWHmFpjXbgMY6XEPUd+te32uZnziIjmZLUTnbtE0AtxRliWf80ZZ0nTaAwFGnecCqy/fLQGA5VCjcQB/masrvlsoBCgmQoWVS3/UzHLn6/wBqruNIJGkHTtqM8xG7Z2ntQBeAyY0I0BnMzsFO57DoO8UOw36ZkGC2+QomO+BNeWbgCPBhiNO24JBMnpsPvXd98lgCIUICCCCQADJ9VnagGeBtTJtwp8xdM7iZIwaa1KqpJhpltWQRclXgDoGH7VW2yDdXy5OVjVjYDB+G1Gu3SV5oCjWp07zJcT6asUB5bUs4UudQGkCNOVwoJ9Rid6l9J0sOQEkAA4tuCJB9DE47+lDa9Mg8oMGNtLACG+efrUS4GJJyzYYAbjfVtAMgUBeWGOnmEN+r1PfFcua9QQqiZgAT3ihOaAFcNCmunNDoBpKOhqVKAKpoiSIGOu1SpQEuuApbOBMjeh3QNdsQDqYkTPLjp/ipUoAVo6mbVDEbkqJ09gwjPXbel+MQgyukSjRyieWdy2qTg5+FSpQA7FvXyEl2SI1mEUHso3PoTFVz8PqLlTyqsmdzBg7evSvalAdIQGYIoIMKC+SCcT270NmVWHIDpwwJJDNmT8O3wqVKA9ucN5dwqclRPXJifQjf7URbTL5kmQqgwRgl4E/LVv6VKlAGv28uDkrbRf8A2OmD8pihcI5W5oJ2YgR0O0j09KlSgLd2pd2qVKAA5rivKl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SEhMUExMUFhQXFx0WGBgYFxoXGRgcGB4aHCAcHB4cHSgiJCImHxgcIzEjJSkrLi4uHx8zODM4NyotLjcBCgoKDg0NGhAQGy4kHyY3NTcyLC03NzcsLTcsNy4tNSwsLCwsLCwrLCwrNyw0LCwsLCwsLCwsLCwsLCwsLCwsLP/AABEIAFYAmQMBIgACEQEDEQH/xAAbAAACAwEBAQAAAAAAAAAAAAADBAAFBgIBB//EADgQAAIBAwIEAwYEBgEFAAAAAAECEQADIRIxBCJBUQUTYQYycYGRoRQjQrEzUmLB0fFTFURygvD/xAAYAQEAAwEAAAAAAAAAAAAAAAAAAQIDBP/EACcRAAICAQIFAwUAAAAAAAAAAAABAhEDEhMEFCExQVFh8XGhwdHw/9oADAMBAAIRAxEAPwD5qlMW6Wt01aoBm2KMooSV3eu6BtLH3RMT8z0G5NAL+JXcFWtSD7rE8k9JjIpS5wJvAAE2XCw1uIRoJOynuTvn0rq7xrsGCGSB76gjUSYK2xmcj3ztTnAu4EhCi8sqZuXCTiZn4DO1AHuWCCowtoKCwU6SIzP/AI4jpRbanmxAY7yzST2zgaR8jND8lfMAU20fmMABnKk7jPLPXBpg2yQYNwHYFmCgnYY9Y7UBHbSpZmUAD3tJwCeonPQfHNeW7oKlkCueoXBIGwz1jvUt3iSyMFGdK8zGSIOeX13rm5fYqy6FuMB7qXZYznrDD49KAEJLmdLlRIgabloMJhlkyI/1QeIuoU1Jc06iNV22AQGGJddwD/8AGkrgBkksxSD/ACcRZxvkc6ievSiX74bTdW5oOxvrMMcQrp0nMzPpNAdcdcCaFH5alZW8uE1bwQJ5T+5oPEXDCSy2rhmCINq7IySRj67UccQ2UCKriZskjRdXcsmMEknuD8q6ewp1n3rZCTa05QgATG4On5/GgKG9wcAW2PlMTnVm20DDK0de2aZ8P4q8qy9tmt5bX1juJ3FBvWmVdSPqsgxpuboWEZB+O4o3hajXptOyY5kuAEkxuAIoC1elbgpvJA1AA9YMil7goBG6KDFM3RQIoBpKat0tbFOWkoA9uk/EuLWGBnSuGggFyf0AwcQJY/CrG3aqp4iSyssLqBCbQtsZe4TsCelALpdYkKjLqjTrnC9dFodYkAnczV1wLMASXQnAY4gFcFSwIljiP2qj05tQQqgNoDD3bcGbrf1HcesVb8AQU0rbGlj+UpkPcgibpbpGCDH7UAK7xZGoKBbbB0Lp1c273WzAEZgdRkVUeI+IX0/LLhguNayZJHVupj/NWF/hLZcBQ3lknSBJuX36iTPIDidt6reM4S4XW2ugl3LeRbaVUwMEzEwI36UBb+EeJMbKs73Z1QT5iAY6AEExETPrU4hSQ2spcRjCs6oQT28y2ZU+pFL+FWHtqohlctp0sWtausAkQT6H0pu2kSyHQ2oqQ0JqYz+XdTbOwYd9qAl7GH1MqwdJjz7I6OjDDoD1+vWhhjI0qrFpwI8viE6gR7r9dPcY60fiUNtkBWF/SZzZY5a039LDae4ikzwiojICRDCD/KxPJcB7H3WHSgOH4eVUc7Wcm24/iWSJ5e5iII+lOcIxidQN1cM4ESpHIWEjWCIA+3qrftS05tyxhojy7pADK0fpbcGi+H8C6GRa0sMHfBjIJOSrQGETBxQE4xWUi7pXS4C3APdYGRP33+tKm2i4aWtAwHHv2jjDEdPWnbkFTcTnG122c6s5MDqPvFLLwzLc1WTqEA6cSyH9JnqKkD1oco5tYOzdx0z1+NCuCu+BtW9JNo4JyJ2PUR0rq7bqAIXRQYpm6tBigD2BWv8AZz2bPErK37Ktn8tm5wBHMVGYzvWR4ett7DcSLd12JgC08n0isc0nGFovBW6OrXs4LnnBb9g27YBa7r/L0kSeYYERB7VTeM+zj22UM1tlvrq823Bti0nRD36/TvWk8KRW4bi0diiNa0swGoqMiQOu9L+NaUTguCty9tVVA7AHULxADY2I0k/6rn32p6bNdtabopfFPZG7ZNlrlwab8KyqIKoqhgpnbAgximrPstdurr12rd26vJbLAXBZXcIBsTOavfHbtx7fFF0bkvk2mg+4bQWV7jVNLeMcQyXrD2589OETygi6iSdYMLmcE4juelRHPKSXXqS8ST7FP4V7PvfS9f8AMs8OVi2jXcC1bEiZOxwRms94zwqcNeWxbdbljkuTYYMXYSMP3kdNq3CcUn4Xilus4RtGsoAWGATvj3mz8a+f8eLRu3Cmry/0bK22JB9Z2rTFkcptehScUkmaHwHwr8Wb2i7FtE1XU4iYSScyZECDM0ez7MG7cayvFcPcDWyQ1ttelrcFRMn1Pwrn2L4y35XiHnXCBctaGMjUQZGO7fKi+EcfbXjLRXUbbXF5m5WOpSjfKWPXpUSySuS9AoqkVHB+EPcS9xhC6da27logzc1ATEbESW7jpV3e9k7h4gWC1sm5bk77Q7Ix/q5M9MCnPGB+F4e3bGGfibtz4hW0j5af3FW3EXAfEbDzlUCEfFHK/wB/rWfMNq17/Yttq6Mtx3gL27Pna7PEKp8u6bZ1BwP0vGzKBg+nfdq/7MBEQXOJ4dDo1IWfRd07rEnMbdQYrz2ZzwHHjVpJ4wQTtOtYH1xVv7Sta/JJLm95HIBGkjSeUz3PQZqXmkpabGhVZmG8BupYXiyFKsxS4iznJAcdBIg/7rjiPZO/+KThldSwTWHErCtnmPp/eth4bfX8HZ4aeW+biq2JVgAyekgiPiBRbzx4g/N/2jLp6iBbzVHxTtx+pKwqkzPcf4C1hFctZuK0gPaMoSNx9j96J4n7MC0CH4rhlcLqCG4A5+CnOaXtcQ3kBC7Nb1F0JUgatBUjXEE6Z5ZmM1c+2vklidV3ztCQIXy4+O8xPzittySko2U0Km6Pn3EpStOcZSU12JmXULZNXvgniHlPqiRpIIxmR6jvnFZ+2aatPVZxUotMJtO0aXhfENNu6n/IoSZiM7x8/wBqEntKr3eHBRibJYyWHOsEgnHTofWqpLlC4e2J1FjqwDt1WNP3nFYS4WEm2/PwXWWSVFz/ANeLWr2oErdtB/ePKTcMb9sdtqYve0tlGVntt59rVaRg+IglSRMxzEdetY/iPy2UHmRbQRl66WJGoEdjBzQQWl/MEBQLd1gZfeVuAdoifhUPhMb8FlmmaLwzxm2ti8b9s3FuXNNyGKFf1DbME9qR8aKI82OEGgqAHZ2uLLSJEnTOR8KQXWXflVmgC5aJ/ij/AJEzvQPw9luW0XYQdS3NQS13cxGV7ZmtI4Ixk5Iq8japlh4N4ta4fzEuI1zUum4AwABBOAR0g99668U8StflPYtG0vMc3C5OlvXaCD9aqOJLeXbt201W5IUkc9xjPMAOaBIj70n+JKGCJCoyYGmdQYSZ6gn7UeGOrURuOqNh4/4/+IcOPdtKsyZkuZP3gfKmL/tUrcRb4gKwCgKUnqoYAzEfq29KwrW94ZeVQTzTqJ7eucjpBrqxc5W9+RpgAYknr8tqry0Kqu35J3ZXZt38cttZa1ZtC1ae4WuMz6iXIJEz0kD5im7/ALUcPdS0blptSgKD5rLGke9A3EyOtYFGLgIBnOw3YyQv9qatQNTw4UD3W5ptnlePVWM/Sq8rDp+yd6RrT7QL5Nnk0i3dYsQcox0kHT6kT8z3pge0a/izcCQSmnRq5XQjJUx1iR8/lh+J4rJgm42bbCCFuKBKtjr1+Ve2XuHy1JUlV1WiP1xErP19Qal8Ljfj+Y3pG84nxZLloW7dtraqxYh/e1EaZxiIJrrxPxizdJZ7DF9MA+awGBjAxWZ4fiZUEEkeu49D8Nq5u3qhcLBV36e43pA+JelZrq69B1V1IyD2zR7Zpa3R0NAMDOOhkGuDxB0SFKsAWAYE+7MjHWNvjXqmiWzvv0P26UAlxCADUoLKOYgje3c95R6gyfSg2rTB10EFsBeiXrfYk/qjBFW1pYkAyMnJ2np8N6S4rgycDadRUEKCe6/yt8MGgF3VdInWUUwjr/Esn+Ru46ivbj+YI8y7e6hAmj5uYz968QMSWHmFpjXbgMY6XEPUd+te32uZnziIjmZLUTnbtE0AtxRliWf80ZZ0nTaAwFGnecCqy/fLQGA5VCjcQB/masrvlsoBCgmQoWVS3/UzHLn6/wBqruNIJGkHTtqM8xG7Z2ntQBeAyY0I0BnMzsFO57DoO8UOw36ZkGC2+QomO+BNeWbgCPBhiNO24JBMnpsPvXd98lgCIUICCCCQADJ9VnagGeBtTJtwp8xdM7iZIwaa1KqpJhpltWQRclXgDoGH7VW2yDdXy5OVjVjYDB+G1Gu3SV5oCjWp07zJcT6asUB5bUs4UudQGkCNOVwoJ9Rid6l9J0sOQEkAA4tuCJB9DE47+lDa9Mg8oMGNtLACG+efrUS4GJJyzYYAbjfVtAMgUBeWGOnmEN+r1PfFcua9QQqiZgAT3ihOaAFcNCmunNDoBpKOhqVKAKpoiSIGOu1SpQEuuApbOBMjeh3QNdsQDqYkTPLjp/ipUoAVo6mbVDEbkqJ09gwjPXbel+MQgyukSjRyieWdy2qTg5+FSpQA7FvXyEl2SI1mEUHso3PoTFVz8PqLlTyqsmdzBg7evSvalAdIQGYIoIMKC+SCcT270NmVWHIDpwwJJDNmT8O3wqVKA9ucN5dwqclRPXJifQjf7URbTL5kmQqgwRgl4E/LVv6VKlAGv28uDkrbRf8A2OmD8pihcI5W5oJ2YgR0O0j09KlSgLd2pd2qVKAA5rivKlA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eb.uri.edu/riscl/files/tr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5138"/>
            <a:ext cx="5715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6553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52400" y="758826"/>
            <a:ext cx="7239000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Humans:</a:t>
            </a:r>
          </a:p>
          <a:p>
            <a:pPr marL="342900" marR="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Have approx. 5 million hairs.  Most are down-like and cover body.</a:t>
            </a:r>
          </a:p>
          <a:p>
            <a:pPr marL="342900" marR="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endParaRPr sz="24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endParaRPr sz="24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Head hair:</a:t>
            </a:r>
          </a:p>
          <a:p>
            <a:pPr marL="342900" marR="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Blondes: approx. 120,000 hairs</a:t>
            </a:r>
          </a:p>
          <a:p>
            <a:pPr marL="342900" marR="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Black/brown: approx. 100,000 hairs</a:t>
            </a:r>
          </a:p>
          <a:p>
            <a:pPr marL="342900" marR="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Red:  approx. 80,000 hairs</a:t>
            </a:r>
          </a:p>
          <a:p>
            <a:pPr marL="342900" marR="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Shed approx. 100 hairs/day.  Coarse hair grows more slowly and falls out less frequently.</a:t>
            </a:r>
          </a:p>
        </p:txBody>
      </p:sp>
      <p:pic>
        <p:nvPicPr>
          <p:cNvPr id="6146" name="Picture 2" descr="http://www.absurdstories.com/wp-content/uploads/2012/01/No-of-Hairs-on-Head-23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521942"/>
            <a:ext cx="4387850" cy="572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2209800" y="457200"/>
            <a:ext cx="60960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mo"/>
              <a:buNone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  <a:rtl val="0"/>
              </a:rPr>
              <a:t>Hair Morphology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1371600" y="18653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742950" marR="0" lvl="1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9999"/>
              <a:buFont typeface="Arial"/>
              <a:buChar char="●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  <a:rtl val="0"/>
              </a:rPr>
              <a:t>Shaft--part of the hair                                      that sticks out of the skin</a:t>
            </a:r>
          </a:p>
          <a:p>
            <a:pPr marL="742950" marR="0" lvl="1" indent="-28575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59999"/>
              <a:buFont typeface="Arial"/>
              <a:buChar char="●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  <a:rtl val="0"/>
              </a:rPr>
              <a:t>Root--lies below                                                 the epidermis</a:t>
            </a:r>
          </a:p>
          <a:p>
            <a:pPr marL="742950" marR="0" lvl="1" indent="-28575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59999"/>
              <a:buFont typeface="Arial"/>
              <a:buChar char="●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  <a:rtl val="0"/>
              </a:rPr>
              <a:t>Follicle--structure from                                 which the hair grows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2362200"/>
            <a:ext cx="2716211" cy="3124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Shape 121"/>
          <p:cNvCxnSpPr/>
          <p:nvPr/>
        </p:nvCxnSpPr>
        <p:spPr>
          <a:xfrm>
            <a:off x="5830800" y="2320250"/>
            <a:ext cx="1027200" cy="651599"/>
          </a:xfrm>
          <a:prstGeom prst="straightConnector1">
            <a:avLst/>
          </a:prstGeom>
          <a:noFill/>
          <a:ln w="57150" cap="sq">
            <a:solidFill>
              <a:schemeClr val="dk2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22" name="Shape 122"/>
          <p:cNvCxnSpPr/>
          <p:nvPr/>
        </p:nvCxnSpPr>
        <p:spPr>
          <a:xfrm>
            <a:off x="4864050" y="3422950"/>
            <a:ext cx="2298600" cy="1133998"/>
          </a:xfrm>
          <a:prstGeom prst="straightConnector1">
            <a:avLst/>
          </a:prstGeom>
          <a:noFill/>
          <a:ln w="57150" cap="sq">
            <a:solidFill>
              <a:schemeClr val="dk2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23" name="Shape 123"/>
          <p:cNvCxnSpPr/>
          <p:nvPr/>
        </p:nvCxnSpPr>
        <p:spPr>
          <a:xfrm>
            <a:off x="5528700" y="4646525"/>
            <a:ext cx="3005699" cy="306600"/>
          </a:xfrm>
          <a:prstGeom prst="straightConnector1">
            <a:avLst/>
          </a:prstGeom>
          <a:noFill/>
          <a:ln w="57150" cap="sq">
            <a:solidFill>
              <a:schemeClr val="dk2"/>
            </a:solidFill>
            <a:prstDash val="solid"/>
            <a:miter/>
            <a:headEnd type="none" w="med" len="med"/>
            <a:tailEnd type="triangle" w="lg" len="lg"/>
          </a:ln>
        </p:spPr>
      </p:cxnSp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"/>
            <a:ext cx="4286250" cy="4733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SMARTInkShape-Group3"/>
          <p:cNvGrpSpPr/>
          <p:nvPr/>
        </p:nvGrpSpPr>
        <p:grpSpPr>
          <a:xfrm>
            <a:off x="4317825" y="3407569"/>
            <a:ext cx="906926" cy="585788"/>
            <a:chOff x="4317825" y="3407569"/>
            <a:chExt cx="906926" cy="585788"/>
          </a:xfrm>
        </p:grpSpPr>
        <p:sp>
          <p:nvSpPr>
            <p:cNvPr id="18" name="SMARTInkShape-15"/>
            <p:cNvSpPr/>
            <p:nvPr/>
          </p:nvSpPr>
          <p:spPr>
            <a:xfrm>
              <a:off x="4317825" y="3407569"/>
              <a:ext cx="318470" cy="585788"/>
            </a:xfrm>
            <a:custGeom>
              <a:avLst/>
              <a:gdLst/>
              <a:ahLst/>
              <a:cxnLst/>
              <a:rect l="0" t="0" r="0" b="0"/>
              <a:pathLst>
                <a:path w="318470" h="585788">
                  <a:moveTo>
                    <a:pt x="318469" y="0"/>
                  </a:moveTo>
                  <a:lnTo>
                    <a:pt x="290923" y="17658"/>
                  </a:lnTo>
                  <a:lnTo>
                    <a:pt x="255545" y="42218"/>
                  </a:lnTo>
                  <a:lnTo>
                    <a:pt x="221773" y="70806"/>
                  </a:lnTo>
                  <a:lnTo>
                    <a:pt x="195324" y="95763"/>
                  </a:lnTo>
                  <a:lnTo>
                    <a:pt x="165577" y="124846"/>
                  </a:lnTo>
                  <a:lnTo>
                    <a:pt x="135423" y="156293"/>
                  </a:lnTo>
                  <a:lnTo>
                    <a:pt x="108792" y="188791"/>
                  </a:lnTo>
                  <a:lnTo>
                    <a:pt x="83727" y="221755"/>
                  </a:lnTo>
                  <a:lnTo>
                    <a:pt x="60152" y="254926"/>
                  </a:lnTo>
                  <a:lnTo>
                    <a:pt x="39090" y="288190"/>
                  </a:lnTo>
                  <a:lnTo>
                    <a:pt x="23380" y="321495"/>
                  </a:lnTo>
                  <a:lnTo>
                    <a:pt x="11899" y="354024"/>
                  </a:lnTo>
                  <a:lnTo>
                    <a:pt x="4151" y="384357"/>
                  </a:lnTo>
                  <a:lnTo>
                    <a:pt x="178" y="413712"/>
                  </a:lnTo>
                  <a:lnTo>
                    <a:pt x="0" y="442635"/>
                  </a:lnTo>
                  <a:lnTo>
                    <a:pt x="5212" y="471364"/>
                  </a:lnTo>
                  <a:lnTo>
                    <a:pt x="14937" y="500007"/>
                  </a:lnTo>
                  <a:lnTo>
                    <a:pt x="27197" y="526232"/>
                  </a:lnTo>
                  <a:lnTo>
                    <a:pt x="46693" y="554383"/>
                  </a:lnTo>
                  <a:lnTo>
                    <a:pt x="68438" y="5857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6"/>
            <p:cNvSpPr/>
            <p:nvPr/>
          </p:nvSpPr>
          <p:spPr>
            <a:xfrm>
              <a:off x="5086350" y="3564731"/>
              <a:ext cx="138401" cy="428626"/>
            </a:xfrm>
            <a:custGeom>
              <a:avLst/>
              <a:gdLst/>
              <a:ahLst/>
              <a:cxnLst/>
              <a:rect l="0" t="0" r="0" b="0"/>
              <a:pathLst>
                <a:path w="138401" h="428626">
                  <a:moveTo>
                    <a:pt x="0" y="0"/>
                  </a:moveTo>
                  <a:lnTo>
                    <a:pt x="11377" y="3792"/>
                  </a:lnTo>
                  <a:lnTo>
                    <a:pt x="21196" y="12005"/>
                  </a:lnTo>
                  <a:lnTo>
                    <a:pt x="48565" y="46896"/>
                  </a:lnTo>
                  <a:lnTo>
                    <a:pt x="71010" y="74750"/>
                  </a:lnTo>
                  <a:lnTo>
                    <a:pt x="92742" y="110254"/>
                  </a:lnTo>
                  <a:lnTo>
                    <a:pt x="106306" y="136314"/>
                  </a:lnTo>
                  <a:lnTo>
                    <a:pt x="117627" y="161126"/>
                  </a:lnTo>
                  <a:lnTo>
                    <a:pt x="125833" y="187499"/>
                  </a:lnTo>
                  <a:lnTo>
                    <a:pt x="132126" y="215096"/>
                  </a:lnTo>
                  <a:lnTo>
                    <a:pt x="137568" y="243236"/>
                  </a:lnTo>
                  <a:lnTo>
                    <a:pt x="138400" y="269501"/>
                  </a:lnTo>
                  <a:lnTo>
                    <a:pt x="136123" y="294403"/>
                  </a:lnTo>
                  <a:lnTo>
                    <a:pt x="129586" y="329942"/>
                  </a:lnTo>
                  <a:lnTo>
                    <a:pt x="117153" y="360139"/>
                  </a:lnTo>
                  <a:lnTo>
                    <a:pt x="92021" y="392078"/>
                  </a:lnTo>
                  <a:lnTo>
                    <a:pt x="67918" y="413733"/>
                  </a:lnTo>
                  <a:lnTo>
                    <a:pt x="42863" y="428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7"/>
            <p:cNvSpPr/>
            <p:nvPr/>
          </p:nvSpPr>
          <p:spPr>
            <a:xfrm>
              <a:off x="4900613" y="3711877"/>
              <a:ext cx="128290" cy="152893"/>
            </a:xfrm>
            <a:custGeom>
              <a:avLst/>
              <a:gdLst/>
              <a:ahLst/>
              <a:cxnLst/>
              <a:rect l="0" t="0" r="0" b="0"/>
              <a:pathLst>
                <a:path w="128290" h="152893">
                  <a:moveTo>
                    <a:pt x="0" y="110029"/>
                  </a:moveTo>
                  <a:lnTo>
                    <a:pt x="0" y="131133"/>
                  </a:lnTo>
                  <a:lnTo>
                    <a:pt x="3792" y="127571"/>
                  </a:lnTo>
                  <a:lnTo>
                    <a:pt x="5654" y="123647"/>
                  </a:lnTo>
                  <a:lnTo>
                    <a:pt x="10848" y="93873"/>
                  </a:lnTo>
                  <a:lnTo>
                    <a:pt x="21605" y="59777"/>
                  </a:lnTo>
                  <a:lnTo>
                    <a:pt x="30990" y="35192"/>
                  </a:lnTo>
                  <a:lnTo>
                    <a:pt x="51397" y="9166"/>
                  </a:lnTo>
                  <a:lnTo>
                    <a:pt x="63030" y="945"/>
                  </a:lnTo>
                  <a:lnTo>
                    <a:pt x="66626" y="0"/>
                  </a:lnTo>
                  <a:lnTo>
                    <a:pt x="69817" y="164"/>
                  </a:lnTo>
                  <a:lnTo>
                    <a:pt x="84435" y="6130"/>
                  </a:lnTo>
                  <a:lnTo>
                    <a:pt x="91237" y="12523"/>
                  </a:lnTo>
                  <a:lnTo>
                    <a:pt x="115592" y="47293"/>
                  </a:lnTo>
                  <a:lnTo>
                    <a:pt x="126327" y="79543"/>
                  </a:lnTo>
                  <a:lnTo>
                    <a:pt x="128289" y="109925"/>
                  </a:lnTo>
                  <a:lnTo>
                    <a:pt x="127705" y="125962"/>
                  </a:lnTo>
                  <a:lnTo>
                    <a:pt x="122425" y="146621"/>
                  </a:lnTo>
                  <a:lnTo>
                    <a:pt x="121304" y="148711"/>
                  </a:lnTo>
                  <a:lnTo>
                    <a:pt x="119763" y="150105"/>
                  </a:lnTo>
                  <a:lnTo>
                    <a:pt x="114300" y="1528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8"/>
            <p:cNvSpPr/>
            <p:nvPr/>
          </p:nvSpPr>
          <p:spPr>
            <a:xfrm>
              <a:off x="4800600" y="3736181"/>
              <a:ext cx="28576" cy="107158"/>
            </a:xfrm>
            <a:custGeom>
              <a:avLst/>
              <a:gdLst/>
              <a:ahLst/>
              <a:cxnLst/>
              <a:rect l="0" t="0" r="0" b="0"/>
              <a:pathLst>
                <a:path w="28576" h="107158">
                  <a:moveTo>
                    <a:pt x="0" y="0"/>
                  </a:moveTo>
                  <a:lnTo>
                    <a:pt x="3792" y="3792"/>
                  </a:lnTo>
                  <a:lnTo>
                    <a:pt x="5654" y="7771"/>
                  </a:lnTo>
                  <a:lnTo>
                    <a:pt x="13269" y="40212"/>
                  </a:lnTo>
                  <a:lnTo>
                    <a:pt x="25619" y="73803"/>
                  </a:lnTo>
                  <a:lnTo>
                    <a:pt x="28575" y="1071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9"/>
            <p:cNvSpPr/>
            <p:nvPr/>
          </p:nvSpPr>
          <p:spPr>
            <a:xfrm>
              <a:off x="4608264" y="3671888"/>
              <a:ext cx="170906" cy="214313"/>
            </a:xfrm>
            <a:custGeom>
              <a:avLst/>
              <a:gdLst/>
              <a:ahLst/>
              <a:cxnLst/>
              <a:rect l="0" t="0" r="0" b="0"/>
              <a:pathLst>
                <a:path w="170906" h="214313">
                  <a:moveTo>
                    <a:pt x="128042" y="0"/>
                  </a:moveTo>
                  <a:lnTo>
                    <a:pt x="124250" y="7584"/>
                  </a:lnTo>
                  <a:lnTo>
                    <a:pt x="122339" y="9819"/>
                  </a:lnTo>
                  <a:lnTo>
                    <a:pt x="115857" y="14551"/>
                  </a:lnTo>
                  <a:lnTo>
                    <a:pt x="95327" y="38541"/>
                  </a:lnTo>
                  <a:lnTo>
                    <a:pt x="63203" y="61970"/>
                  </a:lnTo>
                  <a:lnTo>
                    <a:pt x="30782" y="86700"/>
                  </a:lnTo>
                  <a:lnTo>
                    <a:pt x="1293" y="105708"/>
                  </a:lnTo>
                  <a:lnTo>
                    <a:pt x="272" y="108629"/>
                  </a:lnTo>
                  <a:lnTo>
                    <a:pt x="0" y="110519"/>
                  </a:lnTo>
                  <a:lnTo>
                    <a:pt x="1405" y="111779"/>
                  </a:lnTo>
                  <a:lnTo>
                    <a:pt x="33054" y="124144"/>
                  </a:lnTo>
                  <a:lnTo>
                    <a:pt x="64410" y="135773"/>
                  </a:lnTo>
                  <a:lnTo>
                    <a:pt x="99554" y="152552"/>
                  </a:lnTo>
                  <a:lnTo>
                    <a:pt x="125943" y="165982"/>
                  </a:lnTo>
                  <a:lnTo>
                    <a:pt x="139591" y="179090"/>
                  </a:lnTo>
                  <a:lnTo>
                    <a:pt x="170905" y="2143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0"/>
            <p:cNvSpPr/>
            <p:nvPr/>
          </p:nvSpPr>
          <p:spPr>
            <a:xfrm>
              <a:off x="4607719" y="3621881"/>
              <a:ext cx="34651" cy="250033"/>
            </a:xfrm>
            <a:custGeom>
              <a:avLst/>
              <a:gdLst/>
              <a:ahLst/>
              <a:cxnLst/>
              <a:rect l="0" t="0" r="0" b="0"/>
              <a:pathLst>
                <a:path w="34651" h="250033">
                  <a:moveTo>
                    <a:pt x="0" y="0"/>
                  </a:moveTo>
                  <a:lnTo>
                    <a:pt x="0" y="11377"/>
                  </a:lnTo>
                  <a:lnTo>
                    <a:pt x="4233" y="21196"/>
                  </a:lnTo>
                  <a:lnTo>
                    <a:pt x="11308" y="33533"/>
                  </a:lnTo>
                  <a:lnTo>
                    <a:pt x="17491" y="59981"/>
                  </a:lnTo>
                  <a:lnTo>
                    <a:pt x="24056" y="88240"/>
                  </a:lnTo>
                  <a:lnTo>
                    <a:pt x="31028" y="116721"/>
                  </a:lnTo>
                  <a:lnTo>
                    <a:pt x="34329" y="145268"/>
                  </a:lnTo>
                  <a:lnTo>
                    <a:pt x="34650" y="178449"/>
                  </a:lnTo>
                  <a:lnTo>
                    <a:pt x="30010" y="210521"/>
                  </a:lnTo>
                  <a:lnTo>
                    <a:pt x="27970" y="236832"/>
                  </a:lnTo>
                  <a:lnTo>
                    <a:pt x="24866" y="243636"/>
                  </a:lnTo>
                  <a:lnTo>
                    <a:pt x="22927" y="245768"/>
                  </a:lnTo>
                  <a:lnTo>
                    <a:pt x="14287" y="2500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"/>
            <p:cNvSpPr/>
            <p:nvPr/>
          </p:nvSpPr>
          <p:spPr>
            <a:xfrm>
              <a:off x="4421981" y="3716063"/>
              <a:ext cx="171451" cy="162045"/>
            </a:xfrm>
            <a:custGeom>
              <a:avLst/>
              <a:gdLst/>
              <a:ahLst/>
              <a:cxnLst/>
              <a:rect l="0" t="0" r="0" b="0"/>
              <a:pathLst>
                <a:path w="171451" h="162045">
                  <a:moveTo>
                    <a:pt x="171450" y="20118"/>
                  </a:moveTo>
                  <a:lnTo>
                    <a:pt x="171450" y="13967"/>
                  </a:lnTo>
                  <a:lnTo>
                    <a:pt x="167658" y="9476"/>
                  </a:lnTo>
                  <a:lnTo>
                    <a:pt x="157715" y="3119"/>
                  </a:lnTo>
                  <a:lnTo>
                    <a:pt x="137130" y="0"/>
                  </a:lnTo>
                  <a:lnTo>
                    <a:pt x="105052" y="3856"/>
                  </a:lnTo>
                  <a:lnTo>
                    <a:pt x="71078" y="6039"/>
                  </a:lnTo>
                  <a:lnTo>
                    <a:pt x="53022" y="9363"/>
                  </a:lnTo>
                  <a:lnTo>
                    <a:pt x="47254" y="12154"/>
                  </a:lnTo>
                  <a:lnTo>
                    <a:pt x="43409" y="15603"/>
                  </a:lnTo>
                  <a:lnTo>
                    <a:pt x="40846" y="19489"/>
                  </a:lnTo>
                  <a:lnTo>
                    <a:pt x="40725" y="23668"/>
                  </a:lnTo>
                  <a:lnTo>
                    <a:pt x="44823" y="32544"/>
                  </a:lnTo>
                  <a:lnTo>
                    <a:pt x="56055" y="46466"/>
                  </a:lnTo>
                  <a:lnTo>
                    <a:pt x="89608" y="68749"/>
                  </a:lnTo>
                  <a:lnTo>
                    <a:pt x="125136" y="96407"/>
                  </a:lnTo>
                  <a:lnTo>
                    <a:pt x="136384" y="114425"/>
                  </a:lnTo>
                  <a:lnTo>
                    <a:pt x="137874" y="127913"/>
                  </a:lnTo>
                  <a:lnTo>
                    <a:pt x="137160" y="134844"/>
                  </a:lnTo>
                  <a:lnTo>
                    <a:pt x="130016" y="146778"/>
                  </a:lnTo>
                  <a:lnTo>
                    <a:pt x="124778" y="152183"/>
                  </a:lnTo>
                  <a:lnTo>
                    <a:pt x="110490" y="158189"/>
                  </a:lnTo>
                  <a:lnTo>
                    <a:pt x="82480" y="161570"/>
                  </a:lnTo>
                  <a:lnTo>
                    <a:pt x="71655" y="162044"/>
                  </a:lnTo>
                  <a:lnTo>
                    <a:pt x="37459" y="151335"/>
                  </a:lnTo>
                  <a:lnTo>
                    <a:pt x="0" y="1272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676400" y="274637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HUMAN HAIR</a:t>
            </a: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1676400" y="1600200"/>
            <a:ext cx="70104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Quattrocento"/>
              <a:buNone/>
            </a:pPr>
            <a:r>
              <a:rPr lang="en-US" sz="1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  <a:rtl val="0"/>
              </a:rPr>
              <a:t>https://</a:t>
            </a:r>
            <a:r>
              <a:rPr lang="en-US" sz="1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  <a:rtl val="0"/>
              </a:rPr>
              <a:t>www.youtube.com/watch?v=xqZ16iNPaac</a:t>
            </a:r>
            <a:endParaRPr lang="en-US" sz="14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Quattrocento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>
              <a:rtl val="0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571500" y="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Morphology of Hair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7010400" cy="4525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</a:pPr>
            <a:r>
              <a:rPr lang="en-US" sz="16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Made of polymers – cross-linked proteins</a:t>
            </a:r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</a:pPr>
            <a:r>
              <a:rPr lang="en-US" sz="16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Very resistant to break down</a:t>
            </a: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</a:pPr>
            <a:r>
              <a:rPr lang="en-US" sz="16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Grows from a tube-like organ under the skin (Dermis) called a hair follicle.</a:t>
            </a: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</a:pPr>
            <a:r>
              <a:rPr lang="en-US" sz="16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follicle is linked to the body’s blood supply (important in analyzing hair for drugs and poisons)</a:t>
            </a:r>
          </a:p>
          <a:p>
            <a:pPr marL="342900" marR="0" lvl="0" indent="-50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7170" name="Picture 2" descr="http://www.hairfinder.com/hairquestions/hairconstructi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798"/>
            <a:ext cx="8568368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>
              <a:rtl val="0"/>
            </a:endParaRPr>
          </a:p>
        </p:txBody>
      </p:sp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1676400" y="274637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Morphology of Hair</a:t>
            </a:r>
          </a:p>
        </p:txBody>
      </p:sp>
      <p:pic>
        <p:nvPicPr>
          <p:cNvPr id="302" name="Shape 30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1600200"/>
            <a:ext cx="5551488" cy="394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1676400" y="274637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Hair Shaft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152400" y="228600"/>
            <a:ext cx="53175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93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buNone/>
            </a:pPr>
            <a:r>
              <a:rPr lang="en-US" sz="3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Cuticle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—outside covering, made of overlapping </a:t>
            </a:r>
            <a:r>
              <a:rPr lang="en-US" sz="3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scales</a:t>
            </a:r>
            <a:endParaRPr lang="en-US" sz="3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52" name="Shape 15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43602" y="152400"/>
            <a:ext cx="3200398" cy="42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3531234"/>
            <a:ext cx="2857499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51"/>
          <p:cNvSpPr txBox="1">
            <a:spLocks/>
          </p:cNvSpPr>
          <p:nvPr/>
        </p:nvSpPr>
        <p:spPr>
          <a:xfrm>
            <a:off x="228600" y="1676400"/>
            <a:ext cx="5317500" cy="20659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93700" lvl="1" indent="0">
              <a:spcBef>
                <a:spcPts val="400"/>
              </a:spcBef>
              <a:buFont typeface="Quattrocento"/>
              <a:buNone/>
            </a:pPr>
            <a:r>
              <a:rPr lang="en-US" sz="3000" b="1" dirty="0" smtClean="0"/>
              <a:t>Cortex</a:t>
            </a:r>
            <a:r>
              <a:rPr lang="en-US" sz="3000" dirty="0" smtClean="0"/>
              <a:t>—inner layer made of keratin and imbedded with pigment; also contains air sacs called cortical </a:t>
            </a:r>
            <a:r>
              <a:rPr lang="en-US" sz="3000" dirty="0" err="1" smtClean="0"/>
              <a:t>fusi</a:t>
            </a:r>
            <a:endParaRPr lang="en-US" sz="3000" dirty="0" smtClean="0"/>
          </a:p>
        </p:txBody>
      </p:sp>
      <p:sp>
        <p:nvSpPr>
          <p:cNvPr id="8" name="Shape 151"/>
          <p:cNvSpPr txBox="1">
            <a:spLocks/>
          </p:cNvSpPr>
          <p:nvPr/>
        </p:nvSpPr>
        <p:spPr>
          <a:xfrm>
            <a:off x="228600" y="3962399"/>
            <a:ext cx="5317500" cy="2520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93700" lvl="1" indent="0">
              <a:spcBef>
                <a:spcPts val="400"/>
              </a:spcBef>
              <a:buFont typeface="Quattrocento"/>
              <a:buNone/>
            </a:pPr>
            <a:r>
              <a:rPr lang="en-US" sz="3000" b="1" dirty="0" smtClean="0"/>
              <a:t>Medulla</a:t>
            </a:r>
            <a:r>
              <a:rPr lang="en-US" sz="3000" dirty="0" smtClean="0"/>
              <a:t>—inside layer running down the center of the cortex</a:t>
            </a:r>
            <a:endParaRPr lang="en-US" sz="3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p"/>
      <p:bldP spid="7" grpId="0" build="p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-52388" y="1905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4400" b="0" i="0" u="none" strike="noStrike" cap="none" baseline="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The </a:t>
            </a:r>
            <a:r>
              <a:rPr lang="en-US" sz="4400" b="0" i="0" u="none" strike="noStrike" cap="none" baseline="0" dirty="0" err="1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CuticleScales</a:t>
            </a:r>
            <a:endParaRPr lang="en-US" sz="4400" b="0" i="0" u="none" strike="noStrike" cap="none" baseline="0" dirty="0">
              <a:solidFill>
                <a:schemeClr val="tx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676400" y="1143000"/>
            <a:ext cx="7010400" cy="45259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scales point toward the tip of the hair.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Scales differ between species of animals.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-US" sz="2800" b="1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three basic patterns are: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2800" b="1" i="1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Coronal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Spinous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Imbricate</a:t>
            </a: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1712" y="3880756"/>
            <a:ext cx="733425" cy="173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4">
            <a:alphaModFix amt="81959"/>
          </a:blip>
          <a:srcRect/>
          <a:stretch/>
        </p:blipFill>
        <p:spPr>
          <a:xfrm>
            <a:off x="5295900" y="3824287"/>
            <a:ext cx="685799" cy="1752600"/>
          </a:xfrm>
          <a:prstGeom prst="rect">
            <a:avLst/>
          </a:prstGeom>
          <a:solidFill>
            <a:srgbClr val="FFCC66">
              <a:alpha val="81176"/>
            </a:srgbClr>
          </a:solidFill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7560" y="3810000"/>
            <a:ext cx="676275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5167312" y="5683250"/>
            <a:ext cx="914400" cy="3365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mouse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6172200" y="6019800"/>
            <a:ext cx="685799" cy="3667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6172200" y="6019800"/>
            <a:ext cx="762000" cy="3667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6172200" y="5683250"/>
            <a:ext cx="762000" cy="3667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</a:t>
            </a: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cat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7086600" y="5713412"/>
            <a:ext cx="838198" cy="3365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human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57600" y="533400"/>
            <a:ext cx="5210100" cy="173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101" y="4440280"/>
            <a:ext cx="5257799" cy="235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6413189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0" r="36287"/>
          <a:stretch/>
        </p:blipFill>
        <p:spPr bwMode="auto">
          <a:xfrm>
            <a:off x="7518840" y="0"/>
            <a:ext cx="162516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676400" y="274637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Human Scales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5003700" y="1417625"/>
            <a:ext cx="4140300" cy="482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-US" sz="2000" b="1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 order to visualize the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-US" sz="2000" b="1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scales: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paint clear fingernail polish on a glass slide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when the polish begins to dry, place a hair on the polish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when almost dry, lift off the hair and observe the scale imprints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What pattern is seen in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this slide?</a:t>
            </a: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20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79" name="Shape 17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4424398" cy="38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7625" y="2514600"/>
            <a:ext cx="4438650" cy="385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>
              <a:rtl val="0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76200" y="-1524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2800" b="0" i="0" u="none" strike="noStrike" cap="none" baseline="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The </a:t>
            </a:r>
            <a:r>
              <a:rPr lang="en-US" sz="2800" b="0" i="0" u="none" strike="noStrike" cap="none" baseline="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Cortex</a:t>
            </a:r>
            <a:endParaRPr lang="en-US" sz="2800" b="0" i="0" u="none" strike="noStrike" cap="none" baseline="0" dirty="0">
              <a:solidFill>
                <a:schemeClr val="tx1"/>
              </a:solidFill>
              <a:latin typeface="Arial Black"/>
              <a:ea typeface="Arial Black"/>
              <a:cs typeface="Arial Black"/>
              <a:sym typeface="Arial Black"/>
              <a:rtl val="0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0" y="838200"/>
            <a:ext cx="7010400" cy="1832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1" indent="0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ct val="100000"/>
              <a:buNone/>
            </a:pP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color, shape and distribution of the granules provide points for forensic comparison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36" y="76200"/>
            <a:ext cx="307493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hsu.edu/uploadedImages/bachelors_degree/majors/Bachelor_of_Science/Biology/Nature_Trivia/Animals/Mammals/Characteristics_of_Mammalian_Hair/beaver%20hair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619431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704808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A</a:t>
            </a:r>
            <a:endParaRPr lang="en-US" sz="4400" dirty="0">
              <a:solidFill>
                <a:srgbClr val="C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371600" y="3505200"/>
            <a:ext cx="571500" cy="45720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90800" y="48768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4919" y="3458735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B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811659" y="3962400"/>
            <a:ext cx="571500" cy="511849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200400" y="4876800"/>
            <a:ext cx="419100" cy="22860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build="p"/>
      <p:bldP spid="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1676400" y="274637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The Cortex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222300" y="266279"/>
            <a:ext cx="7010400" cy="6481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cortex gives the hair its shape</a:t>
            </a:r>
            <a:r>
              <a:rPr lang="en-US" sz="28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.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8200" y="152400"/>
            <a:ext cx="2425800" cy="40838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87"/>
          <p:cNvSpPr txBox="1">
            <a:spLocks/>
          </p:cNvSpPr>
          <p:nvPr/>
        </p:nvSpPr>
        <p:spPr>
          <a:xfrm>
            <a:off x="228600" y="1066801"/>
            <a:ext cx="70104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indent="-342900">
              <a:lnSpc>
                <a:spcPct val="120000"/>
              </a:lnSpc>
              <a:spcBef>
                <a:spcPts val="560"/>
              </a:spcBef>
              <a:buSzPct val="25000"/>
              <a:buFont typeface="Arial"/>
              <a:buNone/>
            </a:pPr>
            <a:r>
              <a:rPr lang="en-US" sz="2800" b="1" i="1" dirty="0" smtClean="0"/>
              <a:t>It has two major characteristics</a:t>
            </a:r>
            <a:r>
              <a:rPr lang="en-US" sz="2400" b="1" i="1" dirty="0" smtClean="0"/>
              <a:t>:</a:t>
            </a:r>
          </a:p>
          <a:p>
            <a:pPr marL="0" indent="0">
              <a:lnSpc>
                <a:spcPct val="120000"/>
              </a:lnSpc>
              <a:spcBef>
                <a:spcPts val="440"/>
              </a:spcBef>
              <a:buFont typeface="Quattrocento"/>
              <a:buNone/>
            </a:pPr>
            <a:endParaRPr lang="en-US" sz="2200" dirty="0" smtClean="0"/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00" y="2541574"/>
            <a:ext cx="2536499" cy="41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87"/>
          <p:cNvSpPr txBox="1">
            <a:spLocks/>
          </p:cNvSpPr>
          <p:nvPr/>
        </p:nvSpPr>
        <p:spPr>
          <a:xfrm>
            <a:off x="14426" y="2051850"/>
            <a:ext cx="7010400" cy="327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1" indent="-285750">
              <a:lnSpc>
                <a:spcPct val="120000"/>
              </a:lnSpc>
              <a:spcBef>
                <a:spcPts val="440"/>
              </a:spcBef>
              <a:buFont typeface="Noto Symbol"/>
              <a:buChar char="▪"/>
            </a:pPr>
            <a:r>
              <a:rPr lang="en-US" sz="2200" b="1" dirty="0" smtClean="0"/>
              <a:t>Melanin</a:t>
            </a:r>
            <a:r>
              <a:rPr lang="en-US" sz="2200" dirty="0" smtClean="0"/>
              <a:t>—pigment granules that give hair its color</a:t>
            </a:r>
          </a:p>
          <a:p>
            <a:pPr lvl="1" indent="-285750">
              <a:lnSpc>
                <a:spcPct val="120000"/>
              </a:lnSpc>
              <a:spcBef>
                <a:spcPts val="440"/>
              </a:spcBef>
              <a:buFont typeface="Noto Symbol"/>
              <a:buChar char="▪"/>
            </a:pPr>
            <a:r>
              <a:rPr lang="en-US" sz="2200" b="1" dirty="0" smtClean="0"/>
              <a:t>Cortical </a:t>
            </a:r>
            <a:r>
              <a:rPr lang="en-US" sz="2200" b="1" dirty="0" err="1" smtClean="0"/>
              <a:t>fusi</a:t>
            </a:r>
            <a:r>
              <a:rPr lang="en-US" sz="2200" dirty="0" smtClean="0"/>
              <a:t>—air spaces, usually found near the root but may be found throughout the hair shaft</a:t>
            </a:r>
          </a:p>
          <a:p>
            <a:pPr marL="0" indent="0">
              <a:lnSpc>
                <a:spcPct val="120000"/>
              </a:lnSpc>
              <a:spcBef>
                <a:spcPts val="440"/>
              </a:spcBef>
              <a:buFont typeface="Quattrocento"/>
              <a:buNone/>
            </a:pPr>
            <a:endParaRPr lang="en-US" sz="2200" dirty="0" smtClean="0"/>
          </a:p>
          <a:p>
            <a:pPr marL="0" indent="0">
              <a:lnSpc>
                <a:spcPct val="120000"/>
              </a:lnSpc>
              <a:spcBef>
                <a:spcPts val="440"/>
              </a:spcBef>
              <a:buFont typeface="Quattrocento"/>
              <a:buNone/>
            </a:pPr>
            <a:endParaRPr lang="en-US" sz="2200" dirty="0" smtClean="0"/>
          </a:p>
          <a:p>
            <a:pPr marL="0" indent="0">
              <a:lnSpc>
                <a:spcPct val="120000"/>
              </a:lnSpc>
              <a:spcBef>
                <a:spcPts val="440"/>
              </a:spcBef>
              <a:buSzPct val="25000"/>
              <a:buFont typeface="Quattrocento"/>
              <a:buNone/>
            </a:pPr>
            <a:r>
              <a:rPr lang="en-US" sz="2200" dirty="0" smtClean="0"/>
              <a:t>Images: Cow hair vs. human hair</a:t>
            </a:r>
            <a:endParaRPr lang="en-US" sz="22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267200" y="1905000"/>
            <a:ext cx="3249449" cy="2955124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43100" y="5096344"/>
            <a:ext cx="4533900" cy="1148881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79321"/>
            <a:ext cx="2923478" cy="217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 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676400" y="274637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What are examples of trace evidence?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715000" y="1600200"/>
            <a:ext cx="2971800" cy="4525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0320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Hair</a:t>
            </a:r>
          </a:p>
          <a:p>
            <a:pPr marL="203200" marR="0" lvl="0" indent="0" algn="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ct val="100000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Fiber</a:t>
            </a:r>
          </a:p>
          <a:p>
            <a:pPr marL="203200" marR="0" lvl="0" indent="0" algn="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ct val="100000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Paint Chips</a:t>
            </a:r>
          </a:p>
          <a:p>
            <a:pPr marL="203200" marR="0" lvl="0" indent="0" algn="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ct val="100000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Body Fluids</a:t>
            </a:r>
          </a:p>
          <a:p>
            <a:pPr marL="203200" marR="0" lvl="0" indent="0" algn="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ct val="100000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Stains</a:t>
            </a:r>
          </a:p>
          <a:p>
            <a:pPr marL="203200" marR="0" lvl="0" indent="0" algn="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ct val="100000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Powders</a:t>
            </a:r>
          </a:p>
          <a:p>
            <a:pPr marL="203200" marR="0" lvl="0" indent="0" algn="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ct val="100000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Explosive residue</a:t>
            </a:r>
          </a:p>
          <a:p>
            <a:pPr marL="203200" marR="0" lvl="0" indent="0" algn="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ct val="100000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Glass Particles</a:t>
            </a:r>
          </a:p>
          <a:p>
            <a:pPr marL="203200" marR="0" lvl="0" indent="0" algn="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ct val="100000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Vegetative matter</a:t>
            </a:r>
          </a:p>
          <a:p>
            <a:pPr marL="203200" marR="0" lvl="0" indent="0" algn="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ct val="100000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Metal particles</a:t>
            </a:r>
          </a:p>
          <a:p>
            <a:pPr marL="203200" marR="0" lvl="0" indent="0" algn="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ct val="100000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Soil</a:t>
            </a:r>
          </a:p>
          <a:p>
            <a:pPr marL="342900" marR="0" lvl="0" indent="12700" algn="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2050" name="Picture 2" descr="http://www.occl.ocgov.com/images/Trace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" y="1524000"/>
            <a:ext cx="37338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AQEBUQEhAVFBAUEA8QDxAVFRAPFBUUFBAVFBYQFBQXHCYeFxkkGRQUHy8gIycpLCwsFR4xNTAqNSYrLCkBCQoKDgwOGg8PGiwkHyQsLCkpLSksLC8tLC8sLCwsLywsKSksLCwqKSwpKSwqLCwpLCwsLCksLCwsKSwsLCkpLP/AABEIAKQA3AMBIgACEQEDEQH/xAAcAAACAgMBAQAAAAAAAAAAAAACAwABBAUGBwj/xAA4EAACAQIEBAIHBgYDAAAAAAABAgADEQQSITEFQVFhBiIHEzJxgZGhFEJSscHwFSNigtHhcpLx/8QAGwEAAgMBAQEAAAAAAAAAAAAAAAECBAUDBgf/xAAtEQACAQMCBAQFBQAAAAAAAAAAAQIDBBESIQUxQVEiYXGRE4Gh0eEyQrHB8P/aAAwDAQACEQMRAD8A6SnTsI9VkVYYEmiJFWGElqsaBHkQsJDCQwsMJAAVWGqywsYojEAPdGAQgsILGIALCVI1E7y8kBZACQpi4riqUzY3J6DWKp+IaR+63yJlOd/bwk4ymso7KhUayomxAhBJgfx2n+Fv+rRlHi6MwGVh3ItIq/t5NRU1lidvUxnSzLySZY4JKyy9k4CSkkdllZYZAUFlFI3JJkhkQkpAyTIKwckeRiCINtZkZIFoBkWyiARGlJRSMZpVSMVZapGZZyOhFWGokQRiLGIsLDCSwIYEYAhYYSEqxgX/AHGRACQ1pxgELLFkQISVUWwJvyMYFkq0cyleotIvONgXM5Ii92JubnUzIVNBLrYcocp3H7vGAT5tVjKNSSmt87nqoNOKa5AZZDT+GoIjQsIJIxbTyiTSawzYcP4jm8jaNy6GbLJOdKfnp2my4fxDZHPYN1/3PXcO4mqmKdXn37/kw7q0cPFDkZ5WVaPCyss30zNE27SiI2wlZIwE5IBEyMkAoYAIvJbtHFYJWACWg5Y1kg5BDIGoVYQEsCMVJA7AhYxRCCQwIxEUQ1SUixq04xMpUjgJFWMAiIlBYYEsAQ1EBAhZi4zidOloTc9BrMutcKbb2NpzWW5vu17n4TJ4neztoLQt317F20t1Wb1PZBYvEtVIIp26km0ulTtpGAQp5GtWlWnrqPLNuEIwjpjyBCyWhhZeWcyQGWRlEZaTLJb9BZMnA8QKeV9V5NzHvm3BB15TQZdI7CYw0tDqnMcx/qegsOKOOKdZ+j+5l3NpnxQ9jcFZWWGjKQCOe0srPTJpmSKItAMeVgFZIBJEHLHlYu0AFFRByRxUQcsANKqxywFWNUSJ1LAhhZFEYkYiKkYokAhhYiJYENRKAhqsAIBGhZAIQNtTpzgITiSVRiN7Gc3kJ05nX/Jmz4jxHP5Kd7c20+WsxaNPKP1nkuLXNOtNRi8459jasqUqcW5LmUFhBYWWFaYukvNghZLQwJeWT0kcgZZLRmWQrHpFkXaQrGWkAj05DJeFxJpnqvMdO4m6RwyhgdDNGRM7g1NtW+4T5e55kdpv8Kuqmr4L3X8fgzbyjHGtczOyyMsMrBPvnozKFMINo4iCwkgFNByxtoBWAGmAhoJFEYokTsEojFXtBprGwIhKsILIojAkBFKsYiy1SYuM4hl8q6t9BOVWrClFym8IlCDm8IdicWtPffkOc1dfFNU30HQfrFMSTcm56yxPKXnE6lZ6YbR+rNijaRp7y3ZAssCXl76dIVpl4LbZQWEBCAhZZJIg2DaWFhBYWWSwRyLyy8sZaTLHgWRWWUBGlYJWPA0xTU81l/EwX4Hf6ToEphQFGgAsBNGdCCNwQR8Jvab3APUAz0HB9KUu5nXucrsQiVaFKIm8ZwsiUYdoJgRFkwMveGRKKyQzToLxoXvBVZzvi/xpTwK5B5q7A5E6f1N2nKpUjTWWW6NGdaahBZZ1KiMCzxPh3pJx1J7l/WqWuUcfRSNQJ2/hv0mUsQ5Ssoo7ZSWuGN9Re2k5wrxn6l644Rc0U5Yyl2+3M7pB2jAIqlUU6g3G4IjgNJ3MnBi4/F5BYe0du3czUgf+/rG1KT3LMpBJ1/QQQs8ZxGvVrVPEmkuWUblrThCOzyyxLAlgQgJnosNlAQgIQWWBJ4INkAhWlgSwIyDZAJYEu0u0kRyVaS0u0loCBMq0MwTGMVWbKpPQH4nkJu8LTKooO4VQflNMybHexBt7pvKVQMARN7hUUtT6lK7fJFypbCSbpngmCYRgxkWAyiDl7xhEAiNCPOvHVSsFp+rrPSsxzFDluLTzLjtCs7Co1V6pPtMfNa22vxns3HeBfaFyggHkTrYzFwXgimqFSdzckWGvwlCVGUnL6G5a3yt1Hr5dfc8U3sMov9TeRadTNlA0tcid54w8APRtVw6llF86r7Q09sTjEdkJJHm5qcwNhzPaUJJxbTPZULqncU1Om/l1+Z0/g/xrXwlVKddz9nClSp1K8wes9o4fjErIHRgVYAgg35T5wxmJZytwBYBbjnrcEz070T1nBdb/AMsqrAa6MCQbdOU0bWs5+CXmYPGOHw+G7iOzXNd/yenKIL4ZG3UQlEOW2snks4MY8OpnlB/had5mS5xlRpvnFeyOiqT7swTwocmMH+FnkRM96gG5tNTxzxTQwlF6rOpCqSozDzHkotzJnJ2NCX7EdPjzX7hjYBxAbDsNwZh+DPHVDilNmpqyOhC1aTbqTcggjRgbHUTpbSrV4VRzjdf7zOsbmTNGJYE2eIwQbUaHrNfUpFTYzHubKdDfmu5ZhVUwbSGS0qxlLB1KMgEuSSSAGNwlfI2/lO/Y9YhV1ue1hppDSmWOUb8+w7y3bynCacOZGoouL1G4kg0kyqBfYWvCnrFy3MdlSjLkMZAWYJUQyJVoxGpURqxaxqmB1DKg7ieXek3gaJbEKAGFlcfiUnQ/AmepqO84/wBIHCDiqXq09u4YX2069pVuoZhstzQ4bX+DcRk3hdfQ8dex7Gd96OcaVq0rG4LPTb+5Qy6f2n5zWD0fY00xekCRfUML25Wmu4Tiq3D8QvrEYKrhihGU6HWx915Qoy0VFq23PZ3DpXdGUKUlJ4eyfXGx9CqIQmFwjiKYiktVDdWFx27GZpNpsvY+dtOLwyyZgY7jlCiCXqoLbgsomo4hxWpXZqdBwlOmctasdbEj2EHXnecJxb0fIyvVOJAsC5q1CxAF7a2uSe1o4qOcSYpZSyjQ+MPG9XiVRlUsmFViqIGZc9jYu4G/umDwbwXWxmYvXFDDqt2rMCygbKACbZie/IzJ4TTwKVbPjQQCS38h9R0Go+tpleNPGFGui4bDhkoUja5IGZzzyi9rAG3vmiotJQivmVNe+qXtzN54IwlPg1dkfE0itRkUAOKj1Bey1AF0Qeb71p7CrT5HxdW2o3urHU3NgTcHnc6z6e8GcWGLwNCv+Okmb/kBZvqDKlxTUd0WaM3Ldm7icRQzDvyjpJTlFSWGWcmnZSDY7ypn4vD31G815nl7u2dCfk+Rfpz1rzKvBtKe/v1+kh92p2HWVo7vCOvLctUubAanabXDYcILczqT1gYPChBc+0Rr/iZE9JZWnwlql+p/Qzq1bW8LkUZJJJolUkqSQwECYN5Zg27xkTUpHpFIveNUQOo5TAOEQtmKi9rX7b2hJGKIxZGIBMPjHBKWJTI9NWFxvpbqQeszBKrYlEGZmAA3J0EhKCmsNZHGcoPVF4Yjg3BqOEp+qpLZbk2uTqed43ilUrSZhyUn5AyYbiFKoPI6t7iDOV8c+PKOEC0ltUqswzoGHlS+rGSVNvwpClV1Nzm89zU+C2qGlULKf5rkoutgtvM7E7G285nxv4oSoBhqZuiMc7LmAZ7WCjqBNN4k9IeLxIan6wpTJJVEuBl2C3G/xnHVMRZb76hvkdh1l6FHTLVL6FZy1LTEyKj6NfqC2h5gkC/72mBUqt903HS3X9iIeow10ykkX5g7mHTpFmBbQAiwO57C07OWWSjBRWWRCdDcsb2t8NvpPcfQX4gBovgme7oxq0x/Qx1APOx/OeNUsCLgEZRqQQt9dxr0vtOw8C4TEJiUfDoxrKQStrZhfzhjsFtfec6kMxeQ+IsrB9G3lzHwmJzqDsdiN7HmI+ZhbySYWMwv3h8RM28GcqtKNWLjIcZuLyjTC5NgLnoJsMJhMvmOrfl2EetIDUAC+8KVbWxjRep7s6Va7nsiEypM0k0CsySSSoyJUq8smVGIAtKltBNoxGtSNBmJhqukyQYjqxymNVpjgxqNJERpqAC88f8ASt41DscJT1ykM7g6Aj7thuZ6rxTErTos7GwCkk7T5d4xjc9ao17hnY5rkggve4O8nSWZ79NxPlsOo+Ia9IALVcakE3Ya33NtZhY3i9WoWdqlydMx36fKYZrZbG3S2oPfXSIcXtzufcT2lx1G+Yo00nnBlPWObRiSRtrv+sXTRrkqbML6fnqfjC+y6jKbaAW3NydbfvSbnAYJnIZVu1zm0GvQqOtrQXmJyUVsYlLCKQvlsbHMRdjfXS3y+c2GH4K5I8t+nK/adPw7wSVpivWqLSQre7eW5va6LuxG+k29PxPw7Bj1OGoDEViFC1ai3ux+4qaiGrMfAs+fT3ODzqw3/b9uZi8F8E1Aq4jEOtKjbOWfdltoEXdv3rNzw+nVxh+zcPpGhhdBWxLe3Useo+eUfGZHBfBOMx1Q18a7LTY5vVX87D8LW0UC2wnp2A4fToIEpqFUAAAaSpUr5e2779Pl39X8ixGkorf2+/2F8G4WMNRWkCWygAs2pJ6mZxlSSudCSSSQAkl5UkYiGSSVARJJJRgIoyjLvBJjIgtAtDYwJJAc1g3PWbOixMkkgjsx6ximSSSIs8u9N/FqqUadFWsjv57XBNuXunilXR2HIHQSSSxQScX6jf8AQlHPLTyn9Y5F2PPQflJJOvUGdBw3CqbHmc9zpfQAj6z1nA4anhOH/aqVNPXNUyZmXNYFLkqNr6SSSVRJyiumSrF/qf8AuZ5dx/jdeszPUqFmJK68lv7I6CeneiTwxhjT+1MmatmZQzWOUC2ijl75JJyvdlGPQ7W/Jv1/k9YAtLkklI6lSSpICZckqSAiXkkkjAkqXJAQJkkkjECYJEkkEAJimMkkk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http://sifs.in/blog/wp-content/uploads/2013/04/soil-forensic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402330"/>
            <a:ext cx="40957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6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1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6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6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1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676400" y="274637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1676400" y="1600200"/>
            <a:ext cx="7010400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1676400" y="3938587"/>
            <a:ext cx="7010400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 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0"/>
            <a:ext cx="4048125" cy="157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8887" y="990600"/>
            <a:ext cx="3827461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962400"/>
            <a:ext cx="4190999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95800" y="4133850"/>
            <a:ext cx="4190999" cy="27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797719" y="528638"/>
            <a:ext cx="1809750" cy="461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Vacuolated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dirty="0" smtClean="0">
                <a:solidFill>
                  <a:schemeClr val="dk1"/>
                </a:solidFill>
              </a:rPr>
              <a:t>Mountain Lion</a:t>
            </a:r>
            <a:endParaRPr lang="en-US" sz="1800" i="0" strike="noStrike" cap="none" baseline="0" dirty="0">
              <a:solidFill>
                <a:schemeClr val="dk1"/>
              </a:solidFill>
              <a:sym typeface="Arial"/>
              <a:rtl val="0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6156323" y="759619"/>
            <a:ext cx="1176338" cy="460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Lattice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dirty="0" smtClean="0">
                <a:solidFill>
                  <a:schemeClr val="dk1"/>
                </a:solidFill>
              </a:rPr>
              <a:t>Human</a:t>
            </a:r>
            <a:endParaRPr lang="en-US" sz="2400" i="0" strike="noStrike" cap="none" baseline="0" dirty="0">
              <a:solidFill>
                <a:schemeClr val="dk1"/>
              </a:solidFill>
              <a:sym typeface="Arial"/>
              <a:rtl val="0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1058226" y="4267200"/>
            <a:ext cx="1023938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Serial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dirty="0" smtClean="0">
                <a:solidFill>
                  <a:schemeClr val="dk1"/>
                </a:solidFill>
              </a:rPr>
              <a:t>Cat</a:t>
            </a:r>
            <a:endParaRPr lang="en-US" sz="2400" i="0" strike="noStrike" cap="none" baseline="0" dirty="0">
              <a:solidFill>
                <a:schemeClr val="dk1"/>
              </a:solidFill>
              <a:sym typeface="Arial"/>
              <a:rtl val="0"/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6576059" y="4267200"/>
            <a:ext cx="1704974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Multiserial</a:t>
            </a:r>
            <a:endParaRPr lang="en-US" sz="2400" b="1" i="0" u="sng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dirty="0" smtClean="0">
                <a:solidFill>
                  <a:schemeClr val="dk1"/>
                </a:solidFill>
              </a:rPr>
              <a:t>Human</a:t>
            </a:r>
            <a:endParaRPr lang="en-US" sz="2400" i="0" strike="noStrike" cap="none" baseline="0" dirty="0">
              <a:solidFill>
                <a:schemeClr val="dk1"/>
              </a:solidFill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tx1"/>
              </a:solidFill>
            </a:endParaRPr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  <a:p>
            <a:pPr lvl="8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>
              <a:rtl val="0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b="0" i="0" u="none" strike="noStrike" cap="none" baseline="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The Medulla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270510" y="1653857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3500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buNone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Canal 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like structure of cells that runs through the center of the cortex</a:t>
            </a:r>
          </a:p>
          <a:p>
            <a:pPr marL="342900" marR="0" lvl="0" indent="381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2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2743200"/>
            <a:ext cx="7558088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9680" y="2743200"/>
            <a:ext cx="7558088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10" y="26670"/>
            <a:ext cx="51387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676400" y="274637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 The Medulla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152400" y="228600"/>
            <a:ext cx="70104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	Hair core that is not always visible. 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214" name="Shape 21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44650" y="2597751"/>
            <a:ext cx="3617100" cy="388559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392430" y="2514600"/>
            <a:ext cx="41148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Types:</a:t>
            </a:r>
          </a:p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Intermittent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or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interrupted</a:t>
            </a:r>
          </a:p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endParaRPr lang="en-US" sz="22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Fragmented</a:t>
            </a:r>
          </a:p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endParaRPr lang="en-US" sz="22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Continuous</a:t>
            </a:r>
          </a:p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endParaRPr lang="en-US" sz="22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Stacked</a:t>
            </a:r>
          </a:p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endParaRPr lang="en-US" sz="22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Absent—not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</a:t>
            </a:r>
          </a:p>
        </p:txBody>
      </p:sp>
      <p:sp>
        <p:nvSpPr>
          <p:cNvPr id="7" name="Shape 196"/>
          <p:cNvSpPr txBox="1">
            <a:spLocks/>
          </p:cNvSpPr>
          <p:nvPr/>
        </p:nvSpPr>
        <p:spPr>
          <a:xfrm>
            <a:off x="510540" y="106680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635000" lvl="1" indent="0">
              <a:lnSpc>
                <a:spcPct val="80000"/>
              </a:lnSpc>
              <a:buFont typeface="Quattrocento"/>
              <a:buNone/>
            </a:pPr>
            <a:r>
              <a:rPr lang="en-US" dirty="0" smtClean="0">
                <a:solidFill>
                  <a:srgbClr val="000000"/>
                </a:solidFill>
              </a:rPr>
              <a:t>Human hairs generally do not have a medulla (except for Native Americans and Asians –continuous)</a:t>
            </a:r>
          </a:p>
          <a:p>
            <a:pPr indent="38100">
              <a:lnSpc>
                <a:spcPct val="80000"/>
              </a:lnSpc>
              <a:buFont typeface="Quattrocento"/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build="allAtOnce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1148025" y="195375"/>
            <a:ext cx="7870199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Identify each type.</a:t>
            </a:r>
            <a:endParaRPr lang="en-US" sz="2800" b="0" i="0" u="none" strike="noStrike" cap="none" baseline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2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222" name="Shape 22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7199" y="304800"/>
            <a:ext cx="43149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1752600"/>
            <a:ext cx="3333750" cy="262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210037"/>
            <a:ext cx="4762499" cy="34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429000" y="2286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</a:rPr>
              <a:t>Continuous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1916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</a:rPr>
              <a:t>Fragmented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5410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</a:rPr>
              <a:t>Continuous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52649" y="288238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Absent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6730" y="280773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</a:rPr>
              <a:t>Intermittent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1676400" y="274637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Medulla Patterns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1676400" y="1600200"/>
            <a:ext cx="7010400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body" idx="2"/>
          </p:nvPr>
        </p:nvSpPr>
        <p:spPr>
          <a:xfrm>
            <a:off x="1676400" y="3938587"/>
            <a:ext cx="7010400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 </a:t>
            </a: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 l="3125" t="36458" r="17188" b="15624"/>
          <a:stretch/>
        </p:blipFill>
        <p:spPr>
          <a:xfrm>
            <a:off x="0" y="1447800"/>
            <a:ext cx="9123363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3200400" y="1752600"/>
            <a:ext cx="850899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Rabbit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3124200" y="2514600"/>
            <a:ext cx="850899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Rabbit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2971800" y="3733800"/>
            <a:ext cx="1295400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Dog, fox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3200400" y="4648200"/>
            <a:ext cx="646112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deer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2971800" y="5257800"/>
            <a:ext cx="928687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Human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>
              <a:rtl val="0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Medulla in different species</a:t>
            </a:r>
          </a:p>
        </p:txBody>
      </p:sp>
      <p:pic>
        <p:nvPicPr>
          <p:cNvPr id="261" name="Shape 26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143000"/>
            <a:ext cx="7924799" cy="507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800" y="1981200"/>
            <a:ext cx="6769100" cy="3328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66"/>
          <a:stretch/>
        </p:blipFill>
        <p:spPr bwMode="auto">
          <a:xfrm>
            <a:off x="304800" y="2316480"/>
            <a:ext cx="6886425" cy="454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 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2400" b="0" i="0" u="none" strike="noStrike" cap="none" baseline="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Medullary Index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228600" y="1371601"/>
            <a:ext cx="51054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Quattrocento"/>
              <a:buNone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	Determined by measuring the diameter of the medulla and dividing it by the diameter of the hair</a:t>
            </a:r>
            <a:r>
              <a:rPr lang="en-US"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.</a:t>
            </a:r>
            <a:endParaRPr lang="en-US" sz="2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" name="Shape 269"/>
          <p:cNvSpPr txBox="1">
            <a:spLocks noGrp="1"/>
          </p:cNvSpPr>
          <p:nvPr>
            <p:ph type="body" idx="1"/>
          </p:nvPr>
        </p:nvSpPr>
        <p:spPr>
          <a:xfrm>
            <a:off x="5104625" y="933450"/>
            <a:ext cx="4046995" cy="362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Medullary 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Index for human hair is generally less than 1/3.</a:t>
            </a:r>
          </a:p>
          <a:p>
            <a:pPr marL="342900" marR="0" lvl="0" indent="12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For animal hair, it is usually greater than 1/2.</a:t>
            </a: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600200" y="4194810"/>
            <a:ext cx="152400" cy="533400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11580" y="4728210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 of medulla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200400" y="4191000"/>
            <a:ext cx="457200" cy="1404074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7600" y="3544669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 of hair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5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>
              <a:rtl val="0"/>
            </a:endParaRPr>
          </a:p>
        </p:txBody>
      </p:sp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1676400" y="274637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RABBIT MEDULLA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1219200" y="4114800"/>
            <a:ext cx="7010400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Quattrocento"/>
              <a:buNone/>
            </a:pP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Rabbit 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medulla is different depending on the type (location on the rabbit) of hair.  </a:t>
            </a:r>
            <a:endParaRPr lang="en-US" sz="24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Quattrocento"/>
              <a:buNone/>
            </a:pP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one to the left is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multiserial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.  </a:t>
            </a:r>
            <a:endParaRPr lang="en-US" sz="24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Quattrocento"/>
              <a:buNone/>
            </a:pP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one to the right is a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uniserial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ladder and is found in guard hair.</a:t>
            </a:r>
          </a:p>
          <a:p>
            <a:pPr marL="342900" marR="0" lvl="0" indent="12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778193"/>
            <a:ext cx="3809999" cy="279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8870" y="457200"/>
            <a:ext cx="2538412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1676400" y="274637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1676400" y="1600200"/>
            <a:ext cx="7010400" cy="4525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</a:pPr>
            <a:r>
              <a:rPr lang="en-US" sz="14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  <a:rtl val="0"/>
              </a:rPr>
              <a:t>http://www.microlabgallery.com/Hair.aspx</a:t>
            </a: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- hair pictures</a:t>
            </a:r>
          </a:p>
          <a:p>
            <a:pPr marL="342900" marR="0" lvl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>
              <a:rtl val="0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2667000" y="4648200"/>
            <a:ext cx="4572000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  <a:rtl val="0"/>
              </a:rPr>
              <a:t>http://www.youtube.com/watch?v=3PBSQ3CqxUI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- Casey Anthony Hair analysis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/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1132839"/>
            <a:ext cx="6858000" cy="440372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1741485" y="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mo"/>
              <a:buNone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  <a:rtl val="0"/>
              </a:rPr>
              <a:t>Medulla of different species</a:t>
            </a: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4">
            <a:alphaModFix/>
          </a:blip>
          <a:srcRect l="12284" r="13367"/>
          <a:stretch/>
        </p:blipFill>
        <p:spPr>
          <a:xfrm>
            <a:off x="7995441" y="3334701"/>
            <a:ext cx="750887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" y="381000"/>
            <a:ext cx="1981199" cy="73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8000" y="5490844"/>
            <a:ext cx="2895600" cy="123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46725" y="203201"/>
            <a:ext cx="2266949" cy="73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>
              <a:rtl val="0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914400" y="3381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</a:rPr>
              <a:t>Are </a:t>
            </a:r>
            <a:r>
              <a:rPr lang="en-US" sz="2400" dirty="0" smtClean="0">
                <a:solidFill>
                  <a:srgbClr val="FF0000"/>
                </a:solidFill>
              </a:rPr>
              <a:t>Hair and Fibers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>
                <a:solidFill>
                  <a:schemeClr val="dk1"/>
                </a:solidFill>
              </a:rPr>
              <a:t>individualized or class evidence?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199" y="2926080"/>
            <a:ext cx="7010400" cy="3114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Useful 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 backing up other circumstantial evidence by placing someone at the crime </a:t>
            </a: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lang="en-US" sz="24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Does 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not mean that the person committed the </a:t>
            </a: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crime.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lang="en-US" sz="24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Use 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Probability of Circumstantial Evidence</a:t>
            </a:r>
          </a:p>
          <a:p>
            <a:pPr marL="342900" marR="0" lvl="0" indent="-50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0" y="5934075"/>
            <a:ext cx="3962399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  <a:rtl val="0"/>
              </a:rPr>
              <a:t>http://www.youtube.com/watch?v=yeAwJwuUQH8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4267200" y="5715000"/>
            <a:ext cx="4572000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  <a:rtl val="0"/>
              </a:rPr>
              <a:t>http://www.youtube.com/watch?v=cQJpRLthtZc&amp;feature=related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" name="Shape 67"/>
          <p:cNvSpPr txBox="1">
            <a:spLocks/>
          </p:cNvSpPr>
          <p:nvPr/>
        </p:nvSpPr>
        <p:spPr>
          <a:xfrm>
            <a:off x="762000" y="1600200"/>
            <a:ext cx="1905000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560"/>
              </a:spcBef>
              <a:buFont typeface="Quattrocento"/>
              <a:buNone/>
            </a:pPr>
            <a:r>
              <a:rPr lang="en-US" sz="3200" dirty="0" smtClean="0">
                <a:solidFill>
                  <a:srgbClr val="FFC000"/>
                </a:solidFill>
              </a:rPr>
              <a:t>CLASS</a:t>
            </a:r>
            <a:endParaRPr lang="en-US" sz="1800" dirty="0">
              <a:solidFill>
                <a:srgbClr val="FFC000"/>
              </a:solidFill>
            </a:endParaRPr>
          </a:p>
        </p:txBody>
      </p:sp>
      <p:pic>
        <p:nvPicPr>
          <p:cNvPr id="8194" name="Picture 2" descr="http://www.azom.com/work/Forensic%20Examination%20of%20Paint,%20Soil,%20Hair,%20Fibers,%20Firearms%20and%20Metal%20Surface%20Using%20the%20Aspex%20PSEM%203_files/image00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52500"/>
            <a:ext cx="28479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>
              <a:rtl val="0"/>
            </a:endParaRPr>
          </a:p>
        </p:txBody>
      </p:sp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b="0" i="0" u="none" strike="noStrike" cap="none" baseline="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Hair Growth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762000" y="1752600"/>
            <a:ext cx="7010400" cy="4525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25000"/>
              <a:buFont typeface="Noto Symbol"/>
              <a:buChar char="▪"/>
            </a:pPr>
            <a:r>
              <a:rPr lang="en-US" sz="36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Grows about 0.5 mm per day or 1.3 cm centimeter per month; approximately one half inch per month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80"/>
              </a:buClr>
              <a:buSzPct val="125000"/>
              <a:buFont typeface="Noto Symbol"/>
              <a:buChar char="▪"/>
            </a:pPr>
            <a:r>
              <a:rPr lang="en-US" sz="36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Hair and nails do not continue to grow after death – looks like it because skin shrinks.  </a:t>
            </a: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2800" b="0" i="0" u="none" strike="noStrike" cap="none" baseline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5124" name="Picture 4" descr="Danny Moore Illustrator Illustrations Man Growing Hair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625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9853"/>
            <a:ext cx="8305800" cy="1143000"/>
          </a:xfrm>
        </p:spPr>
        <p:txBody>
          <a:bodyPr/>
          <a:lstStyle/>
          <a:p>
            <a:r>
              <a:rPr lang="en-US" dirty="0" smtClean="0"/>
              <a:t>Can you tell race from hair sample?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4.bp.blogspot.com/_GkQ08Dsvo30/SreaxX69K7I/AAAAAAAAAR4/JWe8PtwWci4/s1600/ellip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010400" cy="563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29200" y="2558202"/>
            <a:ext cx="3048000" cy="1411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algn="l"/>
            <a:r>
              <a:rPr lang="en-US" dirty="0" smtClean="0">
                <a:solidFill>
                  <a:srgbClr val="FF0000"/>
                </a:solidFill>
              </a:rPr>
              <a:t>Sometimes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2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/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70104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4000" b="0" i="0" u="none" strike="noStrike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Hair Shape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381000" y="34289"/>
            <a:ext cx="8382000" cy="16446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	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Can be straight, curly or kinky depending on the cross-section, which may be round, oval or crescent-shaped.</a:t>
            </a:r>
          </a:p>
        </p:txBody>
      </p:sp>
      <p:sp>
        <p:nvSpPr>
          <p:cNvPr id="343" name="Shape 343"/>
          <p:cNvSpPr/>
          <p:nvPr/>
        </p:nvSpPr>
        <p:spPr>
          <a:xfrm>
            <a:off x="1788955" y="3007674"/>
            <a:ext cx="762000" cy="762000"/>
          </a:xfrm>
          <a:prstGeom prst="ellipse">
            <a:avLst/>
          </a:prstGeom>
          <a:noFill/>
          <a:ln w="28575" cap="sq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3728244" y="3200400"/>
            <a:ext cx="1143000" cy="457200"/>
          </a:xfrm>
          <a:prstGeom prst="ellipse">
            <a:avLst/>
          </a:prstGeom>
          <a:noFill/>
          <a:ln w="28575" cap="sq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5" name="Shape 345"/>
          <p:cNvSpPr/>
          <p:nvPr/>
        </p:nvSpPr>
        <p:spPr>
          <a:xfrm rot="10800000" flipH="1">
            <a:off x="6248399" y="3313432"/>
            <a:ext cx="1371600" cy="838198"/>
          </a:xfrm>
          <a:custGeom>
            <a:avLst/>
            <a:gdLst/>
            <a:ahLst/>
            <a:cxnLst/>
            <a:rect l="0" t="0" r="0" b="0"/>
            <a:pathLst>
              <a:path w="20453" h="8719" extrusionOk="0">
                <a:moveTo>
                  <a:pt x="4098" y="8719"/>
                </a:moveTo>
                <a:cubicBezTo>
                  <a:pt x="4990" y="6094"/>
                  <a:pt x="7454" y="4328"/>
                  <a:pt x="10227" y="4329"/>
                </a:cubicBezTo>
                <a:cubicBezTo>
                  <a:pt x="12999" y="4329"/>
                  <a:pt x="15463" y="6094"/>
                  <a:pt x="16355" y="8719"/>
                </a:cubicBezTo>
                <a:lnTo>
                  <a:pt x="20453" y="7327"/>
                </a:lnTo>
                <a:cubicBezTo>
                  <a:pt x="18965" y="2947"/>
                  <a:pt x="14852" y="0"/>
                  <a:pt x="10226" y="1"/>
                </a:cubicBezTo>
                <a:cubicBezTo>
                  <a:pt x="5601" y="1"/>
                  <a:pt x="1488" y="2947"/>
                  <a:pt x="0" y="7327"/>
                </a:cubicBezTo>
                <a:lnTo>
                  <a:pt x="4098" y="8719"/>
                </a:lnTo>
                <a:close/>
              </a:path>
            </a:pathLst>
          </a:custGeom>
          <a:noFill/>
          <a:ln w="28575" cap="sq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6" name="Shape 346"/>
          <p:cNvSpPr txBox="1"/>
          <p:nvPr/>
        </p:nvSpPr>
        <p:spPr>
          <a:xfrm>
            <a:off x="1571625" y="3962400"/>
            <a:ext cx="112395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Round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(Straight)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3778251" y="3962400"/>
            <a:ext cx="8699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Oval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(Curly)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5991224" y="4121150"/>
            <a:ext cx="17335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Crescent moon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(Kinky)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1293654" y="4823460"/>
            <a:ext cx="1982945" cy="1465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Often found in Asian and Native American hair.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3488532" y="4823460"/>
            <a:ext cx="1828800" cy="17398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Often found in whites, Mexicans and Middle Eastern hair.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5836917" y="5020312"/>
            <a:ext cx="1876425" cy="11906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Often found in African hair.</a:t>
            </a:r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7888" y="1678940"/>
            <a:ext cx="1763712" cy="132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0010" y="1524001"/>
            <a:ext cx="1679890" cy="136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0" y="1675126"/>
            <a:ext cx="2285998" cy="1525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 animBg="1"/>
      <p:bldP spid="344" grpId="0" animBg="1"/>
      <p:bldP spid="345" grpId="0" animBg="1"/>
      <p:bldP spid="346" grpId="0"/>
      <p:bldP spid="347" grpId="0"/>
      <p:bldP spid="348" grpId="0"/>
      <p:bldP spid="349" grpId="0"/>
      <p:bldP spid="350" grpId="0"/>
      <p:bldP spid="35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0084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6" y="762396"/>
            <a:ext cx="8942784" cy="447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04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/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22860" y="152400"/>
            <a:ext cx="3886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  <a:rtl val="0"/>
              </a:rPr>
              <a:t>Hair Growth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381000" y="1734505"/>
            <a:ext cx="7010400" cy="4525960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25000"/>
              <a:buFont typeface="Noto Symbol"/>
              <a:buChar char="▪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Terminology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80"/>
              </a:buClr>
              <a:buSzPct val="125000"/>
              <a:buFont typeface="Noto Symbol"/>
              <a:buChar char="▪"/>
            </a:pP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Anagen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—hair that is actively growing; lasting up to 5 years.  80-90% of follicles at any given time.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80"/>
              </a:buClr>
              <a:buSzPct val="125000"/>
              <a:buFont typeface="Noto Symbol"/>
              <a:buChar char="▪"/>
            </a:pP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Catagen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—hair is not growing; a resting phase; lasts about 3 weeks.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80"/>
              </a:buClr>
              <a:buSzPct val="125000"/>
              <a:buFont typeface="Noto Symbol"/>
              <a:buChar char="▪"/>
            </a:pP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Telogen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—hair that is dying and ready to fall out; lasting two to six months.  8-10% follicles are in this stage.  Root will look like a white bulb due to lack of pigment. (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telogen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effluvium – pregnant women)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ct val="125000"/>
              <a:buFont typeface="Noto Symbo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Grows about 0.5 mm per day or 1 centimeter per month; approximately one half inch per month</a:t>
            </a: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362" name="Shape 3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14286"/>
            <a:ext cx="4190999" cy="199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 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0" y="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3200" b="0" i="0" u="none" strike="noStrike" cap="none" baseline="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The Root</a:t>
            </a:r>
          </a:p>
        </p:txBody>
      </p:sp>
      <p:pic>
        <p:nvPicPr>
          <p:cNvPr id="369" name="Shape 36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3222624"/>
            <a:ext cx="3809999" cy="317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Shape 37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3048000"/>
            <a:ext cx="4652009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Shape 371"/>
          <p:cNvSpPr/>
          <p:nvPr/>
        </p:nvSpPr>
        <p:spPr>
          <a:xfrm>
            <a:off x="1562099" y="914400"/>
            <a:ext cx="6781800" cy="2308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Human roots </a:t>
            </a:r>
            <a:r>
              <a:rPr lang="en-US" sz="24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rPr>
              <a:t>look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different based on        whether they have been:</a:t>
            </a: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rPr>
              <a:t>	 1. forcibly removed or are</a:t>
            </a: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rPr>
              <a:t>	  2.telogen hairs and have fallen out.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Animal roots will vary, but in general have a spear shape.</a:t>
            </a:r>
          </a:p>
        </p:txBody>
      </p:sp>
      <p:sp>
        <p:nvSpPr>
          <p:cNvPr id="372" name="Shape 372"/>
          <p:cNvSpPr/>
          <p:nvPr/>
        </p:nvSpPr>
        <p:spPr>
          <a:xfrm>
            <a:off x="2362200" y="5532754"/>
            <a:ext cx="12191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Fallen out</a:t>
            </a:r>
          </a:p>
        </p:txBody>
      </p:sp>
      <p:sp>
        <p:nvSpPr>
          <p:cNvPr id="373" name="Shape 373"/>
          <p:cNvSpPr/>
          <p:nvPr/>
        </p:nvSpPr>
        <p:spPr>
          <a:xfrm>
            <a:off x="5109210" y="3733800"/>
            <a:ext cx="17526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Forcibly removed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1676400" y="274637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79" name="Shape 37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>
              <a:rtl val="0"/>
            </a:endParaRPr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304800" y="3048000"/>
            <a:ext cx="8458200" cy="4740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Different hairs from the same body region of a person exhibit variation in microscopic characteristics and features. 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</a:pP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it 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is important to obtain a sufficient number of hairs in order to adequately represent the range of all characteristics present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/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228600" y="19431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Species ID using the Root</a:t>
            </a:r>
          </a:p>
        </p:txBody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457200" y="1584325"/>
            <a:ext cx="7010400" cy="45259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  <a:rtl val="0"/>
              </a:rPr>
              <a:t>Cat hair: elongated with frayed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Quattrocento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  <a:rtl val="0"/>
              </a:rPr>
              <a:t>    ends</a:t>
            </a: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  <a:rtl val="0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  <a:rtl val="0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  <a:rtl val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  <a:rtl val="0"/>
              </a:rPr>
              <a:t>Dog hair: spade shaped</a:t>
            </a: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  <a:rtl val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  <a:rtl val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  <a:rtl val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  <a:rtl val="0"/>
              </a:rPr>
              <a:t>Human hair: spade shaped</a:t>
            </a:r>
          </a:p>
        </p:txBody>
      </p:sp>
      <p:pic>
        <p:nvPicPr>
          <p:cNvPr id="388" name="Shape 3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371601"/>
            <a:ext cx="27051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Shape 3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200" y="2819400"/>
            <a:ext cx="2667000" cy="1443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Shape 3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4648200"/>
            <a:ext cx="2705100" cy="1462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8382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5" name="Shape 395"/>
          <p:cNvSpPr txBox="1"/>
          <p:nvPr/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609599" y="3048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  <a:rtl val="0"/>
              </a:rPr>
              <a:t>Hair Comparison</a:t>
            </a:r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4114800" cy="4144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Color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Length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Diameter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Distribution, shape and color intensity of pigment granules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Dyed hair has color in cuticle and cortex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Bleaching removes pigment and gives a yellow tint</a:t>
            </a: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body" idx="2"/>
          </p:nvPr>
        </p:nvSpPr>
        <p:spPr>
          <a:xfrm>
            <a:off x="4838700" y="1905000"/>
            <a:ext cx="3429000" cy="4068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Scale types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Presence or absence of medulla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Medullary type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Medullary pattern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Medullary index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6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6634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0" y="1775239"/>
            <a:ext cx="24384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560"/>
              </a:spcBef>
              <a:buClr>
                <a:srgbClr val="000080"/>
              </a:buClr>
              <a:buSzPct val="100000"/>
            </a:pPr>
            <a:r>
              <a:rPr lang="en-US" sz="2800" dirty="0">
                <a:solidFill>
                  <a:schemeClr val="bg1"/>
                </a:solidFill>
              </a:rPr>
              <a:t>The hair shaft contains abundant mitochondrial DNA, inherited only from the mother. 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2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76400" y="274637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000"/>
              <a:t>What techniques would you use to collect trace evidence?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>
              <a:rtl val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715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http://i45.tinypic.com/2qtgyv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47625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opquest.com/43-502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3" b="16917"/>
          <a:stretch/>
        </p:blipFill>
        <p:spPr bwMode="auto">
          <a:xfrm>
            <a:off x="4038600" y="1750695"/>
            <a:ext cx="4572000" cy="30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gazette.net/storyimage/PN/20110630/NEWS/706289956/EP/1/3/EP-7062899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587" y="2895600"/>
            <a:ext cx="476842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3.gstatic.com/images?q=tbn:ANd9GcSjk-YrPL-KMirGlzhVH_krYlqtrkFqo4cmP4Mkn7TGoMKGA_ZI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29" y="3505200"/>
            <a:ext cx="480934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/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1676400" y="274637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DNA from Hair</a:t>
            </a:r>
          </a:p>
        </p:txBody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762000" y="4572000"/>
            <a:ext cx="7010400" cy="1806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root contains nuclear DNA. </a:t>
            </a:r>
            <a:endParaRPr lang="en-US" sz="28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If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hair has been forcibly removed, some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folicular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tissue may be attached containing DNA. </a:t>
            </a: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414" name="Shape 4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60960"/>
            <a:ext cx="3028948" cy="306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1430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/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428" name="Shape 428"/>
          <p:cNvSpPr txBox="1">
            <a:spLocks noGrp="1"/>
          </p:cNvSpPr>
          <p:nvPr>
            <p:ph type="title"/>
          </p:nvPr>
        </p:nvSpPr>
        <p:spPr>
          <a:xfrm>
            <a:off x="1676400" y="274637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Hair Toxicology</a:t>
            </a:r>
          </a:p>
        </p:txBody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228600" y="323057"/>
            <a:ext cx="7010400" cy="4068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Advantages: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Easy to collect and store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Is externally available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Can provide information on the individual’s history of drug use or of poisoning.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Collections must be taken from different locations on the body to get an accurate timeline.</a:t>
            </a:r>
          </a:p>
        </p:txBody>
      </p:sp>
      <p:pic>
        <p:nvPicPr>
          <p:cNvPr id="430" name="Shape 4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3505200"/>
            <a:ext cx="3319462" cy="321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>
              <a:rtl val="0"/>
            </a:endParaRPr>
          </a:p>
        </p:txBody>
      </p:sp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3200" b="0" i="0" u="none" strike="noStrike" cap="none" baseline="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Hair Toxicology</a:t>
            </a:r>
          </a:p>
        </p:txBody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0" y="2600325"/>
            <a:ext cx="7315200" cy="4257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Drugs flow from bloodstream to follicle and then move with hair growth.  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Darker, coarser hair retains drugs more.</a:t>
            </a:r>
          </a:p>
          <a:p>
            <a: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Can provide information on the individual’s history of drug use or of poisoning.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Collections must be taken from different locations on the body to get an accurate timeline.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38481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/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4400" b="0" i="0" u="none" strike="noStrike" cap="none" baseline="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Hair Toxicology</a:t>
            </a:r>
          </a:p>
        </p:txBody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3352800" y="1828800"/>
            <a:ext cx="5486399" cy="3809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Napoleon died in exile in 1821. </a:t>
            </a:r>
            <a:endParaRPr lang="en-US" sz="24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buNone/>
            </a:pPr>
            <a:endParaRPr lang="en-US" sz="24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By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analyzing his hair, some investigators suggest he was poisoned by the deliberate administration of arsenic; </a:t>
            </a:r>
            <a:endParaRPr lang="en-US" sz="24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buNone/>
            </a:pPr>
            <a:endParaRPr lang="en-US" sz="24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others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suggest that it was vapors from the dyes in the wallpaper that did him in. </a:t>
            </a:r>
          </a:p>
        </p:txBody>
      </p:sp>
      <p:pic>
        <p:nvPicPr>
          <p:cNvPr id="445" name="Shape 44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2057400"/>
            <a:ext cx="2782886" cy="26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ftr" idx="11"/>
          </p:nvPr>
        </p:nvSpPr>
        <p:spPr>
          <a:xfrm>
            <a:off x="2895600" y="6245225"/>
            <a:ext cx="4038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Kendall/Hunt Publishing Company</a:t>
            </a:r>
          </a:p>
        </p:txBody>
      </p:sp>
      <p:sp>
        <p:nvSpPr>
          <p:cNvPr id="467" name="Shape 4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>
              <a:rtl val="0"/>
            </a:endParaRPr>
          </a:p>
        </p:txBody>
      </p:sp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7391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838200" marR="0" lvl="0" indent="-838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Hairs found on a bloody knife at a homicide scene.</a:t>
            </a:r>
          </a:p>
        </p:txBody>
      </p:sp>
      <p:pic>
        <p:nvPicPr>
          <p:cNvPr id="469" name="Shape 46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531620"/>
            <a:ext cx="812673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ftr" idx="11"/>
          </p:nvPr>
        </p:nvSpPr>
        <p:spPr>
          <a:xfrm>
            <a:off x="2895600" y="6245225"/>
            <a:ext cx="4038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Kendall/Hunt Publishing Company</a:t>
            </a:r>
          </a:p>
        </p:txBody>
      </p:sp>
      <p:sp>
        <p:nvSpPr>
          <p:cNvPr id="475" name="Shape 47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>
              <a:rtl val="0"/>
            </a:endParaRPr>
          </a:p>
        </p:txBody>
      </p:sp>
      <p:sp>
        <p:nvSpPr>
          <p:cNvPr id="476" name="Shape 476"/>
          <p:cNvSpPr txBox="1">
            <a:spLocks noGrp="1"/>
          </p:cNvSpPr>
          <p:nvPr>
            <p:ph type="title"/>
          </p:nvPr>
        </p:nvSpPr>
        <p:spPr>
          <a:xfrm>
            <a:off x="228600" y="274637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Photomicrograph of hair fragment with blood crust</a:t>
            </a:r>
          </a:p>
        </p:txBody>
      </p:sp>
      <p:pic>
        <p:nvPicPr>
          <p:cNvPr id="477" name="Shape 47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600200"/>
            <a:ext cx="69342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/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1676400" y="274637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  <a:rtl val="0"/>
              </a:rPr>
              <a:t>Link to More Hair Info.</a:t>
            </a:r>
          </a:p>
        </p:txBody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1676400" y="1600200"/>
            <a:ext cx="7010400" cy="45259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Quattrocento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  <a:rtl val="0"/>
              </a:rPr>
              <a:t>Microscopy of Hair Part II: A Practical Guide and Manual for Animal Hairs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Quattrocento"/>
              <a:buNone/>
            </a:pPr>
            <a:r>
              <a:rPr lang="en-US" sz="2000" b="0" i="0" u="sng" strike="noStrike" cap="none" baseline="0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  <a:hlinkClick r:id="rId3"/>
                <a:rtl val="0"/>
              </a:rPr>
              <a:t>http://www.fbi.gov/hq/lab/fsc/backissu/july2004/research/2004_03_research02.htm</a:t>
            </a: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2000" b="0" i="0" u="sng" strike="noStrike" cap="none" baseline="0">
              <a:solidFill>
                <a:schemeClr val="hlink"/>
              </a:solidFill>
              <a:latin typeface="Quattrocento"/>
              <a:ea typeface="Quattrocento"/>
              <a:cs typeface="Quattrocento"/>
              <a:sym typeface="Quattrocento"/>
              <a:hlinkClick r:id="rId3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title"/>
          </p:nvPr>
        </p:nvSpPr>
        <p:spPr>
          <a:xfrm>
            <a:off x="1676400" y="274637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58" name="Shape 458"/>
          <p:cNvSpPr>
            <a:spLocks noGrp="1"/>
          </p:cNvSpPr>
          <p:nvPr>
            <p:ph type="clipArt" idx="2"/>
          </p:nvPr>
        </p:nvSpPr>
        <p:spPr>
          <a:xfrm>
            <a:off x="1676400" y="1600200"/>
            <a:ext cx="3429000" cy="4525963"/>
          </a:xfrm>
          <a:prstGeom prst="rect">
            <a:avLst/>
          </a:prstGeom>
          <a:noFill/>
          <a:ln>
            <a:noFill/>
          </a:ln>
        </p:spPr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5257800" y="1600200"/>
            <a:ext cx="34290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60" name="Shape 4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 </a:t>
            </a:r>
          </a:p>
        </p:txBody>
      </p:sp>
      <p:sp>
        <p:nvSpPr>
          <p:cNvPr id="461" name="Shape 461"/>
          <p:cNvSpPr/>
          <p:nvPr/>
        </p:nvSpPr>
        <p:spPr>
          <a:xfrm>
            <a:off x="2286000" y="3105150"/>
            <a:ext cx="4572000" cy="1201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  <a:rtl val="0"/>
              </a:rPr>
              <a:t>http://www.cengagesites.com/academic/assets/sites/4827/chapter3_bertino.pdf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Hair chapter website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>
              <a:rtl val="0"/>
            </a:endParaRPr>
          </a:p>
        </p:txBody>
      </p:sp>
      <p:sp>
        <p:nvSpPr>
          <p:cNvPr id="483" name="Shape 483"/>
          <p:cNvSpPr txBox="1">
            <a:spLocks noGrp="1"/>
          </p:cNvSpPr>
          <p:nvPr>
            <p:ph type="title"/>
          </p:nvPr>
        </p:nvSpPr>
        <p:spPr>
          <a:xfrm>
            <a:off x="1676400" y="274637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More about Hair</a:t>
            </a:r>
          </a:p>
        </p:txBody>
      </p:sp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1676400" y="1600200"/>
            <a:ext cx="7010400" cy="4525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Quattrocento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For additional information about hair and other trace evidence, check out Court TV’s Crime Library at:</a:t>
            </a:r>
          </a:p>
          <a:p>
            <a:pPr marL="342900" marR="0" lvl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Quattrocento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</a:t>
            </a:r>
            <a:r>
              <a:rPr lang="en-US" sz="18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  <a:rtl val="0"/>
              </a:rPr>
              <a:t>www.crimelibrary.com/criminal_mind/forensics/trace/1.html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152400" y="1524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800" b="1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Chapter 5:</a:t>
            </a:r>
            <a:r>
              <a:rPr lang="en-US" sz="6600" b="0" i="0" u="none" strike="noStrike" cap="none" baseline="0" dirty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Hair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2446021" y="1143000"/>
            <a:ext cx="6705599" cy="20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“For three days after death, hair and fingernails continue to grow but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phone calls taper off.”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—Johnny Carson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Comedian and television host</a:t>
            </a: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l="4443"/>
          <a:stretch/>
        </p:blipFill>
        <p:spPr>
          <a:xfrm>
            <a:off x="281700" y="2438400"/>
            <a:ext cx="3680700" cy="41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http://content8.flixster.com/photo/13/09/64/13096454_o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90925"/>
            <a:ext cx="24955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80999" y="1752600"/>
            <a:ext cx="7239000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16665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If the source is human or animal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ct val="116665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Race (sometimes)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ct val="116665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Origin of the location on the source’s body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ct val="116665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Whether the hair was forcibly removed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ct val="116665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If the hair has been treated with chemicals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ct val="116665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If drugs have been ingested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3733801"/>
            <a:ext cx="3922975" cy="289152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921450" y="274625"/>
            <a:ext cx="776519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What can be determined with one hair?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40024"/>
            <a:ext cx="9144000" cy="410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Shape 96"/>
          <p:cNvSpPr txBox="1"/>
          <p:nvPr/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799" y="457200"/>
            <a:ext cx="8304899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Degrades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very slowly</a:t>
            </a:r>
          </a:p>
          <a:p>
            <a:pPr marL="0" marR="0" lvl="0" indent="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lang="en-US" sz="24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Skin recedes and will eventually come off = hair mask.</a:t>
            </a:r>
          </a:p>
          <a:p>
            <a:pPr marL="0" marR="0" lvl="0" indent="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r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Quattrocento"/>
              <a:buNone/>
            </a:pP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Are all of your hairs on your head identical?</a:t>
            </a:r>
          </a:p>
          <a:p>
            <a:pPr marL="0" marR="0" lvl="0" indent="0" algn="r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Quattrocento"/>
              <a:buNone/>
            </a:pPr>
            <a:endParaRPr lang="en-US" sz="2400" b="0" i="0" u="none" strike="noStrike" cap="none" baseline="0" dirty="0" smtClean="0">
              <a:solidFill>
                <a:schemeClr val="bg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r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Quattrocento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marR="0" lvl="0" indent="0" algn="r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Quattrocento"/>
              <a:buNone/>
            </a:pPr>
            <a:r>
              <a:rPr lang="en-US" sz="2400" b="0" i="0" u="none" strike="noStrike" cap="none" baseline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All 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hair on 1 person’s body is not identical – color and texture vary.</a:t>
            </a:r>
          </a:p>
          <a:p>
            <a:pPr marL="342900" marR="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9299" y="228600"/>
            <a:ext cx="27414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/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420" name="Shape 420"/>
          <p:cNvSpPr txBox="1">
            <a:spLocks noGrp="1"/>
          </p:cNvSpPr>
          <p:nvPr>
            <p:ph type="title"/>
          </p:nvPr>
        </p:nvSpPr>
        <p:spPr>
          <a:xfrm>
            <a:off x="1676400" y="274637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  <a:rtl val="0"/>
              </a:rPr>
              <a:t>Collection of Hair</a:t>
            </a:r>
          </a:p>
        </p:txBody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304800" y="228600"/>
            <a:ext cx="7010400" cy="640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Questioned hairs must be accompanied by an adequate number of control samples.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from victim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from possible suspects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from others who may have deposited hair at the scene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ct val="100000"/>
              <a:buNone/>
            </a:pPr>
            <a:endParaRPr lang="en-US" sz="28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ct val="100000"/>
              <a:buNone/>
            </a:pPr>
            <a:endParaRPr lang="en-US" sz="2800" dirty="0"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ct val="100000"/>
              <a:buNone/>
            </a:pPr>
            <a:endParaRPr lang="en-US" sz="28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ct val="100000"/>
              <a:buNone/>
            </a:pPr>
            <a:endParaRPr lang="en-US" sz="2800" dirty="0"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ct val="100000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Control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Sample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50 full-length hairs from all areas of scalp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24 full-length pubic hairs</a:t>
            </a:r>
          </a:p>
        </p:txBody>
      </p:sp>
      <p:pic>
        <p:nvPicPr>
          <p:cNvPr id="422" name="Shape 4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4759" y="1981200"/>
            <a:ext cx="3646487" cy="37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air shaft samples under high powered light microscopy. (a) African-American control hair sample, demonstrating evenly distributed pigment in the hairshaft. (b) Hair sample of a previously published severely affected Chediak-Higashi syndrome patient [19], demonstrating an atypical granular distribution of “pigmented clumps” in the hair shaft. (c) Hair sample of our African-American patient with Chediak-Higashi syndrome, demonstrating a similar atypical granular pigmentation pattern as the CHS patient in (b). All images were taken at the same settings using a 40X/1.3 oil objective on an Axiovert200M light microscop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90" y="2895600"/>
            <a:ext cx="780287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4903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676400" y="274637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676400" y="1600200"/>
            <a:ext cx="7010400" cy="4525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Quattrocento"/>
              <a:buChar char="‡"/>
            </a:pPr>
            <a:r>
              <a:rPr lang="en-US" sz="1400" b="0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  <a:rtl val="0"/>
              </a:rPr>
              <a:t>http://www.youtube.com/watch?v=aWK6qJFvWoM</a:t>
            </a:r>
          </a:p>
          <a:p>
            <a:pPr marL="342900" marR="0" lvl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Quattrocento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>
              <a:rtl val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23622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1383</Words>
  <Application>Microsoft Office PowerPoint</Application>
  <PresentationFormat>On-screen Show (4:3)</PresentationFormat>
  <Paragraphs>399</Paragraphs>
  <Slides>48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simple-light</vt:lpstr>
      <vt:lpstr>PowerPoint Presentation</vt:lpstr>
      <vt:lpstr>What are examples of trace evidence?</vt:lpstr>
      <vt:lpstr>Are Hair and Fibers individualized or class evidence? </vt:lpstr>
      <vt:lpstr>What techniques would you use to collect trace evidence?</vt:lpstr>
      <vt:lpstr>Chapter 5:Hair</vt:lpstr>
      <vt:lpstr>What can be determined with one hair?</vt:lpstr>
      <vt:lpstr>PowerPoint Presentation</vt:lpstr>
      <vt:lpstr>Collection of Hair</vt:lpstr>
      <vt:lpstr>PowerPoint Presentation</vt:lpstr>
      <vt:lpstr>PowerPoint Presentation</vt:lpstr>
      <vt:lpstr>Hair Morphology</vt:lpstr>
      <vt:lpstr>HUMAN HAIR</vt:lpstr>
      <vt:lpstr>Morphology of Hair</vt:lpstr>
      <vt:lpstr>Morphology of Hair</vt:lpstr>
      <vt:lpstr>Hair Shaft</vt:lpstr>
      <vt:lpstr>The CuticleScales</vt:lpstr>
      <vt:lpstr>Human Scales</vt:lpstr>
      <vt:lpstr>The Cortex</vt:lpstr>
      <vt:lpstr>The Cortex</vt:lpstr>
      <vt:lpstr>PowerPoint Presentation</vt:lpstr>
      <vt:lpstr>The Medulla</vt:lpstr>
      <vt:lpstr> The Medulla</vt:lpstr>
      <vt:lpstr>PowerPoint Presentation</vt:lpstr>
      <vt:lpstr>Medulla Patterns</vt:lpstr>
      <vt:lpstr>Medulla in different species</vt:lpstr>
      <vt:lpstr>Medullary Index</vt:lpstr>
      <vt:lpstr>RABBIT MEDULLA</vt:lpstr>
      <vt:lpstr>PowerPoint Presentation</vt:lpstr>
      <vt:lpstr>Medulla of different species</vt:lpstr>
      <vt:lpstr>Hair Growth</vt:lpstr>
      <vt:lpstr>Can you tell race from hair sample?</vt:lpstr>
      <vt:lpstr>Hair Shape</vt:lpstr>
      <vt:lpstr>PowerPoint Presentation</vt:lpstr>
      <vt:lpstr>Hair Growth</vt:lpstr>
      <vt:lpstr>The Root</vt:lpstr>
      <vt:lpstr>PowerPoint Presentation</vt:lpstr>
      <vt:lpstr>Species ID using the Root</vt:lpstr>
      <vt:lpstr>Hair Comparison</vt:lpstr>
      <vt:lpstr>PowerPoint Presentation</vt:lpstr>
      <vt:lpstr>DNA from Hair</vt:lpstr>
      <vt:lpstr>Hair Toxicology</vt:lpstr>
      <vt:lpstr>Hair Toxicology</vt:lpstr>
      <vt:lpstr>Hair Toxicology</vt:lpstr>
      <vt:lpstr>Hairs found on a bloody knife at a homicide scene.</vt:lpstr>
      <vt:lpstr>Photomicrograph of hair fragment with blood crust</vt:lpstr>
      <vt:lpstr>Link to More Hair Info.</vt:lpstr>
      <vt:lpstr>PowerPoint Presentation</vt:lpstr>
      <vt:lpstr>More about Hair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Trace Evidence</dc:title>
  <dc:creator>Racioppo, Jennifer</dc:creator>
  <cp:lastModifiedBy>Windows User</cp:lastModifiedBy>
  <cp:revision>30</cp:revision>
  <dcterms:modified xsi:type="dcterms:W3CDTF">2014-10-22T17:09:53Z</dcterms:modified>
</cp:coreProperties>
</file>