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2" r:id="rId1"/>
  </p:sldMasterIdLst>
  <p:notesMasterIdLst>
    <p:notesMasterId r:id="rId50"/>
  </p:notesMasterIdLst>
  <p:sldIdLst>
    <p:sldId id="256" r:id="rId2"/>
    <p:sldId id="276" r:id="rId3"/>
    <p:sldId id="275" r:id="rId4"/>
    <p:sldId id="258" r:id="rId5"/>
    <p:sldId id="319" r:id="rId6"/>
    <p:sldId id="320" r:id="rId7"/>
    <p:sldId id="321" r:id="rId8"/>
    <p:sldId id="283" r:id="rId9"/>
    <p:sldId id="287" r:id="rId10"/>
    <p:sldId id="288" r:id="rId11"/>
    <p:sldId id="257" r:id="rId12"/>
    <p:sldId id="262" r:id="rId13"/>
    <p:sldId id="322" r:id="rId14"/>
    <p:sldId id="263" r:id="rId15"/>
    <p:sldId id="264" r:id="rId16"/>
    <p:sldId id="323" r:id="rId17"/>
    <p:sldId id="265" r:id="rId18"/>
    <p:sldId id="266" r:id="rId19"/>
    <p:sldId id="324" r:id="rId20"/>
    <p:sldId id="267" r:id="rId21"/>
    <p:sldId id="331" r:id="rId22"/>
    <p:sldId id="268" r:id="rId23"/>
    <p:sldId id="332" r:id="rId24"/>
    <p:sldId id="269" r:id="rId25"/>
    <p:sldId id="270" r:id="rId26"/>
    <p:sldId id="271" r:id="rId27"/>
    <p:sldId id="335" r:id="rId28"/>
    <p:sldId id="334" r:id="rId29"/>
    <p:sldId id="272" r:id="rId30"/>
    <p:sldId id="273" r:id="rId31"/>
    <p:sldId id="293" r:id="rId32"/>
    <p:sldId id="274" r:id="rId33"/>
    <p:sldId id="277" r:id="rId34"/>
    <p:sldId id="333" r:id="rId35"/>
    <p:sldId id="325" r:id="rId36"/>
    <p:sldId id="279" r:id="rId37"/>
    <p:sldId id="326" r:id="rId38"/>
    <p:sldId id="278" r:id="rId39"/>
    <p:sldId id="280" r:id="rId40"/>
    <p:sldId id="336" r:id="rId41"/>
    <p:sldId id="327" r:id="rId42"/>
    <p:sldId id="281" r:id="rId43"/>
    <p:sldId id="282" r:id="rId44"/>
    <p:sldId id="330" r:id="rId45"/>
    <p:sldId id="289" r:id="rId46"/>
    <p:sldId id="290" r:id="rId47"/>
    <p:sldId id="291" r:id="rId48"/>
    <p:sldId id="302" r:id="rId49"/>
  </p:sldIdLst>
  <p:sldSz cx="9144000" cy="6858000" type="screen4x3"/>
  <p:notesSz cx="68580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ECBC67A-0AA4-463B-881F-C92C886A7314}">
  <a:tblStyle styleId="{AECBC67A-0AA4-463B-881F-C92C886A7314}"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sorterViewPr>
    <p:cViewPr>
      <p:scale>
        <a:sx n="75" d="100"/>
        <a:sy n="75" d="100"/>
      </p:scale>
      <p:origin x="0" y="43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65138"/>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65138"/>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29675"/>
            <a:ext cx="2971799" cy="465138"/>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829675"/>
            <a:ext cx="2971799" cy="465138"/>
          </a:xfrm>
          <a:prstGeom prst="rect">
            <a:avLst/>
          </a:prstGeom>
          <a:noFill/>
          <a:ln>
            <a:noFill/>
          </a:ln>
        </p:spPr>
        <p:txBody>
          <a:bodyPr lIns="91425" tIns="91425" rIns="91425" bIns="91425" anchor="b"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1999522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08" name="Shape 10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67" name="Shape 3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15" name="Shape 115"/>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57" name="Shape 15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64" name="Shape 16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82" name="Shape 18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89" name="Shape 18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
        <p:nvSpPr>
          <p:cNvPr id="206" name="Shape 20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 name="Shape 207"/>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17" name="Shape 21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23" name="Shape 22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29" name="Shape 22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81" name="Shape 28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35" name="Shape 23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47" name="Shape 247"/>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53" name="Shape 25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61" name="Shape 261"/>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03" name="Shape 40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68" name="Shape 2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90" name="Shape 29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03" name="Shape 30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Gender and hair color are </a:t>
            </a:r>
            <a:r>
              <a:rPr lang="en-US" smtClean="0"/>
              <a:t>better remember than </a:t>
            </a:r>
            <a:endParaRPr lang="en-US"/>
          </a:p>
        </p:txBody>
      </p:sp>
      <p:sp>
        <p:nvSpPr>
          <p:cNvPr id="4" name="Slide Number Placeholder 3"/>
          <p:cNvSpPr>
            <a:spLocks noGrp="1"/>
          </p:cNvSpPr>
          <p:nvPr>
            <p:ph type="sldNum" sz="quarter" idx="10"/>
          </p:nvPr>
        </p:nvSpPr>
        <p:spPr/>
        <p:txBody>
          <a:bodyPr/>
          <a:lstStyle/>
          <a:p>
            <a:fld id="{41215074-DDB3-4CD5-857A-7A85A6D8D758}" type="slidenum">
              <a:rPr lang="en-US" smtClean="0"/>
              <a:pPr/>
              <a:t>36</a:t>
            </a:fld>
            <a:endParaRPr lang="en-US"/>
          </a:p>
        </p:txBody>
      </p:sp>
    </p:spTree>
    <p:extLst>
      <p:ext uri="{BB962C8B-B14F-4D97-AF65-F5344CB8AC3E}">
        <p14:creationId xmlns:p14="http://schemas.microsoft.com/office/powerpoint/2010/main" val="3036216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97" name="Shape 29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274" name="Shape 2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09" name="Shape 30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15" name="Shape 315"/>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22" name="Shape 322"/>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67" name="Shape 3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74" name="Shape 3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79" name="Shape 379"/>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89" name="Shape 38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68" name="Shape 46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22" name="Shape 122"/>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DF686ED8-3ACA-49B7-AF56-B559D3BFB228}" type="slidenum">
              <a:rPr lang="en-US" smtClean="0"/>
              <a:pPr>
                <a:defRPr/>
              </a:pPr>
              <a:t>4</a:t>
            </a:fld>
            <a:endParaRPr lang="en-US" smtClean="0"/>
          </a:p>
        </p:txBody>
      </p:sp>
      <p:sp>
        <p:nvSpPr>
          <p:cNvPr id="17411" name="Rectangle 2"/>
          <p:cNvSpPr>
            <a:spLocks noGrp="1" noRot="1" noChangeAspect="1" noChangeArrowheads="1" noTextEdit="1"/>
          </p:cNvSpPr>
          <p:nvPr>
            <p:ph type="sldImg"/>
          </p:nvPr>
        </p:nvSpPr>
        <p:spPr>
          <a:xfrm>
            <a:off x="1104900" y="696913"/>
            <a:ext cx="4648200" cy="3486150"/>
          </a:xfrm>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FBB5BFB5-EA48-477F-A662-6F18DE85C563}" type="slidenum">
              <a:rPr lang="en-US" smtClean="0"/>
              <a:pPr>
                <a:defRPr/>
              </a:pPr>
              <a:t>5</a:t>
            </a:fld>
            <a:endParaRPr lang="en-US" smtClean="0"/>
          </a:p>
        </p:txBody>
      </p:sp>
      <p:sp>
        <p:nvSpPr>
          <p:cNvPr id="18435" name="Rectangle 2"/>
          <p:cNvSpPr>
            <a:spLocks noGrp="1" noRot="1" noChangeAspect="1" noChangeArrowheads="1" noTextEdit="1"/>
          </p:cNvSpPr>
          <p:nvPr>
            <p:ph type="sldImg"/>
          </p:nvPr>
        </p:nvSpPr>
        <p:spPr>
          <a:xfrm>
            <a:off x="1104900" y="696913"/>
            <a:ext cx="4648200" cy="3486150"/>
          </a:xfrm>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p>
            <a:pPr>
              <a:defRPr/>
            </a:pPr>
            <a:fld id="{2C456BB7-0AC5-443F-AFFD-EED4B565D336}" type="slidenum">
              <a:rPr lang="en-US" smtClean="0"/>
              <a:pPr>
                <a:defRPr/>
              </a:pPr>
              <a:t>6</a:t>
            </a:fld>
            <a:endParaRPr lang="en-US" smtClean="0"/>
          </a:p>
        </p:txBody>
      </p:sp>
      <p:sp>
        <p:nvSpPr>
          <p:cNvPr id="19459" name="Rectangle 2"/>
          <p:cNvSpPr>
            <a:spLocks noGrp="1" noRot="1" noChangeAspect="1" noChangeArrowheads="1" noTextEdit="1"/>
          </p:cNvSpPr>
          <p:nvPr>
            <p:ph type="sldImg"/>
          </p:nvPr>
        </p:nvSpPr>
        <p:spPr>
          <a:xfrm>
            <a:off x="1104900" y="696913"/>
            <a:ext cx="4648200" cy="3486150"/>
          </a:xfrm>
          <a:ln/>
        </p:spPr>
      </p:sp>
      <p:sp>
        <p:nvSpPr>
          <p:cNvPr id="19460" name="Rectangle 3"/>
          <p:cNvSpPr>
            <a:spLocks noGrp="1" noChangeArrowheads="1"/>
          </p:cNvSpPr>
          <p:nvPr>
            <p:ph type="body" idx="1"/>
          </p:nvPr>
        </p:nvSpPr>
        <p:spPr>
          <a:noFill/>
          <a:ln/>
        </p:spPr>
        <p:txBody>
          <a:bodyPr/>
          <a:lstStyle/>
          <a:p>
            <a:pPr eaLnBrk="1" hangingPunct="1"/>
            <a:r>
              <a:rPr lang="en-US" b="1" smtClean="0"/>
              <a:t>Teacher Note</a:t>
            </a:r>
            <a:r>
              <a:rPr lang="en-US" smtClean="0"/>
              <a:t>:  Try to influence the students’ memory of the items.  As they are writing down the items they remember, suggest two or three items that were not shown, such as a banana (on the info slide), a nail (goes with hammer), or pen (instead of the pencil).  As you go over the correct items, ask the students if they added any of the ones you told them to remember.  Tie this into the discussion (next slide) on how a person’s memory can be affected by another person.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332" name="Shape 33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59" name="Shape 35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3" name="Shape 93"/>
          <p:cNvSpPr txBox="1">
            <a:spLocks noGrp="1"/>
          </p:cNvSpPr>
          <p:nvPr>
            <p:ph type="body" idx="2"/>
          </p:nvPr>
        </p:nvSpPr>
        <p:spPr>
          <a:xfrm>
            <a:off x="4652962" y="1849438"/>
            <a:ext cx="4135437"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4" name="Shape 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5" name="Shape 9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hyperlink" Target="http://www.youtube.com/watch?v=8-hapS2SPz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viscog.beckman.illinois.edu/flashmovie/15.php" TargetMode="External"/><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G-lN8vWm3m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_RLvSGYxDI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awarenesstest.co.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dailymotion.com/video/x26tts_lily-allen-ldn_musi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youtube.com/watch?v=P3ldO66qrb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2" Type="http://schemas.openxmlformats.org/officeDocument/2006/relationships/hyperlink" Target="http://www.youtube.com/watch?v=xtDt-THaH_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url?sa=i&amp;rct=j&amp;q=&amp;esrc=s&amp;frm=1&amp;source=images&amp;cd=&amp;cad=rja&amp;docid=8G2RUIaTPnPY3M&amp;tbnid=o8LK4beUk39MyM:&amp;ved=0CAUQjRw&amp;url=http://criminal.lawyers.com/Criminal-Law-Basics/The-Role-of-a-Witness-in-a-Criminal-Trial.html&amp;ei=BOtCUq2qFeza4APTt4HYDA&amp;bvm=bv.53077864,d.dmg&amp;psig=AFQjCNFE4N2ihRbp5pf28MkzQUcDr3jWAw&amp;ust=138020363612748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sxwn1w7MJv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u-SBTRLoPu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hyperlink" Target="http://www.youtube.com/watch?v=I4V6aoYuDcg&amp;feature=relmf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innocenceproject.org/kno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youtube.com/watch?v=ngdfTgfFIlQ&amp;feature=relmf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oY6DznRX6L0" TargetMode="External"/><Relationship Id="rId2" Type="http://schemas.openxmlformats.org/officeDocument/2006/relationships/hyperlink" Target="http://www.youtube.com/watch?v=xdK-ebSVFmY"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WEJJUGJZxp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youtube.com/watch?v=Has8vDacmo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jp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p:nvPr>
        </p:nvSpPr>
        <p:spPr>
          <a:xfrm>
            <a:off x="172025" y="457200"/>
            <a:ext cx="6030913" cy="106679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5400" b="0" i="0" u="sng" strike="noStrike" cap="none" baseline="0" dirty="0">
                <a:solidFill>
                  <a:schemeClr val="dk1"/>
                </a:solidFill>
                <a:latin typeface="Calibri"/>
                <a:ea typeface="Calibri"/>
                <a:cs typeface="Calibri"/>
                <a:sym typeface="Calibri"/>
              </a:rPr>
              <a:t>EVIDENCE &amp; OBSERVATION</a:t>
            </a:r>
          </a:p>
        </p:txBody>
      </p:sp>
      <p:sp>
        <p:nvSpPr>
          <p:cNvPr id="104" name="Shape 104"/>
          <p:cNvSpPr/>
          <p:nvPr/>
        </p:nvSpPr>
        <p:spPr>
          <a:xfrm>
            <a:off x="197425" y="3104525"/>
            <a:ext cx="4572000" cy="8310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1" i="0" u="none" strike="noStrike" cap="none" baseline="0" dirty="0">
                <a:solidFill>
                  <a:schemeClr val="dk1"/>
                </a:solidFill>
                <a:latin typeface="Arial"/>
                <a:ea typeface="Arial"/>
                <a:cs typeface="Arial"/>
                <a:sym typeface="Arial"/>
              </a:rPr>
              <a:t>Anything that tends to prove or disprove an alleged fact.</a:t>
            </a:r>
          </a:p>
        </p:txBody>
      </p:sp>
      <p:sp>
        <p:nvSpPr>
          <p:cNvPr id="2" name="Subtitle 1"/>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425" y="1904999"/>
            <a:ext cx="4212939" cy="421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p:tgtEl>
                                          <p:spTgt spid="1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0" y="0"/>
            <a:ext cx="9144000" cy="584735"/>
          </a:xfrm>
          <a:prstGeom prst="rect">
            <a:avLst/>
          </a:prstGeom>
          <a:solidFill>
            <a:schemeClr val="lt1"/>
          </a:solidFill>
          <a:ln>
            <a:noFill/>
          </a:ln>
        </p:spPr>
        <p:txBody>
          <a:bodyPr lIns="91425" tIns="45700" rIns="91425" bIns="45700" anchor="t" anchorCtr="0">
            <a:spAutoFit/>
          </a:bodyPr>
          <a:lstStyle/>
          <a:p>
            <a:pPr marL="609600" marR="0" lvl="0" indent="-609600" rtl="0">
              <a:spcBef>
                <a:spcPts val="0"/>
              </a:spcBef>
              <a:buClr>
                <a:schemeClr val="accent1"/>
              </a:buClr>
              <a:buSzPct val="25000"/>
              <a:buFont typeface="Arial"/>
              <a:buNone/>
            </a:pPr>
            <a:r>
              <a:rPr lang="en-US" sz="3200" b="1" i="0" u="none" strike="noStrike" cap="none" baseline="0" dirty="0">
                <a:solidFill>
                  <a:schemeClr val="accent1"/>
                </a:solidFill>
                <a:latin typeface="Arial"/>
                <a:ea typeface="Arial"/>
                <a:cs typeface="Arial"/>
                <a:sym typeface="Arial"/>
              </a:rPr>
              <a:t>I. Testimonial </a:t>
            </a:r>
            <a:r>
              <a:rPr lang="en-US" sz="3200" b="1" i="0" u="none" strike="noStrike" cap="none" baseline="0" dirty="0" smtClean="0">
                <a:solidFill>
                  <a:schemeClr val="accent1"/>
                </a:solidFill>
                <a:latin typeface="Arial"/>
                <a:ea typeface="Arial"/>
                <a:cs typeface="Arial"/>
                <a:sym typeface="Arial"/>
              </a:rPr>
              <a:t>Evidence</a:t>
            </a:r>
            <a:endParaRPr lang="en-US" sz="3200" b="1" i="0" u="none" strike="noStrike" cap="none" baseline="0" dirty="0">
              <a:solidFill>
                <a:schemeClr val="accent1"/>
              </a:solidFill>
              <a:latin typeface="Arial"/>
              <a:ea typeface="Arial"/>
              <a:cs typeface="Arial"/>
              <a:sym typeface="Arial"/>
            </a:endParaRPr>
          </a:p>
        </p:txBody>
      </p:sp>
      <p:sp>
        <p:nvSpPr>
          <p:cNvPr id="363" name="Shape 3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64" name="Shape 364"/>
          <p:cNvPicPr preferRelativeResize="0"/>
          <p:nvPr/>
        </p:nvPicPr>
        <p:blipFill rotWithShape="1">
          <a:blip r:embed="rId3">
            <a:alphaModFix/>
          </a:blip>
          <a:srcRect/>
          <a:stretch/>
        </p:blipFill>
        <p:spPr>
          <a:xfrm>
            <a:off x="4419600" y="762000"/>
            <a:ext cx="4191000" cy="3429000"/>
          </a:xfrm>
          <a:prstGeom prst="rect">
            <a:avLst/>
          </a:prstGeom>
          <a:noFill/>
          <a:ln>
            <a:noFill/>
          </a:ln>
        </p:spPr>
      </p:pic>
      <p:sp>
        <p:nvSpPr>
          <p:cNvPr id="6" name="Shape 361"/>
          <p:cNvSpPr txBox="1">
            <a:spLocks/>
          </p:cNvSpPr>
          <p:nvPr/>
        </p:nvSpPr>
        <p:spPr>
          <a:xfrm>
            <a:off x="243526" y="4495800"/>
            <a:ext cx="9144000" cy="1892785"/>
          </a:xfrm>
          <a:prstGeom prst="rect">
            <a:avLst/>
          </a:prstGeom>
          <a:solidFill>
            <a:schemeClr val="lt1"/>
          </a:solid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0" indent="0">
              <a:spcBef>
                <a:spcPts val="560"/>
              </a:spcBef>
              <a:buSzPct val="25000"/>
              <a:buFont typeface="Arial"/>
              <a:buNone/>
            </a:pPr>
            <a:r>
              <a:rPr lang="en-US" sz="2800" b="1" dirty="0">
                <a:solidFill>
                  <a:schemeClr val="dk1"/>
                </a:solidFill>
              </a:rPr>
              <a:t>2. Eyewitness to a crime </a:t>
            </a:r>
            <a:r>
              <a:rPr lang="en-US" sz="2800" dirty="0">
                <a:solidFill>
                  <a:schemeClr val="dk1"/>
                </a:solidFill>
              </a:rPr>
              <a:t>– </a:t>
            </a:r>
            <a:endParaRPr lang="en-US" sz="2800" dirty="0" smtClean="0">
              <a:solidFill>
                <a:schemeClr val="dk1"/>
              </a:solidFill>
            </a:endParaRPr>
          </a:p>
          <a:p>
            <a:pPr marL="0" indent="0">
              <a:spcBef>
                <a:spcPts val="560"/>
              </a:spcBef>
              <a:buSzPct val="25000"/>
              <a:buFont typeface="Arial"/>
              <a:buNone/>
            </a:pPr>
            <a:r>
              <a:rPr lang="en-US" sz="2800" dirty="0" smtClean="0">
                <a:solidFill>
                  <a:schemeClr val="dk1"/>
                </a:solidFill>
              </a:rPr>
              <a:t>Juries </a:t>
            </a:r>
            <a:r>
              <a:rPr lang="en-US" sz="2800" dirty="0">
                <a:solidFill>
                  <a:schemeClr val="dk1"/>
                </a:solidFill>
              </a:rPr>
              <a:t>are heavily influenced by eyewitness identification.  Their reliability is </a:t>
            </a:r>
            <a:r>
              <a:rPr lang="en-US" sz="2800" dirty="0" smtClean="0">
                <a:solidFill>
                  <a:schemeClr val="dk1"/>
                </a:solidFill>
              </a:rPr>
              <a:t>dependent </a:t>
            </a:r>
            <a:r>
              <a:rPr lang="en-US" sz="2800" dirty="0">
                <a:solidFill>
                  <a:schemeClr val="dk1"/>
                </a:solidFill>
              </a:rPr>
              <a:t>on their accuracy and believability.</a:t>
            </a:r>
            <a:endParaRPr lang="en-US" sz="2800" b="1" dirty="0" smtClean="0">
              <a:solidFill>
                <a:schemeClr val="dk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Observations</a:t>
            </a:r>
          </a:p>
        </p:txBody>
      </p:sp>
      <p:sp>
        <p:nvSpPr>
          <p:cNvPr id="111" name="Shape 111"/>
          <p:cNvSpPr txBox="1">
            <a:spLocks noGrp="1"/>
          </p:cNvSpPr>
          <p:nvPr>
            <p:ph type="subTitle" idx="1"/>
          </p:nvPr>
        </p:nvSpPr>
        <p:spPr>
          <a:xfrm>
            <a:off x="1371600" y="4267200"/>
            <a:ext cx="6400799" cy="1752600"/>
          </a:xfrm>
          <a:prstGeom prst="rect">
            <a:avLst/>
          </a:prstGeom>
          <a:noFill/>
          <a:ln>
            <a:noFill/>
          </a:ln>
        </p:spPr>
        <p:txBody>
          <a:bodyPr lIns="91425" tIns="45700" rIns="91425" bIns="45700" anchor="t" anchorCtr="0">
            <a:spAutoFit/>
          </a:bodyPr>
          <a:lstStyle/>
          <a:p>
            <a:pPr marL="0" marR="0" lvl="0" indent="0" algn="ctr" rtl="0">
              <a:spcBef>
                <a:spcPts val="0"/>
              </a:spcBef>
              <a:buClr>
                <a:srgbClr val="888888"/>
              </a:buClr>
              <a:buSzPct val="25000"/>
              <a:buFont typeface="Calibri"/>
              <a:buNone/>
            </a:pPr>
            <a:r>
              <a:rPr lang="en-US" sz="2950" b="0" i="0" u="none" strike="noStrike" cap="none" baseline="0" dirty="0">
                <a:solidFill>
                  <a:srgbClr val="888888"/>
                </a:solidFill>
                <a:latin typeface="Calibri"/>
                <a:ea typeface="Calibri"/>
                <a:cs typeface="Calibri"/>
                <a:sym typeface="Calibri"/>
              </a:rPr>
              <a:t>The ability to observe, interpret, and report observations clearly is the most important job of a forensic investigator</a:t>
            </a:r>
          </a:p>
        </p:txBody>
      </p:sp>
      <p:pic>
        <p:nvPicPr>
          <p:cNvPr id="112" name="Shape 112"/>
          <p:cNvPicPr preferRelativeResize="0"/>
          <p:nvPr/>
        </p:nvPicPr>
        <p:blipFill rotWithShape="1">
          <a:blip r:embed="rId3">
            <a:alphaModFix/>
          </a:blip>
          <a:srcRect/>
          <a:stretch/>
        </p:blipFill>
        <p:spPr>
          <a:xfrm>
            <a:off x="1981200" y="228600"/>
            <a:ext cx="4953000" cy="3777387"/>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p:tgtEl>
                                          <p:spTgt spid="1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What is an observation?</a:t>
            </a:r>
          </a:p>
        </p:txBody>
      </p:sp>
      <p:sp>
        <p:nvSpPr>
          <p:cNvPr id="154" name="Shape 154"/>
          <p:cNvSpPr txBox="1">
            <a:spLocks noGrp="1"/>
          </p:cNvSpPr>
          <p:nvPr>
            <p:ph type="body" idx="1"/>
          </p:nvPr>
        </p:nvSpPr>
        <p:spPr>
          <a:xfrm>
            <a:off x="457200" y="1295400"/>
            <a:ext cx="8229600" cy="584735"/>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Using our senses to notice the world around </a:t>
            </a:r>
            <a:r>
              <a:rPr lang="en-US" sz="3200" b="0" i="0" u="none" strike="noStrike" cap="none" baseline="0" dirty="0" smtClean="0">
                <a:solidFill>
                  <a:schemeClr val="dk1"/>
                </a:solidFill>
                <a:latin typeface="Calibri"/>
                <a:ea typeface="Calibri"/>
                <a:cs typeface="Calibri"/>
                <a:sym typeface="Calibri"/>
              </a:rPr>
              <a:t>us</a:t>
            </a:r>
            <a:endParaRPr lang="en-US" sz="3200" b="0" i="0" u="none" strike="noStrike" cap="none" baseline="0" dirty="0">
              <a:solidFill>
                <a:schemeClr val="dk1"/>
              </a:solidFill>
              <a:latin typeface="Calibri"/>
              <a:ea typeface="Calibri"/>
              <a:cs typeface="Calibri"/>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502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 calcmode="lin" valueType="num">
                                      <p:cBhvr additive="base">
                                        <p:cTn id="7" dur="500"/>
                                        <p:tgtEl>
                                          <p:spTgt spid="154">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0000"/>
                </a:solidFill>
              </a:rPr>
              <a:t>Get Ready to Observe!</a:t>
            </a:r>
            <a:endParaRPr lang="en-US" sz="4400" dirty="0">
              <a:solidFill>
                <a:srgbClr val="FF0000"/>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66809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160" name="Shape 160"/>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161" name="Shape 161"/>
          <p:cNvPicPr preferRelativeResize="0"/>
          <p:nvPr/>
        </p:nvPicPr>
        <p:blipFill rotWithShape="1">
          <a:blip r:embed="rId3">
            <a:alphaModFix/>
          </a:blip>
          <a:srcRect l="17968" t="41666" r="35938" b="16667"/>
          <a:stretch/>
        </p:blipFill>
        <p:spPr>
          <a:xfrm>
            <a:off x="-52251" y="304800"/>
            <a:ext cx="9144000" cy="619932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sp>
        <p:nvSpPr>
          <p:cNvPr id="167" name="Shape 167"/>
          <p:cNvSpPr/>
          <p:nvPr/>
        </p:nvSpPr>
        <p:spPr>
          <a:xfrm>
            <a:off x="0" y="152400"/>
            <a:ext cx="9144000" cy="7017306"/>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1</a:t>
            </a:r>
            <a:r>
              <a:rPr lang="en-US" sz="1800" b="0" i="0" u="none" strike="noStrike" cap="none" baseline="0" dirty="0">
                <a:solidFill>
                  <a:schemeClr val="dk1"/>
                </a:solidFill>
                <a:latin typeface="Arial"/>
                <a:ea typeface="Arial"/>
                <a:cs typeface="Arial"/>
                <a:sym typeface="Arial"/>
              </a:rPr>
              <a:t>. How many people were in photos       4           5          6          7</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2. How many young boys were in picture?     1           2           3             4</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3. How many females were in the picture ?     1           2           3             4</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4. What was the color of the cake?    Dark Brown       White       Light Brown       Pink</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5. Did the man have a moustache?      Yes       No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6. What was the color of the gift the girl was holding?      Green   yellow    blue      red</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7. What was the color of the young boys t-shirt on the right side?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Red       Brown          Black        Blue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8. What was the color of the man’s pants?      Black        Khaki        White        Gray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9. What was the woman wearing?    White top      Pink Dress     Blue  Shirt    Yellow dress           </a:t>
            </a:r>
          </a:p>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10. What was the shape of the women’s earrings?  Square   Pentagon   Circular  Triangular</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ct val="100000"/>
              <a:buFont typeface="Arial"/>
              <a:buAutoNum type="arabicPeriod" startAt="11"/>
            </a:pPr>
            <a:r>
              <a:rPr lang="en-US" sz="1800" b="0" i="0" u="none" strike="noStrike" cap="none" baseline="0" dirty="0">
                <a:solidFill>
                  <a:schemeClr val="dk1"/>
                </a:solidFill>
                <a:latin typeface="Arial"/>
                <a:ea typeface="Arial"/>
                <a:cs typeface="Arial"/>
                <a:sym typeface="Arial"/>
              </a:rPr>
              <a:t>How many children were looking at the cake?         1              2          3       </a:t>
            </a:r>
            <a:r>
              <a:rPr lang="en-US" sz="1800" b="0" i="0" u="none" strike="noStrike" cap="none" baseline="0" dirty="0" smtClean="0">
                <a:solidFill>
                  <a:schemeClr val="dk1"/>
                </a:solidFill>
                <a:latin typeface="Arial"/>
                <a:ea typeface="Arial"/>
                <a:cs typeface="Arial"/>
                <a:sym typeface="Arial"/>
              </a:rPr>
              <a:t>none</a:t>
            </a:r>
            <a:endParaRPr lang="en-US" sz="1800" b="0" i="0" u="none" strike="noStrike" cap="none" baseline="0" dirty="0">
              <a:solidFill>
                <a:schemeClr val="dk1"/>
              </a:solidFill>
              <a:latin typeface="Arial"/>
              <a:ea typeface="Arial"/>
              <a:cs typeface="Arial"/>
              <a:sym typeface="Arial"/>
            </a:endParaRPr>
          </a:p>
          <a:p>
            <a:pPr marL="342900" marR="0" lvl="0" indent="-228600" algn="l" rtl="0">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ct val="100000"/>
              <a:buFont typeface="Arial"/>
              <a:buAutoNum type="arabicPeriod" startAt="11"/>
            </a:pPr>
            <a:r>
              <a:rPr lang="en-US" sz="1800" b="0" i="0" u="none" strike="noStrike" cap="none" baseline="0" dirty="0">
                <a:solidFill>
                  <a:schemeClr val="dk1"/>
                </a:solidFill>
                <a:latin typeface="Arial"/>
                <a:ea typeface="Arial"/>
                <a:cs typeface="Arial"/>
                <a:sym typeface="Arial"/>
              </a:rPr>
              <a:t>How many green boxes were visible?         1            2          3         4   </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168" name="Shape 168"/>
          <p:cNvSpPr/>
          <p:nvPr/>
        </p:nvSpPr>
        <p:spPr>
          <a:xfrm>
            <a:off x="4724400" y="152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69" name="Shape 169"/>
          <p:cNvSpPr/>
          <p:nvPr/>
        </p:nvSpPr>
        <p:spPr>
          <a:xfrm>
            <a:off x="5105400" y="685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0" name="Shape 170"/>
          <p:cNvSpPr/>
          <p:nvPr/>
        </p:nvSpPr>
        <p:spPr>
          <a:xfrm>
            <a:off x="5105400" y="1295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1" name="Shape 171"/>
          <p:cNvSpPr/>
          <p:nvPr/>
        </p:nvSpPr>
        <p:spPr>
          <a:xfrm>
            <a:off x="5334000" y="1828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2" name="Shape 172"/>
          <p:cNvSpPr/>
          <p:nvPr/>
        </p:nvSpPr>
        <p:spPr>
          <a:xfrm>
            <a:off x="4419600" y="2362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3" name="Shape 173"/>
          <p:cNvSpPr/>
          <p:nvPr/>
        </p:nvSpPr>
        <p:spPr>
          <a:xfrm>
            <a:off x="8077200" y="28956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4" name="Shape 174"/>
          <p:cNvSpPr/>
          <p:nvPr/>
        </p:nvSpPr>
        <p:spPr>
          <a:xfrm>
            <a:off x="3657600" y="3733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5" name="Shape 175"/>
          <p:cNvSpPr/>
          <p:nvPr/>
        </p:nvSpPr>
        <p:spPr>
          <a:xfrm>
            <a:off x="4495800" y="4267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6" name="Shape 176"/>
          <p:cNvSpPr/>
          <p:nvPr/>
        </p:nvSpPr>
        <p:spPr>
          <a:xfrm>
            <a:off x="3733800" y="4610100"/>
            <a:ext cx="11430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7" name="Shape 177"/>
          <p:cNvSpPr/>
          <p:nvPr/>
        </p:nvSpPr>
        <p:spPr>
          <a:xfrm>
            <a:off x="7239000" y="5143500"/>
            <a:ext cx="1066799"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8" name="Shape 178"/>
          <p:cNvSpPr/>
          <p:nvPr/>
        </p:nvSpPr>
        <p:spPr>
          <a:xfrm>
            <a:off x="5181600" y="5867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79" name="Shape 179"/>
          <p:cNvSpPr/>
          <p:nvPr/>
        </p:nvSpPr>
        <p:spPr>
          <a:xfrm>
            <a:off x="6019800" y="64770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1"/>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1"/>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fade">
                                      <p:cBhvr>
                                        <p:cTn id="22" dur="1"/>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
                                        <p:tgtEl>
                                          <p:spTgt spid="1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fade">
                                      <p:cBhvr>
                                        <p:cTn id="32" dur="1"/>
                                        <p:tgtEl>
                                          <p:spTgt spid="1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1"/>
                                        <p:tgtEl>
                                          <p:spTgt spid="1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5"/>
                                        </p:tgtEl>
                                        <p:attrNameLst>
                                          <p:attrName>style.visibility</p:attrName>
                                        </p:attrNameLst>
                                      </p:cBhvr>
                                      <p:to>
                                        <p:strVal val="visible"/>
                                      </p:to>
                                    </p:set>
                                    <p:animEffect transition="in" filter="fade">
                                      <p:cBhvr>
                                        <p:cTn id="42" dur="1"/>
                                        <p:tgtEl>
                                          <p:spTgt spid="1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1"/>
                                        <p:tgtEl>
                                          <p:spTgt spid="1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7"/>
                                        </p:tgtEl>
                                        <p:attrNameLst>
                                          <p:attrName>style.visibility</p:attrName>
                                        </p:attrNameLst>
                                      </p:cBhvr>
                                      <p:to>
                                        <p:strVal val="visible"/>
                                      </p:to>
                                    </p:set>
                                    <p:animEffect transition="in" filter="fade">
                                      <p:cBhvr>
                                        <p:cTn id="52" dur="1"/>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8"/>
                                        </p:tgtEl>
                                        <p:attrNameLst>
                                          <p:attrName>style.visibility</p:attrName>
                                        </p:attrNameLst>
                                      </p:cBhvr>
                                      <p:to>
                                        <p:strVal val="visible"/>
                                      </p:to>
                                    </p:set>
                                    <p:animEffect transition="in" filter="fade">
                                      <p:cBhvr>
                                        <p:cTn id="57" dur="1"/>
                                        <p:tgtEl>
                                          <p:spTgt spid="17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9"/>
                                        </p:tgtEl>
                                        <p:attrNameLst>
                                          <p:attrName>style.visibility</p:attrName>
                                        </p:attrNameLst>
                                      </p:cBhvr>
                                      <p:to>
                                        <p:strVal val="visible"/>
                                      </p:to>
                                    </p:set>
                                    <p:animEffect transition="in" filter="fade">
                                      <p:cBhvr>
                                        <p:cTn id="62" dur="1"/>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609600" y="427037"/>
            <a:ext cx="8229600" cy="1143000"/>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4400" smtClean="0">
                <a:solidFill>
                  <a:srgbClr val="FF0000"/>
                </a:solidFill>
              </a:rPr>
              <a:t>Get Ready to Observe!</a:t>
            </a:r>
            <a:endParaRPr lang="en-US" sz="4400" dirty="0">
              <a:solidFill>
                <a:srgbClr val="FF0000"/>
              </a:solidFill>
            </a:endParaRPr>
          </a:p>
        </p:txBody>
      </p:sp>
    </p:spTree>
    <p:extLst>
      <p:ext uri="{BB962C8B-B14F-4D97-AF65-F5344CB8AC3E}">
        <p14:creationId xmlns:p14="http://schemas.microsoft.com/office/powerpoint/2010/main" val="945582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185" name="Shape 18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186" name="Shape 186"/>
          <p:cNvPicPr preferRelativeResize="0"/>
          <p:nvPr/>
        </p:nvPicPr>
        <p:blipFill rotWithShape="1">
          <a:blip r:embed="rId3">
            <a:alphaModFix/>
          </a:blip>
          <a:srcRect/>
          <a:stretch/>
        </p:blipFill>
        <p:spPr>
          <a:xfrm>
            <a:off x="1447800" y="0"/>
            <a:ext cx="6019799" cy="6817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0" y="0"/>
            <a:ext cx="9144000" cy="685799"/>
          </a:xfrm>
          <a:prstGeom prst="rect">
            <a:avLst/>
          </a:prstGeom>
          <a:solidFill>
            <a:srgbClr val="FFFF00"/>
          </a:solidFill>
          <a:ln>
            <a:noFill/>
          </a:ln>
        </p:spPr>
        <p:txBody>
          <a:bodyPr lIns="91425" tIns="45700" rIns="91425" bIns="45700" anchor="ctr" anchorCtr="0">
            <a:spAutoFit/>
          </a:bodyPr>
          <a:lstStyle/>
          <a:p>
            <a:pPr marL="0" marR="0" lvl="0" indent="0" algn="ctr" rtl="0">
              <a:spcBef>
                <a:spcPts val="0"/>
              </a:spcBef>
              <a:buClr>
                <a:schemeClr val="dk1"/>
              </a:buClr>
              <a:buSzPct val="25000"/>
              <a:buFont typeface="Times New Roman"/>
              <a:buNone/>
            </a:pPr>
            <a:r>
              <a:rPr lang="en-US" sz="3200" b="1" i="0" u="none" strike="noStrike" cap="none" baseline="0">
                <a:solidFill>
                  <a:schemeClr val="dk1"/>
                </a:solidFill>
                <a:latin typeface="Times New Roman"/>
                <a:ea typeface="Times New Roman"/>
                <a:cs typeface="Times New Roman"/>
                <a:sym typeface="Times New Roman"/>
              </a:rPr>
              <a:t>Answer each question below.</a:t>
            </a:r>
          </a:p>
        </p:txBody>
      </p:sp>
      <p:sp>
        <p:nvSpPr>
          <p:cNvPr id="192" name="Shape 192"/>
          <p:cNvSpPr txBox="1"/>
          <p:nvPr/>
        </p:nvSpPr>
        <p:spPr>
          <a:xfrm>
            <a:off x="76200" y="920750"/>
            <a:ext cx="8915400" cy="563245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1. What color coffee mug was in the picture?       Blue       Red        Yellow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2. When was the deadline?     Yesterday       Today          Tomorrow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3. What time was on the clock on the wall?      10:40         11:05          1:55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4. How many sticky notes were on the whiteboard?        Four        Six         Eight</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5. Which of the following was NOT in the picture?    Stapler       Trash Can         Printer</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6. What was the name on the plaque on the desk?      Bill         Brian       Carl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7. What color was the victim's shirt?      Black        Blue        Red</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8. How many plants were in the picture?      None         One         Two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9. What was the color of the marker in the desk drawer?      Red           Blue        Green           </a:t>
            </a:r>
          </a:p>
          <a:p>
            <a:pPr marL="0" marR="0" lvl="0" indent="0" algn="l" rtl="0">
              <a:spcBef>
                <a:spcPts val="0"/>
              </a:spcBef>
              <a:spcAft>
                <a:spcPts val="0"/>
              </a:spcAft>
              <a:buSzPct val="25000"/>
              <a:buNone/>
            </a:pPr>
            <a:r>
              <a:rPr lang="en-US" sz="1800" b="0" i="0" u="none" strike="noStrike" cap="none" baseline="0" dirty="0">
                <a:solidFill>
                  <a:schemeClr val="dk1"/>
                </a:solidFill>
                <a:latin typeface="Times New Roman"/>
                <a:ea typeface="Times New Roman"/>
                <a:cs typeface="Times New Roman"/>
                <a:sym typeface="Times New Roman"/>
              </a:rPr>
              <a:t>10. Where was the book in the picture?    On a box       In the trash can       Under the body</a:t>
            </a:r>
          </a:p>
          <a:p>
            <a:pPr marL="0" marR="0" lvl="0" indent="0" algn="l" rtl="0">
              <a:spcBef>
                <a:spcPts val="0"/>
              </a:spcBef>
              <a:spcAft>
                <a:spcPts val="0"/>
              </a:spcAft>
              <a:buNone/>
            </a:pPr>
            <a:endParaRPr sz="1800" b="0" i="0" u="none" strike="noStrike" cap="none" baseline="0" dirty="0">
              <a:solidFill>
                <a:schemeClr val="dk1"/>
              </a:solidFill>
              <a:latin typeface="Times New Roman"/>
              <a:ea typeface="Times New Roman"/>
              <a:cs typeface="Times New Roman"/>
              <a:sym typeface="Times New Roman"/>
            </a:endParaRPr>
          </a:p>
        </p:txBody>
      </p:sp>
      <p:sp>
        <p:nvSpPr>
          <p:cNvPr id="193" name="Shape 193"/>
          <p:cNvSpPr txBox="1"/>
          <p:nvPr/>
        </p:nvSpPr>
        <p:spPr>
          <a:xfrm>
            <a:off x="152400" y="6532562"/>
            <a:ext cx="5181600" cy="554037"/>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Source: http://forensics.rice.edu/html/picture_begin.html</a:t>
            </a:r>
          </a:p>
          <a:p>
            <a:pPr marL="0" marR="0" lvl="0" indent="0" algn="l" rtl="0">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94" name="Shape 194"/>
          <p:cNvSpPr/>
          <p:nvPr/>
        </p:nvSpPr>
        <p:spPr>
          <a:xfrm>
            <a:off x="6172200" y="9144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5" name="Shape 195"/>
          <p:cNvSpPr/>
          <p:nvPr/>
        </p:nvSpPr>
        <p:spPr>
          <a:xfrm>
            <a:off x="4038600" y="15240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6" name="Shape 196"/>
          <p:cNvSpPr/>
          <p:nvPr/>
        </p:nvSpPr>
        <p:spPr>
          <a:xfrm>
            <a:off x="5334000" y="1981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7" name="Shape 197"/>
          <p:cNvSpPr/>
          <p:nvPr/>
        </p:nvSpPr>
        <p:spPr>
          <a:xfrm>
            <a:off x="5943600" y="25908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8" name="Shape 198"/>
          <p:cNvSpPr/>
          <p:nvPr/>
        </p:nvSpPr>
        <p:spPr>
          <a:xfrm>
            <a:off x="4953000" y="3124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199" name="Shape 199"/>
          <p:cNvSpPr/>
          <p:nvPr/>
        </p:nvSpPr>
        <p:spPr>
          <a:xfrm>
            <a:off x="5715000" y="36576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0" name="Shape 200"/>
          <p:cNvSpPr/>
          <p:nvPr/>
        </p:nvSpPr>
        <p:spPr>
          <a:xfrm>
            <a:off x="4495800" y="42672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1" name="Shape 201"/>
          <p:cNvSpPr/>
          <p:nvPr/>
        </p:nvSpPr>
        <p:spPr>
          <a:xfrm>
            <a:off x="5791200" y="48006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2" name="Shape 202"/>
          <p:cNvSpPr/>
          <p:nvPr/>
        </p:nvSpPr>
        <p:spPr>
          <a:xfrm>
            <a:off x="7391400" y="4991100"/>
            <a:ext cx="9144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03" name="Shape 203"/>
          <p:cNvSpPr/>
          <p:nvPr/>
        </p:nvSpPr>
        <p:spPr>
          <a:xfrm>
            <a:off x="3886200" y="5372100"/>
            <a:ext cx="1143000" cy="381000"/>
          </a:xfrm>
          <a:prstGeom prst="roundRect">
            <a:avLst>
              <a:gd name="adj" fmla="val 16667"/>
            </a:avLst>
          </a:prstGeom>
          <a:noFill/>
          <a:ln w="38100" cap="flat">
            <a:solidFill>
              <a:srgbClr val="FF0000"/>
            </a:solidFill>
            <a:prstDash val="solid"/>
            <a:round/>
            <a:headEnd type="none" w="med" len="med"/>
            <a:tailEnd type="none" w="med" len="med"/>
          </a:ln>
        </p:spPr>
        <p:txBody>
          <a:bodyPr lIns="91425" tIns="45700" rIns="91425" bIns="45700" anchor="ctr" anchorCtr="0">
            <a:sp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fade">
                                      <p:cBhvr>
                                        <p:cTn id="12" dur="1"/>
                                        <p:tgtEl>
                                          <p:spTgt spid="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fade">
                                      <p:cBhvr>
                                        <p:cTn id="17" dur="1"/>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1"/>
                                        <p:tgtEl>
                                          <p:spTgt spid="1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fade">
                                      <p:cBhvr>
                                        <p:cTn id="27" dur="1"/>
                                        <p:tgtEl>
                                          <p:spTgt spid="1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
                                        </p:tgtEl>
                                        <p:attrNameLst>
                                          <p:attrName>style.visibility</p:attrName>
                                        </p:attrNameLst>
                                      </p:cBhvr>
                                      <p:to>
                                        <p:strVal val="visible"/>
                                      </p:to>
                                    </p:set>
                                    <p:animEffect transition="in" filter="fade">
                                      <p:cBhvr>
                                        <p:cTn id="32" dur="1"/>
                                        <p:tgtEl>
                                          <p:spTgt spid="1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fade">
                                      <p:cBhvr>
                                        <p:cTn id="37" dur="1"/>
                                        <p:tgtEl>
                                          <p:spTgt spid="2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1"/>
                                        <p:tgtEl>
                                          <p:spTgt spid="2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2"/>
                                        </p:tgtEl>
                                        <p:attrNameLst>
                                          <p:attrName>style.visibility</p:attrName>
                                        </p:attrNameLst>
                                      </p:cBhvr>
                                      <p:to>
                                        <p:strVal val="visible"/>
                                      </p:to>
                                    </p:set>
                                    <p:animEffect transition="in" filter="fade">
                                      <p:cBhvr>
                                        <p:cTn id="47" dur="1"/>
                                        <p:tgtEl>
                                          <p:spTgt spid="20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3"/>
                                        </p:tgtEl>
                                        <p:attrNameLst>
                                          <p:attrName>style.visibility</p:attrName>
                                        </p:attrNameLst>
                                      </p:cBhvr>
                                      <p:to>
                                        <p:strVal val="visible"/>
                                      </p:to>
                                    </p:set>
                                    <p:animEffect transition="in" filter="fade">
                                      <p:cBhvr>
                                        <p:cTn id="52" dur="1"/>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Crime scene video</a:t>
            </a:r>
            <a:endParaRPr lang="en-US" dirty="0"/>
          </a:p>
        </p:txBody>
      </p:sp>
      <p:sp>
        <p:nvSpPr>
          <p:cNvPr id="3" name="Content Placeholder 2"/>
          <p:cNvSpPr>
            <a:spLocks noGrp="1"/>
          </p:cNvSpPr>
          <p:nvPr>
            <p:ph idx="1"/>
          </p:nvPr>
        </p:nvSpPr>
        <p:spPr/>
        <p:txBody>
          <a:bodyPr/>
          <a:lstStyle/>
          <a:p>
            <a:r>
              <a:rPr lang="en-US" dirty="0">
                <a:hlinkClick r:id="rId4"/>
              </a:rPr>
              <a:t>http://www.youtube.com/watch?v=8-hapS2SPz4</a:t>
            </a:r>
            <a:endParaRPr lang="en-US" dirty="0"/>
          </a:p>
        </p:txBody>
      </p:sp>
      <p:pic>
        <p:nvPicPr>
          <p:cNvPr id="4" name="Test Your Observation - Whodunni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28600"/>
            <a:ext cx="9211733" cy="5181600"/>
          </a:xfrm>
          <a:prstGeom prst="rect">
            <a:avLst/>
          </a:prstGeom>
        </p:spPr>
      </p:pic>
    </p:spTree>
    <p:extLst>
      <p:ext uri="{BB962C8B-B14F-4D97-AF65-F5344CB8AC3E}">
        <p14:creationId xmlns:p14="http://schemas.microsoft.com/office/powerpoint/2010/main" val="4074266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What do Forensic Scientist Do?</a:t>
            </a:r>
          </a:p>
        </p:txBody>
      </p:sp>
      <p:sp>
        <p:nvSpPr>
          <p:cNvPr id="277" name="Shape 277"/>
          <p:cNvSpPr txBox="1">
            <a:spLocks noGrp="1"/>
          </p:cNvSpPr>
          <p:nvPr>
            <p:ph type="body" idx="1"/>
          </p:nvPr>
        </p:nvSpPr>
        <p:spPr>
          <a:xfrm>
            <a:off x="457200" y="1600200"/>
            <a:ext cx="8229600" cy="4139554"/>
          </a:xfrm>
          <a:prstGeom prst="rect">
            <a:avLst/>
          </a:prstGeom>
          <a:noFill/>
          <a:ln>
            <a:noFill/>
          </a:ln>
        </p:spPr>
        <p:txBody>
          <a:bodyPr lIns="91425" tIns="45700" rIns="91425" bIns="45700" anchor="t" anchorCtr="0">
            <a:spAutoFit/>
          </a:bodyPr>
          <a:lstStyle/>
          <a:p>
            <a:pPr marL="0" marR="0" lvl="0" indent="0" algn="l" rtl="0">
              <a:spcBef>
                <a:spcPts val="0"/>
              </a:spcBef>
              <a:buClr>
                <a:schemeClr val="dk1"/>
              </a:buClr>
              <a:buSzPct val="100000"/>
              <a:buNone/>
            </a:pPr>
            <a:r>
              <a:rPr lang="en-US" sz="3200" b="0" i="0" u="none" strike="noStrike" cap="none" baseline="0" dirty="0">
                <a:solidFill>
                  <a:schemeClr val="dk1"/>
                </a:solidFill>
                <a:latin typeface="Calibri"/>
                <a:ea typeface="Calibri"/>
                <a:cs typeface="Calibri"/>
                <a:sym typeface="Calibri"/>
              </a:rPr>
              <a:t>Use deductive reasoning to solve a crime by:</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Observing a situation</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Organizing it into component parts</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Evaluating it </a:t>
            </a:r>
          </a:p>
          <a:p>
            <a:pPr marL="742950" marR="0" lvl="1" indent="-285750" algn="l" rtl="0">
              <a:spcBef>
                <a:spcPts val="56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Drawing appropriate conclusions</a:t>
            </a:r>
          </a:p>
          <a:p>
            <a:pPr marL="742950" marR="0" lvl="1" indent="-285750" algn="l" rtl="0">
              <a:spcBef>
                <a:spcPts val="560"/>
              </a:spcBef>
              <a:buClr>
                <a:schemeClr val="dk1"/>
              </a:buClr>
              <a:buSzPct val="100000"/>
              <a:buFont typeface="Calibri"/>
              <a:buChar char="–"/>
            </a:pPr>
            <a:r>
              <a:rPr lang="en-US" sz="2800" b="1" i="0" u="none" strike="noStrike" cap="none" baseline="0" dirty="0">
                <a:solidFill>
                  <a:schemeClr val="dk1"/>
                </a:solidFill>
                <a:latin typeface="Calibri"/>
                <a:ea typeface="Calibri"/>
                <a:cs typeface="Calibri"/>
                <a:sym typeface="Calibri"/>
              </a:rPr>
              <a:t>(general to specific)</a:t>
            </a:r>
          </a:p>
          <a:p>
            <a:pPr marL="742950" marR="0" lvl="1" indent="-285750" algn="l" rtl="0">
              <a:spcBef>
                <a:spcPts val="56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742950" marR="0" lvl="1" indent="-285750" algn="l" rtl="0">
              <a:spcBef>
                <a:spcPts val="560"/>
              </a:spcBef>
              <a:buClr>
                <a:schemeClr val="dk1"/>
              </a:buClr>
              <a:buSzPct val="100000"/>
              <a:buFont typeface="Calibri"/>
              <a:buChar char="–"/>
            </a:pPr>
            <a:r>
              <a:rPr lang="en-US" sz="2800" b="1" i="0" u="none" strike="noStrike" cap="none" baseline="0" dirty="0">
                <a:solidFill>
                  <a:schemeClr val="dk1"/>
                </a:solidFill>
                <a:latin typeface="Calibri"/>
                <a:ea typeface="Calibri"/>
                <a:cs typeface="Calibri"/>
                <a:sym typeface="Calibri"/>
              </a:rPr>
              <a:t>Modern day Sherlock Holmes.</a:t>
            </a:r>
          </a:p>
        </p:txBody>
      </p:sp>
      <p:pic>
        <p:nvPicPr>
          <p:cNvPr id="278" name="Shape 278"/>
          <p:cNvPicPr preferRelativeResize="0"/>
          <p:nvPr/>
        </p:nvPicPr>
        <p:blipFill rotWithShape="1">
          <a:blip r:embed="rId3">
            <a:alphaModFix/>
          </a:blip>
          <a:srcRect/>
          <a:stretch/>
        </p:blipFill>
        <p:spPr>
          <a:xfrm>
            <a:off x="6096000" y="3581400"/>
            <a:ext cx="2857499" cy="298132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 calcmode="lin" valueType="num">
                                      <p:cBhvr additive="base">
                                        <p:cTn id="7" dur="500"/>
                                        <p:tgtEl>
                                          <p:spTgt spid="27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7">
                                            <p:txEl>
                                              <p:pRg st="1" end="1"/>
                                            </p:txEl>
                                          </p:spTgt>
                                        </p:tgtEl>
                                        <p:attrNameLst>
                                          <p:attrName>style.visibility</p:attrName>
                                        </p:attrNameLst>
                                      </p:cBhvr>
                                      <p:to>
                                        <p:strVal val="visible"/>
                                      </p:to>
                                    </p:set>
                                    <p:anim calcmode="lin" valueType="num">
                                      <p:cBhvr additive="base">
                                        <p:cTn id="12" dur="500"/>
                                        <p:tgtEl>
                                          <p:spTgt spid="27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7">
                                            <p:txEl>
                                              <p:pRg st="2" end="2"/>
                                            </p:txEl>
                                          </p:spTgt>
                                        </p:tgtEl>
                                        <p:attrNameLst>
                                          <p:attrName>style.visibility</p:attrName>
                                        </p:attrNameLst>
                                      </p:cBhvr>
                                      <p:to>
                                        <p:strVal val="visible"/>
                                      </p:to>
                                    </p:set>
                                    <p:anim calcmode="lin" valueType="num">
                                      <p:cBhvr additive="base">
                                        <p:cTn id="17" dur="500"/>
                                        <p:tgtEl>
                                          <p:spTgt spid="277">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7">
                                            <p:txEl>
                                              <p:pRg st="3" end="3"/>
                                            </p:txEl>
                                          </p:spTgt>
                                        </p:tgtEl>
                                        <p:attrNameLst>
                                          <p:attrName>style.visibility</p:attrName>
                                        </p:attrNameLst>
                                      </p:cBhvr>
                                      <p:to>
                                        <p:strVal val="visible"/>
                                      </p:to>
                                    </p:set>
                                    <p:anim calcmode="lin" valueType="num">
                                      <p:cBhvr additive="base">
                                        <p:cTn id="22" dur="500"/>
                                        <p:tgtEl>
                                          <p:spTgt spid="277">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77">
                                            <p:txEl>
                                              <p:pRg st="4" end="4"/>
                                            </p:txEl>
                                          </p:spTgt>
                                        </p:tgtEl>
                                        <p:attrNameLst>
                                          <p:attrName>style.visibility</p:attrName>
                                        </p:attrNameLst>
                                      </p:cBhvr>
                                      <p:to>
                                        <p:strVal val="visible"/>
                                      </p:to>
                                    </p:set>
                                    <p:anim calcmode="lin" valueType="num">
                                      <p:cBhvr additive="base">
                                        <p:cTn id="27" dur="500"/>
                                        <p:tgtEl>
                                          <p:spTgt spid="277">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77">
                                            <p:txEl>
                                              <p:pRg st="5" end="5"/>
                                            </p:txEl>
                                          </p:spTgt>
                                        </p:tgtEl>
                                        <p:attrNameLst>
                                          <p:attrName>style.visibility</p:attrName>
                                        </p:attrNameLst>
                                      </p:cBhvr>
                                      <p:to>
                                        <p:strVal val="visible"/>
                                      </p:to>
                                    </p:set>
                                    <p:anim calcmode="lin" valueType="num">
                                      <p:cBhvr additive="base">
                                        <p:cTn id="32" dur="500"/>
                                        <p:tgtEl>
                                          <p:spTgt spid="277">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77">
                                            <p:txEl>
                                              <p:pRg st="6" end="6"/>
                                            </p:txEl>
                                          </p:spTgt>
                                        </p:tgtEl>
                                        <p:attrNameLst>
                                          <p:attrName>style.visibility</p:attrName>
                                        </p:attrNameLst>
                                      </p:cBhvr>
                                      <p:to>
                                        <p:strVal val="visible"/>
                                      </p:to>
                                    </p:set>
                                    <p:anim calcmode="lin" valueType="num">
                                      <p:cBhvr additive="base">
                                        <p:cTn id="37" dur="500"/>
                                        <p:tgtEl>
                                          <p:spTgt spid="277">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77">
                                            <p:txEl>
                                              <p:pRg st="7" end="7"/>
                                            </p:txEl>
                                          </p:spTgt>
                                        </p:tgtEl>
                                        <p:attrNameLst>
                                          <p:attrName>style.visibility</p:attrName>
                                        </p:attrNameLst>
                                      </p:cBhvr>
                                      <p:to>
                                        <p:strVal val="visible"/>
                                      </p:to>
                                    </p:set>
                                    <p:anim calcmode="lin" valueType="num">
                                      <p:cBhvr additive="base">
                                        <p:cTn id="42" dur="500"/>
                                        <p:tgtEl>
                                          <p:spTgt spid="277">
                                            <p:txEl>
                                              <p:pRg st="7" end="7"/>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228600" y="457200"/>
            <a:ext cx="86868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We pay attention to what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is important to us.</a:t>
            </a:r>
          </a:p>
        </p:txBody>
      </p:sp>
      <p:sp>
        <p:nvSpPr>
          <p:cNvPr id="210" name="Shape 210"/>
          <p:cNvSpPr txBox="1">
            <a:spLocks noGrp="1"/>
          </p:cNvSpPr>
          <p:nvPr>
            <p:ph type="body" idx="1"/>
          </p:nvPr>
        </p:nvSpPr>
        <p:spPr>
          <a:xfrm>
            <a:off x="457200" y="1600200"/>
            <a:ext cx="8229600" cy="4641230"/>
          </a:xfrm>
          <a:prstGeom prst="rect">
            <a:avLst/>
          </a:prstGeom>
          <a:noFill/>
          <a:ln>
            <a:noFill/>
          </a:ln>
        </p:spPr>
        <p:txBody>
          <a:bodyPr lIns="91425" tIns="45700" rIns="91425" bIns="45700" anchor="t" anchorCtr="0">
            <a:spAutoFit/>
          </a:bodyPr>
          <a:lstStyle/>
          <a:p>
            <a:pPr marL="342900" marR="0" lvl="0" indent="-139700" algn="l" rtl="0">
              <a:lnSpc>
                <a:spcPct val="90000"/>
              </a:lnSpc>
              <a:spcBef>
                <a:spcPts val="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1371600" marR="0" lvl="3" indent="0" algn="l" rtl="0">
              <a:lnSpc>
                <a:spcPct val="90000"/>
              </a:lnSpc>
              <a:spcBef>
                <a:spcPts val="560"/>
              </a:spcBef>
              <a:buClr>
                <a:schemeClr val="dk1"/>
              </a:buClr>
              <a:buSzPct val="100000"/>
              <a:buNone/>
            </a:pPr>
            <a:r>
              <a:rPr lang="en-US" sz="2800" b="0" i="0" u="none" strike="noStrike" cap="none" baseline="0" dirty="0">
                <a:solidFill>
                  <a:schemeClr val="dk1"/>
                </a:solidFill>
                <a:latin typeface="Calibri"/>
                <a:ea typeface="Calibri"/>
                <a:cs typeface="Calibri"/>
                <a:sym typeface="Calibri"/>
              </a:rPr>
              <a:t>Paying attention requires a conscious effort</a:t>
            </a:r>
          </a:p>
        </p:txBody>
      </p:sp>
      <p:pic>
        <p:nvPicPr>
          <p:cNvPr id="211" name="Shape 211"/>
          <p:cNvPicPr preferRelativeResize="0"/>
          <p:nvPr/>
        </p:nvPicPr>
        <p:blipFill rotWithShape="1">
          <a:blip r:embed="rId3">
            <a:alphaModFix/>
          </a:blip>
          <a:srcRect/>
          <a:stretch/>
        </p:blipFill>
        <p:spPr>
          <a:xfrm>
            <a:off x="1752171" y="1545770"/>
            <a:ext cx="5753530" cy="3886200"/>
          </a:xfrm>
          <a:prstGeom prst="rect">
            <a:avLst/>
          </a:prstGeom>
          <a:noFill/>
          <a:ln>
            <a:noFill/>
          </a:ln>
        </p:spPr>
      </p:pic>
      <p:pic>
        <p:nvPicPr>
          <p:cNvPr id="212" name="Shape 212"/>
          <p:cNvPicPr preferRelativeResize="0"/>
          <p:nvPr/>
        </p:nvPicPr>
        <p:blipFill rotWithShape="1">
          <a:blip r:embed="rId4">
            <a:alphaModFix/>
          </a:blip>
          <a:srcRect l="19330" r="19452"/>
          <a:stretch/>
        </p:blipFill>
        <p:spPr>
          <a:xfrm>
            <a:off x="7315200" y="609600"/>
            <a:ext cx="1447800" cy="3124199"/>
          </a:xfrm>
          <a:prstGeom prst="rect">
            <a:avLst/>
          </a:prstGeom>
          <a:noFill/>
          <a:ln>
            <a:noFill/>
          </a:ln>
        </p:spPr>
      </p:pic>
      <p:pic>
        <p:nvPicPr>
          <p:cNvPr id="213" name="Shape 213"/>
          <p:cNvPicPr preferRelativeResize="0"/>
          <p:nvPr/>
        </p:nvPicPr>
        <p:blipFill rotWithShape="1">
          <a:blip r:embed="rId5">
            <a:alphaModFix/>
          </a:blip>
          <a:srcRect/>
          <a:stretch/>
        </p:blipFill>
        <p:spPr>
          <a:xfrm>
            <a:off x="152400" y="4191000"/>
            <a:ext cx="1599771" cy="2438399"/>
          </a:xfrm>
          <a:prstGeom prst="rect">
            <a:avLst/>
          </a:prstGeom>
          <a:noFill/>
          <a:ln>
            <a:noFill/>
          </a:ln>
        </p:spPr>
      </p:pic>
      <p:sp>
        <p:nvSpPr>
          <p:cNvPr id="214" name="Shape 214"/>
          <p:cNvSpPr/>
          <p:nvPr/>
        </p:nvSpPr>
        <p:spPr>
          <a:xfrm>
            <a:off x="2971800" y="6211669"/>
            <a:ext cx="4572000" cy="923329"/>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sng" strike="noStrike" cap="none" baseline="0" dirty="0">
                <a:solidFill>
                  <a:schemeClr val="hlink"/>
                </a:solidFill>
                <a:latin typeface="Arial"/>
                <a:ea typeface="Arial"/>
                <a:cs typeface="Arial"/>
                <a:sym typeface="Arial"/>
                <a:hlinkClick r:id="rId6"/>
              </a:rPr>
              <a:t>http://viscog.beckman.illinois.edu/flashmovie/15.php</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2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2000"/>
                                        <p:tgtEl>
                                          <p:spTgt spid="2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 calcmode="lin" valueType="num">
                                      <p:cBhvr additive="base">
                                        <p:cTn id="17" dur="500"/>
                                        <p:tgtEl>
                                          <p:spTgt spid="2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http://www.youtube.com/watch?v=Ahg6qcgoay4</a:t>
            </a:r>
          </a:p>
        </p:txBody>
      </p:sp>
      <p:pic>
        <p:nvPicPr>
          <p:cNvPr id="4" name="Test Your Awareness  Do The Te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95083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 Another problem with observation is:</a:t>
            </a:r>
          </a:p>
        </p:txBody>
      </p:sp>
      <p:sp>
        <p:nvSpPr>
          <p:cNvPr id="220" name="Shape 220"/>
          <p:cNvSpPr txBox="1">
            <a:spLocks noGrp="1"/>
          </p:cNvSpPr>
          <p:nvPr>
            <p:ph type="body" idx="1"/>
          </p:nvPr>
        </p:nvSpPr>
        <p:spPr>
          <a:xfrm>
            <a:off x="457200" y="1600200"/>
            <a:ext cx="8229600" cy="4383211"/>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1" i="0" u="sng" strike="noStrike" cap="none" baseline="0" dirty="0">
                <a:solidFill>
                  <a:schemeClr val="dk1"/>
                </a:solidFill>
                <a:latin typeface="Calibri"/>
                <a:ea typeface="Calibri"/>
                <a:cs typeface="Calibri"/>
                <a:sym typeface="Calibri"/>
              </a:rPr>
              <a:t>PERCEPTION</a:t>
            </a:r>
          </a:p>
          <a:p>
            <a:pPr marL="742950" marR="0" lvl="1" indent="-28575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Brains can play tricks on us. – It is FAULTY.</a:t>
            </a:r>
          </a:p>
          <a:p>
            <a:pPr marL="742950" marR="0" lvl="1" indent="-107950" algn="l" rtl="0">
              <a:spcBef>
                <a:spcPts val="560"/>
              </a:spcBef>
              <a:buClr>
                <a:schemeClr val="dk1"/>
              </a:buClr>
              <a:buFont typeface="Calibri"/>
              <a:buNone/>
            </a:pPr>
            <a:endParaRPr lang="en-US" sz="2800" b="0" i="0" u="none" strike="noStrike" cap="none" baseline="0" dirty="0" smtClean="0">
              <a:solidFill>
                <a:schemeClr val="dk1"/>
              </a:solidFill>
              <a:latin typeface="Calibri"/>
              <a:ea typeface="Calibri"/>
              <a:cs typeface="Calibri"/>
              <a:sym typeface="Calibri"/>
            </a:endParaRPr>
          </a:p>
          <a:p>
            <a:pPr marL="742950" marR="0" lvl="1" indent="-107950" algn="l" rtl="0">
              <a:spcBef>
                <a:spcPts val="560"/>
              </a:spcBef>
              <a:buClr>
                <a:schemeClr val="dk1"/>
              </a:buClr>
              <a:buFont typeface="Calibri"/>
              <a:buNone/>
            </a:pPr>
            <a:endParaRPr lang="en-US" sz="2800" dirty="0">
              <a:solidFill>
                <a:schemeClr val="dk1"/>
              </a:solidFill>
              <a:latin typeface="Calibri"/>
              <a:ea typeface="Calibri"/>
              <a:cs typeface="Calibri"/>
              <a:sym typeface="Calibri"/>
            </a:endParaRPr>
          </a:p>
          <a:p>
            <a:pPr marL="742950" marR="0" lvl="1" indent="-107950" algn="l" rtl="0">
              <a:spcBef>
                <a:spcPts val="560"/>
              </a:spcBef>
              <a:buClr>
                <a:schemeClr val="dk1"/>
              </a:buClr>
              <a:buFont typeface="Calibri"/>
              <a:buNone/>
            </a:pPr>
            <a:endParaRPr lang="en-US" sz="2800" b="0" i="0" u="none" strike="noStrike" cap="none" baseline="0" dirty="0" smtClean="0">
              <a:solidFill>
                <a:schemeClr val="dk1"/>
              </a:solidFill>
              <a:latin typeface="Calibri"/>
              <a:ea typeface="Calibri"/>
              <a:cs typeface="Calibri"/>
              <a:sym typeface="Calibri"/>
            </a:endParaRPr>
          </a:p>
          <a:p>
            <a:pPr marL="742950" marR="0" lvl="1" indent="-107950" algn="l" rtl="0">
              <a:spcBef>
                <a:spcPts val="56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742950" marR="0" lvl="1" indent="-285750" algn="l" rtl="0">
              <a:spcBef>
                <a:spcPts val="720"/>
              </a:spcBef>
              <a:buClr>
                <a:schemeClr val="dk1"/>
              </a:buClr>
              <a:buSzPct val="100000"/>
              <a:buFont typeface="Calibri"/>
              <a:buChar char="–"/>
            </a:pPr>
            <a:r>
              <a:rPr lang="en-US" sz="3600" b="0" i="0" u="none" strike="noStrike" cap="none" baseline="0" dirty="0">
                <a:solidFill>
                  <a:schemeClr val="dk1"/>
                </a:solidFill>
                <a:latin typeface="Calibri"/>
                <a:ea typeface="Calibri"/>
                <a:cs typeface="Calibri"/>
                <a:sym typeface="Calibri"/>
              </a:rPr>
              <a:t>Our brains have the ability to fill in the blanks</a:t>
            </a:r>
            <a:r>
              <a:rPr lang="en-US" sz="3600" b="0" i="0" u="none" strike="noStrike" cap="none" baseline="0" dirty="0" smtClean="0">
                <a:solidFill>
                  <a:schemeClr val="dk1"/>
                </a:solidFill>
                <a:latin typeface="Calibri"/>
                <a:ea typeface="Calibri"/>
                <a:cs typeface="Calibri"/>
                <a:sym typeface="Calibri"/>
              </a:rPr>
              <a:t>.</a:t>
            </a:r>
            <a:endParaRPr sz="2800" b="0" i="0" u="none" strike="noStrike" cap="none" baseline="0" dirty="0">
              <a:solidFill>
                <a:schemeClr val="dk1"/>
              </a:solidFill>
              <a:latin typeface="Calibri"/>
              <a:ea typeface="Calibri"/>
              <a:cs typeface="Calibri"/>
              <a:sym typeface="Calibri"/>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6" y="2751269"/>
            <a:ext cx="8786937" cy="201667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 calcmode="lin" valueType="num">
                                      <p:cBhvr additive="base">
                                        <p:cTn id="7" dur="500"/>
                                        <p:tgtEl>
                                          <p:spTgt spid="22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 calcmode="lin" valueType="num">
                                      <p:cBhvr additive="base">
                                        <p:cTn id="12" dur="500"/>
                                        <p:tgtEl>
                                          <p:spTgt spid="22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20">
                                            <p:txEl>
                                              <p:pRg st="6" end="6"/>
                                            </p:txEl>
                                          </p:spTgt>
                                        </p:tgtEl>
                                        <p:attrNameLst>
                                          <p:attrName>style.visibility</p:attrName>
                                        </p:attrNameLst>
                                      </p:cBhvr>
                                      <p:to>
                                        <p:strVal val="visible"/>
                                      </p:to>
                                    </p:set>
                                    <p:anim calcmode="lin" valueType="num">
                                      <p:cBhvr additive="base">
                                        <p:cTn id="21" dur="500"/>
                                        <p:tgtEl>
                                          <p:spTgt spid="220">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792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Read the statement below</a:t>
            </a:r>
          </a:p>
        </p:txBody>
      </p:sp>
      <p:sp>
        <p:nvSpPr>
          <p:cNvPr id="226" name="Shape 226"/>
          <p:cNvSpPr txBox="1">
            <a:spLocks noGrp="1"/>
          </p:cNvSpPr>
          <p:nvPr>
            <p:ph type="body" idx="1"/>
          </p:nvPr>
        </p:nvSpPr>
        <p:spPr>
          <a:xfrm>
            <a:off x="457200" y="1600200"/>
            <a:ext cx="8229600" cy="2862282"/>
          </a:xfrm>
          <a:prstGeom prst="rect">
            <a:avLst/>
          </a:prstGeom>
          <a:noFill/>
          <a:ln>
            <a:noFill/>
          </a:ln>
        </p:spPr>
        <p:txBody>
          <a:bodyPr lIns="91425" tIns="45700" rIns="91425" bIns="45700" anchor="t" anchorCtr="0">
            <a:spAutoFit/>
          </a:bodyPr>
          <a:lstStyle/>
          <a:p>
            <a:pPr marL="0" marR="0" lvl="0" indent="0" algn="l" rtl="0">
              <a:spcBef>
                <a:spcPts val="0"/>
              </a:spcBef>
              <a:buClr>
                <a:schemeClr val="dk1"/>
              </a:buClr>
              <a:buSzPct val="100000"/>
              <a:buNone/>
            </a:pPr>
            <a:r>
              <a:rPr lang="en-US" sz="3600" b="0" i="0" u="none" strike="noStrike" cap="none" baseline="0" dirty="0">
                <a:solidFill>
                  <a:schemeClr val="dk1"/>
                </a:solidFill>
                <a:latin typeface="Calibri"/>
                <a:ea typeface="Calibri"/>
                <a:cs typeface="Calibri"/>
                <a:sym typeface="Calibri"/>
              </a:rPr>
              <a:t>The girl was walking around and she saw a dog chasing a cat.  The cat was chasing the mouse.  The mouse chasing a ball.  The ball rolled away and the mouse was not able to get it.</a:t>
            </a:r>
          </a:p>
        </p:txBody>
      </p:sp>
      <p:sp>
        <p:nvSpPr>
          <p:cNvPr id="3" name="Rectangle 2"/>
          <p:cNvSpPr/>
          <p:nvPr/>
        </p:nvSpPr>
        <p:spPr>
          <a:xfrm>
            <a:off x="1981200" y="4648200"/>
            <a:ext cx="4572000" cy="1605568"/>
          </a:xfrm>
          <a:prstGeom prst="rect">
            <a:avLst/>
          </a:prstGeom>
        </p:spPr>
        <p:txBody>
          <a:bodyPr>
            <a:spAutoFit/>
          </a:bodyPr>
          <a:lstStyle/>
          <a:p>
            <a:pPr marL="742950" lvl="1" indent="-107950">
              <a:spcBef>
                <a:spcPts val="560"/>
              </a:spcBef>
              <a:buClr>
                <a:schemeClr val="dk1"/>
              </a:buClr>
            </a:pPr>
            <a:endParaRPr lang="en-US" sz="2800" dirty="0">
              <a:solidFill>
                <a:schemeClr val="dk1"/>
              </a:solidFill>
              <a:latin typeface="Calibri"/>
              <a:ea typeface="Calibri"/>
              <a:cs typeface="Calibri"/>
              <a:sym typeface="Calibri"/>
            </a:endParaRPr>
          </a:p>
          <a:p>
            <a:pPr marL="1143000" lvl="2" indent="-228600">
              <a:spcBef>
                <a:spcPts val="480"/>
              </a:spcBef>
              <a:buClr>
                <a:srgbClr val="002060"/>
              </a:buClr>
              <a:buSzPct val="100000"/>
              <a:buFont typeface="Calibri"/>
              <a:buChar char="•"/>
            </a:pPr>
            <a:r>
              <a:rPr lang="en-US" sz="2400" u="sng" dirty="0" err="1">
                <a:solidFill>
                  <a:schemeClr val="hlink"/>
                </a:solidFill>
                <a:latin typeface="Calibri"/>
                <a:ea typeface="Calibri"/>
                <a:cs typeface="Calibri"/>
                <a:sym typeface="Calibri"/>
                <a:hlinkClick r:id="rId3"/>
              </a:rPr>
              <a:t>McGurk</a:t>
            </a:r>
            <a:r>
              <a:rPr lang="en-US" sz="2400" u="sng" dirty="0">
                <a:solidFill>
                  <a:schemeClr val="hlink"/>
                </a:solidFill>
                <a:latin typeface="Calibri"/>
                <a:ea typeface="Calibri"/>
                <a:cs typeface="Calibri"/>
                <a:sym typeface="Calibri"/>
                <a:hlinkClick r:id="rId3"/>
              </a:rPr>
              <a:t> Effect –</a:t>
            </a:r>
          </a:p>
          <a:p>
            <a:pPr marL="1143000" lvl="2" indent="-228600">
              <a:spcBef>
                <a:spcPts val="480"/>
              </a:spcBef>
              <a:buClr>
                <a:srgbClr val="595959"/>
              </a:buClr>
              <a:buSzPct val="100000"/>
              <a:buFont typeface="Calibri"/>
              <a:buChar char="•"/>
            </a:pPr>
            <a:r>
              <a:rPr lang="en-US" sz="2400" u="sng" dirty="0">
                <a:solidFill>
                  <a:schemeClr val="hlink"/>
                </a:solidFill>
                <a:latin typeface="Calibri"/>
                <a:ea typeface="Calibri"/>
                <a:cs typeface="Calibri"/>
                <a:sym typeface="Calibri"/>
                <a:hlinkClick r:id="rId3"/>
              </a:rPr>
              <a:t> </a:t>
            </a:r>
            <a:r>
              <a:rPr lang="en-US" u="sng" dirty="0">
                <a:solidFill>
                  <a:schemeClr val="hlink"/>
                </a:solidFill>
                <a:latin typeface="Calibri"/>
                <a:ea typeface="Calibri"/>
                <a:cs typeface="Calibri"/>
                <a:sym typeface="Calibri"/>
                <a:hlinkClick r:id="rId3"/>
              </a:rPr>
              <a:t>http://www.youtube.com/watch?v=G-lN8vWm3m0</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232" name="Shape 23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1" indent="-342900" algn="l" rtl="0">
              <a:spcBef>
                <a:spcPts val="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Bunny effect -  </a:t>
            </a:r>
            <a:r>
              <a:rPr lang="en-US" sz="2800" b="0" i="0" u="sng" strike="noStrike" cap="none" baseline="0" dirty="0">
                <a:solidFill>
                  <a:schemeClr val="hlink"/>
                </a:solidFill>
                <a:latin typeface="Calibri"/>
                <a:ea typeface="Calibri"/>
                <a:cs typeface="Calibri"/>
                <a:sym typeface="Calibri"/>
                <a:hlinkClick r:id="rId3"/>
              </a:rPr>
              <a:t>http://www.youtube.com/watch?v=_RLvSGYxDIs</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81000" y="228600"/>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Another Perception Example</a:t>
            </a:r>
          </a:p>
        </p:txBody>
      </p:sp>
      <p:sp>
        <p:nvSpPr>
          <p:cNvPr id="238" name="Shape 23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239" name="Shape 239"/>
          <p:cNvPicPr preferRelativeResize="0"/>
          <p:nvPr/>
        </p:nvPicPr>
        <p:blipFill rotWithShape="1">
          <a:blip r:embed="rId3">
            <a:alphaModFix/>
          </a:blip>
          <a:srcRect l="29333" t="10952" r="31333" b="1429"/>
          <a:stretch/>
        </p:blipFill>
        <p:spPr>
          <a:xfrm>
            <a:off x="1295400" y="1752600"/>
            <a:ext cx="609599" cy="1828800"/>
          </a:xfrm>
          <a:prstGeom prst="rect">
            <a:avLst/>
          </a:prstGeom>
          <a:noFill/>
          <a:ln>
            <a:noFill/>
          </a:ln>
        </p:spPr>
      </p:pic>
      <p:pic>
        <p:nvPicPr>
          <p:cNvPr id="240" name="Shape 240"/>
          <p:cNvPicPr preferRelativeResize="0"/>
          <p:nvPr/>
        </p:nvPicPr>
        <p:blipFill rotWithShape="1">
          <a:blip r:embed="rId4">
            <a:alphaModFix/>
          </a:blip>
          <a:srcRect/>
          <a:stretch/>
        </p:blipFill>
        <p:spPr>
          <a:xfrm>
            <a:off x="533400" y="3581400"/>
            <a:ext cx="4667250" cy="2895600"/>
          </a:xfrm>
          <a:prstGeom prst="rect">
            <a:avLst/>
          </a:prstGeom>
          <a:noFill/>
          <a:ln>
            <a:noFill/>
          </a:ln>
        </p:spPr>
      </p:pic>
      <p:pic>
        <p:nvPicPr>
          <p:cNvPr id="241" name="Shape 241"/>
          <p:cNvPicPr preferRelativeResize="0"/>
          <p:nvPr/>
        </p:nvPicPr>
        <p:blipFill rotWithShape="1">
          <a:blip r:embed="rId5">
            <a:alphaModFix/>
          </a:blip>
          <a:srcRect b="3373"/>
          <a:stretch/>
        </p:blipFill>
        <p:spPr>
          <a:xfrm>
            <a:off x="3124200" y="2286000"/>
            <a:ext cx="726687" cy="1295400"/>
          </a:xfrm>
          <a:prstGeom prst="rect">
            <a:avLst/>
          </a:prstGeom>
          <a:noFill/>
          <a:ln>
            <a:noFill/>
          </a:ln>
        </p:spPr>
      </p:pic>
      <p:sp>
        <p:nvSpPr>
          <p:cNvPr id="242" name="Shape 242"/>
          <p:cNvSpPr txBox="1"/>
          <p:nvPr/>
        </p:nvSpPr>
        <p:spPr>
          <a:xfrm>
            <a:off x="4267200" y="1371600"/>
            <a:ext cx="1524000" cy="830996"/>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b="1" i="0" u="none" strike="noStrike" cap="none" baseline="0">
                <a:solidFill>
                  <a:schemeClr val="dk1"/>
                </a:solidFill>
                <a:latin typeface="Arial"/>
                <a:ea typeface="Arial"/>
                <a:cs typeface="Arial"/>
                <a:sym typeface="Arial"/>
              </a:rPr>
              <a:t>What is in </a:t>
            </a:r>
          </a:p>
          <a:p>
            <a:pPr marL="0" marR="0" lvl="0" indent="0" algn="l" rtl="0">
              <a:spcBef>
                <a:spcPts val="0"/>
              </a:spcBef>
              <a:spcAft>
                <a:spcPts val="0"/>
              </a:spcAft>
              <a:buSzPct val="25000"/>
              <a:buNone/>
            </a:pPr>
            <a:r>
              <a:rPr lang="en-US" sz="2400" b="1" i="0" u="none" strike="noStrike" cap="none" baseline="0">
                <a:solidFill>
                  <a:schemeClr val="dk1"/>
                </a:solidFill>
                <a:latin typeface="Arial"/>
                <a:ea typeface="Arial"/>
                <a:cs typeface="Arial"/>
                <a:sym typeface="Arial"/>
              </a:rPr>
              <a:t>the glass?</a:t>
            </a:r>
          </a:p>
        </p:txBody>
      </p:sp>
      <p:pic>
        <p:nvPicPr>
          <p:cNvPr id="243" name="Shape 243"/>
          <p:cNvPicPr preferRelativeResize="0"/>
          <p:nvPr/>
        </p:nvPicPr>
        <p:blipFill rotWithShape="1">
          <a:blip r:embed="rId6">
            <a:alphaModFix/>
          </a:blip>
          <a:srcRect/>
          <a:stretch/>
        </p:blipFill>
        <p:spPr>
          <a:xfrm>
            <a:off x="6019800" y="3048000"/>
            <a:ext cx="2838450" cy="3323293"/>
          </a:xfrm>
          <a:prstGeom prst="rect">
            <a:avLst/>
          </a:prstGeom>
          <a:noFill/>
          <a:ln>
            <a:noFill/>
          </a:ln>
        </p:spPr>
      </p:pic>
      <p:pic>
        <p:nvPicPr>
          <p:cNvPr id="244" name="Shape 244"/>
          <p:cNvPicPr preferRelativeResize="0"/>
          <p:nvPr/>
        </p:nvPicPr>
        <p:blipFill rotWithShape="1">
          <a:blip r:embed="rId7">
            <a:alphaModFix/>
          </a:blip>
          <a:srcRect l="28000" t="15999" r="27999" b="4000"/>
          <a:stretch/>
        </p:blipFill>
        <p:spPr>
          <a:xfrm>
            <a:off x="7086600" y="1524000"/>
            <a:ext cx="838199" cy="1524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additive="base">
                                        <p:cTn id="7" dur="500"/>
                                        <p:tgtEl>
                                          <p:spTgt spid="24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 calcmode="lin" valueType="num">
                                      <p:cBhvr additive="base">
                                        <p:cTn id="12" dur="500"/>
                                        <p:tgtEl>
                                          <p:spTgt spid="24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2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5107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Rectangle 3"/>
          <p:cNvSpPr/>
          <p:nvPr/>
        </p:nvSpPr>
        <p:spPr>
          <a:xfrm>
            <a:off x="3195661" y="3275112"/>
            <a:ext cx="2752677" cy="523220"/>
          </a:xfrm>
          <a:prstGeom prst="rect">
            <a:avLst/>
          </a:prstGeom>
        </p:spPr>
        <p:txBody>
          <a:bodyPr wrap="none">
            <a:spAutoFit/>
          </a:bodyPr>
          <a:lstStyle/>
          <a:p>
            <a:r>
              <a:rPr lang="en-US" dirty="0">
                <a:hlinkClick r:id="rId2"/>
              </a:rPr>
              <a:t>http://www.awarenesstest.co.uk</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207163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Perception can effect witnesses in a crime investigation.</a:t>
            </a:r>
          </a:p>
        </p:txBody>
      </p:sp>
      <p:sp>
        <p:nvSpPr>
          <p:cNvPr id="250" name="Shape 250"/>
          <p:cNvSpPr txBox="1">
            <a:spLocks noGrp="1"/>
          </p:cNvSpPr>
          <p:nvPr>
            <p:ph type="body" idx="1"/>
          </p:nvPr>
        </p:nvSpPr>
        <p:spPr>
          <a:xfrm>
            <a:off x="457200" y="1600200"/>
            <a:ext cx="8229600" cy="5029199"/>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Many times a person believes what they saw to be true.  </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They are not lying.  It is what they perceive.</a:t>
            </a:r>
          </a:p>
          <a:p>
            <a:pPr marL="342900" marR="0" lvl="0" indent="-342900" algn="l" rtl="0">
              <a:spcBef>
                <a:spcPts val="640"/>
              </a:spcBef>
              <a:buClr>
                <a:schemeClr val="dk1"/>
              </a:buClr>
              <a:buSzPct val="100000"/>
              <a:buFont typeface="Calibri"/>
              <a:buChar char="•"/>
            </a:pPr>
            <a:r>
              <a:rPr lang="en-US" sz="3200" b="0" i="0" u="sng" strike="noStrike" cap="none" baseline="0" dirty="0">
                <a:solidFill>
                  <a:schemeClr val="dk1"/>
                </a:solidFill>
                <a:latin typeface="Calibri"/>
                <a:ea typeface="Calibri"/>
                <a:cs typeface="Calibri"/>
                <a:sym typeface="Calibri"/>
              </a:rPr>
              <a:t>Emotions</a:t>
            </a:r>
            <a:r>
              <a:rPr lang="en-US" sz="3200" b="0" i="0" u="none" strike="noStrike" cap="none" baseline="0" dirty="0">
                <a:solidFill>
                  <a:schemeClr val="dk1"/>
                </a:solidFill>
                <a:latin typeface="Calibri"/>
                <a:ea typeface="Calibri"/>
                <a:cs typeface="Calibri"/>
                <a:sym typeface="Calibri"/>
              </a:rPr>
              <a:t> and </a:t>
            </a:r>
            <a:r>
              <a:rPr lang="en-US" sz="3200" b="0" i="0" u="sng" strike="noStrike" cap="none" baseline="0" dirty="0">
                <a:solidFill>
                  <a:schemeClr val="dk1"/>
                </a:solidFill>
                <a:latin typeface="Calibri"/>
                <a:ea typeface="Calibri"/>
                <a:cs typeface="Calibri"/>
                <a:sym typeface="Calibri"/>
              </a:rPr>
              <a:t>anxiety</a:t>
            </a:r>
            <a:r>
              <a:rPr lang="en-US" sz="3200" b="0" i="0" u="none" strike="noStrike" cap="none" baseline="0" dirty="0">
                <a:solidFill>
                  <a:schemeClr val="dk1"/>
                </a:solidFill>
                <a:latin typeface="Calibri"/>
                <a:ea typeface="Calibri"/>
                <a:cs typeface="Calibri"/>
                <a:sym typeface="Calibri"/>
              </a:rPr>
              <a:t> can alter what we perceive or remember.</a:t>
            </a:r>
          </a:p>
          <a:p>
            <a:pPr marL="342900" marR="0" lvl="0" indent="-342900" algn="ctr" rtl="0">
              <a:spcBef>
                <a:spcPts val="340"/>
              </a:spcBef>
              <a:buClr>
                <a:schemeClr val="dk1"/>
              </a:buClr>
              <a:buSzPct val="25000"/>
              <a:buFont typeface="Calibri"/>
              <a:buNone/>
            </a:pPr>
            <a:r>
              <a:rPr lang="en-US" sz="1700" b="0" i="0" u="sng" strike="noStrike" cap="none" baseline="0" dirty="0">
                <a:solidFill>
                  <a:schemeClr val="hlink"/>
                </a:solidFill>
                <a:latin typeface="Calibri"/>
                <a:ea typeface="Calibri"/>
                <a:cs typeface="Calibri"/>
                <a:sym typeface="Calibri"/>
                <a:hlinkClick r:id="rId3"/>
              </a:rPr>
              <a:t>http://www.dailymotion.com/video/x26tts_lily-allen-ldn_music</a:t>
            </a:r>
          </a:p>
          <a:p>
            <a:pPr marL="342900" marR="0" lvl="0" indent="-342900" algn="ctr"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In a certain crime – different eyewitness have different descriptions of the same people.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 calcmode="lin" valueType="num">
                                      <p:cBhvr additive="base">
                                        <p:cTn id="7" dur="500"/>
                                        <p:tgtEl>
                                          <p:spTgt spid="25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 calcmode="lin" valueType="num">
                                      <p:cBhvr additive="base">
                                        <p:cTn id="12" dur="500"/>
                                        <p:tgtEl>
                                          <p:spTgt spid="25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 calcmode="lin" valueType="num">
                                      <p:cBhvr additive="base">
                                        <p:cTn id="17" dur="500"/>
                                        <p:tgtEl>
                                          <p:spTgt spid="25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 calcmode="lin" valueType="num">
                                      <p:cBhvr additive="base">
                                        <p:cTn id="22" dur="500"/>
                                        <p:tgtEl>
                                          <p:spTgt spid="25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0">
                                            <p:txEl>
                                              <p:pRg st="4" end="4"/>
                                            </p:txEl>
                                          </p:spTgt>
                                        </p:tgtEl>
                                        <p:attrNameLst>
                                          <p:attrName>style.visibility</p:attrName>
                                        </p:attrNameLst>
                                      </p:cBhvr>
                                      <p:to>
                                        <p:strVal val="visible"/>
                                      </p:to>
                                    </p:set>
                                    <p:anim calcmode="lin" valueType="num">
                                      <p:cBhvr additive="base">
                                        <p:cTn id="27" dur="500"/>
                                        <p:tgtEl>
                                          <p:spTgt spid="250">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50">
                                            <p:txEl>
                                              <p:pRg st="5" end="5"/>
                                            </p:txEl>
                                          </p:spTgt>
                                        </p:tgtEl>
                                        <p:attrNameLst>
                                          <p:attrName>style.visibility</p:attrName>
                                        </p:attrNameLst>
                                      </p:cBhvr>
                                      <p:to>
                                        <p:strVal val="visible"/>
                                      </p:to>
                                    </p:set>
                                    <p:anim calcmode="lin" valueType="num">
                                      <p:cBhvr additive="base">
                                        <p:cTn id="32" dur="500"/>
                                        <p:tgtEl>
                                          <p:spTgt spid="250">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57200" y="0"/>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How to be a good forensic observer</a:t>
            </a:r>
          </a:p>
        </p:txBody>
      </p:sp>
      <p:sp>
        <p:nvSpPr>
          <p:cNvPr id="271" name="Shape 271"/>
          <p:cNvSpPr txBox="1">
            <a:spLocks noGrp="1"/>
          </p:cNvSpPr>
          <p:nvPr>
            <p:ph type="body" idx="1"/>
          </p:nvPr>
        </p:nvSpPr>
        <p:spPr>
          <a:xfrm>
            <a:off x="228600" y="1219200"/>
            <a:ext cx="8686800" cy="5410200"/>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1.  Make a conscious effort to </a:t>
            </a:r>
            <a:r>
              <a:rPr lang="en-US" sz="3200" b="0" i="0" u="sng" strike="noStrike" cap="none" baseline="0" dirty="0">
                <a:solidFill>
                  <a:schemeClr val="dk1"/>
                </a:solidFill>
                <a:latin typeface="Calibri"/>
                <a:ea typeface="Calibri"/>
                <a:cs typeface="Calibri"/>
                <a:sym typeface="Calibri"/>
              </a:rPr>
              <a:t>examine</a:t>
            </a:r>
            <a:r>
              <a:rPr lang="en-US" sz="3200" b="0" i="0" u="none" strike="noStrike" cap="none" baseline="0" dirty="0">
                <a:solidFill>
                  <a:schemeClr val="dk1"/>
                </a:solidFill>
                <a:latin typeface="Calibri"/>
                <a:ea typeface="Calibri"/>
                <a:cs typeface="Calibri"/>
                <a:sym typeface="Calibri"/>
              </a:rPr>
              <a:t> our environment </a:t>
            </a:r>
            <a:r>
              <a:rPr lang="en-US" sz="3200" b="0" i="0" u="sng" strike="noStrike" cap="none" baseline="0" dirty="0">
                <a:solidFill>
                  <a:schemeClr val="dk1"/>
                </a:solidFill>
                <a:latin typeface="Calibri"/>
                <a:ea typeface="Calibri"/>
                <a:cs typeface="Calibri"/>
                <a:sym typeface="Calibri"/>
              </a:rPr>
              <a:t>systematically</a:t>
            </a:r>
            <a:r>
              <a:rPr lang="en-US" sz="3200" b="0" i="0" u="none" strike="noStrike" cap="none" baseline="0" dirty="0">
                <a:solidFill>
                  <a:schemeClr val="dk1"/>
                </a:solidFill>
                <a:latin typeface="Calibri"/>
                <a:ea typeface="Calibri"/>
                <a:cs typeface="Calibri"/>
                <a:sym typeface="Calibri"/>
              </a:rPr>
              <a:t>.</a:t>
            </a:r>
          </a:p>
          <a:p>
            <a:pPr marL="342900" marR="0" lvl="0" indent="-342900" algn="l" rtl="0">
              <a:lnSpc>
                <a:spcPct val="90000"/>
              </a:lnSpc>
              <a:spcBef>
                <a:spcPts val="64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Ex.  </a:t>
            </a:r>
            <a:r>
              <a:rPr lang="en-US" sz="2800" b="0" i="0" u="none" strike="noStrike" cap="none" baseline="0" dirty="0">
                <a:solidFill>
                  <a:schemeClr val="dk1"/>
                </a:solidFill>
                <a:latin typeface="Calibri"/>
                <a:ea typeface="Calibri"/>
                <a:cs typeface="Calibri"/>
                <a:sym typeface="Calibri"/>
              </a:rPr>
              <a:t>At crime scene look from one corner to the other</a:t>
            </a:r>
          </a:p>
          <a:p>
            <a:pPr marL="514350" marR="0" lvl="0" indent="-514350" algn="l" rtl="0">
              <a:lnSpc>
                <a:spcPct val="90000"/>
              </a:lnSpc>
              <a:spcBef>
                <a:spcPts val="640"/>
              </a:spcBef>
              <a:buClr>
                <a:schemeClr val="dk1"/>
              </a:buClr>
              <a:buSzPct val="100000"/>
              <a:buFont typeface="Calibri"/>
              <a:buAutoNum type="arabicPeriod" startAt="2"/>
            </a:pPr>
            <a:r>
              <a:rPr lang="en-US" sz="3200" b="0" i="0" u="sng" strike="noStrike" cap="none" baseline="0" dirty="0">
                <a:solidFill>
                  <a:schemeClr val="dk1"/>
                </a:solidFill>
                <a:latin typeface="Calibri"/>
                <a:ea typeface="Calibri"/>
                <a:cs typeface="Calibri"/>
                <a:sym typeface="Calibri"/>
              </a:rPr>
              <a:t>Turn off filters </a:t>
            </a:r>
            <a:r>
              <a:rPr lang="en-US" sz="3200" b="0" i="0" u="none" strike="noStrike" cap="none" baseline="0" dirty="0">
                <a:solidFill>
                  <a:schemeClr val="dk1"/>
                </a:solidFill>
                <a:latin typeface="Calibri"/>
                <a:ea typeface="Calibri"/>
                <a:cs typeface="Calibri"/>
                <a:sym typeface="Calibri"/>
              </a:rPr>
              <a:t>of trying to determine what is important – act like a data-gathering robot</a:t>
            </a:r>
          </a:p>
          <a:p>
            <a:pPr marL="514350" marR="0" lvl="0" indent="-514350" algn="l" rtl="0">
              <a:lnSpc>
                <a:spcPct val="90000"/>
              </a:lnSpc>
              <a:spcBef>
                <a:spcPts val="640"/>
              </a:spcBef>
              <a:buClr>
                <a:schemeClr val="dk1"/>
              </a:buClr>
              <a:buSzPct val="100000"/>
              <a:buFont typeface="Calibri"/>
              <a:buAutoNum type="arabicPeriod" startAt="2"/>
            </a:pPr>
            <a:r>
              <a:rPr lang="en-US" sz="3200" b="0" i="0" u="sng" strike="noStrike" cap="none" baseline="0" dirty="0">
                <a:solidFill>
                  <a:schemeClr val="dk1"/>
                </a:solidFill>
                <a:latin typeface="Calibri"/>
                <a:ea typeface="Calibri"/>
                <a:cs typeface="Calibri"/>
                <a:sym typeface="Calibri"/>
              </a:rPr>
              <a:t>Gather as much information first</a:t>
            </a:r>
            <a:r>
              <a:rPr lang="en-US" sz="3200" b="0" i="0" u="none" strike="noStrike" cap="none" baseline="0" dirty="0">
                <a:solidFill>
                  <a:schemeClr val="dk1"/>
                </a:solidFill>
                <a:latin typeface="Calibri"/>
                <a:ea typeface="Calibri"/>
                <a:cs typeface="Calibri"/>
                <a:sym typeface="Calibri"/>
              </a:rPr>
              <a:t>, then interpret information when as much as possible is present</a:t>
            </a:r>
          </a:p>
          <a:p>
            <a:pPr marL="514350" marR="0" lvl="0" indent="-514350" algn="l" rtl="0">
              <a:lnSpc>
                <a:spcPct val="90000"/>
              </a:lnSpc>
              <a:spcBef>
                <a:spcPts val="640"/>
              </a:spcBef>
              <a:buClr>
                <a:schemeClr val="dk1"/>
              </a:buClr>
              <a:buSzPct val="100000"/>
              <a:buFont typeface="Calibri"/>
              <a:buAutoNum type="arabicPeriod" startAt="2"/>
            </a:pPr>
            <a:r>
              <a:rPr lang="en-US" sz="3200" b="0" i="0" u="none" strike="noStrike" cap="none" baseline="0" dirty="0">
                <a:solidFill>
                  <a:schemeClr val="dk1"/>
                </a:solidFill>
                <a:latin typeface="Calibri"/>
                <a:ea typeface="Calibri"/>
                <a:cs typeface="Calibri"/>
                <a:sym typeface="Calibri"/>
              </a:rPr>
              <a:t>When observing, </a:t>
            </a:r>
            <a:r>
              <a:rPr lang="en-US" sz="3200" b="0" i="0" u="sng" strike="noStrike" cap="none" baseline="0" dirty="0">
                <a:solidFill>
                  <a:schemeClr val="dk1"/>
                </a:solidFill>
                <a:latin typeface="Calibri"/>
                <a:ea typeface="Calibri"/>
                <a:cs typeface="Calibri"/>
                <a:sym typeface="Calibri"/>
              </a:rPr>
              <a:t>document everything </a:t>
            </a:r>
            <a:r>
              <a:rPr lang="en-US" sz="3200" b="0" i="0" u="none" strike="noStrike" cap="none" baseline="0" dirty="0">
                <a:solidFill>
                  <a:schemeClr val="dk1"/>
                </a:solidFill>
                <a:latin typeface="Calibri"/>
                <a:ea typeface="Calibri"/>
                <a:cs typeface="Calibri"/>
                <a:sym typeface="Calibri"/>
              </a:rPr>
              <a:t>(write details down and take photos) </a:t>
            </a:r>
          </a:p>
          <a:p>
            <a:pPr marL="914400" marR="0" lvl="1" indent="-520700" algn="l" rtl="0">
              <a:lnSpc>
                <a:spcPct val="9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 	– need that info when testifying in court</a:t>
            </a:r>
          </a:p>
          <a:p>
            <a:pPr marL="514350" marR="0" lvl="0" indent="-31115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1026" name="Picture 2" descr="http://www.newhaven.edu/2335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33400"/>
            <a:ext cx="47625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1">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The success of a police lineup depends on an eyewitness’s ability to recognize a person seen at a crime.</a:t>
            </a:r>
          </a:p>
        </p:txBody>
      </p:sp>
      <p:sp>
        <p:nvSpPr>
          <p:cNvPr id="256" name="Shape 25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257" name="Shape 257"/>
          <p:cNvPicPr preferRelativeResize="0"/>
          <p:nvPr/>
        </p:nvPicPr>
        <p:blipFill rotWithShape="1">
          <a:blip r:embed="rId3">
            <a:alphaModFix/>
          </a:blip>
          <a:srcRect/>
          <a:stretch/>
        </p:blipFill>
        <p:spPr>
          <a:xfrm>
            <a:off x="1143000" y="1676400"/>
            <a:ext cx="6096000" cy="4572000"/>
          </a:xfrm>
          <a:prstGeom prst="rect">
            <a:avLst/>
          </a:prstGeom>
          <a:noFill/>
          <a:ln>
            <a:noFill/>
          </a:ln>
        </p:spPr>
      </p:pic>
      <p:sp>
        <p:nvSpPr>
          <p:cNvPr id="258" name="Shape 258"/>
          <p:cNvSpPr/>
          <p:nvPr/>
        </p:nvSpPr>
        <p:spPr>
          <a:xfrm>
            <a:off x="1981200" y="6211669"/>
            <a:ext cx="6400799" cy="646331"/>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sng" strike="noStrike" cap="none" baseline="0">
                <a:solidFill>
                  <a:schemeClr val="hlink"/>
                </a:solidFill>
                <a:latin typeface="Arial"/>
                <a:ea typeface="Arial"/>
                <a:cs typeface="Arial"/>
                <a:sym typeface="Arial"/>
                <a:hlinkClick r:id="rId4"/>
              </a:rPr>
              <a:t>http://www.youtube.com/watch?v=P3ldO66qrb0</a:t>
            </a:r>
          </a:p>
          <a:p>
            <a:pPr marL="0" marR="0" lvl="0" indent="0" algn="l" rtl="0">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spAutoFit/>
          </a:bodyPr>
          <a:lstStyle/>
          <a:p>
            <a:pPr marL="0" marR="0" lvl="0" indent="0" algn="ctr" rtl="0">
              <a:spcBef>
                <a:spcPts val="0"/>
              </a:spcBef>
              <a:buSzPct val="25000"/>
              <a:buNone/>
            </a:pPr>
            <a:r>
              <a:rPr lang="en-US" sz="1400" b="0" i="0" u="none" strike="noStrike" cap="none" baseline="0">
                <a:solidFill>
                  <a:srgbClr val="4F81BD"/>
                </a:solidFill>
                <a:latin typeface="Times New Roman"/>
                <a:ea typeface="Times New Roman"/>
                <a:cs typeface="Times New Roman"/>
                <a:sym typeface="Times New Roman"/>
              </a:rPr>
              <a:t>Kendall/Hunt Publishing Company</a:t>
            </a:r>
          </a:p>
        </p:txBody>
      </p:sp>
      <p:sp>
        <p:nvSpPr>
          <p:cNvPr id="399" name="Shape 39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400" name="Shape 400"/>
          <p:cNvPicPr preferRelativeResize="0"/>
          <p:nvPr/>
        </p:nvPicPr>
        <p:blipFill rotWithShape="1">
          <a:blip r:embed="rId3">
            <a:alphaModFix/>
          </a:blip>
          <a:srcRect/>
          <a:stretch/>
        </p:blipFill>
        <p:spPr>
          <a:xfrm>
            <a:off x="0" y="1600200"/>
            <a:ext cx="9144000" cy="52085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In an unusual situation our ability to observe is heightened</a:t>
            </a:r>
          </a:p>
        </p:txBody>
      </p:sp>
      <p:sp>
        <p:nvSpPr>
          <p:cNvPr id="264" name="Shape 26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People can recall more easily:</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Whether you are alone or with a group of people</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The number of people or animals there</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What type of activity is going on around you</a:t>
            </a:r>
          </a:p>
          <a:p>
            <a:pPr marL="742950" marR="0" lvl="1" indent="-285750" algn="l" rtl="0">
              <a:spcBef>
                <a:spcPts val="560"/>
              </a:spcBef>
              <a:buClr>
                <a:schemeClr val="dk1"/>
              </a:buClr>
              <a:buSzPct val="100000"/>
              <a:buFont typeface="Calibri"/>
              <a:buChar char="–"/>
            </a:pPr>
            <a:r>
              <a:rPr lang="en-US" sz="2800" b="0" i="0" u="none" strike="noStrike" cap="none" baseline="0">
                <a:solidFill>
                  <a:schemeClr val="dk1"/>
                </a:solidFill>
                <a:latin typeface="Calibri"/>
                <a:ea typeface="Calibri"/>
                <a:cs typeface="Calibri"/>
                <a:sym typeface="Calibri"/>
              </a:rPr>
              <a:t>How much activity is occurring around you</a:t>
            </a:r>
          </a:p>
          <a:p>
            <a:pPr marL="742950" marR="0" lvl="1" indent="-285750" algn="l" rtl="0">
              <a:spcBef>
                <a:spcPts val="56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a:p>
            <a:pPr marL="742950" marR="0" lvl="1" indent="-285750" algn="ctr" rtl="0">
              <a:spcBef>
                <a:spcPts val="56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All of these factors influence the                                  accuracy of a witness’s observations.</a:t>
            </a:r>
          </a:p>
        </p:txBody>
      </p:sp>
      <p:pic>
        <p:nvPicPr>
          <p:cNvPr id="265" name="Shape 26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 calcmode="lin" valueType="num">
                                      <p:cBhvr additive="base">
                                        <p:cTn id="7" dur="500"/>
                                        <p:tgtEl>
                                          <p:spTgt spid="26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4">
                                            <p:txEl>
                                              <p:pRg st="1" end="1"/>
                                            </p:txEl>
                                          </p:spTgt>
                                        </p:tgtEl>
                                        <p:attrNameLst>
                                          <p:attrName>style.visibility</p:attrName>
                                        </p:attrNameLst>
                                      </p:cBhvr>
                                      <p:to>
                                        <p:strVal val="visible"/>
                                      </p:to>
                                    </p:set>
                                    <p:anim calcmode="lin" valueType="num">
                                      <p:cBhvr additive="base">
                                        <p:cTn id="12" dur="500"/>
                                        <p:tgtEl>
                                          <p:spTgt spid="26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4">
                                            <p:txEl>
                                              <p:pRg st="2" end="2"/>
                                            </p:txEl>
                                          </p:spTgt>
                                        </p:tgtEl>
                                        <p:attrNameLst>
                                          <p:attrName>style.visibility</p:attrName>
                                        </p:attrNameLst>
                                      </p:cBhvr>
                                      <p:to>
                                        <p:strVal val="visible"/>
                                      </p:to>
                                    </p:set>
                                    <p:anim calcmode="lin" valueType="num">
                                      <p:cBhvr additive="base">
                                        <p:cTn id="17" dur="500"/>
                                        <p:tgtEl>
                                          <p:spTgt spid="26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64">
                                            <p:txEl>
                                              <p:pRg st="3" end="3"/>
                                            </p:txEl>
                                          </p:spTgt>
                                        </p:tgtEl>
                                        <p:attrNameLst>
                                          <p:attrName>style.visibility</p:attrName>
                                        </p:attrNameLst>
                                      </p:cBhvr>
                                      <p:to>
                                        <p:strVal val="visible"/>
                                      </p:to>
                                    </p:set>
                                    <p:anim calcmode="lin" valueType="num">
                                      <p:cBhvr additive="base">
                                        <p:cTn id="22" dur="500"/>
                                        <p:tgtEl>
                                          <p:spTgt spid="26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4">
                                            <p:txEl>
                                              <p:pRg st="4" end="4"/>
                                            </p:txEl>
                                          </p:spTgt>
                                        </p:tgtEl>
                                        <p:attrNameLst>
                                          <p:attrName>style.visibility</p:attrName>
                                        </p:attrNameLst>
                                      </p:cBhvr>
                                      <p:to>
                                        <p:strVal val="visible"/>
                                      </p:to>
                                    </p:set>
                                    <p:anim calcmode="lin" valueType="num">
                                      <p:cBhvr additive="base">
                                        <p:cTn id="27" dur="500"/>
                                        <p:tgtEl>
                                          <p:spTgt spid="264">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64">
                                            <p:txEl>
                                              <p:pRg st="5" end="5"/>
                                            </p:txEl>
                                          </p:spTgt>
                                        </p:tgtEl>
                                        <p:attrNameLst>
                                          <p:attrName>style.visibility</p:attrName>
                                        </p:attrNameLst>
                                      </p:cBhvr>
                                      <p:to>
                                        <p:strVal val="visible"/>
                                      </p:to>
                                    </p:set>
                                    <p:anim calcmode="lin" valueType="num">
                                      <p:cBhvr additive="base">
                                        <p:cTn id="32" dur="500"/>
                                        <p:tgtEl>
                                          <p:spTgt spid="264">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4">
                                            <p:txEl>
                                              <p:pRg st="6" end="6"/>
                                            </p:txEl>
                                          </p:spTgt>
                                        </p:tgtEl>
                                        <p:attrNameLst>
                                          <p:attrName>style.visibility</p:attrName>
                                        </p:attrNameLst>
                                      </p:cBhvr>
                                      <p:to>
                                        <p:strVal val="visible"/>
                                      </p:to>
                                    </p:set>
                                    <p:anim calcmode="lin" valueType="num">
                                      <p:cBhvr additive="base">
                                        <p:cTn id="37" dur="500"/>
                                        <p:tgtEl>
                                          <p:spTgt spid="264">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65"/>
                                        </p:tgtEl>
                                        <p:attrNameLst>
                                          <p:attrName>style.visibility</p:attrName>
                                        </p:attrNameLst>
                                      </p:cBhvr>
                                      <p:to>
                                        <p:strVal val="visible"/>
                                      </p:to>
                                    </p:set>
                                    <p:anim calcmode="lin" valueType="num">
                                      <p:cBhvr additive="base">
                                        <p:cTn id="42" dur="500"/>
                                        <p:tgtEl>
                                          <p:spTgt spid="2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INNOCENCE PROJECT</a:t>
            </a:r>
          </a:p>
        </p:txBody>
      </p:sp>
      <p:sp>
        <p:nvSpPr>
          <p:cNvPr id="284" name="Shape 284"/>
          <p:cNvSpPr txBox="1">
            <a:spLocks noGrp="1"/>
          </p:cNvSpPr>
          <p:nvPr>
            <p:ph type="body" idx="1"/>
          </p:nvPr>
        </p:nvSpPr>
        <p:spPr>
          <a:xfrm>
            <a:off x="228600" y="1600200"/>
            <a:ext cx="84582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Reexamines post-conviction cases using DNA</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Found that faulty eyewitness contribution lead to approximately 87% wrongful conviction.</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Gary Dotson was 1</a:t>
            </a:r>
            <a:r>
              <a:rPr lang="en-US" sz="3200" b="0" i="0" u="none" strike="noStrike" cap="none" baseline="30000">
                <a:solidFill>
                  <a:schemeClr val="dk1"/>
                </a:solidFill>
                <a:latin typeface="Calibri"/>
                <a:ea typeface="Calibri"/>
                <a:cs typeface="Calibri"/>
                <a:sym typeface="Calibri"/>
              </a:rPr>
              <a:t>st</a:t>
            </a:r>
            <a:r>
              <a:rPr lang="en-US" sz="3200" b="0" i="0" u="none" strike="noStrike" cap="none" baseline="0">
                <a:solidFill>
                  <a:schemeClr val="dk1"/>
                </a:solidFill>
                <a:latin typeface="Calibri"/>
                <a:ea typeface="Calibri"/>
                <a:cs typeface="Calibri"/>
                <a:sym typeface="Calibri"/>
              </a:rPr>
              <a:t> to be shown innocent (exonerated) – was in prison for 9 years after being accused of rape of a 16 year old girl.</a:t>
            </a:r>
          </a:p>
        </p:txBody>
      </p:sp>
      <p:pic>
        <p:nvPicPr>
          <p:cNvPr id="285" name="Shape 285"/>
          <p:cNvPicPr preferRelativeResize="0"/>
          <p:nvPr/>
        </p:nvPicPr>
        <p:blipFill rotWithShape="1">
          <a:blip r:embed="rId3">
            <a:alphaModFix/>
          </a:blip>
          <a:srcRect/>
          <a:stretch/>
        </p:blipFill>
        <p:spPr>
          <a:xfrm>
            <a:off x="0" y="0"/>
            <a:ext cx="3461099" cy="2590800"/>
          </a:xfrm>
          <a:prstGeom prst="rect">
            <a:avLst/>
          </a:prstGeom>
          <a:noFill/>
          <a:ln>
            <a:noFill/>
          </a:ln>
        </p:spPr>
      </p:pic>
      <p:pic>
        <p:nvPicPr>
          <p:cNvPr id="286" name="Shape 286"/>
          <p:cNvPicPr preferRelativeResize="0"/>
          <p:nvPr/>
        </p:nvPicPr>
        <p:blipFill rotWithShape="1">
          <a:blip r:embed="rId4">
            <a:alphaModFix/>
          </a:blip>
          <a:srcRect/>
          <a:stretch/>
        </p:blipFill>
        <p:spPr>
          <a:xfrm>
            <a:off x="5791200" y="2122714"/>
            <a:ext cx="3155611" cy="23622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 calcmode="lin" valueType="num">
                                      <p:cBhvr additive="base">
                                        <p:cTn id="7" dur="500"/>
                                        <p:tgtEl>
                                          <p:spTgt spid="28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 calcmode="lin" valueType="num">
                                      <p:cBhvr additive="base">
                                        <p:cTn id="12" dur="500"/>
                                        <p:tgtEl>
                                          <p:spTgt spid="2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hape 287"/>
          <p:cNvSpPr/>
          <p:nvPr/>
        </p:nvSpPr>
        <p:spPr>
          <a:xfrm>
            <a:off x="2362200" y="6019800"/>
            <a:ext cx="5943599" cy="646331"/>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1800" b="0" i="0" u="sng" strike="noStrike" cap="none" baseline="0" dirty="0">
                <a:solidFill>
                  <a:schemeClr val="hlink"/>
                </a:solidFill>
                <a:latin typeface="Arial"/>
                <a:ea typeface="Arial"/>
                <a:cs typeface="Arial"/>
                <a:sym typeface="Arial"/>
                <a:hlinkClick r:id="rId2"/>
              </a:rPr>
              <a:t>http://www.youtube.com/watch?v=xtDt-THaH_o</a:t>
            </a:r>
          </a:p>
          <a:p>
            <a:pPr marL="0" marR="0" lvl="0" indent="0" algn="l" rtl="0">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980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Juries are heavily influenced  by eyewitness identification</a:t>
            </a:r>
            <a:endParaRPr lang="en-US" sz="3200" dirty="0"/>
          </a:p>
        </p:txBody>
      </p:sp>
      <p:sp>
        <p:nvSpPr>
          <p:cNvPr id="3" name="Content Placeholder 2"/>
          <p:cNvSpPr>
            <a:spLocks noGrp="1"/>
          </p:cNvSpPr>
          <p:nvPr>
            <p:ph idx="1"/>
          </p:nvPr>
        </p:nvSpPr>
        <p:spPr/>
        <p:txBody>
          <a:bodyPr/>
          <a:lstStyle/>
          <a:p>
            <a:r>
              <a:rPr lang="en-US" sz="2400" dirty="0" smtClean="0"/>
              <a:t>If a witness points directly at a person and said that they were the one that committed the crime, it strongly influences a jury </a:t>
            </a:r>
          </a:p>
          <a:p>
            <a:r>
              <a:rPr lang="en-US" sz="2400" dirty="0" smtClean="0"/>
              <a:t>Even if the evidence points to the fact that a person is innocent.  </a:t>
            </a:r>
          </a:p>
          <a:p>
            <a:endParaRPr lang="en-US" dirty="0"/>
          </a:p>
        </p:txBody>
      </p:sp>
      <p:pic>
        <p:nvPicPr>
          <p:cNvPr id="1026" name="Picture 2" descr="http://www.lawyers.com/~/media/Images/Item%20Images/Criminal/Criminal%20Process/man-witness-stand.ashx?w=250&amp;h=166&amp;as=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216" y="3352800"/>
            <a:ext cx="504939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66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122883"/>
            <a:ext cx="8229600" cy="1446509"/>
          </a:xfrm>
          <a:prstGeom prst="rect">
            <a:avLst/>
          </a:prstGeom>
          <a:noFill/>
          <a:ln>
            <a:noFill/>
          </a:ln>
        </p:spPr>
        <p:txBody>
          <a:bodyPr lIns="91425" tIns="45700" rIns="91425" bIns="45700" anchor="ctr" anchorCtr="0">
            <a:spAutoFit/>
          </a:bodyPr>
          <a:lstStyle/>
          <a:p>
            <a:pPr algn="l"/>
            <a:r>
              <a:rPr lang="en-US" sz="4400" dirty="0">
                <a:solidFill>
                  <a:srgbClr val="FFFF00"/>
                </a:solidFill>
                <a:latin typeface="Calibri"/>
                <a:ea typeface="Calibri"/>
                <a:cs typeface="Calibri"/>
                <a:sym typeface="Calibri"/>
              </a:rPr>
              <a:t>Rubber hand trick</a:t>
            </a:r>
            <a:r>
              <a:rPr lang="en-US" sz="4400" dirty="0">
                <a:solidFill>
                  <a:schemeClr val="dk1"/>
                </a:solidFill>
                <a:latin typeface="Calibri"/>
                <a:ea typeface="Calibri"/>
                <a:cs typeface="Calibri"/>
                <a:sym typeface="Calibri"/>
              </a:rPr>
              <a:t/>
            </a:r>
            <a:br>
              <a:rPr lang="en-US" sz="4400" dirty="0">
                <a:solidFill>
                  <a:schemeClr val="dk1"/>
                </a:solidFill>
                <a:latin typeface="Calibri"/>
                <a:ea typeface="Calibri"/>
                <a:cs typeface="Calibri"/>
                <a:sym typeface="Calibri"/>
              </a:rPr>
            </a:br>
            <a:endParaRPr sz="4400" b="0" i="0" u="none" strike="noStrike" cap="none" baseline="0" dirty="0">
              <a:solidFill>
                <a:schemeClr val="dk1"/>
              </a:solidFill>
              <a:latin typeface="Calibri"/>
              <a:ea typeface="Calibri"/>
              <a:cs typeface="Calibri"/>
              <a:sym typeface="Calibri"/>
            </a:endParaRPr>
          </a:p>
        </p:txBody>
      </p:sp>
      <p:sp>
        <p:nvSpPr>
          <p:cNvPr id="300" name="Shape 300"/>
          <p:cNvSpPr txBox="1">
            <a:spLocks noGrp="1"/>
          </p:cNvSpPr>
          <p:nvPr>
            <p:ph type="body" idx="1"/>
          </p:nvPr>
        </p:nvSpPr>
        <p:spPr>
          <a:xfrm>
            <a:off x="457200" y="1600200"/>
            <a:ext cx="8229600" cy="307736"/>
          </a:xfrm>
          <a:prstGeom prst="rect">
            <a:avLst/>
          </a:prstGeom>
          <a:noFill/>
          <a:ln>
            <a:noFill/>
          </a:ln>
        </p:spPr>
        <p:txBody>
          <a:bodyPr lIns="91425" tIns="45700" rIns="91425" bIns="45700" anchor="t" anchorCtr="0">
            <a:spAutoFit/>
          </a:bodyPr>
          <a:lstStyle/>
          <a:p>
            <a:pPr marL="342900" marR="0" lvl="2" indent="-342900" algn="l" rtl="0">
              <a:spcBef>
                <a:spcPts val="0"/>
              </a:spcBef>
              <a:buClr>
                <a:schemeClr val="dk1"/>
              </a:buClr>
              <a:buSzPct val="100000"/>
              <a:buFont typeface="Calibri"/>
              <a:buChar char="•"/>
            </a:pPr>
            <a:r>
              <a:rPr lang="en-US" sz="1400" b="0" i="0" u="sng" strike="noStrike" cap="none" baseline="0" dirty="0">
                <a:solidFill>
                  <a:schemeClr val="hlink"/>
                </a:solidFill>
                <a:latin typeface="Calibri"/>
                <a:ea typeface="Calibri"/>
                <a:cs typeface="Calibri"/>
                <a:sym typeface="Calibri"/>
                <a:hlinkClick r:id="rId3"/>
              </a:rPr>
              <a:t>http://</a:t>
            </a:r>
            <a:r>
              <a:rPr lang="en-US" sz="1400" b="0" i="0" u="sng" strike="noStrike" cap="none" baseline="0" dirty="0" smtClean="0">
                <a:solidFill>
                  <a:schemeClr val="hlink"/>
                </a:solidFill>
                <a:latin typeface="Calibri"/>
                <a:ea typeface="Calibri"/>
                <a:cs typeface="Calibri"/>
                <a:sym typeface="Calibri"/>
                <a:hlinkClick r:id="rId3"/>
              </a:rPr>
              <a:t>www.youtube.com/watch?v=sxwn1w7MJvk</a:t>
            </a:r>
            <a:endParaRPr lang="en-US" sz="1400" b="0" i="0" u="sng" strike="noStrike" cap="none" baseline="0" dirty="0">
              <a:solidFill>
                <a:schemeClr val="hlink"/>
              </a:solidFill>
              <a:latin typeface="Calibri"/>
              <a:ea typeface="Calibri"/>
              <a:cs typeface="Calibri"/>
              <a:sym typeface="Calibri"/>
              <a:hlinkClick r:id="rId3"/>
            </a:endParaRP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Reliability of a Witness</a:t>
            </a:r>
            <a:endParaRPr lang="en-US" dirty="0"/>
          </a:p>
        </p:txBody>
      </p:sp>
      <p:sp>
        <p:nvSpPr>
          <p:cNvPr id="3" name="Content Placeholder 2"/>
          <p:cNvSpPr>
            <a:spLocks noGrp="1"/>
          </p:cNvSpPr>
          <p:nvPr>
            <p:ph idx="1"/>
          </p:nvPr>
        </p:nvSpPr>
        <p:spPr>
          <a:xfrm>
            <a:off x="20782" y="762000"/>
            <a:ext cx="8991600" cy="6019800"/>
          </a:xfrm>
        </p:spPr>
        <p:txBody>
          <a:bodyPr>
            <a:normAutofit fontScale="92500" lnSpcReduction="20000"/>
          </a:bodyPr>
          <a:lstStyle/>
          <a:p>
            <a:r>
              <a:rPr lang="en-US" sz="2400" u="sng" dirty="0" smtClean="0"/>
              <a:t>How they observed the crime</a:t>
            </a:r>
          </a:p>
          <a:p>
            <a:pPr lvl="1"/>
            <a:r>
              <a:rPr lang="en-US" sz="2400" dirty="0" smtClean="0"/>
              <a:t>Was the crime committed to them</a:t>
            </a:r>
          </a:p>
          <a:p>
            <a:pPr lvl="1"/>
            <a:r>
              <a:rPr lang="en-US" sz="2400" dirty="0" smtClean="0"/>
              <a:t>How far away were they</a:t>
            </a:r>
          </a:p>
          <a:p>
            <a:r>
              <a:rPr lang="en-US" sz="2400" u="sng" dirty="0" smtClean="0"/>
              <a:t>Type of crime committed</a:t>
            </a:r>
          </a:p>
          <a:p>
            <a:pPr lvl="1"/>
            <a:r>
              <a:rPr lang="en-US" sz="2400" dirty="0" smtClean="0"/>
              <a:t>Was the crime really scary and stressful?</a:t>
            </a:r>
          </a:p>
          <a:p>
            <a:pPr lvl="1"/>
            <a:r>
              <a:rPr lang="en-US" sz="2400" dirty="0" smtClean="0"/>
              <a:t>People often concentrate on the weapon</a:t>
            </a:r>
          </a:p>
          <a:p>
            <a:r>
              <a:rPr lang="en-US" sz="2400" u="sng" dirty="0" smtClean="0"/>
              <a:t>Type of witness</a:t>
            </a:r>
          </a:p>
          <a:p>
            <a:pPr lvl="1"/>
            <a:r>
              <a:rPr lang="en-US" sz="2400" dirty="0" smtClean="0"/>
              <a:t>Does the person have something to gain, influenced by drugs or alcohol, mentally challenged, </a:t>
            </a:r>
          </a:p>
          <a:p>
            <a:pPr lvl="1"/>
            <a:r>
              <a:rPr lang="en-US" sz="2400" dirty="0" smtClean="0"/>
              <a:t>older people make people believe more in the validity of what they say, however adults are more reliable then older or </a:t>
            </a:r>
            <a:r>
              <a:rPr lang="en-US" sz="2400" smtClean="0"/>
              <a:t>younger witnesses</a:t>
            </a:r>
            <a:endParaRPr lang="en-US" sz="2400" dirty="0" smtClean="0"/>
          </a:p>
          <a:p>
            <a:r>
              <a:rPr lang="en-US" sz="2400" u="sng" dirty="0" smtClean="0"/>
              <a:t>Police lineup identification</a:t>
            </a:r>
          </a:p>
          <a:p>
            <a:pPr lvl="1"/>
            <a:r>
              <a:rPr lang="en-US" sz="2400" dirty="0" smtClean="0"/>
              <a:t>People feel obligated to pick someone, </a:t>
            </a:r>
          </a:p>
          <a:p>
            <a:pPr lvl="1"/>
            <a:r>
              <a:rPr lang="en-US" sz="2400" dirty="0" smtClean="0"/>
              <a:t>better to give them one person at a time, not all at once</a:t>
            </a:r>
          </a:p>
          <a:p>
            <a:r>
              <a:rPr lang="en-US" sz="2400" u="sng" dirty="0" smtClean="0"/>
              <a:t>Witness interviewing technique</a:t>
            </a:r>
          </a:p>
          <a:p>
            <a:pPr lvl="1"/>
            <a:r>
              <a:rPr lang="en-US" sz="2000" dirty="0" smtClean="0"/>
              <a:t>Leading questions by police or lawyers may skew what someone would normally say or believe.  Use open ended questions</a:t>
            </a:r>
          </a:p>
          <a:p>
            <a:pPr lvl="2"/>
            <a:endParaRPr lang="en-US" dirty="0"/>
          </a:p>
        </p:txBody>
      </p:sp>
    </p:spTree>
    <p:extLst>
      <p:ext uri="{BB962C8B-B14F-4D97-AF65-F5344CB8AC3E}">
        <p14:creationId xmlns:p14="http://schemas.microsoft.com/office/powerpoint/2010/main" val="20170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additive="base">
                                        <p:cTn id="7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Ronald Cotton</a:t>
            </a:r>
          </a:p>
        </p:txBody>
      </p:sp>
      <p:sp>
        <p:nvSpPr>
          <p:cNvPr id="293" name="Shape 293"/>
          <p:cNvSpPr txBox="1">
            <a:spLocks noGrp="1"/>
          </p:cNvSpPr>
          <p:nvPr>
            <p:ph type="body" idx="1"/>
          </p:nvPr>
        </p:nvSpPr>
        <p:spPr>
          <a:xfrm>
            <a:off x="457200" y="12954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sng" strike="noStrike" cap="none" baseline="0">
                <a:solidFill>
                  <a:schemeClr val="hlink"/>
                </a:solidFill>
                <a:latin typeface="Calibri"/>
                <a:ea typeface="Calibri"/>
                <a:cs typeface="Calibri"/>
                <a:sym typeface="Calibri"/>
                <a:hlinkClick r:id="rId3"/>
              </a:rPr>
              <a:t>http://www.youtube.com/watch?v=u-SBTRLoPuo</a:t>
            </a:r>
            <a:r>
              <a:rPr lang="en-US" sz="3200" b="0" i="0" u="none" strike="noStrike" cap="none" baseline="0">
                <a:solidFill>
                  <a:schemeClr val="dk1"/>
                </a:solidFill>
                <a:latin typeface="Calibri"/>
                <a:ea typeface="Calibri"/>
                <a:cs typeface="Calibri"/>
                <a:sym typeface="Calibri"/>
              </a:rPr>
              <a:t> – Part 1 </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sng" strike="noStrike" cap="none" baseline="0">
                <a:solidFill>
                  <a:schemeClr val="hlink"/>
                </a:solidFill>
                <a:latin typeface="Calibri"/>
                <a:ea typeface="Calibri"/>
                <a:cs typeface="Calibri"/>
                <a:sym typeface="Calibri"/>
                <a:hlinkClick r:id="rId4"/>
              </a:rPr>
              <a:t>http://www.youtube.com/watch?v=I4V6aoYuDcg&amp;feature=relmfu</a:t>
            </a:r>
            <a:r>
              <a:rPr lang="en-US" sz="3200" b="0" i="0" u="none" strike="noStrike" cap="none" baseline="0">
                <a:solidFill>
                  <a:schemeClr val="dk1"/>
                </a:solidFill>
                <a:latin typeface="Calibri"/>
                <a:ea typeface="Calibri"/>
                <a:cs typeface="Calibri"/>
                <a:sym typeface="Calibri"/>
              </a:rPr>
              <a:t> – Part 2 </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294" name="Shape 294"/>
          <p:cNvPicPr preferRelativeResize="0"/>
          <p:nvPr/>
        </p:nvPicPr>
        <p:blipFill rotWithShape="1">
          <a:blip r:embed="rId5">
            <a:alphaModFix/>
          </a:blip>
          <a:srcRect/>
          <a:stretch/>
        </p:blipFill>
        <p:spPr>
          <a:xfrm>
            <a:off x="685800" y="1066800"/>
            <a:ext cx="7676399" cy="51816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94"/>
                                        </p:tgtEl>
                                      </p:cBhvr>
                                    </p:animEffect>
                                    <p:set>
                                      <p:cBhvr>
                                        <p:cTn id="7" dur="1" fill="hold">
                                          <p:stCondLst>
                                            <p:cond delay="2000"/>
                                          </p:stCondLst>
                                        </p:cTn>
                                        <p:tgtEl>
                                          <p:spTgt spid="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306" name="Shape 30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sng" strike="noStrike" cap="none" baseline="0" dirty="0">
                <a:solidFill>
                  <a:schemeClr val="hlink"/>
                </a:solidFill>
                <a:latin typeface="Calibri"/>
                <a:ea typeface="Calibri"/>
                <a:cs typeface="Calibri"/>
                <a:sym typeface="Calibri"/>
                <a:hlinkClick r:id="rId3"/>
              </a:rPr>
              <a:t>http://www.innocenceproject.org/know/</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sng" strike="noStrike" cap="none" baseline="0" dirty="0">
                <a:solidFill>
                  <a:schemeClr val="hlink"/>
                </a:solidFill>
                <a:latin typeface="Calibri"/>
                <a:ea typeface="Calibri"/>
                <a:cs typeface="Calibri"/>
                <a:sym typeface="Calibri"/>
                <a:hlinkClick r:id="rId4"/>
              </a:rPr>
              <a:t>http://www.youtube.com/watch?v=ngdfTgfFIlQ&amp;feature=relmfu</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Stress and memories excerpt</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p:nvPr/>
        </p:nvSpPr>
        <p:spPr>
          <a:xfrm>
            <a:off x="914136" y="609600"/>
            <a:ext cx="7467864" cy="4572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0" i="0" u="none" strike="noStrike" cap="none" baseline="0">
                <a:solidFill>
                  <a:schemeClr val="dk1"/>
                </a:solidFill>
                <a:latin typeface="Arial"/>
                <a:ea typeface="Arial"/>
                <a:cs typeface="Arial"/>
                <a:sym typeface="Arial"/>
              </a:rPr>
              <a:t>Find the 6 differences between the two pictures.</a:t>
            </a:r>
          </a:p>
        </p:txBody>
      </p:sp>
      <p:sp>
        <p:nvSpPr>
          <p:cNvPr id="118" name="Shape 118"/>
          <p:cNvSpPr txBox="1"/>
          <p:nvPr/>
        </p:nvSpPr>
        <p:spPr>
          <a:xfrm>
            <a:off x="304270" y="5715001"/>
            <a:ext cx="8458728" cy="214312"/>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800" b="0" i="0" u="none" strike="noStrike" cap="none" baseline="0">
                <a:solidFill>
                  <a:schemeClr val="dk1"/>
                </a:solidFill>
                <a:latin typeface="Arial"/>
                <a:ea typeface="Arial"/>
                <a:cs typeface="Arial"/>
                <a:sym typeface="Arial"/>
              </a:rPr>
              <a:t>Answers: Tail feathers, flame, monkey’s tail, lion’s mane, cake tray, frosting</a:t>
            </a:r>
          </a:p>
        </p:txBody>
      </p:sp>
      <p:pic>
        <p:nvPicPr>
          <p:cNvPr id="119" name="Shape 119"/>
          <p:cNvPicPr preferRelativeResize="0"/>
          <p:nvPr/>
        </p:nvPicPr>
        <p:blipFill rotWithShape="1">
          <a:blip r:embed="rId3">
            <a:alphaModFix/>
          </a:blip>
          <a:srcRect l="4092" t="6171" r="48627" b="69913"/>
          <a:stretch/>
        </p:blipFill>
        <p:spPr>
          <a:xfrm>
            <a:off x="589114" y="1840336"/>
            <a:ext cx="7823729" cy="2958676"/>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554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t>
            </a:r>
            <a:r>
              <a:rPr lang="en-US" smtClean="0"/>
              <a:t>remember better</a:t>
            </a:r>
            <a:endParaRPr lang="en-US"/>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www.youtube.com/watch?v=xdK-ebSVFmY</a:t>
            </a:r>
            <a:endParaRPr lang="en-US" dirty="0" smtClean="0"/>
          </a:p>
          <a:p>
            <a:endParaRPr lang="en-US" dirty="0"/>
          </a:p>
          <a:p>
            <a:r>
              <a:rPr lang="en-US" dirty="0" smtClean="0"/>
              <a:t>Memory champion</a:t>
            </a:r>
          </a:p>
          <a:p>
            <a:r>
              <a:rPr lang="en-US" dirty="0">
                <a:hlinkClick r:id="rId3"/>
              </a:rPr>
              <a:t>http://www.youtube.com/watch?v=oY6DznRX6L0</a:t>
            </a:r>
            <a:endParaRPr lang="en-US" dirty="0"/>
          </a:p>
        </p:txBody>
      </p:sp>
    </p:spTree>
    <p:extLst>
      <p:ext uri="{BB962C8B-B14F-4D97-AF65-F5344CB8AC3E}">
        <p14:creationId xmlns:p14="http://schemas.microsoft.com/office/powerpoint/2010/main" val="417571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Commercial Activity</a:t>
            </a:r>
          </a:p>
        </p:txBody>
      </p:sp>
      <p:sp>
        <p:nvSpPr>
          <p:cNvPr id="312" name="Shape 312"/>
          <p:cNvSpPr txBox="1">
            <a:spLocks noGrp="1"/>
          </p:cNvSpPr>
          <p:nvPr>
            <p:ph type="body" idx="1"/>
          </p:nvPr>
        </p:nvSpPr>
        <p:spPr>
          <a:xfrm>
            <a:off x="457200" y="1600200"/>
            <a:ext cx="8686800" cy="4525963"/>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1</a:t>
            </a:r>
            <a:r>
              <a:rPr lang="en-US" sz="3200" b="0" i="0" u="none" strike="noStrike" cap="none" baseline="30000">
                <a:solidFill>
                  <a:schemeClr val="dk1"/>
                </a:solidFill>
                <a:latin typeface="Calibri"/>
                <a:ea typeface="Calibri"/>
                <a:cs typeface="Calibri"/>
                <a:sym typeface="Calibri"/>
              </a:rPr>
              <a:t>st</a:t>
            </a:r>
            <a:r>
              <a:rPr lang="en-US" sz="3200" b="0" i="0" u="none" strike="noStrike" cap="none" baseline="0">
                <a:solidFill>
                  <a:schemeClr val="dk1"/>
                </a:solidFill>
                <a:latin typeface="Calibri"/>
                <a:ea typeface="Calibri"/>
                <a:cs typeface="Calibri"/>
                <a:sym typeface="Calibri"/>
              </a:rPr>
              <a:t> commercial –</a:t>
            </a:r>
          </a:p>
          <a:p>
            <a:pPr marL="342900" marR="0" lvl="0" indent="-342900" algn="l" rtl="0">
              <a:spcBef>
                <a:spcPts val="640"/>
              </a:spcBef>
              <a:buClr>
                <a:schemeClr val="dk1"/>
              </a:buClr>
              <a:buSzPct val="25000"/>
              <a:buFont typeface="Calibri"/>
              <a:buNone/>
            </a:pPr>
            <a:r>
              <a:rPr lang="en-US" sz="3200" b="0" i="0" u="sng" strike="noStrike" cap="none" baseline="0">
                <a:solidFill>
                  <a:schemeClr val="hlink"/>
                </a:solidFill>
                <a:latin typeface="Calibri"/>
                <a:ea typeface="Calibri"/>
                <a:cs typeface="Calibri"/>
                <a:sym typeface="Calibri"/>
                <a:hlinkClick r:id="rId3"/>
              </a:rPr>
              <a:t>http://www.youtube.com/watch?v=WEJJUGJZxpU</a:t>
            </a: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a:solidFill>
                  <a:schemeClr val="dk1"/>
                </a:solidFill>
                <a:latin typeface="Calibri"/>
                <a:ea typeface="Calibri"/>
                <a:cs typeface="Calibri"/>
                <a:sym typeface="Calibri"/>
              </a:rPr>
              <a:t>2</a:t>
            </a:r>
            <a:r>
              <a:rPr lang="en-US" sz="3200" b="0" i="0" u="none" strike="noStrike" cap="none" baseline="30000">
                <a:solidFill>
                  <a:schemeClr val="dk1"/>
                </a:solidFill>
                <a:latin typeface="Calibri"/>
                <a:ea typeface="Calibri"/>
                <a:cs typeface="Calibri"/>
                <a:sym typeface="Calibri"/>
              </a:rPr>
              <a:t>nd</a:t>
            </a:r>
            <a:r>
              <a:rPr lang="en-US" sz="3200" b="0" i="0" u="none" strike="noStrike" cap="none" baseline="0">
                <a:solidFill>
                  <a:schemeClr val="dk1"/>
                </a:solidFill>
                <a:latin typeface="Calibri"/>
                <a:ea typeface="Calibri"/>
                <a:cs typeface="Calibri"/>
                <a:sym typeface="Calibri"/>
              </a:rPr>
              <a:t> commercial –</a:t>
            </a:r>
          </a:p>
          <a:p>
            <a:pPr marL="742950" marR="0" lvl="1" indent="-285750" algn="l" rtl="0">
              <a:spcBef>
                <a:spcPts val="560"/>
              </a:spcBef>
              <a:buClr>
                <a:schemeClr val="dk1"/>
              </a:buClr>
              <a:buSzPct val="100000"/>
              <a:buFont typeface="Calibri"/>
              <a:buChar char="–"/>
            </a:pPr>
            <a:r>
              <a:rPr lang="en-US" sz="2800" b="0" i="0" u="sng" strike="noStrike" cap="none" baseline="0">
                <a:solidFill>
                  <a:schemeClr val="hlink"/>
                </a:solidFill>
                <a:latin typeface="Calibri"/>
                <a:ea typeface="Calibri"/>
                <a:cs typeface="Calibri"/>
                <a:sym typeface="Calibri"/>
                <a:hlinkClick r:id="rId4"/>
              </a:rPr>
              <a:t>http://www.youtube.com/watch?v=Has8vDacmo8</a:t>
            </a:r>
          </a:p>
          <a:p>
            <a:pPr marL="742950" marR="0" lvl="1" indent="-285750" algn="l" rtl="0">
              <a:spcBef>
                <a:spcPts val="56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318" name="Shape 31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319" name="Shape 319"/>
          <p:cNvPicPr preferRelativeResize="0"/>
          <p:nvPr/>
        </p:nvPicPr>
        <p:blipFill rotWithShape="1">
          <a:blip r:embed="rId3">
            <a:alphaModFix/>
          </a:blip>
          <a:srcRect/>
          <a:stretch/>
        </p:blipFill>
        <p:spPr>
          <a:xfrm>
            <a:off x="1828800" y="0"/>
            <a:ext cx="5246134" cy="676949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0" y="0"/>
            <a:ext cx="3048000" cy="1077178"/>
          </a:xfrm>
          <a:prstGeom prst="rect">
            <a:avLst/>
          </a:prstGeom>
          <a:solidFill>
            <a:schemeClr val="lt1"/>
          </a:solidFill>
          <a:ln>
            <a:noFill/>
          </a:ln>
        </p:spPr>
        <p:txBody>
          <a:bodyPr wrap="square" lIns="91425" tIns="45700" rIns="91425" bIns="45700" anchor="t" anchorCtr="0">
            <a:spAutoFit/>
          </a:bodyPr>
          <a:lstStyle/>
          <a:p>
            <a:pPr marL="609600" marR="0" lvl="0" indent="-609600" rtl="0">
              <a:spcBef>
                <a:spcPts val="0"/>
              </a:spcBef>
              <a:buClr>
                <a:schemeClr val="accent1"/>
              </a:buClr>
              <a:buSzPct val="25000"/>
              <a:buFont typeface="Arial"/>
              <a:buNone/>
            </a:pPr>
            <a:r>
              <a:rPr lang="en-US" sz="3200" b="1" i="0" u="none" strike="noStrike" cap="none" baseline="0" dirty="0">
                <a:solidFill>
                  <a:schemeClr val="accent1"/>
                </a:solidFill>
                <a:latin typeface="Arial"/>
                <a:ea typeface="Arial"/>
                <a:cs typeface="Arial"/>
                <a:sym typeface="Arial"/>
              </a:rPr>
              <a:t>I. Testimonial </a:t>
            </a:r>
            <a:r>
              <a:rPr lang="en-US" sz="3200" b="1" i="0" u="none" strike="noStrike" cap="none" baseline="0" dirty="0" smtClean="0">
                <a:solidFill>
                  <a:schemeClr val="accent1"/>
                </a:solidFill>
                <a:latin typeface="Arial"/>
                <a:ea typeface="Arial"/>
                <a:cs typeface="Arial"/>
                <a:sym typeface="Arial"/>
              </a:rPr>
              <a:t>Evidence</a:t>
            </a:r>
            <a:endParaRPr lang="en-US" sz="3200" b="1" i="0" u="none" strike="noStrike" cap="none" baseline="0" dirty="0">
              <a:solidFill>
                <a:schemeClr val="accent1"/>
              </a:solidFill>
              <a:latin typeface="Arial"/>
              <a:ea typeface="Arial"/>
              <a:cs typeface="Arial"/>
              <a:sym typeface="Arial"/>
            </a:endParaRPr>
          </a:p>
        </p:txBody>
      </p:sp>
      <p:sp>
        <p:nvSpPr>
          <p:cNvPr id="363" name="Shape 3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sp>
        <p:nvSpPr>
          <p:cNvPr id="6" name="Shape 361"/>
          <p:cNvSpPr txBox="1">
            <a:spLocks/>
          </p:cNvSpPr>
          <p:nvPr/>
        </p:nvSpPr>
        <p:spPr>
          <a:xfrm>
            <a:off x="76200" y="4176699"/>
            <a:ext cx="9144000" cy="2562199"/>
          </a:xfrm>
          <a:prstGeom prst="rect">
            <a:avLst/>
          </a:prstGeom>
          <a:solidFill>
            <a:schemeClr val="lt1"/>
          </a:solid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0" indent="0">
              <a:spcBef>
                <a:spcPts val="560"/>
              </a:spcBef>
              <a:buSzPct val="25000"/>
              <a:buFont typeface="Arial"/>
              <a:buNone/>
            </a:pPr>
            <a:r>
              <a:rPr lang="en-US" sz="2800" dirty="0" smtClean="0">
                <a:solidFill>
                  <a:schemeClr val="dk1"/>
                </a:solidFill>
              </a:rPr>
              <a:t>Points to consider:</a:t>
            </a:r>
          </a:p>
          <a:p>
            <a:pPr marL="990600" lvl="1" indent="-533400">
              <a:spcBef>
                <a:spcPts val="480"/>
              </a:spcBef>
              <a:buSzPct val="100000"/>
              <a:buFont typeface="Arial"/>
              <a:buChar char="–"/>
            </a:pPr>
            <a:r>
              <a:rPr lang="en-US" sz="2400" b="1" i="1" dirty="0" smtClean="0">
                <a:solidFill>
                  <a:schemeClr val="dk1"/>
                </a:solidFill>
              </a:rPr>
              <a:t>How the witness saw crime.</a:t>
            </a:r>
            <a:r>
              <a:rPr lang="en-US" sz="2400" dirty="0" smtClean="0">
                <a:solidFill>
                  <a:schemeClr val="dk1"/>
                </a:solidFill>
              </a:rPr>
              <a:t> Witnesses remember sex and hair color characteristics better age, height or race.</a:t>
            </a:r>
          </a:p>
          <a:p>
            <a:pPr marL="990600" lvl="1" indent="-533400">
              <a:spcBef>
                <a:spcPts val="480"/>
              </a:spcBef>
              <a:buSzPct val="100000"/>
              <a:buFont typeface="Arial"/>
              <a:buChar char="–"/>
            </a:pPr>
            <a:r>
              <a:rPr lang="en-US" sz="2400" b="1" i="1" dirty="0" smtClean="0">
                <a:solidFill>
                  <a:schemeClr val="dk1"/>
                </a:solidFill>
              </a:rPr>
              <a:t>Type of crime</a:t>
            </a:r>
            <a:r>
              <a:rPr lang="en-US" sz="2400" b="1" dirty="0" smtClean="0">
                <a:solidFill>
                  <a:schemeClr val="dk1"/>
                </a:solidFill>
              </a:rPr>
              <a:t>. </a:t>
            </a:r>
            <a:r>
              <a:rPr lang="en-US" sz="2400" dirty="0" smtClean="0">
                <a:solidFill>
                  <a:schemeClr val="dk1"/>
                </a:solidFill>
              </a:rPr>
              <a:t>More serious crimes tend to result in more accurate witnesses.</a:t>
            </a:r>
          </a:p>
          <a:p>
            <a:pPr marL="990600" lvl="1" indent="-381000">
              <a:spcBef>
                <a:spcPts val="480"/>
              </a:spcBef>
              <a:buFont typeface="Calibri"/>
              <a:buNone/>
            </a:pPr>
            <a:endParaRPr lang="en-US" sz="2400" b="1" dirty="0">
              <a:solidFill>
                <a:schemeClr val="dk1"/>
              </a:solidFill>
            </a:endParaRPr>
          </a:p>
        </p:txBody>
      </p:sp>
      <p:pic>
        <p:nvPicPr>
          <p:cNvPr id="364" name="Shape 364"/>
          <p:cNvPicPr preferRelativeResize="0"/>
          <p:nvPr/>
        </p:nvPicPr>
        <p:blipFill rotWithShape="1">
          <a:blip r:embed="rId3">
            <a:alphaModFix/>
          </a:blip>
          <a:srcRect/>
          <a:stretch/>
        </p:blipFill>
        <p:spPr>
          <a:xfrm>
            <a:off x="3276600" y="119742"/>
            <a:ext cx="5638800" cy="3690258"/>
          </a:xfrm>
          <a:prstGeom prst="rect">
            <a:avLst/>
          </a:prstGeom>
          <a:noFill/>
          <a:ln>
            <a:noFill/>
          </a:ln>
        </p:spPr>
      </p:pic>
    </p:spTree>
    <p:extLst>
      <p:ext uri="{BB962C8B-B14F-4D97-AF65-F5344CB8AC3E}">
        <p14:creationId xmlns:p14="http://schemas.microsoft.com/office/powerpoint/2010/main" val="2583665054"/>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0" y="304800"/>
            <a:ext cx="9144000" cy="1633740"/>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480"/>
              </a:spcBef>
              <a:buClr>
                <a:schemeClr val="dk1"/>
              </a:buClr>
              <a:buSzPct val="100000"/>
              <a:buFont typeface="Arial"/>
              <a:buChar char="•"/>
            </a:pPr>
            <a:r>
              <a:rPr lang="en-US" sz="2400" b="1" i="1" u="none" strike="noStrike" cap="none" baseline="0" dirty="0" smtClean="0">
                <a:solidFill>
                  <a:schemeClr val="dk1"/>
                </a:solidFill>
                <a:latin typeface="Arial"/>
                <a:ea typeface="Arial"/>
                <a:cs typeface="Arial"/>
                <a:sym typeface="Arial"/>
              </a:rPr>
              <a:t>Type </a:t>
            </a:r>
            <a:r>
              <a:rPr lang="en-US" sz="2400" b="1" i="1" u="none" strike="noStrike" cap="none" baseline="0" dirty="0">
                <a:solidFill>
                  <a:schemeClr val="dk1"/>
                </a:solidFill>
                <a:latin typeface="Arial"/>
                <a:ea typeface="Arial"/>
                <a:cs typeface="Arial"/>
                <a:sym typeface="Arial"/>
              </a:rPr>
              <a:t>of witness. </a:t>
            </a:r>
            <a:r>
              <a:rPr lang="en-US" sz="2400" b="0" i="0" u="none" strike="noStrike" cap="none" baseline="0" dirty="0">
                <a:solidFill>
                  <a:schemeClr val="dk1"/>
                </a:solidFill>
                <a:latin typeface="Arial"/>
                <a:ea typeface="Arial"/>
                <a:cs typeface="Arial"/>
                <a:sym typeface="Arial"/>
              </a:rPr>
              <a:t>Adults better than kids.  Elderly worse-poor hearing and sight.  LD, mental disorders, alcohol or drugs, or head injury can all weaken memory.</a:t>
            </a:r>
          </a:p>
          <a:p>
            <a:pPr marL="342900" marR="0" lvl="0" indent="-342900" algn="l" rtl="0">
              <a:lnSpc>
                <a:spcPct val="80000"/>
              </a:lnSpc>
              <a:spcBef>
                <a:spcPts val="480"/>
              </a:spcBef>
              <a:buClr>
                <a:schemeClr val="dk1"/>
              </a:buClr>
              <a:buSzPct val="100000"/>
              <a:buFont typeface="Arial"/>
              <a:buChar char="•"/>
            </a:pPr>
            <a:r>
              <a:rPr lang="en-US" sz="2400" b="1" i="1" u="none" strike="noStrike" cap="none" baseline="0" dirty="0">
                <a:solidFill>
                  <a:schemeClr val="dk1"/>
                </a:solidFill>
                <a:latin typeface="Arial"/>
                <a:ea typeface="Arial"/>
                <a:cs typeface="Arial"/>
                <a:sym typeface="Arial"/>
              </a:rPr>
              <a:t>Witness interviewing techniques.  </a:t>
            </a:r>
            <a:r>
              <a:rPr lang="en-US" sz="2400" b="0" i="0" u="none" strike="noStrike" cap="none" baseline="0" dirty="0">
                <a:solidFill>
                  <a:schemeClr val="dk1"/>
                </a:solidFill>
                <a:latin typeface="Arial"/>
                <a:ea typeface="Arial"/>
                <a:cs typeface="Arial"/>
                <a:sym typeface="Arial"/>
              </a:rPr>
              <a:t>Better with open ended questions.</a:t>
            </a:r>
          </a:p>
        </p:txBody>
      </p:sp>
      <p:pic>
        <p:nvPicPr>
          <p:cNvPr id="371" name="Shape 371"/>
          <p:cNvPicPr preferRelativeResize="0"/>
          <p:nvPr/>
        </p:nvPicPr>
        <p:blipFill rotWithShape="1">
          <a:blip r:embed="rId3">
            <a:alphaModFix/>
          </a:blip>
          <a:srcRect/>
          <a:stretch/>
        </p:blipFill>
        <p:spPr>
          <a:xfrm>
            <a:off x="533400" y="2438400"/>
            <a:ext cx="6048374" cy="379094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animEffect transition="in" filter="fade">
                                      <p:cBhvr>
                                        <p:cTn id="7" dur="500"/>
                                        <p:tgtEl>
                                          <p:spTgt spid="3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xEl>
                                              <p:pRg st="1" end="1"/>
                                            </p:txEl>
                                          </p:spTgt>
                                        </p:tgtEl>
                                        <p:attrNameLst>
                                          <p:attrName>style.visibility</p:attrName>
                                        </p:attrNameLst>
                                      </p:cBhvr>
                                      <p:to>
                                        <p:strVal val="visible"/>
                                      </p:to>
                                    </p:set>
                                    <p:animEffect transition="in" filter="fade">
                                      <p:cBhvr>
                                        <p:cTn id="12" dur="500"/>
                                        <p:tgtEl>
                                          <p:spTgt spid="3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32657" y="228600"/>
            <a:ext cx="9144000" cy="4640263"/>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800" b="1" i="0" u="none" strike="noStrike" cap="none" baseline="0">
                <a:solidFill>
                  <a:schemeClr val="dk1"/>
                </a:solidFill>
                <a:latin typeface="Arial"/>
                <a:ea typeface="Arial"/>
                <a:cs typeface="Arial"/>
                <a:sym typeface="Arial"/>
              </a:rPr>
              <a:t>Additional factors:</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Witness’s prior relationship with the accused</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Length of time between the offense and the identification</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Any prior identification or failure to identify the defendant</a:t>
            </a:r>
          </a:p>
          <a:p>
            <a:pPr marL="742950" marR="0" lvl="1" indent="-28575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Any prior identification of a person other than the defendant by the eyewitness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anim calcmode="lin" valueType="num">
                                      <p:cBhvr additive="base">
                                        <p:cTn id="7" dur="500"/>
                                        <p:tgtEl>
                                          <p:spTgt spid="37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76">
                                            <p:txEl>
                                              <p:pRg st="1" end="1"/>
                                            </p:txEl>
                                          </p:spTgt>
                                        </p:tgtEl>
                                        <p:attrNameLst>
                                          <p:attrName>style.visibility</p:attrName>
                                        </p:attrNameLst>
                                      </p:cBhvr>
                                      <p:to>
                                        <p:strVal val="visible"/>
                                      </p:to>
                                    </p:set>
                                    <p:anim calcmode="lin" valueType="num">
                                      <p:cBhvr additive="base">
                                        <p:cTn id="12" dur="500"/>
                                        <p:tgtEl>
                                          <p:spTgt spid="37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6">
                                            <p:txEl>
                                              <p:pRg st="2" end="2"/>
                                            </p:txEl>
                                          </p:spTgt>
                                        </p:tgtEl>
                                        <p:attrNameLst>
                                          <p:attrName>style.visibility</p:attrName>
                                        </p:attrNameLst>
                                      </p:cBhvr>
                                      <p:to>
                                        <p:strVal val="visible"/>
                                      </p:to>
                                    </p:set>
                                    <p:anim calcmode="lin" valueType="num">
                                      <p:cBhvr additive="base">
                                        <p:cTn id="17" dur="500"/>
                                        <p:tgtEl>
                                          <p:spTgt spid="37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76">
                                            <p:txEl>
                                              <p:pRg st="3" end="3"/>
                                            </p:txEl>
                                          </p:spTgt>
                                        </p:tgtEl>
                                        <p:attrNameLst>
                                          <p:attrName>style.visibility</p:attrName>
                                        </p:attrNameLst>
                                      </p:cBhvr>
                                      <p:to>
                                        <p:strVal val="visible"/>
                                      </p:to>
                                    </p:set>
                                    <p:anim calcmode="lin" valueType="num">
                                      <p:cBhvr additive="base">
                                        <p:cTn id="22" dur="500"/>
                                        <p:tgtEl>
                                          <p:spTgt spid="37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76">
                                            <p:txEl>
                                              <p:pRg st="4" end="4"/>
                                            </p:txEl>
                                          </p:spTgt>
                                        </p:tgtEl>
                                        <p:attrNameLst>
                                          <p:attrName>style.visibility</p:attrName>
                                        </p:attrNameLst>
                                      </p:cBhvr>
                                      <p:to>
                                        <p:strVal val="visible"/>
                                      </p:to>
                                    </p:set>
                                    <p:anim calcmode="lin" valueType="num">
                                      <p:cBhvr additive="base">
                                        <p:cTn id="27" dur="500"/>
                                        <p:tgtEl>
                                          <p:spTgt spid="376">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533400" y="76200"/>
            <a:ext cx="6956424" cy="1546225"/>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Eyewitness</a:t>
            </a:r>
          </a:p>
        </p:txBody>
      </p:sp>
      <p:sp>
        <p:nvSpPr>
          <p:cNvPr id="382" name="Shape 382"/>
          <p:cNvSpPr txBox="1">
            <a:spLocks noGrp="1"/>
          </p:cNvSpPr>
          <p:nvPr>
            <p:ph type="body" idx="1"/>
          </p:nvPr>
        </p:nvSpPr>
        <p:spPr>
          <a:xfrm>
            <a:off x="366712" y="1849438"/>
            <a:ext cx="4133849" cy="39417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 police composite may be developed from the  witness testimony by a computer program or forensic artist.</a:t>
            </a:r>
          </a:p>
          <a:p>
            <a:pPr marL="342900" marR="0" lvl="0" indent="-190500" algn="l" rtl="0">
              <a:lnSpc>
                <a:spcPct val="8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“Perception is reality.”</a:t>
            </a:r>
          </a:p>
          <a:p>
            <a:pPr marL="342900" marR="0" lvl="0" indent="-190500" algn="l" rtl="0">
              <a:lnSpc>
                <a:spcPct val="8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a:p>
            <a:pPr marL="342900" marR="0" lvl="0" indent="-3429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As a result of the influences in eyewitness memory, physical evidence becomes critical.</a:t>
            </a:r>
          </a:p>
          <a:p>
            <a:pPr marL="342900" marR="0" lvl="0" indent="-342900" algn="l" rtl="0">
              <a:lnSpc>
                <a:spcPct val="80000"/>
              </a:lnSpc>
              <a:spcBef>
                <a:spcPts val="480"/>
              </a:spcBef>
              <a:buClr>
                <a:schemeClr val="dk1"/>
              </a:buClr>
              <a:buFont typeface="Calibri"/>
              <a:buNone/>
            </a:pPr>
            <a:endParaRPr sz="2400" b="0" i="0" u="none" strike="noStrike" cap="none" baseline="0">
              <a:solidFill>
                <a:schemeClr val="dk1"/>
              </a:solidFill>
              <a:latin typeface="Arial"/>
              <a:ea typeface="Arial"/>
              <a:cs typeface="Arial"/>
              <a:sym typeface="Arial"/>
            </a:endParaRPr>
          </a:p>
        </p:txBody>
      </p:sp>
      <p:pic>
        <p:nvPicPr>
          <p:cNvPr id="383" name="Shape 383"/>
          <p:cNvPicPr preferRelativeResize="0">
            <a:picLocks noGrp="1"/>
          </p:cNvPicPr>
          <p:nvPr>
            <p:ph type="body" idx="2"/>
          </p:nvPr>
        </p:nvPicPr>
        <p:blipFill rotWithShape="1">
          <a:blip r:embed="rId3">
            <a:alphaModFix/>
          </a:blip>
          <a:srcRect/>
          <a:stretch/>
        </p:blipFill>
        <p:spPr>
          <a:xfrm>
            <a:off x="5334000" y="2971800"/>
            <a:ext cx="2763837" cy="3559175"/>
          </a:xfrm>
          <a:prstGeom prst="rect">
            <a:avLst/>
          </a:prstGeom>
          <a:noFill/>
          <a:ln>
            <a:noFill/>
          </a:ln>
        </p:spPr>
      </p:pic>
      <p:sp>
        <p:nvSpPr>
          <p:cNvPr id="384" name="Shape 384"/>
          <p:cNvSpPr txBox="1"/>
          <p:nvPr/>
        </p:nvSpPr>
        <p:spPr>
          <a:xfrm>
            <a:off x="5130800" y="5376862"/>
            <a:ext cx="3513138" cy="701674"/>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000" b="0" i="1" u="none" strike="noStrike" cap="none" baseline="0">
                <a:solidFill>
                  <a:schemeClr val="dk1"/>
                </a:solidFill>
                <a:latin typeface="Arial"/>
                <a:ea typeface="Arial"/>
                <a:cs typeface="Arial"/>
                <a:sym typeface="Arial"/>
              </a:rPr>
              <a:t>Faces</a:t>
            </a:r>
            <a:r>
              <a:rPr lang="en-US" sz="2000" b="0" i="0" u="none" strike="noStrike" cap="none" baseline="0">
                <a:solidFill>
                  <a:schemeClr val="dk1"/>
                </a:solidFill>
                <a:latin typeface="Arial"/>
                <a:ea typeface="Arial"/>
                <a:cs typeface="Arial"/>
                <a:sym typeface="Arial"/>
              </a:rPr>
              <a:t>—a composite program</a:t>
            </a:r>
          </a:p>
          <a:p>
            <a:pPr marL="0" marR="0" lvl="0" indent="0" algn="l" rtl="0">
              <a:spcBef>
                <a:spcPts val="0"/>
              </a:spcBef>
              <a:spcAft>
                <a:spcPts val="0"/>
              </a:spcAft>
              <a:buSzPct val="25000"/>
              <a:buNone/>
            </a:pPr>
            <a:r>
              <a:rPr lang="en-US" sz="2000" b="0" i="0" u="none" strike="noStrike" cap="none" baseline="0">
                <a:solidFill>
                  <a:schemeClr val="dk1"/>
                </a:solidFill>
                <a:latin typeface="Arial"/>
                <a:ea typeface="Arial"/>
                <a:cs typeface="Arial"/>
                <a:sym typeface="Arial"/>
              </a:rPr>
              <a:t>by InterQuest</a:t>
            </a:r>
          </a:p>
        </p:txBody>
      </p:sp>
      <p:pic>
        <p:nvPicPr>
          <p:cNvPr id="385" name="Shape 385"/>
          <p:cNvPicPr preferRelativeResize="0"/>
          <p:nvPr/>
        </p:nvPicPr>
        <p:blipFill rotWithShape="1">
          <a:blip r:embed="rId4">
            <a:alphaModFix/>
          </a:blip>
          <a:srcRect/>
          <a:stretch/>
        </p:blipFill>
        <p:spPr>
          <a:xfrm>
            <a:off x="5638800" y="228600"/>
            <a:ext cx="2857499" cy="2143125"/>
          </a:xfrm>
          <a:prstGeom prst="rect">
            <a:avLst/>
          </a:prstGeom>
          <a:noFill/>
          <a:ln>
            <a:noFill/>
          </a:ln>
        </p:spPr>
      </p:pic>
      <p:pic>
        <p:nvPicPr>
          <p:cNvPr id="386" name="Shape 386"/>
          <p:cNvPicPr preferRelativeResize="0"/>
          <p:nvPr/>
        </p:nvPicPr>
        <p:blipFill rotWithShape="1">
          <a:blip r:embed="rId5">
            <a:alphaModFix/>
          </a:blip>
          <a:srcRect/>
          <a:stretch/>
        </p:blipFill>
        <p:spPr>
          <a:xfrm>
            <a:off x="1676400" y="232144"/>
            <a:ext cx="3124200" cy="3411536"/>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Reconstruction</a:t>
            </a:r>
          </a:p>
        </p:txBody>
      </p:sp>
      <p:sp>
        <p:nvSpPr>
          <p:cNvPr id="463" name="Shape 463"/>
          <p:cNvSpPr txBox="1">
            <a:spLocks noGrp="1"/>
          </p:cNvSpPr>
          <p:nvPr>
            <p:ph type="body" idx="1"/>
          </p:nvPr>
        </p:nvSpPr>
        <p:spPr>
          <a:xfrm>
            <a:off x="457200" y="1849438"/>
            <a:ext cx="8331200" cy="4732024"/>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Physical Evidence is used to answer questions about:</a:t>
            </a:r>
          </a:p>
          <a:p>
            <a:pPr marL="342900" marR="0" lvl="0" indent="-342900" algn="l" rtl="0">
              <a:spcBef>
                <a:spcPts val="480"/>
              </a:spcBef>
              <a:buClr>
                <a:schemeClr val="dk1"/>
              </a:buClr>
              <a:buFont typeface="Calibri"/>
              <a:buNone/>
            </a:pPr>
            <a:endParaRPr sz="2400" b="1" i="0" u="none" strike="noStrike" cap="none" baseline="0" dirty="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b="0" i="0" u="none" strike="noStrike" cap="none" baseline="0" dirty="0" smtClean="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b="0" i="0" u="none" strike="noStrike" cap="none" baseline="0" dirty="0" smtClean="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dirty="0">
              <a:solidFill>
                <a:schemeClr val="dk1"/>
              </a:solidFill>
            </a:endParaRPr>
          </a:p>
          <a:p>
            <a:pPr marL="742950" marR="0" lvl="1" indent="-133350" algn="l" rtl="0">
              <a:spcBef>
                <a:spcPts val="480"/>
              </a:spcBef>
              <a:buClr>
                <a:schemeClr val="dk1"/>
              </a:buClr>
              <a:buFont typeface="Calibri"/>
              <a:buNone/>
            </a:pPr>
            <a:endParaRPr lang="en-US" sz="2400" b="0" i="0" u="none" strike="noStrike" cap="none" baseline="0" dirty="0" smtClean="0">
              <a:solidFill>
                <a:schemeClr val="dk1"/>
              </a:solidFill>
              <a:latin typeface="Arial"/>
              <a:ea typeface="Arial"/>
              <a:cs typeface="Arial"/>
              <a:sym typeface="Arial"/>
            </a:endParaRPr>
          </a:p>
          <a:p>
            <a:pPr marL="742950" marR="0" lvl="1" indent="-133350" algn="l" rtl="0">
              <a:spcBef>
                <a:spcPts val="480"/>
              </a:spcBef>
              <a:buClr>
                <a:schemeClr val="dk1"/>
              </a:buClr>
              <a:buFont typeface="Calibri"/>
              <a:buNone/>
            </a:pPr>
            <a:endParaRPr lang="en-US" sz="2400" dirty="0">
              <a:solidFill>
                <a:schemeClr val="dk1"/>
              </a:solidFill>
            </a:endParaRPr>
          </a:p>
          <a:p>
            <a:pPr marL="742950" marR="0" lvl="1" indent="-133350" algn="l" rtl="0">
              <a:spcBef>
                <a:spcPts val="480"/>
              </a:spcBef>
              <a:buClr>
                <a:schemeClr val="dk1"/>
              </a:buClr>
              <a:buFont typeface="Calibri"/>
              <a:buNone/>
            </a:pPr>
            <a:endParaRPr sz="2400" b="0" i="0" u="none" strike="noStrike" cap="none" baseline="0" dirty="0">
              <a:solidFill>
                <a:schemeClr val="dk1"/>
              </a:solidFill>
              <a:latin typeface="Arial"/>
              <a:ea typeface="Arial"/>
              <a:cs typeface="Arial"/>
              <a:sym typeface="Arial"/>
            </a:endParaRPr>
          </a:p>
          <a:p>
            <a:pPr marL="342900" marR="0" lvl="0" indent="-342900" algn="l" rtl="0">
              <a:spcBef>
                <a:spcPts val="480"/>
              </a:spcBef>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A forensic scientist </a:t>
            </a:r>
            <a:r>
              <a:rPr lang="en-US" sz="2400" b="1" i="0" u="none" strike="noStrike" cap="none" baseline="0" dirty="0" smtClean="0">
                <a:solidFill>
                  <a:schemeClr val="dk1"/>
                </a:solidFill>
                <a:latin typeface="Arial"/>
                <a:ea typeface="Arial"/>
                <a:cs typeface="Arial"/>
                <a:sym typeface="Arial"/>
              </a:rPr>
              <a:t>will </a:t>
            </a:r>
            <a:r>
              <a:rPr lang="en-US" sz="2400" b="1" i="0" u="none" strike="noStrike" cap="none" baseline="0" dirty="0">
                <a:solidFill>
                  <a:schemeClr val="dk1"/>
                </a:solidFill>
                <a:latin typeface="Arial"/>
                <a:ea typeface="Arial"/>
                <a:cs typeface="Arial"/>
                <a:sym typeface="Arial"/>
              </a:rPr>
              <a:t>compare the </a:t>
            </a:r>
            <a:r>
              <a:rPr lang="en-US" sz="2400" b="1" i="1" u="none" strike="noStrike" cap="none" baseline="0" dirty="0">
                <a:solidFill>
                  <a:schemeClr val="dk1"/>
                </a:solidFill>
                <a:latin typeface="Arial"/>
                <a:ea typeface="Arial"/>
                <a:cs typeface="Arial"/>
                <a:sym typeface="Arial"/>
              </a:rPr>
              <a:t>questioned</a:t>
            </a:r>
            <a:r>
              <a:rPr lang="en-US" sz="2400" b="1" i="0" u="none" strike="noStrike" cap="none" baseline="0" dirty="0">
                <a:solidFill>
                  <a:schemeClr val="dk1"/>
                </a:solidFill>
                <a:latin typeface="Arial"/>
                <a:ea typeface="Arial"/>
                <a:cs typeface="Arial"/>
                <a:sym typeface="Arial"/>
              </a:rPr>
              <a:t> or unknown sample with a sample of </a:t>
            </a:r>
            <a:r>
              <a:rPr lang="en-US" sz="2400" b="1" i="1" u="none" strike="noStrike" cap="none" baseline="0" dirty="0">
                <a:solidFill>
                  <a:schemeClr val="dk1"/>
                </a:solidFill>
                <a:latin typeface="Arial"/>
                <a:ea typeface="Arial"/>
                <a:cs typeface="Arial"/>
                <a:sym typeface="Arial"/>
              </a:rPr>
              <a:t>known</a:t>
            </a:r>
            <a:r>
              <a:rPr lang="en-US" sz="2400" b="1" i="0" u="none" strike="noStrike" cap="none" baseline="0" dirty="0">
                <a:solidFill>
                  <a:schemeClr val="dk1"/>
                </a:solidFill>
                <a:latin typeface="Arial"/>
                <a:ea typeface="Arial"/>
                <a:cs typeface="Arial"/>
                <a:sym typeface="Arial"/>
              </a:rPr>
              <a:t> origin.</a:t>
            </a:r>
          </a:p>
          <a:p>
            <a:pPr marL="342900" marR="0" lvl="0" indent="-342900" algn="l" rtl="0">
              <a:spcBef>
                <a:spcPts val="480"/>
              </a:spcBef>
              <a:buClr>
                <a:schemeClr val="dk1"/>
              </a:buClr>
              <a:buFont typeface="Calibri"/>
              <a:buNone/>
            </a:pPr>
            <a:endParaRPr sz="2400" b="1" i="0" u="none" strike="noStrike" cap="none" baseline="0" dirty="0">
              <a:solidFill>
                <a:schemeClr val="dk1"/>
              </a:solidFill>
              <a:latin typeface="Arial"/>
              <a:ea typeface="Arial"/>
              <a:cs typeface="Arial"/>
              <a:sym typeface="Arial"/>
            </a:endParaRPr>
          </a:p>
        </p:txBody>
      </p:sp>
      <p:pic>
        <p:nvPicPr>
          <p:cNvPr id="464" name="Shape 464"/>
          <p:cNvPicPr preferRelativeResize="0"/>
          <p:nvPr/>
        </p:nvPicPr>
        <p:blipFill rotWithShape="1">
          <a:blip r:embed="rId3">
            <a:alphaModFix/>
          </a:blip>
          <a:srcRect/>
          <a:stretch/>
        </p:blipFill>
        <p:spPr>
          <a:xfrm>
            <a:off x="0" y="0"/>
            <a:ext cx="9144000" cy="1752600"/>
          </a:xfrm>
          <a:prstGeom prst="rect">
            <a:avLst/>
          </a:prstGeom>
          <a:noFill/>
          <a:ln>
            <a:noFill/>
          </a:ln>
        </p:spPr>
      </p:pic>
      <p:pic>
        <p:nvPicPr>
          <p:cNvPr id="465" name="Shape 465"/>
          <p:cNvPicPr preferRelativeResize="0"/>
          <p:nvPr/>
        </p:nvPicPr>
        <p:blipFill rotWithShape="1">
          <a:blip r:embed="rId4">
            <a:alphaModFix/>
          </a:blip>
          <a:srcRect/>
          <a:stretch/>
        </p:blipFill>
        <p:spPr>
          <a:xfrm>
            <a:off x="4961860" y="2553586"/>
            <a:ext cx="3886200" cy="2760977"/>
          </a:xfrm>
          <a:prstGeom prst="rect">
            <a:avLst/>
          </a:prstGeom>
          <a:noFill/>
          <a:ln>
            <a:noFill/>
          </a:ln>
        </p:spPr>
      </p:pic>
      <p:sp>
        <p:nvSpPr>
          <p:cNvPr id="6" name="Shape 463"/>
          <p:cNvSpPr txBox="1">
            <a:spLocks/>
          </p:cNvSpPr>
          <p:nvPr/>
        </p:nvSpPr>
        <p:spPr>
          <a:xfrm>
            <a:off x="516860" y="2536700"/>
            <a:ext cx="8331200" cy="2628884"/>
          </a:xfrm>
          <a:prstGeom prst="rect">
            <a:avLst/>
          </a:prstGeom>
          <a:no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spcBef>
                <a:spcPts val="480"/>
              </a:spcBef>
              <a:buFont typeface="Calibri"/>
              <a:buNone/>
            </a:pPr>
            <a:endParaRPr lang="en-US" sz="2400" b="1" dirty="0" smtClean="0">
              <a:solidFill>
                <a:schemeClr val="dk1"/>
              </a:solidFill>
            </a:endParaRPr>
          </a:p>
          <a:p>
            <a:pPr lvl="1" indent="-285750">
              <a:spcBef>
                <a:spcPts val="480"/>
              </a:spcBef>
              <a:buSzPct val="100000"/>
              <a:buFont typeface="Arial"/>
              <a:buChar char="▪"/>
            </a:pPr>
            <a:r>
              <a:rPr lang="en-US" sz="2400" dirty="0" smtClean="0">
                <a:solidFill>
                  <a:schemeClr val="dk1"/>
                </a:solidFill>
              </a:rPr>
              <a:t>what took place</a:t>
            </a:r>
          </a:p>
          <a:p>
            <a:pPr lvl="1" indent="-285750">
              <a:spcBef>
                <a:spcPts val="480"/>
              </a:spcBef>
              <a:buSzPct val="100000"/>
              <a:buFont typeface="Arial"/>
              <a:buChar char="▪"/>
            </a:pPr>
            <a:r>
              <a:rPr lang="en-US" sz="2400" dirty="0" smtClean="0">
                <a:solidFill>
                  <a:schemeClr val="dk1"/>
                </a:solidFill>
              </a:rPr>
              <a:t>how the victim was killed</a:t>
            </a:r>
          </a:p>
          <a:p>
            <a:pPr lvl="1" indent="-285750">
              <a:spcBef>
                <a:spcPts val="480"/>
              </a:spcBef>
              <a:buSzPct val="100000"/>
              <a:buFont typeface="Arial"/>
              <a:buChar char="▪"/>
            </a:pPr>
            <a:r>
              <a:rPr lang="en-US" sz="2400" dirty="0" smtClean="0">
                <a:solidFill>
                  <a:schemeClr val="dk1"/>
                </a:solidFill>
              </a:rPr>
              <a:t>number of people involved</a:t>
            </a:r>
          </a:p>
          <a:p>
            <a:pPr lvl="1" indent="-285750">
              <a:spcBef>
                <a:spcPts val="480"/>
              </a:spcBef>
              <a:buSzPct val="100000"/>
              <a:buFont typeface="Arial"/>
              <a:buChar char="▪"/>
            </a:pPr>
            <a:r>
              <a:rPr lang="en-US" sz="2400" dirty="0" smtClean="0">
                <a:solidFill>
                  <a:schemeClr val="dk1"/>
                </a:solidFill>
              </a:rPr>
              <a:t>sequence of events</a:t>
            </a:r>
          </a:p>
          <a:p>
            <a:pPr lvl="1" indent="-133350">
              <a:spcBef>
                <a:spcPts val="480"/>
              </a:spcBef>
              <a:buFont typeface="Calibri"/>
              <a:buNone/>
            </a:pPr>
            <a:endParaRPr lang="en-US" sz="2400" dirty="0" smtClean="0">
              <a:solidFill>
                <a:schemeClr val="dk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914400" y="990600"/>
            <a:ext cx="7239000" cy="3232150"/>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rPr>
              <a:t>Directions:</a:t>
            </a:r>
          </a:p>
          <a:p>
            <a:pPr algn="ctr">
              <a:spcBef>
                <a:spcPct val="50000"/>
              </a:spcBef>
            </a:pPr>
            <a:r>
              <a:rPr lang="en-US" sz="2400">
                <a:latin typeface="Times New Roman" pitchFamily="18" charset="0"/>
              </a:rPr>
              <a:t>You will have </a:t>
            </a:r>
            <a:r>
              <a:rPr lang="en-US" sz="2400" u="sng">
                <a:latin typeface="Times New Roman" pitchFamily="18" charset="0"/>
              </a:rPr>
              <a:t>30 seconds</a:t>
            </a:r>
            <a:r>
              <a:rPr lang="en-US" sz="2400">
                <a:latin typeface="Times New Roman" pitchFamily="18" charset="0"/>
              </a:rPr>
              <a:t> to view the </a:t>
            </a:r>
            <a:r>
              <a:rPr lang="en-US" sz="2400" u="sng">
                <a:latin typeface="Times New Roman" pitchFamily="18" charset="0"/>
              </a:rPr>
              <a:t>next screen</a:t>
            </a:r>
            <a:r>
              <a:rPr lang="en-US" sz="2400">
                <a:latin typeface="Times New Roman" pitchFamily="18" charset="0"/>
              </a:rPr>
              <a:t>.  </a:t>
            </a:r>
          </a:p>
          <a:p>
            <a:pPr algn="ctr">
              <a:spcBef>
                <a:spcPct val="50000"/>
              </a:spcBef>
            </a:pPr>
            <a:r>
              <a:rPr lang="en-US" sz="2400">
                <a:latin typeface="Times New Roman" pitchFamily="18" charset="0"/>
              </a:rPr>
              <a:t>Try to memorize all 20 items you see!</a:t>
            </a:r>
          </a:p>
          <a:p>
            <a:pPr algn="ctr">
              <a:spcBef>
                <a:spcPct val="50000"/>
              </a:spcBef>
            </a:pPr>
            <a:endParaRPr lang="en-US" sz="2400">
              <a:latin typeface="Times New Roman" pitchFamily="18" charset="0"/>
            </a:endParaRPr>
          </a:p>
          <a:p>
            <a:pPr algn="ctr">
              <a:spcBef>
                <a:spcPct val="50000"/>
              </a:spcBef>
            </a:pPr>
            <a:r>
              <a:rPr lang="en-US" sz="2400">
                <a:latin typeface="Times New Roman" pitchFamily="18" charset="0"/>
              </a:rPr>
              <a:t>You are NOT allowed to write anything down </a:t>
            </a:r>
          </a:p>
          <a:p>
            <a:pPr algn="ctr">
              <a:spcBef>
                <a:spcPct val="50000"/>
              </a:spcBef>
            </a:pPr>
            <a:r>
              <a:rPr lang="en-US" sz="2400">
                <a:latin typeface="Times New Roman" pitchFamily="18" charset="0"/>
              </a:rPr>
              <a:t>You CANNOT talk to anyone else.</a:t>
            </a:r>
          </a:p>
        </p:txBody>
      </p:sp>
      <p:sp>
        <p:nvSpPr>
          <p:cNvPr id="8" name="Rectangle 2"/>
          <p:cNvSpPr txBox="1">
            <a:spLocks noChangeArrowheads="1"/>
          </p:cNvSpPr>
          <p:nvPr/>
        </p:nvSpPr>
        <p:spPr bwMode="auto">
          <a:xfrm>
            <a:off x="0" y="0"/>
            <a:ext cx="9144000" cy="762000"/>
          </a:xfrm>
          <a:prstGeom prst="rect">
            <a:avLst/>
          </a:prstGeom>
          <a:solidFill>
            <a:srgbClr val="FFFF00"/>
          </a:solidFill>
          <a:ln w="9525">
            <a:noFill/>
            <a:miter lim="800000"/>
            <a:headEnd/>
            <a:tailEnd/>
          </a:ln>
        </p:spPr>
        <p:txBody>
          <a:bodyPr anchor="ctr"/>
          <a:lstStyle/>
          <a:p>
            <a:pPr algn="ctr">
              <a:defRPr/>
            </a:pPr>
            <a:r>
              <a:rPr lang="en-US" sz="3200" b="1" kern="0" dirty="0">
                <a:solidFill>
                  <a:schemeClr val="tx2"/>
                </a:solidFill>
                <a:latin typeface="Times New Roman" pitchFamily="18" charset="0"/>
                <a:ea typeface="+mj-ea"/>
                <a:cs typeface="+mj-cs"/>
              </a:rPr>
              <a:t>Memory Challenge</a:t>
            </a:r>
          </a:p>
        </p:txBody>
      </p:sp>
      <p:pic>
        <p:nvPicPr>
          <p:cNvPr id="4100" name="Picture 2"/>
          <p:cNvPicPr>
            <a:picLocks noChangeAspect="1" noChangeArrowheads="1"/>
          </p:cNvPicPr>
          <p:nvPr/>
        </p:nvPicPr>
        <p:blipFill>
          <a:blip r:embed="rId3" cstate="print"/>
          <a:srcRect l="26395" t="61327" r="65504" b="27039"/>
          <a:stretch>
            <a:fillRect/>
          </a:stretch>
        </p:blipFill>
        <p:spPr bwMode="auto">
          <a:xfrm>
            <a:off x="228600" y="4038600"/>
            <a:ext cx="1620838" cy="1746250"/>
          </a:xfrm>
          <a:prstGeom prst="rect">
            <a:avLst/>
          </a:prstGeom>
          <a:noFill/>
          <a:ln w="38100">
            <a:noFill/>
            <a:miter lim="800000"/>
            <a:headEnd/>
            <a:tailEnd/>
          </a:ln>
        </p:spPr>
      </p:pic>
      <p:pic>
        <p:nvPicPr>
          <p:cNvPr id="4101" name="Picture 2"/>
          <p:cNvPicPr>
            <a:picLocks noChangeAspect="1" noChangeArrowheads="1"/>
          </p:cNvPicPr>
          <p:nvPr/>
        </p:nvPicPr>
        <p:blipFill>
          <a:blip r:embed="rId3" cstate="print"/>
          <a:srcRect l="53191" t="48032" r="41202" b="41167"/>
          <a:stretch>
            <a:fillRect/>
          </a:stretch>
        </p:blipFill>
        <p:spPr bwMode="auto">
          <a:xfrm>
            <a:off x="3962400" y="4572000"/>
            <a:ext cx="1122363" cy="1620838"/>
          </a:xfrm>
          <a:prstGeom prst="rect">
            <a:avLst/>
          </a:prstGeom>
          <a:noFill/>
          <a:ln w="38100">
            <a:noFill/>
            <a:miter lim="800000"/>
            <a:headEnd/>
            <a:tailEnd/>
          </a:ln>
        </p:spPr>
      </p:pic>
      <p:pic>
        <p:nvPicPr>
          <p:cNvPr id="4102" name="Picture 2"/>
          <p:cNvPicPr>
            <a:picLocks noChangeAspect="1" noChangeArrowheads="1"/>
          </p:cNvPicPr>
          <p:nvPr/>
        </p:nvPicPr>
        <p:blipFill>
          <a:blip r:embed="rId3" cstate="print"/>
          <a:srcRect l="43221" t="23932" r="49927" b="65265"/>
          <a:stretch>
            <a:fillRect/>
          </a:stretch>
        </p:blipFill>
        <p:spPr bwMode="auto">
          <a:xfrm>
            <a:off x="7543800" y="4038600"/>
            <a:ext cx="1371600" cy="1620838"/>
          </a:xfrm>
          <a:prstGeom prst="rect">
            <a:avLst/>
          </a:prstGeom>
          <a:noFill/>
          <a:ln w="38100">
            <a:noFill/>
            <a:miter lim="800000"/>
            <a:headEnd/>
            <a:tailEnd/>
          </a:ln>
        </p:spPr>
      </p:pic>
      <p:pic>
        <p:nvPicPr>
          <p:cNvPr id="4103" name="Picture 2" descr="C:\Users\Tracy\AppData\Local\Microsoft\Windows\Temporary Internet Files\Content.IE5\BI7TNF8I\MCj02508340000[1].wmf"/>
          <p:cNvPicPr>
            <a:picLocks noChangeAspect="1" noChangeArrowheads="1"/>
          </p:cNvPicPr>
          <p:nvPr/>
        </p:nvPicPr>
        <p:blipFill>
          <a:blip r:embed="rId4" cstate="print"/>
          <a:srcRect/>
          <a:stretch>
            <a:fillRect/>
          </a:stretch>
        </p:blipFill>
        <p:spPr bwMode="auto">
          <a:xfrm rot="1079268">
            <a:off x="5973763" y="4470400"/>
            <a:ext cx="1111250" cy="1854200"/>
          </a:xfrm>
          <a:prstGeom prst="rect">
            <a:avLst/>
          </a:prstGeom>
          <a:noFill/>
          <a:ln w="9525">
            <a:noFill/>
            <a:miter lim="800000"/>
            <a:headEnd/>
            <a:tailEnd/>
          </a:ln>
        </p:spPr>
      </p:pic>
      <p:pic>
        <p:nvPicPr>
          <p:cNvPr id="4104" name="Picture 3" descr="C:\Users\Tracy\AppData\Local\Microsoft\Windows\Temporary Internet Files\Content.IE5\MVUAFM5M\MCj04118620000[1].wmf"/>
          <p:cNvPicPr>
            <a:picLocks noChangeAspect="1" noChangeArrowheads="1"/>
          </p:cNvPicPr>
          <p:nvPr/>
        </p:nvPicPr>
        <p:blipFill>
          <a:blip r:embed="rId5" cstate="print"/>
          <a:srcRect/>
          <a:stretch>
            <a:fillRect/>
          </a:stretch>
        </p:blipFill>
        <p:spPr bwMode="auto">
          <a:xfrm flipH="1">
            <a:off x="2057400" y="4648200"/>
            <a:ext cx="1122363" cy="1700213"/>
          </a:xfrm>
          <a:prstGeom prst="rect">
            <a:avLst/>
          </a:prstGeom>
          <a:noFill/>
          <a:ln w="9525">
            <a:noFill/>
            <a:miter lim="800000"/>
            <a:headEnd/>
            <a:tailEnd/>
          </a:ln>
        </p:spPr>
      </p:pic>
    </p:spTree>
    <p:extLst>
      <p:ext uri="{BB962C8B-B14F-4D97-AF65-F5344CB8AC3E}">
        <p14:creationId xmlns:p14="http://schemas.microsoft.com/office/powerpoint/2010/main" val="25682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22656" t="22273" r="25000" b="23958"/>
          <a:stretch>
            <a:fillRect/>
          </a:stretch>
        </p:blipFill>
        <p:spPr bwMode="auto">
          <a:xfrm>
            <a:off x="827552" y="910988"/>
            <a:ext cx="7488895" cy="5768975"/>
          </a:xfrm>
          <a:prstGeom prst="rect">
            <a:avLst/>
          </a:prstGeom>
          <a:noFill/>
          <a:ln w="38100">
            <a:solidFill>
              <a:schemeClr val="tx1"/>
            </a:solidFill>
            <a:miter lim="800000"/>
            <a:headEnd/>
            <a:tailEnd/>
          </a:ln>
        </p:spPr>
      </p:pic>
      <p:sp>
        <p:nvSpPr>
          <p:cNvPr id="5123" name="Text Box 3"/>
          <p:cNvSpPr txBox="1">
            <a:spLocks noChangeArrowheads="1"/>
          </p:cNvSpPr>
          <p:nvPr/>
        </p:nvSpPr>
        <p:spPr bwMode="auto">
          <a:xfrm>
            <a:off x="152400" y="6477000"/>
            <a:ext cx="8839200" cy="244475"/>
          </a:xfrm>
          <a:prstGeom prst="rect">
            <a:avLst/>
          </a:prstGeom>
          <a:noFill/>
          <a:ln w="9525">
            <a:noFill/>
            <a:miter lim="800000"/>
            <a:headEnd/>
            <a:tailEnd/>
          </a:ln>
        </p:spPr>
        <p:txBody>
          <a:bodyPr>
            <a:spAutoFit/>
          </a:bodyPr>
          <a:lstStyle/>
          <a:p>
            <a:pPr algn="ctr">
              <a:spcBef>
                <a:spcPct val="50000"/>
              </a:spcBef>
            </a:pPr>
            <a:r>
              <a:rPr lang="en-US" sz="1000"/>
              <a:t>Neuroscience for Kids -  http://faculty.washington.edu/chudler/puzmatch1.html</a:t>
            </a:r>
          </a:p>
        </p:txBody>
      </p:sp>
      <p:sp>
        <p:nvSpPr>
          <p:cNvPr id="5124" name="Text Box 4"/>
          <p:cNvSpPr txBox="1">
            <a:spLocks noChangeArrowheads="1"/>
          </p:cNvSpPr>
          <p:nvPr/>
        </p:nvSpPr>
        <p:spPr bwMode="auto">
          <a:xfrm>
            <a:off x="1028700" y="457200"/>
            <a:ext cx="7086600" cy="457200"/>
          </a:xfrm>
          <a:prstGeom prst="rect">
            <a:avLst/>
          </a:prstGeom>
          <a:noFill/>
          <a:ln w="9525">
            <a:noFill/>
            <a:miter lim="800000"/>
            <a:headEnd/>
            <a:tailEnd/>
          </a:ln>
        </p:spPr>
        <p:txBody>
          <a:bodyPr>
            <a:spAutoFit/>
          </a:bodyPr>
          <a:lstStyle/>
          <a:p>
            <a:pPr algn="ctr">
              <a:spcBef>
                <a:spcPct val="50000"/>
              </a:spcBef>
            </a:pPr>
            <a:r>
              <a:rPr lang="en-US" sz="2400" b="1"/>
              <a:t>Items to remember ...</a:t>
            </a:r>
          </a:p>
        </p:txBody>
      </p:sp>
    </p:spTree>
    <p:extLst>
      <p:ext uri="{BB962C8B-B14F-4D97-AF65-F5344CB8AC3E}">
        <p14:creationId xmlns:p14="http://schemas.microsoft.com/office/powerpoint/2010/main" val="2611196113"/>
      </p:ext>
    </p:extLst>
  </p:cSld>
  <p:clrMapOvr>
    <a:masterClrMapping/>
  </p:clrMapOvr>
  <p:transition advClick="0" advTm="30000">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b="1" smtClean="0">
                <a:latin typeface="Times New Roman" pitchFamily="18" charset="0"/>
              </a:rPr>
              <a:t>What do you remember?</a:t>
            </a:r>
          </a:p>
        </p:txBody>
      </p:sp>
      <p:sp>
        <p:nvSpPr>
          <p:cNvPr id="6147" name="Rectangle 3"/>
          <p:cNvSpPr>
            <a:spLocks noGrp="1" noChangeArrowheads="1"/>
          </p:cNvSpPr>
          <p:nvPr>
            <p:ph type="body" idx="1"/>
          </p:nvPr>
        </p:nvSpPr>
        <p:spPr>
          <a:xfrm>
            <a:off x="228600" y="1295400"/>
            <a:ext cx="8763000" cy="609600"/>
          </a:xfrm>
        </p:spPr>
        <p:txBody>
          <a:bodyPr/>
          <a:lstStyle/>
          <a:p>
            <a:pPr algn="ctr" eaLnBrk="1" hangingPunct="1">
              <a:lnSpc>
                <a:spcPct val="80000"/>
              </a:lnSpc>
              <a:buFontTx/>
              <a:buNone/>
            </a:pPr>
            <a:r>
              <a:rPr lang="en-US" sz="2800" smtClean="0">
                <a:latin typeface="Times New Roman" pitchFamily="18" charset="0"/>
              </a:rPr>
              <a:t>You have </a:t>
            </a:r>
            <a:r>
              <a:rPr lang="en-US" sz="2800" u="sng" smtClean="0">
                <a:latin typeface="Times New Roman" pitchFamily="18" charset="0"/>
              </a:rPr>
              <a:t>2 minutes</a:t>
            </a:r>
            <a:r>
              <a:rPr lang="en-US" sz="2800" smtClean="0">
                <a:latin typeface="Times New Roman" pitchFamily="18" charset="0"/>
              </a:rPr>
              <a:t> to list as many of the items as you can!</a:t>
            </a:r>
          </a:p>
        </p:txBody>
      </p:sp>
      <p:sp>
        <p:nvSpPr>
          <p:cNvPr id="34820" name="Text Box 4"/>
          <p:cNvSpPr txBox="1">
            <a:spLocks noChangeArrowheads="1"/>
          </p:cNvSpPr>
          <p:nvPr/>
        </p:nvSpPr>
        <p:spPr bwMode="auto">
          <a:xfrm>
            <a:off x="5410200" y="2438400"/>
            <a:ext cx="3581400" cy="3232150"/>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cs typeface="Times New Roman" pitchFamily="18" charset="0"/>
              </a:rPr>
              <a:t>How did you do?</a:t>
            </a:r>
          </a:p>
          <a:p>
            <a:pPr algn="ctr">
              <a:spcBef>
                <a:spcPct val="50000"/>
              </a:spcBef>
            </a:pPr>
            <a:r>
              <a:rPr lang="en-US" sz="2400" b="1">
                <a:latin typeface="Times New Roman" pitchFamily="18" charset="0"/>
                <a:cs typeface="Times New Roman" pitchFamily="18" charset="0"/>
              </a:rPr>
              <a:t>All 20 – </a:t>
            </a:r>
            <a:r>
              <a:rPr lang="en-US" sz="2400" b="1">
                <a:latin typeface="Times New Roman" pitchFamily="18" charset="0"/>
                <a:cs typeface="Times New Roman" pitchFamily="18" charset="0"/>
                <a:sym typeface="Wingdings" pitchFamily="2" charset="2"/>
              </a:rPr>
              <a:t>Awesome </a:t>
            </a:r>
          </a:p>
          <a:p>
            <a:pPr algn="ctr">
              <a:spcBef>
                <a:spcPct val="50000"/>
              </a:spcBef>
            </a:pPr>
            <a:r>
              <a:rPr lang="en-US" sz="2400" b="1">
                <a:latin typeface="Times New Roman" pitchFamily="18" charset="0"/>
                <a:cs typeface="Times New Roman" pitchFamily="18" charset="0"/>
                <a:sym typeface="Wingdings" pitchFamily="2" charset="2"/>
              </a:rPr>
              <a:t>15-19 – Great</a:t>
            </a:r>
          </a:p>
          <a:p>
            <a:pPr algn="ctr">
              <a:spcBef>
                <a:spcPct val="50000"/>
              </a:spcBef>
            </a:pPr>
            <a:r>
              <a:rPr lang="en-US" sz="2400" b="1">
                <a:latin typeface="Times New Roman" pitchFamily="18" charset="0"/>
                <a:cs typeface="Times New Roman" pitchFamily="18" charset="0"/>
                <a:sym typeface="Wingdings" pitchFamily="2" charset="2"/>
              </a:rPr>
              <a:t>10-14 – Pretty swell</a:t>
            </a:r>
          </a:p>
          <a:p>
            <a:pPr algn="ctr">
              <a:spcBef>
                <a:spcPct val="50000"/>
              </a:spcBef>
            </a:pPr>
            <a:r>
              <a:rPr lang="en-US" sz="2400" b="1">
                <a:latin typeface="Times New Roman" pitchFamily="18" charset="0"/>
                <a:cs typeface="Times New Roman" pitchFamily="18" charset="0"/>
                <a:sym typeface="Wingdings" pitchFamily="2" charset="2"/>
              </a:rPr>
              <a:t>5-9 – Could be better </a:t>
            </a:r>
          </a:p>
          <a:p>
            <a:pPr algn="ctr">
              <a:spcBef>
                <a:spcPct val="50000"/>
              </a:spcBef>
            </a:pPr>
            <a:r>
              <a:rPr lang="en-US" sz="2400" b="1">
                <a:latin typeface="Times New Roman" pitchFamily="18" charset="0"/>
                <a:cs typeface="Times New Roman" pitchFamily="18" charset="0"/>
                <a:sym typeface="Wingdings" pitchFamily="2" charset="2"/>
              </a:rPr>
              <a:t>4 or Less – Wake up</a:t>
            </a:r>
          </a:p>
        </p:txBody>
      </p:sp>
      <p:pic>
        <p:nvPicPr>
          <p:cNvPr id="34821" name="Picture 5"/>
          <p:cNvPicPr>
            <a:picLocks noChangeAspect="1" noChangeArrowheads="1"/>
          </p:cNvPicPr>
          <p:nvPr/>
        </p:nvPicPr>
        <p:blipFill>
          <a:blip r:embed="rId3" cstate="print"/>
          <a:srcRect l="22656" t="22273" r="25000" b="23958"/>
          <a:stretch>
            <a:fillRect/>
          </a:stretch>
        </p:blipFill>
        <p:spPr bwMode="auto">
          <a:xfrm>
            <a:off x="304800" y="2133600"/>
            <a:ext cx="4984750" cy="384175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09376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64" y="838201"/>
            <a:ext cx="9106585" cy="5987142"/>
          </a:xfrm>
          <a:prstGeom prst="rect">
            <a:avLst/>
          </a:prstGeom>
        </p:spPr>
      </p:pic>
      <p:pic>
        <p:nvPicPr>
          <p:cNvPr id="328" name="Shape 328"/>
          <p:cNvPicPr preferRelativeResize="0"/>
          <p:nvPr/>
        </p:nvPicPr>
        <p:blipFill rotWithShape="1">
          <a:blip r:embed="rId4">
            <a:alphaModFix/>
          </a:blip>
          <a:srcRect/>
          <a:stretch/>
        </p:blipFill>
        <p:spPr>
          <a:xfrm>
            <a:off x="228600" y="186418"/>
            <a:ext cx="2857499" cy="2857499"/>
          </a:xfrm>
          <a:prstGeom prst="rect">
            <a:avLst/>
          </a:prstGeom>
          <a:noFill/>
          <a:ln>
            <a:noFill/>
          </a:ln>
        </p:spPr>
      </p:pic>
      <p:sp>
        <p:nvSpPr>
          <p:cNvPr id="324" name="Shape 324"/>
          <p:cNvSpPr txBox="1">
            <a:spLocks noGrp="1"/>
          </p:cNvSpPr>
          <p:nvPr>
            <p:ph type="title"/>
          </p:nvPr>
        </p:nvSpPr>
        <p:spPr>
          <a:xfrm>
            <a:off x="3276600" y="197304"/>
            <a:ext cx="4572000" cy="769401"/>
          </a:xfrm>
          <a:prstGeom prst="rect">
            <a:avLst/>
          </a:prstGeom>
          <a:noFill/>
          <a:ln>
            <a:noFill/>
          </a:ln>
        </p:spPr>
        <p:txBody>
          <a:bodyPr wrap="square"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dirty="0">
                <a:solidFill>
                  <a:schemeClr val="dk1"/>
                </a:solidFill>
                <a:latin typeface="Calibri"/>
                <a:ea typeface="Calibri"/>
                <a:cs typeface="Calibri"/>
                <a:sym typeface="Calibri"/>
              </a:rPr>
              <a:t>TWO MAIN TYPES</a:t>
            </a:r>
          </a:p>
        </p:txBody>
      </p:sp>
      <p:sp>
        <p:nvSpPr>
          <p:cNvPr id="325" name="Shape 325"/>
          <p:cNvSpPr txBox="1">
            <a:spLocks noGrp="1"/>
          </p:cNvSpPr>
          <p:nvPr>
            <p:ph type="body" idx="1"/>
          </p:nvPr>
        </p:nvSpPr>
        <p:spPr>
          <a:xfrm>
            <a:off x="2057400" y="5835768"/>
            <a:ext cx="7467600" cy="978689"/>
          </a:xfrm>
          <a:prstGeom prst="rect">
            <a:avLst/>
          </a:prstGeom>
          <a:noFill/>
          <a:ln>
            <a:noFill/>
          </a:ln>
        </p:spPr>
        <p:txBody>
          <a:bodyPr wrap="square" lIns="91425" tIns="45700" rIns="91425" bIns="45700" anchor="t" anchorCtr="0">
            <a:spAutoFit/>
          </a:bodyPr>
          <a:lstStyle/>
          <a:p>
            <a:pPr marL="0" marR="0" lvl="0" indent="0" algn="l" rtl="0">
              <a:lnSpc>
                <a:spcPct val="90000"/>
              </a:lnSpc>
              <a:spcBef>
                <a:spcPts val="640"/>
              </a:spcBef>
              <a:buClr>
                <a:schemeClr val="dk1"/>
              </a:buClr>
              <a:buSzPct val="25000"/>
              <a:buFont typeface="Calibri"/>
              <a:buNone/>
            </a:pPr>
            <a:r>
              <a:rPr lang="en-US" sz="3200" b="0" i="0" u="none" strike="noStrike" cap="none" baseline="0" dirty="0" smtClean="0">
                <a:solidFill>
                  <a:schemeClr val="accent1">
                    <a:lumMod val="75000"/>
                  </a:schemeClr>
                </a:solidFill>
                <a:latin typeface="Calibri"/>
                <a:ea typeface="Calibri"/>
                <a:cs typeface="Calibri"/>
                <a:sym typeface="Calibri"/>
              </a:rPr>
              <a:t>Information </a:t>
            </a:r>
            <a:r>
              <a:rPr lang="en-US" sz="3200" b="0" i="0" u="none" strike="noStrike" cap="none" baseline="0" dirty="0">
                <a:solidFill>
                  <a:schemeClr val="accent1">
                    <a:lumMod val="75000"/>
                  </a:schemeClr>
                </a:solidFill>
                <a:latin typeface="Calibri"/>
                <a:ea typeface="Calibri"/>
                <a:cs typeface="Calibri"/>
                <a:sym typeface="Calibri"/>
              </a:rPr>
              <a:t>obtained through interviewing and </a:t>
            </a:r>
            <a:r>
              <a:rPr lang="en-US" sz="3200" b="0" i="0" u="none" strike="noStrike" cap="none" baseline="0" dirty="0" smtClean="0">
                <a:solidFill>
                  <a:schemeClr val="accent1">
                    <a:lumMod val="75000"/>
                  </a:schemeClr>
                </a:solidFill>
                <a:latin typeface="Calibri"/>
                <a:ea typeface="Calibri"/>
                <a:cs typeface="Calibri"/>
                <a:sym typeface="Calibri"/>
              </a:rPr>
              <a:t>interrogating</a:t>
            </a:r>
            <a:endParaRPr lang="en-US" sz="3200" b="0" i="0" u="none" strike="noStrike" cap="none" baseline="0" dirty="0">
              <a:solidFill>
                <a:schemeClr val="accent1">
                  <a:lumMod val="75000"/>
                </a:schemeClr>
              </a:solidFill>
              <a:latin typeface="Calibri"/>
              <a:ea typeface="Calibri"/>
              <a:cs typeface="Calibri"/>
              <a:sym typeface="Calibri"/>
            </a:endParaRPr>
          </a:p>
        </p:txBody>
      </p:sp>
      <p:pic>
        <p:nvPicPr>
          <p:cNvPr id="327" name="Shape 327"/>
          <p:cNvPicPr preferRelativeResize="0"/>
          <p:nvPr/>
        </p:nvPicPr>
        <p:blipFill rotWithShape="1">
          <a:blip r:embed="rId5">
            <a:alphaModFix/>
          </a:blip>
          <a:srcRect/>
          <a:stretch/>
        </p:blipFill>
        <p:spPr>
          <a:xfrm>
            <a:off x="5277528" y="1447800"/>
            <a:ext cx="3733800" cy="22098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5">
                                            <p:txEl>
                                              <p:pRg st="0" end="0"/>
                                            </p:txEl>
                                          </p:spTgt>
                                        </p:tgtEl>
                                        <p:attrNameLst>
                                          <p:attrName>style.visibility</p:attrName>
                                        </p:attrNameLst>
                                      </p:cBhvr>
                                      <p:to>
                                        <p:strVal val="visible"/>
                                      </p:to>
                                    </p:set>
                                    <p:animEffect transition="in" filter="fade">
                                      <p:cBhvr>
                                        <p:cTn id="15" dur="1000"/>
                                        <p:tgtEl>
                                          <p:spTgt spid="3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0" y="76200"/>
            <a:ext cx="9144000" cy="2033850"/>
          </a:xfrm>
          <a:prstGeom prst="rect">
            <a:avLst/>
          </a:prstGeom>
          <a:solidFill>
            <a:schemeClr val="lt1"/>
          </a:solidFill>
          <a:ln>
            <a:noFill/>
          </a:ln>
        </p:spPr>
        <p:txBody>
          <a:bodyPr lIns="91425" tIns="45700" rIns="91425" bIns="45700" anchor="t" anchorCtr="0">
            <a:spAutoFit/>
          </a:bodyPr>
          <a:lstStyle/>
          <a:p>
            <a:pPr marL="609600" marR="0" lvl="0" indent="-609600" rtl="0">
              <a:spcBef>
                <a:spcPts val="0"/>
              </a:spcBef>
              <a:buClr>
                <a:schemeClr val="accent1"/>
              </a:buClr>
              <a:buSzPct val="25000"/>
              <a:buFont typeface="Arial"/>
              <a:buNone/>
            </a:pPr>
            <a:r>
              <a:rPr lang="en-US" sz="3200" b="1" i="0" u="none" strike="noStrike" cap="none" baseline="0" dirty="0">
                <a:solidFill>
                  <a:schemeClr val="accent1"/>
                </a:solidFill>
                <a:latin typeface="Arial"/>
                <a:ea typeface="Arial"/>
                <a:cs typeface="Arial"/>
                <a:sym typeface="Arial"/>
              </a:rPr>
              <a:t>I. Testimonial Evidence</a:t>
            </a:r>
          </a:p>
          <a:p>
            <a:pPr marL="609600" marR="0" lvl="0" indent="-609600" algn="l" rtl="0">
              <a:spcBef>
                <a:spcPts val="560"/>
              </a:spcBef>
              <a:buClr>
                <a:schemeClr val="dk1"/>
              </a:buClr>
              <a:buSzPct val="25000"/>
              <a:buFont typeface="Arial"/>
              <a:buNone/>
            </a:pPr>
            <a:r>
              <a:rPr lang="en-US" sz="2800" b="1" i="0" u="none" strike="noStrike" cap="none" baseline="0" dirty="0">
                <a:solidFill>
                  <a:schemeClr val="dk1"/>
                </a:solidFill>
                <a:latin typeface="Arial"/>
                <a:ea typeface="Arial"/>
                <a:cs typeface="Arial"/>
                <a:sym typeface="Arial"/>
              </a:rPr>
              <a:t>Two basic types:</a:t>
            </a:r>
          </a:p>
          <a:p>
            <a:pPr marL="0" marR="0" lvl="0" indent="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a:p>
            <a:pPr marL="990600" marR="0" lvl="1" indent="-381000" algn="l" rtl="0">
              <a:spcBef>
                <a:spcPts val="480"/>
              </a:spcBef>
              <a:buClr>
                <a:schemeClr val="dk1"/>
              </a:buClr>
              <a:buFont typeface="Calibri"/>
              <a:buNone/>
            </a:pPr>
            <a:endParaRPr sz="2400" b="1" i="0" u="none" strike="noStrike" cap="none" baseline="0" dirty="0">
              <a:solidFill>
                <a:schemeClr val="dk1"/>
              </a:solidFill>
              <a:latin typeface="Arial"/>
              <a:ea typeface="Arial"/>
              <a:cs typeface="Arial"/>
              <a:sym typeface="Arial"/>
            </a:endParaRPr>
          </a:p>
        </p:txBody>
      </p:sp>
      <p:sp>
        <p:nvSpPr>
          <p:cNvPr id="355" name="Shape 3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sp>
        <p:nvSpPr>
          <p:cNvPr id="5" name="Shape 354"/>
          <p:cNvSpPr txBox="1">
            <a:spLocks/>
          </p:cNvSpPr>
          <p:nvPr/>
        </p:nvSpPr>
        <p:spPr>
          <a:xfrm>
            <a:off x="0" y="1295400"/>
            <a:ext cx="9144000" cy="3341900"/>
          </a:xfrm>
          <a:prstGeom prst="rect">
            <a:avLst/>
          </a:prstGeom>
          <a:solidFill>
            <a:schemeClr val="lt1"/>
          </a:solid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609600" indent="-609600">
              <a:spcBef>
                <a:spcPts val="560"/>
              </a:spcBef>
              <a:buSzPct val="100000"/>
              <a:buFont typeface="Arial"/>
              <a:buAutoNum type="arabicPeriod"/>
            </a:pPr>
            <a:r>
              <a:rPr lang="en-US" sz="2800" b="1" dirty="0" smtClean="0">
                <a:solidFill>
                  <a:schemeClr val="dk1"/>
                </a:solidFill>
              </a:rPr>
              <a:t>Expert witness </a:t>
            </a:r>
            <a:r>
              <a:rPr lang="en-US" sz="2800" dirty="0" smtClean="0">
                <a:solidFill>
                  <a:schemeClr val="dk1"/>
                </a:solidFill>
              </a:rPr>
              <a:t>– </a:t>
            </a:r>
          </a:p>
          <a:p>
            <a:pPr marL="0" indent="0">
              <a:spcBef>
                <a:spcPts val="560"/>
              </a:spcBef>
              <a:buSzPct val="100000"/>
              <a:buFont typeface="Calibri"/>
              <a:buNone/>
            </a:pPr>
            <a:r>
              <a:rPr lang="en-US" sz="2800" dirty="0" smtClean="0">
                <a:solidFill>
                  <a:schemeClr val="dk1"/>
                </a:solidFill>
              </a:rPr>
              <a:t>specialist in a particular subject.  Doesn’t have to witness any aspect of the crime. Gives an opinion based upon his expertise.</a:t>
            </a:r>
          </a:p>
          <a:p>
            <a:pPr marL="609600" indent="-431800">
              <a:spcBef>
                <a:spcPts val="560"/>
              </a:spcBef>
              <a:buFont typeface="Calibri"/>
              <a:buNone/>
            </a:pPr>
            <a:endParaRPr lang="en-US" sz="2800" dirty="0" smtClean="0">
              <a:solidFill>
                <a:schemeClr val="dk1"/>
              </a:solidFill>
            </a:endParaRPr>
          </a:p>
          <a:p>
            <a:pPr marL="0" indent="0">
              <a:spcBef>
                <a:spcPts val="560"/>
              </a:spcBef>
              <a:buFont typeface="Calibri"/>
              <a:buNone/>
            </a:pPr>
            <a:endParaRPr lang="en-US" sz="2800" dirty="0" smtClean="0">
              <a:solidFill>
                <a:schemeClr val="dk1"/>
              </a:solidFill>
            </a:endParaRPr>
          </a:p>
          <a:p>
            <a:pPr marL="990600" lvl="1" indent="-381000">
              <a:spcBef>
                <a:spcPts val="480"/>
              </a:spcBef>
              <a:buFont typeface="Calibri"/>
              <a:buNone/>
            </a:pPr>
            <a:endParaRPr lang="en-US" sz="2400" b="1" dirty="0">
              <a:solidFill>
                <a:schemeClr val="dk1"/>
              </a:solidFill>
            </a:endParaRPr>
          </a:p>
        </p:txBody>
      </p:sp>
      <p:pic>
        <p:nvPicPr>
          <p:cNvPr id="356" name="Shape 356"/>
          <p:cNvPicPr preferRelativeResize="0"/>
          <p:nvPr/>
        </p:nvPicPr>
        <p:blipFill rotWithShape="1">
          <a:blip r:embed="rId3">
            <a:alphaModFix/>
          </a:blip>
          <a:srcRect/>
          <a:stretch/>
        </p:blipFill>
        <p:spPr>
          <a:xfrm>
            <a:off x="3048000" y="2895599"/>
            <a:ext cx="6096000" cy="3777673"/>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1240</Words>
  <Application>Microsoft Office PowerPoint</Application>
  <PresentationFormat>On-screen Show (4:3)</PresentationFormat>
  <Paragraphs>237</Paragraphs>
  <Slides>48</Slides>
  <Notes>37</Notes>
  <HiddenSlides>1</HiddenSlides>
  <MMClips>2</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EVIDENCE &amp; OBSERVATION</vt:lpstr>
      <vt:lpstr>What do Forensic Scientist Do?</vt:lpstr>
      <vt:lpstr>How to be a good forensic observer</vt:lpstr>
      <vt:lpstr>PowerPoint Presentation</vt:lpstr>
      <vt:lpstr>PowerPoint Presentation</vt:lpstr>
      <vt:lpstr>PowerPoint Presentation</vt:lpstr>
      <vt:lpstr>What do you remember?</vt:lpstr>
      <vt:lpstr>TWO MAIN TYPES</vt:lpstr>
      <vt:lpstr>PowerPoint Presentation</vt:lpstr>
      <vt:lpstr>PowerPoint Presentation</vt:lpstr>
      <vt:lpstr>Observations</vt:lpstr>
      <vt:lpstr>What is an observation?</vt:lpstr>
      <vt:lpstr>Get Ready to Observe!</vt:lpstr>
      <vt:lpstr>PowerPoint Presentation</vt:lpstr>
      <vt:lpstr>PowerPoint Presentation</vt:lpstr>
      <vt:lpstr>PowerPoint Presentation</vt:lpstr>
      <vt:lpstr>PowerPoint Presentation</vt:lpstr>
      <vt:lpstr>Answer each question below.</vt:lpstr>
      <vt:lpstr>Crime scene video</vt:lpstr>
      <vt:lpstr>We pay attention to what  is important to us.</vt:lpstr>
      <vt:lpstr>PowerPoint Presentation</vt:lpstr>
      <vt:lpstr> Another problem with observation is:</vt:lpstr>
      <vt:lpstr>PowerPoint Presentation</vt:lpstr>
      <vt:lpstr>Read the statement below</vt:lpstr>
      <vt:lpstr>PowerPoint Presentation</vt:lpstr>
      <vt:lpstr>Another Perception Example</vt:lpstr>
      <vt:lpstr>PowerPoint Presentation</vt:lpstr>
      <vt:lpstr>PowerPoint Presentation</vt:lpstr>
      <vt:lpstr>Perception can effect witnesses in a crime investigation.</vt:lpstr>
      <vt:lpstr>The success of a police lineup depends on an eyewitness’s ability to recognize a person seen at a crime.</vt:lpstr>
      <vt:lpstr>PowerPoint Presentation</vt:lpstr>
      <vt:lpstr>In an unusual situation our ability to observe is heightened</vt:lpstr>
      <vt:lpstr>INNOCENCE PROJECT</vt:lpstr>
      <vt:lpstr>PowerPoint Presentation</vt:lpstr>
      <vt:lpstr>Juries are heavily influenced  by eyewitness identification</vt:lpstr>
      <vt:lpstr>Rubber hand trick </vt:lpstr>
      <vt:lpstr>Reliability of a Witness</vt:lpstr>
      <vt:lpstr>Ronald Cotton</vt:lpstr>
      <vt:lpstr>PowerPoint Presentation</vt:lpstr>
      <vt:lpstr>PowerPoint Presentation</vt:lpstr>
      <vt:lpstr>How to remember better</vt:lpstr>
      <vt:lpstr>Commercial Activity</vt:lpstr>
      <vt:lpstr>PowerPoint Presentation</vt:lpstr>
      <vt:lpstr>PowerPoint Presentation</vt:lpstr>
      <vt:lpstr>PowerPoint Presentation</vt:lpstr>
      <vt:lpstr>PowerPoint Presentation</vt:lpstr>
      <vt:lpstr>Eyewitness</vt:lpstr>
      <vt:lpstr>Reconstruction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&amp; OBSERVATION</dc:title>
  <dc:creator>Racioppo, Jennifer</dc:creator>
  <cp:lastModifiedBy>Windows User</cp:lastModifiedBy>
  <cp:revision>27</cp:revision>
  <dcterms:modified xsi:type="dcterms:W3CDTF">2014-09-22T15:20:37Z</dcterms:modified>
</cp:coreProperties>
</file>