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352-F2EB-4CAC-8A91-B765CB53BBD4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F124-E56E-41DE-A4A7-2839BCD9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352-F2EB-4CAC-8A91-B765CB53BBD4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F124-E56E-41DE-A4A7-2839BCD9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352-F2EB-4CAC-8A91-B765CB53BBD4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F124-E56E-41DE-A4A7-2839BCD9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352-F2EB-4CAC-8A91-B765CB53BBD4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F124-E56E-41DE-A4A7-2839BCD9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352-F2EB-4CAC-8A91-B765CB53BBD4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F124-E56E-41DE-A4A7-2839BCD9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352-F2EB-4CAC-8A91-B765CB53BBD4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F124-E56E-41DE-A4A7-2839BCD9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352-F2EB-4CAC-8A91-B765CB53BBD4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F124-E56E-41DE-A4A7-2839BCD9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352-F2EB-4CAC-8A91-B765CB53BBD4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F124-E56E-41DE-A4A7-2839BCD9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352-F2EB-4CAC-8A91-B765CB53BBD4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F124-E56E-41DE-A4A7-2839BCD9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352-F2EB-4CAC-8A91-B765CB53BBD4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F124-E56E-41DE-A4A7-2839BCD9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7352-F2EB-4CAC-8A91-B765CB53BBD4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F124-E56E-41DE-A4A7-2839BCD9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7352-F2EB-4CAC-8A91-B765CB53BBD4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0F124-E56E-41DE-A4A7-2839BCD9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209799"/>
          </a:xfrm>
        </p:spPr>
        <p:txBody>
          <a:bodyPr/>
          <a:lstStyle/>
          <a:p>
            <a:r>
              <a:rPr lang="en-US" dirty="0" smtClean="0"/>
              <a:t>Growth and Development from one to three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838200"/>
          </a:xfrm>
        </p:spPr>
        <p:txBody>
          <a:bodyPr/>
          <a:lstStyle/>
          <a:p>
            <a:r>
              <a:rPr lang="en-US" dirty="0" smtClean="0"/>
              <a:t>Chapter 10-1</a:t>
            </a:r>
            <a:endParaRPr lang="en-US" dirty="0"/>
          </a:p>
        </p:txBody>
      </p:sp>
      <p:pic>
        <p:nvPicPr>
          <p:cNvPr id="4" name="Picture 3" descr="toddlers-toge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3532" y="2179156"/>
            <a:ext cx="4095868" cy="35358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54563"/>
          </a:xfrm>
        </p:spPr>
        <p:txBody>
          <a:bodyPr/>
          <a:lstStyle/>
          <a:p>
            <a:r>
              <a:rPr lang="en-US" dirty="0" smtClean="0"/>
              <a:t>Charts show developmental milestones</a:t>
            </a:r>
          </a:p>
          <a:p>
            <a:endParaRPr lang="en-US" dirty="0"/>
          </a:p>
          <a:p>
            <a:pPr lvl="1">
              <a:buNone/>
            </a:pPr>
            <a:r>
              <a:rPr lang="en-US" i="1" u="sng" dirty="0" smtClean="0"/>
              <a:t>Developmentally appropriate activities</a:t>
            </a:r>
          </a:p>
          <a:p>
            <a:pPr lvl="1">
              <a:buNone/>
            </a:pPr>
            <a:r>
              <a:rPr lang="en-US" dirty="0" smtClean="0"/>
              <a:t>Activities that a child can do at a given </a:t>
            </a:r>
          </a:p>
          <a:p>
            <a:pPr lvl="1">
              <a:buNone/>
            </a:pPr>
            <a:r>
              <a:rPr lang="en-US" dirty="0" smtClean="0"/>
              <a:t>age or level of development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Toys should be selected with this in mind</a:t>
            </a:r>
            <a:endParaRPr lang="en-US" dirty="0"/>
          </a:p>
        </p:txBody>
      </p:sp>
      <p:pic>
        <p:nvPicPr>
          <p:cNvPr id="4" name="Picture 3" descr="tower_of_bloc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2857096"/>
            <a:ext cx="2359152" cy="3534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Gross Motor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Exercise helps to develop these skills</a:t>
            </a:r>
          </a:p>
          <a:p>
            <a:endParaRPr lang="en-US" dirty="0"/>
          </a:p>
          <a:p>
            <a:pPr lvl="1"/>
            <a:r>
              <a:rPr lang="en-US" dirty="0" smtClean="0"/>
              <a:t>Walking, running, jumping, kicking, climbing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Home safety becomes more important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kids ru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886200"/>
            <a:ext cx="3808379" cy="26715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Fine Motor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Pick up objects with thumb and first finger</a:t>
            </a:r>
          </a:p>
          <a:p>
            <a:endParaRPr lang="en-US" sz="900" dirty="0"/>
          </a:p>
          <a:p>
            <a:r>
              <a:rPr lang="en-US" dirty="0" smtClean="0"/>
              <a:t>Better hand-eye coordination</a:t>
            </a:r>
          </a:p>
          <a:p>
            <a:endParaRPr lang="en-US" sz="900" dirty="0"/>
          </a:p>
          <a:p>
            <a:r>
              <a:rPr lang="en-US" dirty="0" smtClean="0"/>
              <a:t>Better </a:t>
            </a:r>
            <a:r>
              <a:rPr lang="en-US" i="1" dirty="0" smtClean="0"/>
              <a:t> dexterity: </a:t>
            </a:r>
            <a:r>
              <a:rPr lang="en-US" sz="2800" dirty="0" smtClean="0"/>
              <a:t>ability to work with your hands</a:t>
            </a:r>
          </a:p>
          <a:p>
            <a:pPr lvl="2">
              <a:buNone/>
            </a:pPr>
            <a:r>
              <a:rPr lang="en-US" dirty="0" smtClean="0"/>
              <a:t>	coloring, writing, turning pages, etc.</a:t>
            </a:r>
            <a:endParaRPr lang="en-US" dirty="0"/>
          </a:p>
        </p:txBody>
      </p:sp>
      <p:pic>
        <p:nvPicPr>
          <p:cNvPr id="4" name="Picture 3" descr="fine moto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657600"/>
            <a:ext cx="4229100" cy="28081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all of the senses begin to work together to help us learn about and interact with our environment</a:t>
            </a:r>
            <a:endParaRPr lang="en-US" dirty="0"/>
          </a:p>
        </p:txBody>
      </p:sp>
      <p:pic>
        <p:nvPicPr>
          <p:cNvPr id="4" name="Picture 3" descr="child cut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895599"/>
            <a:ext cx="2819400" cy="37640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Toddlers to Preschoolers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Toddlers: 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3200" dirty="0" smtClean="0"/>
              <a:t>One and Two year olds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sz="3200" dirty="0" smtClean="0"/>
              <a:t>They “toddle”</a:t>
            </a:r>
          </a:p>
          <a:p>
            <a:pPr lvl="1">
              <a:buNone/>
            </a:pPr>
            <a:r>
              <a:rPr lang="en-US" sz="3200" dirty="0"/>
              <a:t>	</a:t>
            </a:r>
            <a:r>
              <a:rPr lang="en-US" sz="3200" dirty="0" smtClean="0"/>
              <a:t> By age three, children </a:t>
            </a:r>
          </a:p>
          <a:p>
            <a:pPr lvl="1">
              <a:buNone/>
            </a:pPr>
            <a:r>
              <a:rPr lang="en-US" sz="3200" dirty="0" smtClean="0"/>
              <a:t>		can walk steadily</a:t>
            </a:r>
            <a:endParaRPr lang="en-US" sz="3200" dirty="0"/>
          </a:p>
        </p:txBody>
      </p:sp>
      <p:pic>
        <p:nvPicPr>
          <p:cNvPr id="4" name="Picture 3" descr="tod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447800"/>
            <a:ext cx="28956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Preschoolers:  Ages three to five</a:t>
            </a:r>
            <a:endParaRPr lang="en-US" dirty="0"/>
          </a:p>
        </p:txBody>
      </p:sp>
      <p:pic>
        <p:nvPicPr>
          <p:cNvPr id="6" name="Picture 5" descr="preschoolers_1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95400"/>
            <a:ext cx="5778500" cy="4546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Influences on Growth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Heredity</a:t>
            </a:r>
          </a:p>
          <a:p>
            <a:endParaRPr lang="en-US" dirty="0"/>
          </a:p>
          <a:p>
            <a:r>
              <a:rPr lang="en-US" dirty="0" smtClean="0"/>
              <a:t>Nutrition</a:t>
            </a:r>
          </a:p>
          <a:p>
            <a:endParaRPr lang="en-US" dirty="0"/>
          </a:p>
          <a:p>
            <a:r>
              <a:rPr lang="en-US" dirty="0" smtClean="0"/>
              <a:t>Health</a:t>
            </a:r>
          </a:p>
          <a:p>
            <a:endParaRPr lang="en-US" dirty="0"/>
          </a:p>
          <a:p>
            <a:r>
              <a:rPr lang="en-US" dirty="0" smtClean="0"/>
              <a:t>Life Experiences/</a:t>
            </a:r>
          </a:p>
          <a:p>
            <a:pPr lvl="1">
              <a:buNone/>
            </a:pPr>
            <a:r>
              <a:rPr lang="en-US" dirty="0" smtClean="0"/>
              <a:t>Opportunity</a:t>
            </a:r>
          </a:p>
        </p:txBody>
      </p:sp>
      <p:pic>
        <p:nvPicPr>
          <p:cNvPr id="4" name="Picture 3" descr="D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600200"/>
            <a:ext cx="1924050" cy="1250633"/>
          </a:xfrm>
          <a:prstGeom prst="rect">
            <a:avLst/>
          </a:prstGeom>
        </p:spPr>
      </p:pic>
      <p:pic>
        <p:nvPicPr>
          <p:cNvPr id="5" name="Picture 4" descr="nutri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286000"/>
            <a:ext cx="2209800" cy="1344295"/>
          </a:xfrm>
          <a:prstGeom prst="rect">
            <a:avLst/>
          </a:prstGeom>
        </p:spPr>
      </p:pic>
      <p:pic>
        <p:nvPicPr>
          <p:cNvPr id="6" name="Picture 5" descr="heal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403442"/>
            <a:ext cx="2209800" cy="1349671"/>
          </a:xfrm>
          <a:prstGeom prst="rect">
            <a:avLst/>
          </a:prstGeom>
        </p:spPr>
      </p:pic>
      <p:pic>
        <p:nvPicPr>
          <p:cNvPr id="7" name="Picture 6" descr="opportun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5029200"/>
            <a:ext cx="213534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from one to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Height and Weight</a:t>
            </a:r>
          </a:p>
          <a:p>
            <a:pPr lvl="1"/>
            <a:r>
              <a:rPr lang="en-US" dirty="0" smtClean="0"/>
              <a:t>Slower than in infancy</a:t>
            </a:r>
          </a:p>
          <a:p>
            <a:pPr lvl="1"/>
            <a:r>
              <a:rPr lang="en-US" dirty="0" smtClean="0"/>
              <a:t>More variation can be noticed</a:t>
            </a:r>
            <a:endParaRPr lang="en-US" dirty="0"/>
          </a:p>
        </p:txBody>
      </p:sp>
      <p:pic>
        <p:nvPicPr>
          <p:cNvPr id="4" name="Picture 3" descr="two-year-ol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7457" y="3276600"/>
            <a:ext cx="4503917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Proportion and Posture</a:t>
            </a:r>
          </a:p>
          <a:p>
            <a:pPr lvl="1"/>
            <a:r>
              <a:rPr lang="en-US" dirty="0" smtClean="0"/>
              <a:t>Torso and limbs lengthen</a:t>
            </a:r>
          </a:p>
          <a:p>
            <a:pPr lvl="1"/>
            <a:r>
              <a:rPr lang="en-US" dirty="0" smtClean="0"/>
              <a:t>Posture is straighter</a:t>
            </a:r>
          </a:p>
          <a:p>
            <a:pPr lvl="1"/>
            <a:r>
              <a:rPr lang="en-US" dirty="0" smtClean="0"/>
              <a:t>Balance and motor skills improve</a:t>
            </a:r>
            <a:endParaRPr lang="en-US" dirty="0"/>
          </a:p>
        </p:txBody>
      </p:sp>
      <p:pic>
        <p:nvPicPr>
          <p:cNvPr id="4" name="Picture 3" descr="standing 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114800"/>
            <a:ext cx="1600200" cy="2400300"/>
          </a:xfrm>
          <a:prstGeom prst="rect">
            <a:avLst/>
          </a:prstGeom>
        </p:spPr>
      </p:pic>
      <p:pic>
        <p:nvPicPr>
          <p:cNvPr id="5" name="Picture 4" descr="standing toddler.jpg"/>
          <p:cNvPicPr>
            <a:picLocks noChangeAspect="1"/>
          </p:cNvPicPr>
          <p:nvPr/>
        </p:nvPicPr>
        <p:blipFill>
          <a:blip r:embed="rId3" cstate="print"/>
          <a:srcRect l="57600" r="16457"/>
          <a:stretch>
            <a:fillRect/>
          </a:stretch>
        </p:blipFill>
        <p:spPr>
          <a:xfrm>
            <a:off x="2438400" y="3290864"/>
            <a:ext cx="1295400" cy="3338536"/>
          </a:xfrm>
          <a:prstGeom prst="rect">
            <a:avLst/>
          </a:prstGeom>
        </p:spPr>
      </p:pic>
      <p:pic>
        <p:nvPicPr>
          <p:cNvPr id="6" name="Picture 5" descr="standing three.jpg"/>
          <p:cNvPicPr>
            <a:picLocks noChangeAspect="1"/>
          </p:cNvPicPr>
          <p:nvPr/>
        </p:nvPicPr>
        <p:blipFill>
          <a:blip r:embed="rId4" cstate="print"/>
          <a:srcRect l="28800" r="28800"/>
          <a:stretch>
            <a:fillRect/>
          </a:stretch>
        </p:blipFill>
        <p:spPr>
          <a:xfrm>
            <a:off x="4775421" y="2520583"/>
            <a:ext cx="1168179" cy="4185017"/>
          </a:xfrm>
          <a:prstGeom prst="rect">
            <a:avLst/>
          </a:prstGeom>
        </p:spPr>
      </p:pic>
      <p:pic>
        <p:nvPicPr>
          <p:cNvPr id="7" name="Picture 6" descr="standing four.jpg"/>
          <p:cNvPicPr>
            <a:picLocks noChangeAspect="1"/>
          </p:cNvPicPr>
          <p:nvPr/>
        </p:nvPicPr>
        <p:blipFill>
          <a:blip r:embed="rId5" cstate="print"/>
          <a:srcRect l="27000" r="28500"/>
          <a:stretch>
            <a:fillRect/>
          </a:stretch>
        </p:blipFill>
        <p:spPr>
          <a:xfrm>
            <a:off x="6477000" y="1981200"/>
            <a:ext cx="2102358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by age 3 all teeth are in (20)</a:t>
            </a:r>
          </a:p>
          <a:p>
            <a:r>
              <a:rPr lang="en-US" dirty="0" smtClean="0"/>
              <a:t>Influenced by diet and mom’s diet</a:t>
            </a:r>
          </a:p>
          <a:p>
            <a:r>
              <a:rPr lang="en-US" dirty="0" smtClean="0"/>
              <a:t>Calcium is important</a:t>
            </a:r>
            <a:endParaRPr lang="en-US" dirty="0"/>
          </a:p>
        </p:txBody>
      </p:sp>
      <p:pic>
        <p:nvPicPr>
          <p:cNvPr id="4" name="Picture 3" descr="baby teeth spac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05200"/>
            <a:ext cx="3810000" cy="2430780"/>
          </a:xfrm>
          <a:prstGeom prst="rect">
            <a:avLst/>
          </a:prstGeom>
        </p:spPr>
      </p:pic>
      <p:pic>
        <p:nvPicPr>
          <p:cNvPr id="5" name="Picture 4" descr="baby teet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1" y="2817224"/>
            <a:ext cx="3501416" cy="35264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Tooth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caused by:</a:t>
            </a:r>
          </a:p>
          <a:p>
            <a:pPr lvl="1"/>
            <a:r>
              <a:rPr lang="en-US" dirty="0" smtClean="0"/>
              <a:t>Poor diet</a:t>
            </a:r>
          </a:p>
          <a:p>
            <a:pPr lvl="1"/>
            <a:r>
              <a:rPr lang="en-US" dirty="0" smtClean="0"/>
              <a:t>Heredity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Avoid sugary, gummy snacks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Don’t put child to sleep with bottle (water is OK)</a:t>
            </a:r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tooth dec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295400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Follows similar patterns as with infants</a:t>
            </a:r>
          </a:p>
          <a:p>
            <a:r>
              <a:rPr lang="en-US" dirty="0" smtClean="0"/>
              <a:t>Influenced by: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Heredity</a:t>
            </a:r>
          </a:p>
          <a:p>
            <a:pPr lvl="1"/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Diet</a:t>
            </a:r>
          </a:p>
          <a:p>
            <a:pPr lvl="1"/>
            <a:r>
              <a:rPr lang="en-US" dirty="0" smtClean="0"/>
              <a:t>Interests</a:t>
            </a:r>
          </a:p>
          <a:p>
            <a:pPr lvl="1"/>
            <a:r>
              <a:rPr lang="en-US" dirty="0" smtClean="0"/>
              <a:t>opportunity</a:t>
            </a:r>
            <a:endParaRPr lang="en-US" dirty="0"/>
          </a:p>
        </p:txBody>
      </p:sp>
      <p:pic>
        <p:nvPicPr>
          <p:cNvPr id="4" name="Picture 3" descr="running-todd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3850" y="2362200"/>
            <a:ext cx="2672366" cy="41247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227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Growth and Development from one to three</vt:lpstr>
      <vt:lpstr>Toddlers to Preschoolers</vt:lpstr>
      <vt:lpstr>PowerPoint Presentation</vt:lpstr>
      <vt:lpstr>Influences on Growth and Development</vt:lpstr>
      <vt:lpstr>Growth from one to three</vt:lpstr>
      <vt:lpstr>PowerPoint Presentation</vt:lpstr>
      <vt:lpstr>Teeth</vt:lpstr>
      <vt:lpstr>Tooth Decay</vt:lpstr>
      <vt:lpstr>Motor Development</vt:lpstr>
      <vt:lpstr>Developmental Milestones</vt:lpstr>
      <vt:lpstr>Gross Motor Skills</vt:lpstr>
      <vt:lpstr>Fine Motor Skills</vt:lpstr>
      <vt:lpstr>Sensory Integration</vt:lpstr>
    </vt:vector>
  </TitlesOfParts>
  <Company>FPS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and Development from one to three</dc:title>
  <dc:creator>mbecker</dc:creator>
  <cp:lastModifiedBy>mbecker</cp:lastModifiedBy>
  <cp:revision>13</cp:revision>
  <dcterms:created xsi:type="dcterms:W3CDTF">2011-04-27T20:19:54Z</dcterms:created>
  <dcterms:modified xsi:type="dcterms:W3CDTF">2013-04-26T19:35:17Z</dcterms:modified>
</cp:coreProperties>
</file>