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2F0-4188-47FB-A302-222FC3C8BC6A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007B-C409-46AA-BDE4-383BF7D9E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2F0-4188-47FB-A302-222FC3C8BC6A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007B-C409-46AA-BDE4-383BF7D9E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2F0-4188-47FB-A302-222FC3C8BC6A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007B-C409-46AA-BDE4-383BF7D9E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2F0-4188-47FB-A302-222FC3C8BC6A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007B-C409-46AA-BDE4-383BF7D9E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2F0-4188-47FB-A302-222FC3C8BC6A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007B-C409-46AA-BDE4-383BF7D9E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2F0-4188-47FB-A302-222FC3C8BC6A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007B-C409-46AA-BDE4-383BF7D9E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2F0-4188-47FB-A302-222FC3C8BC6A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007B-C409-46AA-BDE4-383BF7D9E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2F0-4188-47FB-A302-222FC3C8BC6A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007B-C409-46AA-BDE4-383BF7D9E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2F0-4188-47FB-A302-222FC3C8BC6A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007B-C409-46AA-BDE4-383BF7D9E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2F0-4188-47FB-A302-222FC3C8BC6A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007B-C409-46AA-BDE4-383BF7D9E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2F0-4188-47FB-A302-222FC3C8BC6A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F007B-C409-46AA-BDE4-383BF7D9E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6F2F0-4188-47FB-A302-222FC3C8BC6A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F007B-C409-46AA-BDE4-383BF7D9E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1"/>
            <a:ext cx="8458200" cy="1904999"/>
          </a:xfrm>
        </p:spPr>
        <p:txBody>
          <a:bodyPr/>
          <a:lstStyle/>
          <a:p>
            <a:r>
              <a:rPr lang="en-US" dirty="0" smtClean="0"/>
              <a:t>Caring for Children from </a:t>
            </a:r>
            <a:br>
              <a:rPr lang="en-US" dirty="0" smtClean="0"/>
            </a:br>
            <a:r>
              <a:rPr lang="en-US" dirty="0" smtClean="0"/>
              <a:t>one to three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3429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Chapter 10-2</a:t>
            </a:r>
            <a:endParaRPr lang="en-US" dirty="0"/>
          </a:p>
        </p:txBody>
      </p:sp>
      <p:pic>
        <p:nvPicPr>
          <p:cNvPr id="4" name="Picture 3" descr="Todd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5200" y="2057400"/>
            <a:ext cx="43180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 smtClean="0"/>
              <a:t>Three year olds</a:t>
            </a:r>
          </a:p>
          <a:p>
            <a:pPr lvl="1"/>
            <a:r>
              <a:rPr lang="en-US" dirty="0" smtClean="0"/>
              <a:t>Better at eating with a fork and spoon</a:t>
            </a:r>
          </a:p>
          <a:p>
            <a:pPr lvl="1"/>
            <a:r>
              <a:rPr lang="en-US" dirty="0" smtClean="0"/>
              <a:t>Teeth are in – chewing is not a problem</a:t>
            </a:r>
            <a:endParaRPr lang="en-US" dirty="0"/>
          </a:p>
        </p:txBody>
      </p:sp>
      <p:pic>
        <p:nvPicPr>
          <p:cNvPr id="4" name="Picture 3" descr="child ea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667000"/>
            <a:ext cx="5620657" cy="3688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Toddlers have small stomachs.  They need to eat small meals often.</a:t>
            </a:r>
            <a:endParaRPr lang="en-US" dirty="0"/>
          </a:p>
        </p:txBody>
      </p:sp>
      <p:pic>
        <p:nvPicPr>
          <p:cNvPr id="5" name="Picture 4" descr="small m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209800"/>
            <a:ext cx="5660571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Appealing meals for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</a:p>
          <a:p>
            <a:r>
              <a:rPr lang="en-US" dirty="0" smtClean="0"/>
              <a:t>Texture</a:t>
            </a:r>
          </a:p>
          <a:p>
            <a:r>
              <a:rPr lang="en-US" dirty="0" smtClean="0"/>
              <a:t>Shape</a:t>
            </a:r>
          </a:p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Ease of eating</a:t>
            </a:r>
            <a:endParaRPr lang="en-US" dirty="0"/>
          </a:p>
        </p:txBody>
      </p:sp>
      <p:pic>
        <p:nvPicPr>
          <p:cNvPr id="4" name="Picture 3" descr="toddlerlunch.jpg"/>
          <p:cNvPicPr>
            <a:picLocks noChangeAspect="1"/>
          </p:cNvPicPr>
          <p:nvPr/>
        </p:nvPicPr>
        <p:blipFill>
          <a:blip r:embed="rId2" cstate="print"/>
          <a:srcRect l="20160"/>
          <a:stretch>
            <a:fillRect/>
          </a:stretch>
        </p:blipFill>
        <p:spPr>
          <a:xfrm>
            <a:off x="3657600" y="1600200"/>
            <a:ext cx="506984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 smtClean="0"/>
              <a:t>Adults should model good eating behavior</a:t>
            </a:r>
          </a:p>
          <a:p>
            <a:r>
              <a:rPr lang="en-US" dirty="0" smtClean="0"/>
              <a:t>Only eat when hungry</a:t>
            </a:r>
          </a:p>
          <a:p>
            <a:r>
              <a:rPr lang="en-US" dirty="0" smtClean="0"/>
              <a:t>Don’t use food as a reward</a:t>
            </a:r>
            <a:endParaRPr lang="en-US" dirty="0"/>
          </a:p>
        </p:txBody>
      </p:sp>
      <p:pic>
        <p:nvPicPr>
          <p:cNvPr id="4" name="Picture 3" descr="father, son m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743200"/>
            <a:ext cx="583698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Hygiene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Washing and Bathing</a:t>
            </a:r>
          </a:p>
          <a:p>
            <a:pPr lvl="1"/>
            <a:r>
              <a:rPr lang="en-US" dirty="0" smtClean="0"/>
              <a:t>This can be fun for the child</a:t>
            </a:r>
          </a:p>
          <a:p>
            <a:pPr lvl="1"/>
            <a:r>
              <a:rPr lang="en-US" dirty="0" smtClean="0"/>
              <a:t>Allow children to help wash themselves.  This helps to foster independence</a:t>
            </a:r>
            <a:endParaRPr lang="en-US" dirty="0"/>
          </a:p>
        </p:txBody>
      </p:sp>
      <p:pic>
        <p:nvPicPr>
          <p:cNvPr id="4" name="Picture 3" descr="tubbytime-300x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0300" y="3657600"/>
            <a:ext cx="42291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Caring for Teeth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Start brushing at about age one.  Use a soft toothbrush </a:t>
            </a:r>
            <a:r>
              <a:rPr lang="en-US" sz="3200" dirty="0" smtClean="0"/>
              <a:t>or </a:t>
            </a:r>
            <a:r>
              <a:rPr lang="en-US" sz="3200" dirty="0" smtClean="0"/>
              <a:t>cloth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At age two, children should try brushing their own teeth, with adult help as needed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Dental visits should begin at about 18 month</a:t>
            </a:r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4" name="Picture 3" descr="toothbru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4114800"/>
            <a:ext cx="3549754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Toilet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Usually starts during age two</a:t>
            </a:r>
          </a:p>
          <a:p>
            <a:r>
              <a:rPr lang="en-US" dirty="0" smtClean="0"/>
              <a:t>Physical readiness</a:t>
            </a:r>
          </a:p>
          <a:p>
            <a:pPr lvl="1"/>
            <a:r>
              <a:rPr lang="en-US" dirty="0" smtClean="0"/>
              <a:t>Control bladder, bowels, and be able to remove clothing</a:t>
            </a:r>
          </a:p>
          <a:p>
            <a:pPr lvl="1"/>
            <a:r>
              <a:rPr lang="en-US" dirty="0" smtClean="0"/>
              <a:t>Recognize signals that elimination is necessary</a:t>
            </a:r>
            <a:endParaRPr lang="en-US" dirty="0"/>
          </a:p>
        </p:txBody>
      </p:sp>
      <p:pic>
        <p:nvPicPr>
          <p:cNvPr id="4" name="Picture 3" descr="pot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733800"/>
            <a:ext cx="3619500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Emotional readiness</a:t>
            </a:r>
          </a:p>
          <a:p>
            <a:pPr lvl="1"/>
            <a:r>
              <a:rPr lang="en-US" dirty="0" smtClean="0"/>
              <a:t>Shows interest and wants to act “grown up”</a:t>
            </a:r>
          </a:p>
          <a:p>
            <a:pPr lvl="1"/>
            <a:r>
              <a:rPr lang="en-US" dirty="0" smtClean="0"/>
              <a:t>Caregivers must be encouraging and know “signs” that the child is ready</a:t>
            </a:r>
          </a:p>
          <a:p>
            <a:pPr lvl="1"/>
            <a:r>
              <a:rPr lang="en-US" dirty="0" smtClean="0"/>
              <a:t>Bowel control usually comes before bladder control</a:t>
            </a:r>
            <a:endParaRPr lang="en-US" dirty="0"/>
          </a:p>
        </p:txBody>
      </p:sp>
      <p:pic>
        <p:nvPicPr>
          <p:cNvPr id="4" name="Picture 3" descr="potty t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124199"/>
            <a:ext cx="4114800" cy="3295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267200" cy="5059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Encouraging self-dressing as soon as the child shows interest</a:t>
            </a:r>
          </a:p>
          <a:p>
            <a:r>
              <a:rPr lang="en-US" dirty="0" smtClean="0"/>
              <a:t>Helps teach independence and helps motor skills</a:t>
            </a:r>
          </a:p>
          <a:p>
            <a:r>
              <a:rPr lang="en-US" dirty="0" smtClean="0"/>
              <a:t>Provide clothing that is easy to put on and off</a:t>
            </a:r>
          </a:p>
          <a:p>
            <a:endParaRPr lang="en-US" dirty="0"/>
          </a:p>
        </p:txBody>
      </p:sp>
      <p:pic>
        <p:nvPicPr>
          <p:cNvPr id="4" name="Picture 3" descr="toddler-dress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143000"/>
            <a:ext cx="381000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Clothing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Comfort</a:t>
            </a:r>
          </a:p>
          <a:p>
            <a:pPr lvl="1"/>
            <a:r>
              <a:rPr lang="en-US" dirty="0" smtClean="0"/>
              <a:t>Allow free movement</a:t>
            </a:r>
          </a:p>
          <a:p>
            <a:pPr lvl="1"/>
            <a:r>
              <a:rPr lang="en-US" dirty="0" smtClean="0"/>
              <a:t>Soft knits</a:t>
            </a:r>
          </a:p>
          <a:p>
            <a:pPr lvl="1"/>
            <a:r>
              <a:rPr lang="en-US" dirty="0" smtClean="0"/>
              <a:t>Easy on/off for children</a:t>
            </a:r>
            <a:endParaRPr lang="en-US" dirty="0"/>
          </a:p>
        </p:txBody>
      </p:sp>
      <p:pic>
        <p:nvPicPr>
          <p:cNvPr id="4" name="Picture 3" descr="toddler cloth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733800"/>
            <a:ext cx="4457700" cy="295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Sleeping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7620000" cy="4525963"/>
          </a:xfrm>
        </p:spPr>
        <p:txBody>
          <a:bodyPr/>
          <a:lstStyle/>
          <a:p>
            <a:r>
              <a:rPr lang="en-US" dirty="0" smtClean="0"/>
              <a:t>At about age two, sleep patterns change.</a:t>
            </a:r>
          </a:p>
          <a:p>
            <a:pPr lvl="1"/>
            <a:r>
              <a:rPr lang="en-US" dirty="0" smtClean="0"/>
              <a:t>Less sleep is required</a:t>
            </a:r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r>
              <a:rPr lang="en-US" dirty="0" smtClean="0"/>
              <a:t>Daytime naps become shorter</a:t>
            </a:r>
          </a:p>
          <a:p>
            <a:pPr lvl="2">
              <a:buNone/>
            </a:pPr>
            <a:r>
              <a:rPr lang="en-US" dirty="0" smtClean="0"/>
              <a:t>Night time sleep becomes longer</a:t>
            </a:r>
          </a:p>
          <a:p>
            <a:pPr lvl="2">
              <a:buNone/>
            </a:pPr>
            <a:r>
              <a:rPr lang="en-US" dirty="0" smtClean="0"/>
              <a:t>Separation Anxiety can be a problem</a:t>
            </a:r>
          </a:p>
          <a:p>
            <a:pPr lvl="2">
              <a:buNone/>
            </a:pPr>
            <a:r>
              <a:rPr lang="en-US" dirty="0" smtClean="0"/>
              <a:t>Routines are even more important</a:t>
            </a:r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4" name="Picture 3" descr="toddler sleep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2286000"/>
            <a:ext cx="3556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Fabrics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7010400" cy="5715000"/>
          </a:xfrm>
        </p:spPr>
        <p:txBody>
          <a:bodyPr/>
          <a:lstStyle/>
          <a:p>
            <a:r>
              <a:rPr lang="en-US" dirty="0" smtClean="0"/>
              <a:t>Natural fibers</a:t>
            </a:r>
          </a:p>
          <a:p>
            <a:pPr lvl="1"/>
            <a:r>
              <a:rPr lang="en-US" dirty="0" smtClean="0"/>
              <a:t>Cotton – washes well, durable, comfortable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Synthetic fibers (polyester, nylon, spandex)</a:t>
            </a:r>
          </a:p>
          <a:p>
            <a:pPr lvl="1"/>
            <a:r>
              <a:rPr lang="en-US" dirty="0" smtClean="0"/>
              <a:t>Strong, durable, wrinkle resistant, won’t shrink</a:t>
            </a:r>
          </a:p>
          <a:p>
            <a:pPr lvl="1"/>
            <a:r>
              <a:rPr lang="en-US" dirty="0" smtClean="0"/>
              <a:t>Does not absorb moisture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Blends – can combine the features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cotton.jpg"/>
          <p:cNvPicPr>
            <a:picLocks noChangeAspect="1"/>
          </p:cNvPicPr>
          <p:nvPr/>
        </p:nvPicPr>
        <p:blipFill>
          <a:blip r:embed="rId2" cstate="print"/>
          <a:srcRect b="18000"/>
          <a:stretch>
            <a:fillRect/>
          </a:stretch>
        </p:blipFill>
        <p:spPr>
          <a:xfrm>
            <a:off x="7010400" y="457200"/>
            <a:ext cx="1542478" cy="1894884"/>
          </a:xfrm>
          <a:prstGeom prst="rect">
            <a:avLst/>
          </a:prstGeom>
        </p:spPr>
      </p:pic>
      <p:pic>
        <p:nvPicPr>
          <p:cNvPr id="5" name="Picture 4" descr="pol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2743200"/>
            <a:ext cx="1733550" cy="1733550"/>
          </a:xfrm>
          <a:prstGeom prst="rect">
            <a:avLst/>
          </a:prstGeom>
        </p:spPr>
      </p:pic>
      <p:pic>
        <p:nvPicPr>
          <p:cNvPr id="6" name="Picture 5" descr="blend lab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4800600"/>
            <a:ext cx="1690687" cy="1829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Flame resistant:  the law requires this for children’s sleepwear</a:t>
            </a:r>
          </a:p>
          <a:p>
            <a:pPr lvl="1"/>
            <a:r>
              <a:rPr lang="en-US" dirty="0" smtClean="0"/>
              <a:t>These fabrics can catch on fire, but burn slowly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Durability</a:t>
            </a:r>
          </a:p>
          <a:p>
            <a:endParaRPr lang="en-US" dirty="0"/>
          </a:p>
          <a:p>
            <a:r>
              <a:rPr lang="en-US" dirty="0" smtClean="0"/>
              <a:t>Economical</a:t>
            </a:r>
            <a:endParaRPr lang="en-US" dirty="0"/>
          </a:p>
        </p:txBody>
      </p:sp>
      <p:pic>
        <p:nvPicPr>
          <p:cNvPr id="4" name="Picture 3" descr="flame ret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905000"/>
            <a:ext cx="4388556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Self-comfort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Thumb sucking</a:t>
            </a:r>
          </a:p>
          <a:p>
            <a:r>
              <a:rPr lang="en-US" dirty="0" smtClean="0"/>
              <a:t>Cuddling a toy or “</a:t>
            </a:r>
            <a:r>
              <a:rPr lang="en-US" dirty="0" err="1" smtClean="0"/>
              <a:t>blankie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Picture 3" descr="sleeping-toddler sucking thu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276600"/>
            <a:ext cx="2667000" cy="2667000"/>
          </a:xfrm>
          <a:prstGeom prst="rect">
            <a:avLst/>
          </a:prstGeom>
        </p:spPr>
      </p:pic>
      <p:pic>
        <p:nvPicPr>
          <p:cNvPr id="5" name="Picture 4" descr="sleeping toddler with t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56843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 Disturbances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Toddlers often wake up in the night and cry out</a:t>
            </a:r>
          </a:p>
          <a:p>
            <a:pPr>
              <a:buNone/>
            </a:pPr>
            <a:r>
              <a:rPr lang="en-US" dirty="0" smtClean="0"/>
              <a:t>	Try:	a trip to the bathroom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a nightlight</a:t>
            </a:r>
            <a:endParaRPr lang="en-US" dirty="0"/>
          </a:p>
        </p:txBody>
      </p:sp>
      <p:pic>
        <p:nvPicPr>
          <p:cNvPr id="4" name="Picture 3" descr="nightl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886200"/>
            <a:ext cx="25908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 Terrors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 during deep sleep</a:t>
            </a:r>
          </a:p>
          <a:p>
            <a:r>
              <a:rPr lang="en-US" dirty="0" smtClean="0"/>
              <a:t>Children may scream</a:t>
            </a:r>
          </a:p>
          <a:p>
            <a:endParaRPr lang="en-US" dirty="0"/>
          </a:p>
          <a:p>
            <a:pPr lvl="1"/>
            <a:r>
              <a:rPr lang="en-US" dirty="0" smtClean="0"/>
              <a:t>Children will need reassurance</a:t>
            </a:r>
            <a:endParaRPr lang="en-US" dirty="0"/>
          </a:p>
        </p:txBody>
      </p:sp>
      <p:pic>
        <p:nvPicPr>
          <p:cNvPr id="4" name="Picture 3" descr="night terr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143000"/>
            <a:ext cx="2286000" cy="2286000"/>
          </a:xfrm>
          <a:prstGeom prst="rect">
            <a:avLst/>
          </a:prstGeom>
        </p:spPr>
      </p:pic>
      <p:pic>
        <p:nvPicPr>
          <p:cNvPr id="5" name="Picture 4" descr="Toddler Night Terro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3810000"/>
            <a:ext cx="18796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Nightmares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 during lighter sleep</a:t>
            </a:r>
          </a:p>
          <a:p>
            <a:pPr lvl="1"/>
            <a:r>
              <a:rPr lang="en-US" dirty="0" smtClean="0"/>
              <a:t>Scary dreams</a:t>
            </a:r>
          </a:p>
          <a:p>
            <a:pPr lvl="1"/>
            <a:r>
              <a:rPr lang="en-US" dirty="0" smtClean="0"/>
              <a:t>Children sometimes have trouble separating dreams from reality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Avoid scary television</a:t>
            </a:r>
            <a:endParaRPr lang="en-US" dirty="0"/>
          </a:p>
        </p:txBody>
      </p:sp>
      <p:pic>
        <p:nvPicPr>
          <p:cNvPr id="4" name="Picture 3" descr="toddler, t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505200"/>
            <a:ext cx="4203797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and 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Mealtime can become more difficult</a:t>
            </a:r>
          </a:p>
          <a:p>
            <a:r>
              <a:rPr lang="en-US" dirty="0" smtClean="0"/>
              <a:t>Children become picky eaters</a:t>
            </a:r>
          </a:p>
          <a:p>
            <a:r>
              <a:rPr lang="en-US" dirty="0" smtClean="0"/>
              <a:t>Give children a variety of healthy foods</a:t>
            </a:r>
            <a:endParaRPr lang="en-US" dirty="0"/>
          </a:p>
        </p:txBody>
      </p:sp>
      <p:pic>
        <p:nvPicPr>
          <p:cNvPr id="4" name="Picture 3" descr="picky e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505200"/>
            <a:ext cx="4048125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Self-feeding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year olds</a:t>
            </a:r>
          </a:p>
          <a:p>
            <a:pPr lvl="1"/>
            <a:r>
              <a:rPr lang="en-US" dirty="0" smtClean="0"/>
              <a:t>Finger foods:  banana slices, cheerios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Can start to use a spoon &amp; </a:t>
            </a:r>
            <a:r>
              <a:rPr lang="en-US" dirty="0" err="1" smtClean="0"/>
              <a:t>sippy</a:t>
            </a:r>
            <a:r>
              <a:rPr lang="en-US" dirty="0" smtClean="0"/>
              <a:t> cup</a:t>
            </a:r>
          </a:p>
          <a:p>
            <a:pPr lvl="2">
              <a:buNone/>
            </a:pPr>
            <a:endParaRPr lang="en-US" dirty="0"/>
          </a:p>
        </p:txBody>
      </p:sp>
      <p:pic>
        <p:nvPicPr>
          <p:cNvPr id="4" name="Picture 3" descr="child-eating-cheerios-200X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429000"/>
            <a:ext cx="3124200" cy="3124200"/>
          </a:xfrm>
          <a:prstGeom prst="rect">
            <a:avLst/>
          </a:prstGeom>
        </p:spPr>
      </p:pic>
      <p:pic>
        <p:nvPicPr>
          <p:cNvPr id="5" name="Picture 4" descr="sliced banan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429000"/>
            <a:ext cx="4094922" cy="3071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Two year olds:</a:t>
            </a:r>
          </a:p>
          <a:p>
            <a:pPr lvl="1"/>
            <a:r>
              <a:rPr lang="en-US" dirty="0" smtClean="0"/>
              <a:t>Can use a fork</a:t>
            </a:r>
          </a:p>
          <a:p>
            <a:pPr lvl="1"/>
            <a:r>
              <a:rPr lang="en-US" dirty="0" smtClean="0"/>
              <a:t>Slow eaters</a:t>
            </a:r>
          </a:p>
          <a:p>
            <a:pPr lvl="1"/>
            <a:r>
              <a:rPr lang="en-US" dirty="0" smtClean="0"/>
              <a:t>Can eat with the family</a:t>
            </a:r>
            <a:endParaRPr lang="en-US" dirty="0"/>
          </a:p>
        </p:txBody>
      </p:sp>
      <p:pic>
        <p:nvPicPr>
          <p:cNvPr id="4" name="Picture 3" descr="toddler eating with f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199" y="3124200"/>
            <a:ext cx="5299624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422</Words>
  <Application>Microsoft Office PowerPoint</Application>
  <PresentationFormat>On-screen Show (4:3)</PresentationFormat>
  <Paragraphs>102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Caring for Children from  one to three</vt:lpstr>
      <vt:lpstr>Sleeping</vt:lpstr>
      <vt:lpstr>Self-comfort techniques</vt:lpstr>
      <vt:lpstr>Sleep Disturbances</vt:lpstr>
      <vt:lpstr>Night Terrors</vt:lpstr>
      <vt:lpstr>Nightmares</vt:lpstr>
      <vt:lpstr>Nutrition and Eating</vt:lpstr>
      <vt:lpstr>Self-feeding</vt:lpstr>
      <vt:lpstr>Slide 9</vt:lpstr>
      <vt:lpstr>Slide 10</vt:lpstr>
      <vt:lpstr>Slide 11</vt:lpstr>
      <vt:lpstr>Appealing meals for children</vt:lpstr>
      <vt:lpstr>Slide 13</vt:lpstr>
      <vt:lpstr>Hygiene</vt:lpstr>
      <vt:lpstr>Caring for Teeth</vt:lpstr>
      <vt:lpstr>Toilet training</vt:lpstr>
      <vt:lpstr>Slide 17</vt:lpstr>
      <vt:lpstr>Dressing</vt:lpstr>
      <vt:lpstr>Clothing Considerations</vt:lpstr>
      <vt:lpstr>Fabrics</vt:lpstr>
      <vt:lpstr>Slide 21</vt:lpstr>
    </vt:vector>
  </TitlesOfParts>
  <Company>FPS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mbecker</dc:creator>
  <cp:lastModifiedBy>mbecker</cp:lastModifiedBy>
  <cp:revision>20</cp:revision>
  <dcterms:created xsi:type="dcterms:W3CDTF">2011-04-26T21:08:27Z</dcterms:created>
  <dcterms:modified xsi:type="dcterms:W3CDTF">2011-04-29T18:30:26Z</dcterms:modified>
</cp:coreProperties>
</file>